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59" r:id="rId5"/>
    <p:sldId id="263" r:id="rId6"/>
    <p:sldId id="264" r:id="rId7"/>
    <p:sldId id="261" r:id="rId8"/>
  </p:sldIdLst>
  <p:sldSz cx="9144000" cy="6858000" type="screen4x3"/>
  <p:notesSz cx="7315200" cy="96012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172" autoAdjust="0"/>
  </p:normalViewPr>
  <p:slideViewPr>
    <p:cSldViewPr>
      <p:cViewPr varScale="1">
        <p:scale>
          <a:sx n="86" d="100"/>
          <a:sy n="86" d="100"/>
        </p:scale>
        <p:origin x="-23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sclearuc\Desktop\Model%20CBTM%202015-17%20%2028.02.14\Venituri%20in%20PIB%202014-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sclearuc\Desktop\Model%20CBTM%202015-17%20%2028.02.14\Venituri%20in%20PIB%202014-20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sclearuc\Desktop\Model%20CBTM%202015-17%20%2028.02.14\Venituri%20in%20PIB%202014-2016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4" Type="http://schemas.openxmlformats.org/officeDocument/2006/relationships/oleObject" Target="file:///C:\Users\nsclearuc\Desktop\Model%20CBTM%202015-17%20%2028.02.14\Venituri%20in%20PIB%202014-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334194219696335"/>
          <c:y val="7.6841328020655769E-2"/>
          <c:w val="0.8122770502626987"/>
          <c:h val="0.63859905945528095"/>
        </c:manualLayout>
      </c:layout>
      <c:barChart>
        <c:barDir val="col"/>
        <c:grouping val="clustered"/>
        <c:ser>
          <c:idx val="0"/>
          <c:order val="0"/>
          <c:tx>
            <c:strRef>
              <c:f>'total venituri'!$A$4</c:f>
              <c:strCache>
                <c:ptCount val="1"/>
                <c:pt idx="0">
                  <c:v>Venituri globale</c:v>
                </c:pt>
              </c:strCache>
            </c:strRef>
          </c:tx>
          <c:spPr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c:spPr>
          <c:dLbls>
            <c:dLbl>
              <c:idx val="0"/>
              <c:layout>
                <c:manualLayout>
                  <c:x val="-2.7777481806655112E-3"/>
                  <c:y val="-6.4299325597998924E-3"/>
                </c:manualLayout>
              </c:layout>
              <c:showVal val="1"/>
            </c:dLbl>
            <c:dLbl>
              <c:idx val="1"/>
              <c:layout>
                <c:manualLayout>
                  <c:x val="-8.3332541815867803E-3"/>
                  <c:y val="-3.0286197102074745E-2"/>
                </c:manualLayout>
              </c:layout>
              <c:showVal val="1"/>
            </c:dLbl>
            <c:dLbl>
              <c:idx val="2"/>
              <c:layout>
                <c:manualLayout>
                  <c:x val="-4.0209087253719423E-3"/>
                  <c:y val="-6.0572907838575265E-3"/>
                </c:manualLayout>
              </c:layout>
              <c:showVal val="1"/>
            </c:dLbl>
            <c:dLbl>
              <c:idx val="3"/>
              <c:layout>
                <c:manualLayout>
                  <c:x val="2.0104134479807098E-3"/>
                  <c:y val="4.841107190368342E-2"/>
                </c:manualLayout>
              </c:layout>
              <c:showVal val="1"/>
            </c:dLbl>
            <c:dLbl>
              <c:idx val="4"/>
              <c:layout>
                <c:manualLayout>
                  <c:x val="-1.0588920655123194E-3"/>
                  <c:y val="-5.0788172026442003E-3"/>
                </c:manualLayout>
              </c:layout>
              <c:showVal val="1"/>
            </c:dLbl>
            <c:dLbl>
              <c:idx val="5"/>
              <c:layout>
                <c:manualLayout>
                  <c:x val="1.0258699568464679E-2"/>
                  <c:y val="-1.8544514127514899E-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-4.2214072555999002E-2"/>
                </c:manualLayout>
              </c:layout>
              <c:showVal val="1"/>
            </c:dLbl>
            <c:spPr>
              <a:solidFill>
                <a:schemeClr val="accent1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Val val="1"/>
          </c:dLbls>
          <c:cat>
            <c:multiLvlStrRef>
              <c:f>'total venituri'!$C$2:$I$3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 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'total venituri'!$C$4:$I$4</c:f>
              <c:numCache>
                <c:formatCode>0.0</c:formatCode>
                <c:ptCount val="7"/>
                <c:pt idx="0">
                  <c:v>30139.7</c:v>
                </c:pt>
                <c:pt idx="1">
                  <c:v>33522.400000000001</c:v>
                </c:pt>
                <c:pt idx="2">
                  <c:v>36908.5</c:v>
                </c:pt>
                <c:pt idx="3">
                  <c:v>40442.5</c:v>
                </c:pt>
                <c:pt idx="4">
                  <c:v>43205.5</c:v>
                </c:pt>
                <c:pt idx="5">
                  <c:v>45666.1</c:v>
                </c:pt>
                <c:pt idx="6">
                  <c:v>49340.4</c:v>
                </c:pt>
              </c:numCache>
            </c:numRef>
          </c:val>
        </c:ser>
        <c:axId val="77586816"/>
        <c:axId val="77588352"/>
      </c:barChart>
      <c:lineChart>
        <c:grouping val="standard"/>
        <c:ser>
          <c:idx val="1"/>
          <c:order val="1"/>
          <c:tx>
            <c:strRef>
              <c:f>'total venituri'!$A$5</c:f>
              <c:strCache>
                <c:ptCount val="1"/>
                <c:pt idx="0">
                  <c:v>Ponderea veniturilor globale în PIB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marker>
          <c:dLbls>
            <c:dLbl>
              <c:idx val="0"/>
              <c:layout>
                <c:manualLayout>
                  <c:x val="-5.1782818192502064E-2"/>
                  <c:y val="-5.1020408163265286E-2"/>
                </c:manualLayout>
              </c:layout>
              <c:showVal val="1"/>
            </c:dLbl>
            <c:dLbl>
              <c:idx val="1"/>
              <c:layout>
                <c:manualLayout>
                  <c:x val="-1.0588544496890539E-2"/>
                  <c:y val="-5.5400352353216165E-2"/>
                </c:manualLayout>
              </c:layout>
              <c:showVal val="1"/>
            </c:dLbl>
            <c:dLbl>
              <c:idx val="2"/>
              <c:layout>
                <c:manualLayout>
                  <c:x val="-3.0555555555555603E-2"/>
                  <c:y val="-6.1224489795918373E-2"/>
                </c:manualLayout>
              </c:layout>
              <c:showVal val="1"/>
            </c:dLbl>
            <c:dLbl>
              <c:idx val="3"/>
              <c:layout>
                <c:manualLayout>
                  <c:x val="-2.2222222222222275E-2"/>
                  <c:y val="-3.4013605442177158E-2"/>
                </c:manualLayout>
              </c:layout>
              <c:showVal val="1"/>
            </c:dLbl>
            <c:dLbl>
              <c:idx val="4"/>
              <c:layout>
                <c:manualLayout>
                  <c:x val="-9.0211998195760274E-3"/>
                  <c:y val="-1.304631441617745E-2"/>
                </c:manualLayout>
              </c:layout>
              <c:showVal val="1"/>
            </c:dLbl>
            <c:dLbl>
              <c:idx val="5"/>
              <c:layout>
                <c:manualLayout>
                  <c:x val="-1.5787099684258041E-2"/>
                  <c:y val="-2.9354207436399223E-2"/>
                </c:manualLayout>
              </c:layout>
              <c:showVal val="1"/>
            </c:dLbl>
            <c:dLbl>
              <c:idx val="6"/>
              <c:layout>
                <c:manualLayout>
                  <c:x val="-2.2552999548940012E-2"/>
                  <c:y val="-3.5877364644487986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Val val="1"/>
          </c:dLbls>
          <c:cat>
            <c:multiLvlStrRef>
              <c:f>'total venituri'!$C$2:$I$3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 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'total venituri'!$C$5:$I$5</c:f>
              <c:numCache>
                <c:formatCode>0.0</c:formatCode>
                <c:ptCount val="7"/>
                <c:pt idx="0">
                  <c:v>36.599958712309878</c:v>
                </c:pt>
                <c:pt idx="1">
                  <c:v>37.99519426939294</c:v>
                </c:pt>
                <c:pt idx="2">
                  <c:v>37.30614919354835</c:v>
                </c:pt>
                <c:pt idx="3">
                  <c:v>37.103211009174316</c:v>
                </c:pt>
                <c:pt idx="4">
                  <c:v>35.944675540765374</c:v>
                </c:pt>
                <c:pt idx="5">
                  <c:v>34.595530303030337</c:v>
                </c:pt>
                <c:pt idx="6">
                  <c:v>34.098410504492058</c:v>
                </c:pt>
              </c:numCache>
            </c:numRef>
          </c:val>
        </c:ser>
        <c:marker val="1"/>
        <c:axId val="79574912"/>
        <c:axId val="79572992"/>
      </c:lineChart>
      <c:catAx>
        <c:axId val="77586816"/>
        <c:scaling>
          <c:orientation val="minMax"/>
        </c:scaling>
        <c:axPos val="b"/>
        <c:tickLblPos val="nextTo"/>
        <c:crossAx val="77588352"/>
        <c:crosses val="autoZero"/>
        <c:auto val="1"/>
        <c:lblAlgn val="ctr"/>
        <c:lblOffset val="100"/>
      </c:catAx>
      <c:valAx>
        <c:axId val="77588352"/>
        <c:scaling>
          <c:orientation val="minMax"/>
          <c:max val="500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mil.lei</a:t>
                </a:r>
              </a:p>
            </c:rich>
          </c:tx>
          <c:layout/>
        </c:title>
        <c:numFmt formatCode="#,##0.0" sourceLinked="0"/>
        <c:tickLblPos val="nextTo"/>
        <c:crossAx val="77586816"/>
        <c:crosses val="autoZero"/>
        <c:crossBetween val="between"/>
        <c:majorUnit val="10000"/>
      </c:valAx>
      <c:valAx>
        <c:axId val="79572992"/>
        <c:scaling>
          <c:orientation val="minMax"/>
          <c:min val="20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</a:t>
                </a:r>
                <a:r>
                  <a:rPr lang="ro-RO"/>
                  <a:t>  </a:t>
                </a:r>
                <a:r>
                  <a:rPr lang="en-US"/>
                  <a:t>PIB</a:t>
                </a:r>
              </a:p>
            </c:rich>
          </c:tx>
          <c:layout>
            <c:manualLayout>
              <c:xMode val="edge"/>
              <c:yMode val="edge"/>
              <c:x val="0.9651463506817104"/>
              <c:y val="0.35907918260734523"/>
            </c:manualLayout>
          </c:layout>
        </c:title>
        <c:numFmt formatCode="#,##0.0" sourceLinked="0"/>
        <c:tickLblPos val="nextTo"/>
        <c:crossAx val="79574912"/>
        <c:crosses val="max"/>
        <c:crossBetween val="between"/>
      </c:valAx>
      <c:catAx>
        <c:axId val="79574912"/>
        <c:scaling>
          <c:orientation val="minMax"/>
        </c:scaling>
        <c:delete val="1"/>
        <c:axPos val="b"/>
        <c:tickLblPos val="none"/>
        <c:crossAx val="79572992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2.6615485564304694E-2"/>
          <c:y val="0.92041994750656153"/>
          <c:w val="0.8837500000000007"/>
          <c:h val="5.0242380416733685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800" b="1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229376272255673"/>
          <c:y val="9.481027068256169E-2"/>
          <c:w val="0.85044771693614662"/>
          <c:h val="0.66301691455234768"/>
        </c:manualLayout>
      </c:layout>
      <c:lineChart>
        <c:grouping val="standard"/>
        <c:ser>
          <c:idx val="0"/>
          <c:order val="0"/>
          <c:tx>
            <c:strRef>
              <c:f>'venituri pe bugete'!$A$54</c:f>
              <c:strCache>
                <c:ptCount val="1"/>
                <c:pt idx="0">
                  <c:v>Bugetul de stat 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circle"/>
            <c:size val="6"/>
            <c:spPr>
              <a:solidFill>
                <a:srgbClr val="7030A0"/>
              </a:solidFill>
            </c:spPr>
          </c:marker>
          <c:dLbls>
            <c:dLbl>
              <c:idx val="0"/>
              <c:layout>
                <c:manualLayout>
                  <c:x val="5.5555555555555558E-3"/>
                  <c:y val="-7.8703703703703734E-2"/>
                </c:manualLayout>
              </c:layout>
              <c:showVal val="1"/>
            </c:dLbl>
            <c:dLbl>
              <c:idx val="1"/>
              <c:layout>
                <c:manualLayout>
                  <c:x val="-2.2222222222222202E-2"/>
                  <c:y val="-4.1666666666666664E-2"/>
                </c:manualLayout>
              </c:layout>
              <c:showVal val="1"/>
            </c:dLbl>
            <c:dLbl>
              <c:idx val="2"/>
              <c:layout>
                <c:manualLayout>
                  <c:x val="-8.6111111111110819E-2"/>
                  <c:y val="-7.407407407407407E-2"/>
                </c:manualLayout>
              </c:layout>
              <c:showVal val="1"/>
            </c:dLbl>
            <c:dLbl>
              <c:idx val="3"/>
              <c:layout>
                <c:manualLayout>
                  <c:x val="-6.3279359761771223E-2"/>
                  <c:y val="-6.7294751009421533E-2"/>
                </c:manualLayout>
              </c:layout>
              <c:showVal val="1"/>
            </c:dLbl>
            <c:dLbl>
              <c:idx val="4"/>
              <c:layout>
                <c:manualLayout>
                  <c:x val="-4.6819338422391783E-2"/>
                  <c:y val="-3.4773027096391101E-2"/>
                </c:manualLayout>
              </c:layout>
              <c:showVal val="1"/>
            </c:dLbl>
            <c:dLbl>
              <c:idx val="5"/>
              <c:layout>
                <c:manualLayout>
                  <c:x val="-3.4605597964376643E-2"/>
                  <c:y val="-4.9991058966956423E-2"/>
                </c:manualLayout>
              </c:layout>
              <c:showVal val="1"/>
            </c:dLbl>
            <c:dLbl>
              <c:idx val="6"/>
              <c:layout>
                <c:manualLayout>
                  <c:x val="-2.2391857506361398E-2"/>
                  <c:y val="-3.570789926211172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multiLvlStrRef>
              <c:f>'venituri pe bugete'!$E$52:$K$53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'venituri pe bugete'!$E$54:$K$54</c:f>
              <c:numCache>
                <c:formatCode>General</c:formatCode>
                <c:ptCount val="7"/>
                <c:pt idx="0">
                  <c:v>18609</c:v>
                </c:pt>
                <c:pt idx="1">
                  <c:v>20038.600000000002</c:v>
                </c:pt>
                <c:pt idx="2">
                  <c:v>22130.699999999983</c:v>
                </c:pt>
                <c:pt idx="3">
                  <c:v>25814.3</c:v>
                </c:pt>
                <c:pt idx="4">
                  <c:v>27858.9</c:v>
                </c:pt>
                <c:pt idx="5">
                  <c:v>28930.7</c:v>
                </c:pt>
                <c:pt idx="6">
                  <c:v>31040.3</c:v>
                </c:pt>
              </c:numCache>
            </c:numRef>
          </c:val>
        </c:ser>
        <c:ser>
          <c:idx val="1"/>
          <c:order val="1"/>
          <c:tx>
            <c:strRef>
              <c:f>'venituri pe bugete'!$A$55</c:f>
              <c:strCache>
                <c:ptCount val="1"/>
                <c:pt idx="0">
                  <c:v>Bugetele UAT </c:v>
                </c:pt>
              </c:strCache>
            </c:strRef>
          </c:tx>
          <c:spPr>
            <a:ln>
              <a:prstDash val="sysDash"/>
            </a:ln>
          </c:spPr>
          <c:marker>
            <c:symbol val="x"/>
            <c:size val="5"/>
          </c:marker>
          <c:dLbls>
            <c:dLbl>
              <c:idx val="0"/>
              <c:layout>
                <c:manualLayout>
                  <c:x val="5.5555555555555558E-3"/>
                  <c:y val="-2.777777777777871E-2"/>
                </c:manualLayout>
              </c:layout>
              <c:showVal val="1"/>
            </c:dLbl>
            <c:dLbl>
              <c:idx val="1"/>
              <c:layout>
                <c:manualLayout>
                  <c:x val="-2.4999999999999949E-2"/>
                  <c:y val="-2.3148148148148147E-2"/>
                </c:manualLayout>
              </c:layout>
              <c:showVal val="1"/>
            </c:dLbl>
            <c:dLbl>
              <c:idx val="2"/>
              <c:layout>
                <c:manualLayout>
                  <c:x val="-1.7748071567389983E-2"/>
                  <c:y val="-3.2551952094745699E-2"/>
                </c:manualLayout>
              </c:layout>
              <c:showVal val="1"/>
            </c:dLbl>
            <c:dLbl>
              <c:idx val="3"/>
              <c:layout>
                <c:manualLayout>
                  <c:x val="-1.0185067526416629E-16"/>
                  <c:y val="-4.1666666666666664E-2"/>
                </c:manualLayout>
              </c:layout>
              <c:showVal val="1"/>
            </c:dLbl>
            <c:dLbl>
              <c:idx val="4"/>
              <c:layout>
                <c:manualLayout>
                  <c:x val="-1.0185067526416629E-16"/>
                  <c:y val="-3.2407407407408211E-2"/>
                </c:manualLayout>
              </c:layout>
              <c:showVal val="1"/>
            </c:dLbl>
            <c:dLbl>
              <c:idx val="5"/>
              <c:layout>
                <c:manualLayout>
                  <c:x val="-2.4427480916030534E-2"/>
                  <c:y val="-3.6747809237396151E-2"/>
                </c:manualLayout>
              </c:layout>
              <c:showVal val="1"/>
            </c:dLbl>
            <c:dLbl>
              <c:idx val="6"/>
              <c:layout>
                <c:manualLayout>
                  <c:x val="-2.4427480916030534E-2"/>
                  <c:y val="-4.28724441102955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multiLvlStrRef>
              <c:f>'venituri pe bugete'!$E$52:$K$53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'venituri pe bugete'!$E$55:$K$55</c:f>
              <c:numCache>
                <c:formatCode>General</c:formatCode>
                <c:ptCount val="7"/>
                <c:pt idx="0">
                  <c:v>3312.3999999999996</c:v>
                </c:pt>
                <c:pt idx="1">
                  <c:v>4502.9000000000005</c:v>
                </c:pt>
                <c:pt idx="2">
                  <c:v>4996.7999999999993</c:v>
                </c:pt>
                <c:pt idx="3">
                  <c:v>3600.7999999999993</c:v>
                </c:pt>
                <c:pt idx="4">
                  <c:v>3090.3000000000011</c:v>
                </c:pt>
                <c:pt idx="5">
                  <c:v>3272.7999999999993</c:v>
                </c:pt>
                <c:pt idx="6">
                  <c:v>3486.2999999999993</c:v>
                </c:pt>
              </c:numCache>
            </c:numRef>
          </c:val>
        </c:ser>
        <c:ser>
          <c:idx val="2"/>
          <c:order val="2"/>
          <c:tx>
            <c:strRef>
              <c:f>'venituri pe bugete'!$A$56</c:f>
              <c:strCache>
                <c:ptCount val="1"/>
                <c:pt idx="0">
                  <c:v>BASS</c:v>
                </c:pt>
              </c:strCache>
            </c:strRef>
          </c:tx>
          <c:spPr>
            <a:ln>
              <a:solidFill>
                <a:srgbClr val="A769BB"/>
              </a:solidFill>
              <a:bevel/>
            </a:ln>
          </c:spPr>
          <c:marker>
            <c:symbol val="diamond"/>
            <c:size val="5"/>
            <c:spPr>
              <a:solidFill>
                <a:srgbClr val="A769BB"/>
              </a:solidFill>
              <a:ln>
                <a:solidFill>
                  <a:srgbClr val="A769BB"/>
                </a:solidFill>
              </a:ln>
            </c:spPr>
          </c:marker>
          <c:dLbls>
            <c:dLbl>
              <c:idx val="0"/>
              <c:layout>
                <c:manualLayout>
                  <c:x val="-3.3863476989040492E-2"/>
                  <c:y val="-4.4801221840544574E-2"/>
                </c:manualLayout>
              </c:layout>
              <c:showVal val="1"/>
            </c:dLbl>
            <c:dLbl>
              <c:idx val="1"/>
              <c:layout>
                <c:manualLayout>
                  <c:x val="-3.9991665163991906E-2"/>
                  <c:y val="-3.8604248760484842E-2"/>
                </c:manualLayout>
              </c:layout>
              <c:showVal val="1"/>
            </c:dLbl>
            <c:dLbl>
              <c:idx val="2"/>
              <c:layout>
                <c:manualLayout>
                  <c:x val="-4.4826190619302424E-2"/>
                  <c:y val="-4.3306232225899771E-2"/>
                </c:manualLayout>
              </c:layout>
              <c:showVal val="1"/>
            </c:dLbl>
            <c:dLbl>
              <c:idx val="3"/>
              <c:layout>
                <c:manualLayout>
                  <c:x val="-5.3731962893951234E-2"/>
                  <c:y val="-5.5700178386018873E-2"/>
                </c:manualLayout>
              </c:layout>
              <c:showVal val="1"/>
            </c:dLbl>
            <c:dLbl>
              <c:idx val="4"/>
              <c:layout>
                <c:manualLayout>
                  <c:x val="-8.3333333333333367E-3"/>
                  <c:y val="-3.2407407407408211E-2"/>
                </c:manualLayout>
              </c:layout>
              <c:showVal val="1"/>
            </c:dLbl>
            <c:dLbl>
              <c:idx val="5"/>
              <c:layout>
                <c:manualLayout>
                  <c:x val="-3.6641221374045851E-2"/>
                  <c:y val="-3.6747809237396151E-2"/>
                </c:manualLayout>
              </c:layout>
              <c:showVal val="1"/>
            </c:dLbl>
            <c:dLbl>
              <c:idx val="6"/>
              <c:layout>
                <c:manualLayout>
                  <c:x val="-3.4605597964376643E-2"/>
                  <c:y val="-5.2059396419644494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multiLvlStrRef>
              <c:f>'venituri pe bugete'!$E$52:$K$53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'venituri pe bugete'!$E$56:$K$56</c:f>
              <c:numCache>
                <c:formatCode>General</c:formatCode>
                <c:ptCount val="7"/>
                <c:pt idx="0">
                  <c:v>6566.1</c:v>
                </c:pt>
                <c:pt idx="1">
                  <c:v>7154.2</c:v>
                </c:pt>
                <c:pt idx="2">
                  <c:v>7780.9000000000005</c:v>
                </c:pt>
                <c:pt idx="3">
                  <c:v>8573.1999999999898</c:v>
                </c:pt>
                <c:pt idx="4">
                  <c:v>9428.8000000000011</c:v>
                </c:pt>
                <c:pt idx="5">
                  <c:v>10369.900000000001</c:v>
                </c:pt>
                <c:pt idx="6">
                  <c:v>11395.2</c:v>
                </c:pt>
              </c:numCache>
            </c:numRef>
          </c:val>
        </c:ser>
        <c:ser>
          <c:idx val="3"/>
          <c:order val="3"/>
          <c:tx>
            <c:strRef>
              <c:f>'venituri pe bugete'!$A$57</c:f>
              <c:strCache>
                <c:ptCount val="1"/>
                <c:pt idx="0">
                  <c:v>FAOAM</c:v>
                </c:pt>
              </c:strCache>
            </c:strRef>
          </c:tx>
          <c:spPr>
            <a:ln>
              <a:gradFill>
                <a:gsLst>
                  <a:gs pos="0">
                    <a:srgbClr val="CCCCFF"/>
                  </a:gs>
                  <a:gs pos="17999">
                    <a:srgbClr val="99CCFF"/>
                  </a:gs>
                  <a:gs pos="36000">
                    <a:srgbClr val="9966FF"/>
                  </a:gs>
                  <a:gs pos="61000">
                    <a:srgbClr val="CC99FF"/>
                  </a:gs>
                  <a:gs pos="82001">
                    <a:srgbClr val="99CCFF"/>
                  </a:gs>
                  <a:gs pos="100000">
                    <a:srgbClr val="CCCCFF"/>
                  </a:gs>
                </a:gsLst>
                <a:lin ang="5400000" scaled="0"/>
              </a:gradFill>
            </a:ln>
          </c:spPr>
          <c:marker>
            <c:symbol val="triangle"/>
            <c:size val="6"/>
            <c:spPr>
              <a:solidFill>
                <a:srgbClr val="7030A0"/>
              </a:solidFill>
            </c:spPr>
          </c:marker>
          <c:dLbls>
            <c:dLbl>
              <c:idx val="0"/>
              <c:layout>
                <c:manualLayout>
                  <c:x val="5.5555555555555558E-3"/>
                  <c:y val="4.6292650918635606E-3"/>
                </c:manualLayout>
              </c:layout>
              <c:showVal val="1"/>
            </c:dLbl>
            <c:dLbl>
              <c:idx val="1"/>
              <c:layout>
                <c:manualLayout>
                  <c:x val="-4.7243453346957585E-2"/>
                  <c:y val="2.4570877698757682E-2"/>
                </c:manualLayout>
              </c:layout>
              <c:showVal val="1"/>
            </c:dLbl>
            <c:dLbl>
              <c:idx val="2"/>
              <c:layout>
                <c:manualLayout>
                  <c:x val="-3.6132315521628586E-2"/>
                  <c:y val="3.2262840393461986E-2"/>
                </c:manualLayout>
              </c:layout>
              <c:showVal val="1"/>
            </c:dLbl>
            <c:dLbl>
              <c:idx val="3"/>
              <c:layout>
                <c:manualLayout>
                  <c:x val="-2.633615836188408E-2"/>
                  <c:y val="2.6138205520562667E-2"/>
                </c:manualLayout>
              </c:layout>
              <c:showVal val="1"/>
            </c:dLbl>
            <c:dLbl>
              <c:idx val="4"/>
              <c:layout>
                <c:manualLayout>
                  <c:x val="-1.2213740458015267E-2"/>
                  <c:y val="2.1436222055147797E-2"/>
                </c:manualLayout>
              </c:layout>
              <c:showVal val="1"/>
            </c:dLbl>
            <c:dLbl>
              <c:idx val="5"/>
              <c:layout>
                <c:manualLayout>
                  <c:x val="-2.8498727735368958E-2"/>
                  <c:y val="4.2872444110295532E-2"/>
                </c:manualLayout>
              </c:layout>
              <c:showVal val="1"/>
            </c:dLbl>
            <c:dLbl>
              <c:idx val="6"/>
              <c:layout>
                <c:manualLayout>
                  <c:x val="-2.0356234096692107E-2"/>
                  <c:y val="3.06231743644968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multiLvlStrRef>
              <c:f>'venituri pe bugete'!$E$52:$K$53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'venituri pe bugete'!$E$57:$K$57</c:f>
              <c:numCache>
                <c:formatCode>General</c:formatCode>
                <c:ptCount val="7"/>
                <c:pt idx="0">
                  <c:v>1652.1999999999998</c:v>
                </c:pt>
                <c:pt idx="1">
                  <c:v>1826.8</c:v>
                </c:pt>
                <c:pt idx="2">
                  <c:v>2000.1</c:v>
                </c:pt>
                <c:pt idx="3">
                  <c:v>2454.1</c:v>
                </c:pt>
                <c:pt idx="4">
                  <c:v>2827.4</c:v>
                </c:pt>
                <c:pt idx="5">
                  <c:v>3092.6</c:v>
                </c:pt>
                <c:pt idx="6">
                  <c:v>3420.5</c:v>
                </c:pt>
              </c:numCache>
            </c:numRef>
          </c:val>
        </c:ser>
        <c:marker val="1"/>
        <c:axId val="77936512"/>
        <c:axId val="77938048"/>
      </c:lineChart>
      <c:catAx>
        <c:axId val="77936512"/>
        <c:scaling>
          <c:orientation val="minMax"/>
        </c:scaling>
        <c:axPos val="b"/>
        <c:numFmt formatCode="General" sourceLinked="1"/>
        <c:tickLblPos val="nextTo"/>
        <c:crossAx val="77938048"/>
        <c:crosses val="autoZero"/>
        <c:auto val="1"/>
        <c:lblAlgn val="ctr"/>
        <c:lblOffset val="100"/>
      </c:catAx>
      <c:valAx>
        <c:axId val="77938048"/>
        <c:scaling>
          <c:orientation val="minMax"/>
          <c:max val="3300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mil. lei</a:t>
                </a:r>
              </a:p>
            </c:rich>
          </c:tx>
          <c:layout/>
        </c:title>
        <c:numFmt formatCode="General" sourceLinked="1"/>
        <c:tickLblPos val="nextTo"/>
        <c:crossAx val="77936512"/>
        <c:crosses val="autoZero"/>
        <c:crossBetween val="between"/>
        <c:majorUnit val="3000"/>
      </c:valAx>
    </c:plotArea>
    <c:legend>
      <c:legendPos val="b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576770754147443"/>
          <c:y val="7.3126848493634308E-2"/>
          <c:w val="0.80753906721390389"/>
          <c:h val="0.64205779425851128"/>
        </c:manualLayout>
      </c:layout>
      <c:areaChart>
        <c:grouping val="standard"/>
        <c:ser>
          <c:idx val="1"/>
          <c:order val="0"/>
          <c:tx>
            <c:strRef>
              <c:f>'BPN in PIB'!$A$46</c:f>
              <c:strCache>
                <c:ptCount val="1"/>
                <c:pt idx="0">
                  <c:v>Cheltuieli BPN</c:v>
                </c:pt>
              </c:strCache>
            </c:strRef>
          </c:tx>
          <c:spPr>
            <a:solidFill>
              <a:srgbClr val="A769BB"/>
            </a:solidFill>
          </c:spPr>
          <c:dLbls>
            <c:dLbl>
              <c:idx val="0"/>
              <c:layout>
                <c:manualLayout>
                  <c:x val="0.20366871080464902"/>
                  <c:y val="-0.2054783948928014"/>
                </c:manualLayout>
              </c:layout>
              <c:showSerName val="1"/>
            </c:dLbl>
            <c:dLbl>
              <c:idx val="3"/>
              <c:layout>
                <c:manualLayout>
                  <c:x val="-5.6766326219598491E-3"/>
                  <c:y val="1.2481302963711754E-2"/>
                </c:manualLayout>
              </c:layout>
              <c:showSerName val="1"/>
            </c:dLbl>
            <c:dLbl>
              <c:idx val="4"/>
              <c:layout>
                <c:manualLayout>
                  <c:x val="5.8372208620722024E-3"/>
                  <c:y val="8.3162666404464798E-3"/>
                </c:manualLayout>
              </c:layout>
              <c:showSerName val="1"/>
            </c:dLbl>
            <c:dLbl>
              <c:idx val="5"/>
              <c:layout>
                <c:manualLayout>
                  <c:x val="9.2559181616471862E-4"/>
                  <c:y val="8.0101773836069208E-3"/>
                </c:manualLayout>
              </c:layout>
              <c:showSerName val="1"/>
            </c:dLbl>
            <c:dLbl>
              <c:idx val="6"/>
              <c:layout>
                <c:manualLayout>
                  <c:x val="1.8115942028985508E-2"/>
                  <c:y val="4.2625745950553885E-3"/>
                </c:manualLayout>
              </c:layout>
              <c:showSerName val="1"/>
            </c:dLbl>
            <c:txPr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SerName val="1"/>
          </c:dLbls>
          <c:cat>
            <c:multiLvlStrRef>
              <c:f>'BPN in PIB'!$D$43:$J$44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'BPN in PIB'!$D$46:$J$46</c:f>
              <c:numCache>
                <c:formatCode>0.0</c:formatCode>
                <c:ptCount val="7"/>
                <c:pt idx="0">
                  <c:v>38.981651264739057</c:v>
                </c:pt>
                <c:pt idx="1">
                  <c:v>40.084326971029604</c:v>
                </c:pt>
                <c:pt idx="2">
                  <c:v>38.984879032258021</c:v>
                </c:pt>
                <c:pt idx="3">
                  <c:v>39.672293577981655</c:v>
                </c:pt>
                <c:pt idx="4">
                  <c:v>38.131530782030012</c:v>
                </c:pt>
                <c:pt idx="5">
                  <c:v>36.714393939393943</c:v>
                </c:pt>
                <c:pt idx="6">
                  <c:v>35.919765031098827</c:v>
                </c:pt>
              </c:numCache>
            </c:numRef>
          </c:val>
        </c:ser>
        <c:ser>
          <c:idx val="0"/>
          <c:order val="1"/>
          <c:tx>
            <c:strRef>
              <c:f>'BPN in PIB'!$A$45</c:f>
              <c:strCache>
                <c:ptCount val="1"/>
                <c:pt idx="0">
                  <c:v>Venituri BPN</c:v>
                </c:pt>
              </c:strCache>
            </c:strRef>
          </c:tx>
          <c:spPr>
            <a:solidFill>
              <a:sysClr val="window" lastClr="FFFFFF"/>
            </a:solidFill>
          </c:spPr>
          <c:dLbls>
            <c:dLbl>
              <c:idx val="0"/>
              <c:layout>
                <c:manualLayout>
                  <c:x val="0.13888486996194166"/>
                  <c:y val="-2.5638618814406492E-2"/>
                </c:manualLayout>
              </c:layout>
              <c:showSerName val="1"/>
            </c:dLbl>
            <c:dLbl>
              <c:idx val="1"/>
              <c:layout>
                <c:manualLayout>
                  <c:x val="-1.2077294685990338E-2"/>
                  <c:y val="8.5251491901108464E-3"/>
                </c:manualLayout>
              </c:layout>
              <c:showSerName val="1"/>
            </c:dLbl>
            <c:dLbl>
              <c:idx val="2"/>
              <c:layout>
                <c:manualLayout>
                  <c:x val="-1.8115942028985508E-2"/>
                  <c:y val="8.5251491901108273E-3"/>
                </c:manualLayout>
              </c:layout>
              <c:showSerName val="1"/>
            </c:dLbl>
            <c:dLbl>
              <c:idx val="3"/>
              <c:layout>
                <c:manualLayout>
                  <c:x val="-4.4281398880926534E-3"/>
                  <c:y val="8.3024606343626243E-3"/>
                </c:manualLayout>
              </c:layout>
              <c:showSerName val="1"/>
            </c:dLbl>
            <c:dLbl>
              <c:idx val="4"/>
              <c:layout>
                <c:manualLayout>
                  <c:x val="-6.0386473429953104E-3"/>
                  <c:y val="2.1312872975277092E-2"/>
                </c:manualLayout>
              </c:layout>
              <c:showSerName val="1"/>
            </c:dLbl>
            <c:dLbl>
              <c:idx val="5"/>
              <c:layout>
                <c:manualLayout>
                  <c:x val="-3.3814063391182777E-3"/>
                  <c:y val="3.7612948282701873E-3"/>
                </c:manualLayout>
              </c:layout>
              <c:showSerName val="1"/>
            </c:dLbl>
            <c:dLbl>
              <c:idx val="6"/>
              <c:layout>
                <c:manualLayout>
                  <c:x val="1.1070725572192071E-16"/>
                  <c:y val="1.7050298380221655E-2"/>
                </c:manualLayout>
              </c:layout>
              <c:showSerName val="1"/>
            </c:dLbl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SerName val="1"/>
          </c:dLbls>
          <c:cat>
            <c:multiLvlStrRef>
              <c:f>'BPN in PIB'!$D$43:$J$44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'BPN in PIB'!$D$45:$J$45</c:f>
              <c:numCache>
                <c:formatCode>0.0</c:formatCode>
                <c:ptCount val="7"/>
                <c:pt idx="0">
                  <c:v>36.599958712309892</c:v>
                </c:pt>
                <c:pt idx="1">
                  <c:v>37.99519426939294</c:v>
                </c:pt>
                <c:pt idx="2">
                  <c:v>37.206149193548384</c:v>
                </c:pt>
                <c:pt idx="3">
                  <c:v>37.103211009174316</c:v>
                </c:pt>
                <c:pt idx="4">
                  <c:v>35.831364392678871</c:v>
                </c:pt>
                <c:pt idx="5">
                  <c:v>34.595530303030344</c:v>
                </c:pt>
                <c:pt idx="6">
                  <c:v>34.019765031098828</c:v>
                </c:pt>
              </c:numCache>
            </c:numRef>
          </c:val>
        </c:ser>
        <c:axId val="81498880"/>
        <c:axId val="81500416"/>
      </c:areaChart>
      <c:catAx>
        <c:axId val="81498880"/>
        <c:scaling>
          <c:orientation val="minMax"/>
        </c:scaling>
        <c:axPos val="b"/>
        <c:majorGridlines/>
        <c:minorGridlines>
          <c:spPr>
            <a:ln>
              <a:solidFill>
                <a:srgbClr val="A769BB"/>
              </a:solidFill>
            </a:ln>
          </c:spPr>
        </c:minorGridlines>
        <c:numFmt formatCode="General" sourceLinked="1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81500416"/>
        <c:crosses val="autoZero"/>
        <c:auto val="1"/>
        <c:lblAlgn val="ctr"/>
        <c:lblOffset val="100"/>
      </c:catAx>
      <c:valAx>
        <c:axId val="81500416"/>
        <c:scaling>
          <c:orientation val="minMax"/>
          <c:max val="41"/>
          <c:min val="31"/>
        </c:scaling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o-RO"/>
                  <a:t>% PIB</a:t>
                </a:r>
              </a:p>
            </c:rich>
          </c:tx>
          <c:layout/>
        </c:title>
        <c:numFmt formatCode="#,##0.0" sourceLinked="0"/>
        <c:maj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81498880"/>
        <c:crossesAt val="1"/>
        <c:crossBetween val="midCat"/>
      </c:valAx>
    </c:plotArea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8.1464384288408395E-2"/>
          <c:y val="3.2307637669254763E-2"/>
          <c:w val="0.66106380519254915"/>
          <c:h val="0.79320747281098813"/>
        </c:manualLayout>
      </c:layout>
      <c:barChart>
        <c:barDir val="col"/>
        <c:grouping val="clustered"/>
        <c:ser>
          <c:idx val="0"/>
          <c:order val="0"/>
          <c:tx>
            <c:strRef>
              <c:f>deficit!$A$25</c:f>
              <c:strCache>
                <c:ptCount val="1"/>
                <c:pt idx="0">
                  <c:v>Finanțarea internă netă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cat>
            <c:multiLvlStrRef>
              <c:f>deficit!$C$22:$L$23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deficit!$C$25:$L$25</c:f>
              <c:numCache>
                <c:formatCode>0.0</c:formatCode>
                <c:ptCount val="7"/>
                <c:pt idx="0">
                  <c:v>22</c:v>
                </c:pt>
                <c:pt idx="1">
                  <c:v>239.4</c:v>
                </c:pt>
                <c:pt idx="2">
                  <c:v>585.6</c:v>
                </c:pt>
                <c:pt idx="3">
                  <c:v>657.4</c:v>
                </c:pt>
                <c:pt idx="4">
                  <c:v>422.2</c:v>
                </c:pt>
                <c:pt idx="5">
                  <c:v>325.10000000000002</c:v>
                </c:pt>
                <c:pt idx="6">
                  <c:v>290</c:v>
                </c:pt>
              </c:numCache>
            </c:numRef>
          </c:val>
        </c:ser>
        <c:ser>
          <c:idx val="1"/>
          <c:order val="1"/>
          <c:tx>
            <c:strRef>
              <c:f>deficit!$A$26</c:f>
              <c:strCache>
                <c:ptCount val="1"/>
                <c:pt idx="0">
                  <c:v>Finanțarea externă netă</c:v>
                </c:pt>
              </c:strCache>
            </c:strRef>
          </c:tx>
          <c:spPr>
            <a:blipFill>
              <a:blip xmlns:r="http://schemas.openxmlformats.org/officeDocument/2006/relationships" r:embed="rId2"/>
              <a:tile tx="0" ty="0" sx="100000" sy="100000" flip="none" algn="tl"/>
            </a:blipFill>
          </c:spPr>
          <c:cat>
            <c:multiLvlStrRef>
              <c:f>deficit!$C$22:$L$23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deficit!$C$26:$L$26</c:f>
              <c:numCache>
                <c:formatCode>0.0</c:formatCode>
                <c:ptCount val="7"/>
                <c:pt idx="0">
                  <c:v>588.70000000000005</c:v>
                </c:pt>
                <c:pt idx="1">
                  <c:v>1215.3</c:v>
                </c:pt>
                <c:pt idx="2">
                  <c:v>516.20000000000005</c:v>
                </c:pt>
                <c:pt idx="3">
                  <c:v>1657.3</c:v>
                </c:pt>
                <c:pt idx="4">
                  <c:v>1917.7</c:v>
                </c:pt>
                <c:pt idx="5">
                  <c:v>2306.8000000000002</c:v>
                </c:pt>
                <c:pt idx="6">
                  <c:v>1986</c:v>
                </c:pt>
              </c:numCache>
            </c:numRef>
          </c:val>
        </c:ser>
        <c:ser>
          <c:idx val="2"/>
          <c:order val="2"/>
          <c:tx>
            <c:strRef>
              <c:f>deficit!$A$27</c:f>
              <c:strCache>
                <c:ptCount val="1"/>
                <c:pt idx="0">
                  <c:v>Mijloacele din vînzarea şi privatizarea patrimoniului public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multiLvlStrRef>
              <c:f>deficit!$C$22:$L$23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deficit!$C$27:$L$27</c:f>
              <c:numCache>
                <c:formatCode>0.0</c:formatCode>
                <c:ptCount val="7"/>
                <c:pt idx="0">
                  <c:v>348.1</c:v>
                </c:pt>
                <c:pt idx="1">
                  <c:v>304.7</c:v>
                </c:pt>
                <c:pt idx="2">
                  <c:v>320.5</c:v>
                </c:pt>
                <c:pt idx="3">
                  <c:v>315.3</c:v>
                </c:pt>
                <c:pt idx="4">
                  <c:v>297.10000000000002</c:v>
                </c:pt>
                <c:pt idx="5">
                  <c:v>286.39999999999969</c:v>
                </c:pt>
                <c:pt idx="6">
                  <c:v>287.39999999999969</c:v>
                </c:pt>
              </c:numCache>
            </c:numRef>
          </c:val>
        </c:ser>
        <c:ser>
          <c:idx val="3"/>
          <c:order val="3"/>
          <c:tx>
            <c:strRef>
              <c:f>deficit!$A$28</c:f>
              <c:strCache>
                <c:ptCount val="1"/>
                <c:pt idx="0">
                  <c:v>Modificarea soldurilor la conturi</c:v>
                </c:pt>
              </c:strCache>
            </c:strRef>
          </c:tx>
          <c:spPr>
            <a:blipFill>
              <a:blip xmlns:r="http://schemas.openxmlformats.org/officeDocument/2006/relationships" r:embed="rId3"/>
              <a:tile tx="0" ty="0" sx="100000" sy="100000" flip="none" algn="tl"/>
            </a:blipFill>
          </c:spPr>
          <c:cat>
            <c:multiLvlStrRef>
              <c:f>deficit!$C$22:$L$23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deficit!$C$28:$L$28</c:f>
              <c:numCache>
                <c:formatCode>0.0</c:formatCode>
                <c:ptCount val="7"/>
                <c:pt idx="0">
                  <c:v>1137.2</c:v>
                </c:pt>
                <c:pt idx="1">
                  <c:v>-2.2000000000000002</c:v>
                </c:pt>
                <c:pt idx="2">
                  <c:v>199</c:v>
                </c:pt>
                <c:pt idx="3">
                  <c:v>170.2</c:v>
                </c:pt>
                <c:pt idx="4">
                  <c:v>78.099999999999994</c:v>
                </c:pt>
                <c:pt idx="5">
                  <c:v>-121.4</c:v>
                </c:pt>
                <c:pt idx="6">
                  <c:v>185.9</c:v>
                </c:pt>
              </c:numCache>
            </c:numRef>
          </c:val>
        </c:ser>
        <c:axId val="81550720"/>
        <c:axId val="81556608"/>
      </c:barChart>
      <c:catAx>
        <c:axId val="81550720"/>
        <c:scaling>
          <c:orientation val="minMax"/>
        </c:scaling>
        <c:axPos val="b"/>
        <c:tickLblPos val="nextTo"/>
        <c:crossAx val="81556608"/>
        <c:crosses val="autoZero"/>
        <c:auto val="1"/>
        <c:lblAlgn val="ctr"/>
        <c:lblOffset val="100"/>
      </c:catAx>
      <c:valAx>
        <c:axId val="81556608"/>
        <c:scaling>
          <c:orientation val="minMax"/>
          <c:min val="0"/>
        </c:scaling>
        <c:axPos val="l"/>
        <c:majorGridlines/>
        <c:numFmt formatCode="0.0" sourceLinked="1"/>
        <c:tickLblPos val="nextTo"/>
        <c:crossAx val="81550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044690441881923"/>
          <c:y val="7.6784412365121082E-2"/>
          <c:w val="0.23327700411072574"/>
          <c:h val="0.86957932341790611"/>
        </c:manualLayout>
      </c:layout>
    </c:legend>
    <c:plotVisOnly val="1"/>
  </c:chart>
  <c:externalData r:id="rId4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29E10DC-5BAA-4F7A-8982-960A48698453}" type="datetime1">
              <a:rPr lang="ru-RU" smtClean="0"/>
              <a:pPr/>
              <a:t>10.03.2014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FA2D665-A4BA-4DD7-A9AB-5084501DF6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9A8A589-0EFA-49D3-B51F-85D79DDEC6D5}" type="datetime1">
              <a:rPr lang="ru-RU" smtClean="0"/>
              <a:pPr/>
              <a:t>10.03.2014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EBD0124-3982-416E-9715-F3BE3DB9B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D0124-3982-416E-9715-F3BE3DB9B1F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D0124-3982-416E-9715-F3BE3DB9B1F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D0124-3982-416E-9715-F3BE3DB9B1F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D0124-3982-416E-9715-F3BE3DB9B1F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D0124-3982-416E-9715-F3BE3DB9B1F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D0124-3982-416E-9715-F3BE3DB9B1F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D0124-3982-416E-9715-F3BE3DB9B1F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F6E39E5-787C-4245-801E-7DCB343BF474}" type="datetime1">
              <a:rPr lang="ru-RU" smtClean="0"/>
              <a:pPr/>
              <a:t>10.03.2014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5FB36-61B4-4DD0-B0ED-A409124D2C03}" type="datetime1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26CC431-C8AA-4538-AABC-8A37C676F391}" type="datetime1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B4625-ED0E-4550-815B-0E91337B4FAC}" type="datetime1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671ECB2-71CC-46F6-AA43-DCF9F220F26C}" type="datetime1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D1518-A4A5-4127-A690-A562A17B7545}" type="datetime1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10D13-88F8-4697-9F54-804B1F69F292}" type="datetime1">
              <a:rPr lang="ru-RU" smtClean="0"/>
              <a:pPr/>
              <a:t>10.03.2014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EE0414-AA2A-4BBA-8319-7222821E87B2}" type="datetime1">
              <a:rPr lang="ru-RU" smtClean="0"/>
              <a:pPr/>
              <a:t>10.03.2014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1FEBAF-26F6-4816-9A5A-6CE1C40B4A3B}" type="datetime1">
              <a:rPr lang="ru-RU" smtClean="0"/>
              <a:pPr/>
              <a:t>10.03.2014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152BA-A293-4C23-85F0-EC3480BAB917}" type="datetime1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D54FC-6008-4316-92CF-2AF7E1FE22E3}" type="datetime1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AC2198E-EEF5-4ECB-89AD-E5AF7A1F8BAF}" type="datetime1">
              <a:rPr lang="ru-RU" smtClean="0"/>
              <a:pPr/>
              <a:t>10.03.2014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_____Microsoft_Office_Excel1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14612" y="533400"/>
            <a:ext cx="6072230" cy="3395666"/>
          </a:xfrm>
        </p:spPr>
        <p:txBody>
          <a:bodyPr/>
          <a:lstStyle/>
          <a:p>
            <a:pPr algn="ctr"/>
            <a:r>
              <a:rPr lang="en-US" i="1" dirty="0" err="1" smtClean="0">
                <a:latin typeface="Berlin Sans FB Demi" pitchFamily="34" charset="0"/>
              </a:rPr>
              <a:t>Estimarile</a:t>
            </a:r>
            <a:r>
              <a:rPr lang="en-US" i="1" dirty="0" smtClean="0">
                <a:latin typeface="Berlin Sans FB Demi" pitchFamily="34" charset="0"/>
              </a:rPr>
              <a:t> </a:t>
            </a:r>
            <a:br>
              <a:rPr lang="en-US" i="1" dirty="0" smtClean="0">
                <a:latin typeface="Berlin Sans FB Demi" pitchFamily="34" charset="0"/>
              </a:rPr>
            </a:br>
            <a:r>
              <a:rPr lang="en-US" i="1" dirty="0" err="1" smtClean="0">
                <a:latin typeface="Berlin Sans FB Demi" pitchFamily="34" charset="0"/>
              </a:rPr>
              <a:t>Cadrului</a:t>
            </a:r>
            <a:r>
              <a:rPr lang="en-US" i="1" dirty="0" smtClean="0">
                <a:latin typeface="Berlin Sans FB Demi" pitchFamily="34" charset="0"/>
              </a:rPr>
              <a:t> de </a:t>
            </a:r>
            <a:r>
              <a:rPr lang="en-US" i="1" dirty="0" err="1" smtClean="0">
                <a:latin typeface="Berlin Sans FB Demi" pitchFamily="34" charset="0"/>
              </a:rPr>
              <a:t>resurse</a:t>
            </a:r>
            <a:r>
              <a:rPr lang="en-US" i="1" dirty="0" smtClean="0">
                <a:latin typeface="Berlin Sans FB Demi" pitchFamily="34" charset="0"/>
              </a:rPr>
              <a:t> </a:t>
            </a:r>
            <a:br>
              <a:rPr lang="en-US" i="1" dirty="0" smtClean="0">
                <a:latin typeface="Berlin Sans FB Demi" pitchFamily="34" charset="0"/>
              </a:rPr>
            </a:br>
            <a:r>
              <a:rPr lang="en-US" i="1" dirty="0" smtClean="0">
                <a:latin typeface="Berlin Sans FB Demi" pitchFamily="34" charset="0"/>
              </a:rPr>
              <a:t>al </a:t>
            </a:r>
            <a:r>
              <a:rPr lang="en-US" i="1" dirty="0" err="1" smtClean="0">
                <a:latin typeface="Berlin Sans FB Demi" pitchFamily="34" charset="0"/>
              </a:rPr>
              <a:t>bugetului</a:t>
            </a:r>
            <a:r>
              <a:rPr lang="en-US" i="1" dirty="0" smtClean="0">
                <a:latin typeface="Berlin Sans FB Demi" pitchFamily="34" charset="0"/>
              </a:rPr>
              <a:t> Public Na</a:t>
            </a:r>
            <a:r>
              <a:rPr lang="ro-RO" i="1" dirty="0" err="1" smtClean="0">
                <a:latin typeface="Berlin Sans FB Demi" pitchFamily="34" charset="0"/>
              </a:rPr>
              <a:t>țional</a:t>
            </a:r>
            <a:r>
              <a:rPr lang="ro-RO" i="1" dirty="0" smtClean="0">
                <a:latin typeface="Berlin Sans FB Demi" pitchFamily="34" charset="0"/>
              </a:rPr>
              <a:t>,</a:t>
            </a:r>
            <a:r>
              <a:rPr lang="en-US" i="1" dirty="0" smtClean="0">
                <a:latin typeface="Berlin Sans FB Demi" pitchFamily="34" charset="0"/>
              </a:rPr>
              <a:t> </a:t>
            </a:r>
            <a:r>
              <a:rPr lang="ro-RO" i="1" dirty="0" smtClean="0">
                <a:latin typeface="Berlin Sans FB Demi" pitchFamily="34" charset="0"/>
              </a:rPr>
              <a:t>2015-2017</a:t>
            </a:r>
            <a:endParaRPr lang="ru-RU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7272366" cy="923916"/>
          </a:xfrm>
        </p:spPr>
        <p:txBody>
          <a:bodyPr>
            <a:normAutofit/>
          </a:bodyPr>
          <a:lstStyle/>
          <a:p>
            <a:pPr algn="r"/>
            <a:r>
              <a:rPr lang="ro-RO" sz="1600" dirty="0" smtClean="0"/>
              <a:t>Chișinău, </a:t>
            </a:r>
            <a:r>
              <a:rPr lang="en-US" sz="1600" dirty="0" smtClean="0"/>
              <a:t>4 </a:t>
            </a:r>
            <a:r>
              <a:rPr lang="ro-RO" sz="1600" dirty="0" smtClean="0"/>
              <a:t>martie 2014</a:t>
            </a:r>
          </a:p>
          <a:p>
            <a:pPr algn="r"/>
            <a:r>
              <a:rPr lang="ro-RO" sz="1600" dirty="0" smtClean="0"/>
              <a:t>Ministerul Finanțelor</a:t>
            </a:r>
            <a:endParaRPr lang="ru-RU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28604"/>
            <a:ext cx="181927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AF10-B64B-47CF-B30E-E20C5E5C939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Evoluția Veniturilor BPN, 2011-2017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6" name="Диаграмма 1"/>
          <p:cNvGraphicFramePr/>
          <p:nvPr/>
        </p:nvGraphicFramePr>
        <p:xfrm>
          <a:off x="571472" y="1714488"/>
          <a:ext cx="6858048" cy="4661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AF10-B64B-47CF-B30E-E20C5E5C939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 dirty="0" smtClean="0"/>
              <a:t>Evoluția Veniturilor </a:t>
            </a:r>
            <a:r>
              <a:rPr lang="en-US" sz="2800" dirty="0" err="1" smtClean="0"/>
              <a:t>proprii</a:t>
            </a:r>
            <a:r>
              <a:rPr lang="en-US" sz="2800" dirty="0" smtClean="0"/>
              <a:t> ale </a:t>
            </a:r>
            <a:r>
              <a:rPr lang="en-US" sz="2800" dirty="0" err="1" smtClean="0"/>
              <a:t>componentelor</a:t>
            </a:r>
            <a:r>
              <a:rPr lang="en-US" sz="2800" dirty="0" smtClean="0"/>
              <a:t> BPN</a:t>
            </a:r>
            <a:r>
              <a:rPr lang="ro-RO" sz="2800" dirty="0" smtClean="0"/>
              <a:t>, 2011-2017</a:t>
            </a:r>
            <a:endParaRPr lang="ru-RU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AF10-B64B-47CF-B30E-E20C5E5C939C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8" name="Диаграмма 3"/>
          <p:cNvGraphicFramePr/>
          <p:nvPr/>
        </p:nvGraphicFramePr>
        <p:xfrm>
          <a:off x="500034" y="1714488"/>
          <a:ext cx="7215238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>
            <a:normAutofit/>
          </a:bodyPr>
          <a:lstStyle/>
          <a:p>
            <a:r>
              <a:rPr lang="ro-RO" dirty="0" smtClean="0"/>
              <a:t>BPN, 2011-2017</a:t>
            </a:r>
            <a:endParaRPr lang="ru-RU" dirty="0"/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1500166" y="3929066"/>
          <a:ext cx="4929222" cy="2582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1285860"/>
            <a:ext cx="6720789" cy="256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AF10-B64B-47CF-B30E-E20C5E5C939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Sursele de finanțare BPN, 2011-2017</a:t>
            </a:r>
            <a:endParaRPr lang="ru-RU" dirty="0"/>
          </a:p>
        </p:txBody>
      </p:sp>
      <p:graphicFrame>
        <p:nvGraphicFramePr>
          <p:cNvPr id="11" name="Диаграмма 2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AF10-B64B-47CF-B30E-E20C5E5C939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 dirty="0" err="1" smtClean="0"/>
              <a:t>Venituril</a:t>
            </a:r>
            <a:r>
              <a:rPr lang="en-US" sz="3200" dirty="0" smtClean="0"/>
              <a:t>e</a:t>
            </a:r>
            <a:r>
              <a:rPr lang="ro-RO" sz="3200" dirty="0" smtClean="0"/>
              <a:t> Componentei de baza a bugetului de stat, 201</a:t>
            </a:r>
            <a:r>
              <a:rPr lang="en-US" sz="3200" dirty="0" smtClean="0"/>
              <a:t>4</a:t>
            </a:r>
            <a:r>
              <a:rPr lang="ro-RO" sz="3200" dirty="0" smtClean="0"/>
              <a:t>-2017</a:t>
            </a:r>
            <a:endParaRPr lang="ru-RU" sz="3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AF10-B64B-47CF-B30E-E20C5E5C939C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0034" y="1785926"/>
          <a:ext cx="7267598" cy="4359294"/>
        </p:xfrm>
        <a:graphic>
          <a:graphicData uri="http://schemas.openxmlformats.org/presentationml/2006/ole">
            <p:oleObj spid="_x0000_s1026" name="Worksheet" r:id="rId4" imgW="7964581" imgH="3288797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o-RO" sz="2000" dirty="0" smtClean="0"/>
              <a:t>Cadrul de resurse disponibile</a:t>
            </a:r>
            <a:r>
              <a:rPr lang="en-US" sz="2000" dirty="0" smtClean="0"/>
              <a:t> ale </a:t>
            </a:r>
            <a:r>
              <a:rPr lang="en-US" sz="2000" dirty="0" err="1" smtClean="0"/>
              <a:t>componentei</a:t>
            </a:r>
            <a:r>
              <a:rPr lang="en-US" sz="2000" dirty="0" smtClean="0"/>
              <a:t> de </a:t>
            </a:r>
            <a:r>
              <a:rPr lang="en-US" sz="2000" dirty="0" err="1" smtClean="0"/>
              <a:t>baza</a:t>
            </a:r>
            <a:r>
              <a:rPr lang="en-US" sz="2000" dirty="0" smtClean="0"/>
              <a:t>  A </a:t>
            </a:r>
            <a:r>
              <a:rPr lang="en-US" sz="2000" dirty="0" err="1" smtClean="0"/>
              <a:t>Bugetului</a:t>
            </a:r>
            <a:r>
              <a:rPr lang="en-US" sz="2000" dirty="0" smtClean="0"/>
              <a:t> de Stat</a:t>
            </a:r>
            <a:r>
              <a:rPr lang="ro-RO" sz="2000" dirty="0" smtClean="0"/>
              <a:t> 2015-2017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</a:t>
            </a:r>
            <a:r>
              <a:rPr lang="en-US" sz="1800" i="1" dirty="0" smtClean="0"/>
              <a:t>(ESTIMARILE </a:t>
            </a:r>
            <a:r>
              <a:rPr lang="en-US" sz="1800" i="1" dirty="0" err="1" smtClean="0"/>
              <a:t>Ministerului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Finantelor</a:t>
            </a:r>
            <a:r>
              <a:rPr lang="en-US" sz="1800" i="1" dirty="0" smtClean="0"/>
              <a:t>)</a:t>
            </a:r>
            <a:endParaRPr lang="ru-RU" sz="1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AF10-B64B-47CF-B30E-E20C5E5C939C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3116"/>
            <a:ext cx="7213597" cy="3867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334</TotalTime>
  <Words>128</Words>
  <Application>Microsoft Office PowerPoint</Application>
  <PresentationFormat>Экран (4:3)</PresentationFormat>
  <Paragraphs>75</Paragraphs>
  <Slides>7</Slides>
  <Notes>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Opulent</vt:lpstr>
      <vt:lpstr>Worksheet</vt:lpstr>
      <vt:lpstr>Estimarile  Cadrului de resurse  al bugetului Public Național, 2015-2017</vt:lpstr>
      <vt:lpstr>Evoluția Veniturilor BPN, 2011-2017</vt:lpstr>
      <vt:lpstr>Evoluția Veniturilor proprii ale componentelor BPN, 2011-2017</vt:lpstr>
      <vt:lpstr>BPN, 2011-2017</vt:lpstr>
      <vt:lpstr>Sursele de finanțare BPN, 2011-2017</vt:lpstr>
      <vt:lpstr>Veniturile Componentei de baza a bugetului de stat, 2014-2017</vt:lpstr>
      <vt:lpstr>Cadrul de resurse disponibile ale componentei de baza  A Bugetului de Stat 2015-2017  (ESTIMARILE Ministerului Finantelor)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Cadrul de resurse al Bugetului Public Național, 2015-2017</dc:title>
  <dc:creator>Sclearuc Natalia</dc:creator>
  <cp:lastModifiedBy>Rosca Dina</cp:lastModifiedBy>
  <cp:revision>39</cp:revision>
  <dcterms:created xsi:type="dcterms:W3CDTF">2014-02-28T07:42:27Z</dcterms:created>
  <dcterms:modified xsi:type="dcterms:W3CDTF">2014-03-10T07:00:27Z</dcterms:modified>
</cp:coreProperties>
</file>