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8" r:id="rId4"/>
    <p:sldId id="266" r:id="rId5"/>
    <p:sldId id="265" r:id="rId6"/>
    <p:sldId id="267" r:id="rId7"/>
    <p:sldId id="262" r:id="rId8"/>
    <p:sldId id="259" r:id="rId9"/>
    <p:sldId id="263" r:id="rId10"/>
    <p:sldId id="269" r:id="rId11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208" autoAdjust="0"/>
  </p:normalViewPr>
  <p:slideViewPr>
    <p:cSldViewPr>
      <p:cViewPr varScale="1">
        <p:scale>
          <a:sx n="88" d="100"/>
          <a:sy n="88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rujanschi\Desktop\NSclearuc\Model%20CBTM%202015-17%20%2028.02.14\Venituri%20in%20PIB%202014-201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sclearuc\Desktop\Model%20CBTM%202015-17%20%2028.02.14\Venituri%20in%20PIB%202014-2016.xlsx" TargetMode="Externa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sclearuc\Desktop\Model%20CBTM%202015-17%20%2028.02.14\Venituri%20in%20PIB%202014-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rujanschi\Desktop\NSclearuc\Model%20CBTM%202015-17%20%2028.02.14\Venituri%20in%20PIB%202014-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rujanschi\Desktop\NSclearuc\Model%20CBTM%202015-17%20%2028.02.14\Venituri%20in%20PIB%202014-2016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image" Target="../media/image8.jpeg"/><Relationship Id="rId4" Type="http://schemas.openxmlformats.org/officeDocument/2006/relationships/oleObject" Target="file:///C:\Users\eprujanschi\Desktop\NSclearuc\Model%20CBTM%202015-17%20%2028.02.14\Venituri%20in%20PIB%202014-2016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rujanschi\Desktop\NSclearuc\Model%20CBTM%202015-17%20%2028.02.14\Venituri%20in%20PIB%202014-2016.xlsx" TargetMode="External"/><Relationship Id="rId2" Type="http://schemas.openxmlformats.org/officeDocument/2006/relationships/image" Target="../media/image10.jpeg"/><Relationship Id="rId1" Type="http://schemas.openxmlformats.org/officeDocument/2006/relationships/image" Target="../media/image4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556371684882674"/>
          <c:y val="4.7619047619047651E-2"/>
          <c:w val="0.70857405883965996"/>
          <c:h val="0.69581182489175164"/>
        </c:manualLayout>
      </c:layout>
      <c:barChart>
        <c:barDir val="col"/>
        <c:grouping val="clustered"/>
        <c:ser>
          <c:idx val="0"/>
          <c:order val="0"/>
          <c:tx>
            <c:strRef>
              <c:f>'total venituri'!$A$4</c:f>
              <c:strCache>
                <c:ptCount val="1"/>
                <c:pt idx="0">
                  <c:v>Venituri globale</c:v>
                </c:pt>
              </c:strCache>
            </c:strRef>
          </c:tx>
          <c:spPr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-2.7777481806655104E-3"/>
                  <c:y val="-6.4299325597998915E-3"/>
                </c:manualLayout>
              </c:layout>
              <c:showVal val="1"/>
            </c:dLbl>
            <c:dLbl>
              <c:idx val="1"/>
              <c:layout>
                <c:manualLayout>
                  <c:x val="-8.3332541815867786E-3"/>
                  <c:y val="-3.0286197102074759E-2"/>
                </c:manualLayout>
              </c:layout>
              <c:showVal val="1"/>
            </c:dLbl>
            <c:dLbl>
              <c:idx val="2"/>
              <c:layout>
                <c:manualLayout>
                  <c:x val="-4.0209087253719423E-3"/>
                  <c:y val="-6.0572907838575326E-3"/>
                </c:manualLayout>
              </c:layout>
              <c:showVal val="1"/>
            </c:dLbl>
            <c:dLbl>
              <c:idx val="3"/>
              <c:layout>
                <c:manualLayout>
                  <c:x val="2.0104134479807093E-3"/>
                  <c:y val="4.8411071903683434E-2"/>
                </c:manualLayout>
              </c:layout>
              <c:showVal val="1"/>
            </c:dLbl>
            <c:dLbl>
              <c:idx val="4"/>
              <c:layout>
                <c:manualLayout>
                  <c:x val="-1.058892065512319E-3"/>
                  <c:y val="-5.0788172026441994E-3"/>
                </c:manualLayout>
              </c:layout>
              <c:showVal val="1"/>
            </c:dLbl>
            <c:dLbl>
              <c:idx val="5"/>
              <c:layout>
                <c:manualLayout>
                  <c:x val="1.0258699568464679E-2"/>
                  <c:y val="-1.8544514127514896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4.2214072555999002E-2"/>
                </c:manualLayout>
              </c:layout>
              <c:showVal val="1"/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showVal val="1"/>
          </c:dLbls>
          <c:cat>
            <c:multiLvlStrRef>
              <c:f>'total venituri'!$C$2:$I$3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 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'total venituri'!$C$4:$I$4</c:f>
              <c:numCache>
                <c:formatCode>0.0</c:formatCode>
                <c:ptCount val="7"/>
                <c:pt idx="0">
                  <c:v>30139.7</c:v>
                </c:pt>
                <c:pt idx="1">
                  <c:v>33522.400000000001</c:v>
                </c:pt>
                <c:pt idx="2">
                  <c:v>36889.4</c:v>
                </c:pt>
                <c:pt idx="3">
                  <c:v>40442.5</c:v>
                </c:pt>
                <c:pt idx="4">
                  <c:v>44089.4</c:v>
                </c:pt>
                <c:pt idx="5">
                  <c:v>46405.5</c:v>
                </c:pt>
                <c:pt idx="6">
                  <c:v>49489.8</c:v>
                </c:pt>
              </c:numCache>
            </c:numRef>
          </c:val>
        </c:ser>
        <c:axId val="80012416"/>
        <c:axId val="80013952"/>
      </c:barChart>
      <c:lineChart>
        <c:grouping val="standard"/>
        <c:ser>
          <c:idx val="1"/>
          <c:order val="1"/>
          <c:tx>
            <c:strRef>
              <c:f>'total venituri'!$A$5</c:f>
              <c:strCache>
                <c:ptCount val="1"/>
                <c:pt idx="0">
                  <c:v>Ponderea veniturilor globale în PIB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dLbls>
            <c:dLbl>
              <c:idx val="0"/>
              <c:layout>
                <c:manualLayout>
                  <c:x val="-5.1782818192502064E-2"/>
                  <c:y val="-5.1020408163265286E-2"/>
                </c:manualLayout>
              </c:layout>
              <c:showVal val="1"/>
            </c:dLbl>
            <c:dLbl>
              <c:idx val="1"/>
              <c:layout>
                <c:manualLayout>
                  <c:x val="-1.0588544496890536E-2"/>
                  <c:y val="-5.5400352353216151E-2"/>
                </c:manualLayout>
              </c:layout>
              <c:showVal val="1"/>
            </c:dLbl>
            <c:dLbl>
              <c:idx val="2"/>
              <c:layout>
                <c:manualLayout>
                  <c:x val="-3.05555555555556E-2"/>
                  <c:y val="-6.1224489795918373E-2"/>
                </c:manualLayout>
              </c:layout>
              <c:showVal val="1"/>
            </c:dLbl>
            <c:dLbl>
              <c:idx val="3"/>
              <c:layout>
                <c:manualLayout>
                  <c:x val="-2.2222222222222272E-2"/>
                  <c:y val="-3.4013605442177144E-2"/>
                </c:manualLayout>
              </c:layout>
              <c:showVal val="1"/>
            </c:dLbl>
            <c:dLbl>
              <c:idx val="4"/>
              <c:layout>
                <c:manualLayout>
                  <c:x val="-9.0211998195760309E-3"/>
                  <c:y val="-1.304631441617745E-2"/>
                </c:manualLayout>
              </c:layout>
              <c:showVal val="1"/>
            </c:dLbl>
            <c:dLbl>
              <c:idx val="5"/>
              <c:layout>
                <c:manualLayout>
                  <c:x val="-1.5787099684258048E-2"/>
                  <c:y val="-2.9354207436399219E-2"/>
                </c:manualLayout>
              </c:layout>
              <c:showVal val="1"/>
            </c:dLbl>
            <c:dLbl>
              <c:idx val="6"/>
              <c:layout>
                <c:manualLayout>
                  <c:x val="-2.2552999548940012E-2"/>
                  <c:y val="-3.5877364644487979E-2"/>
                </c:manualLayout>
              </c:layout>
              <c:showVal val="1"/>
            </c:dLbl>
            <c:showVal val="1"/>
          </c:dLbls>
          <c:cat>
            <c:multiLvlStrRef>
              <c:f>'total venituri'!$C$2:$I$3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 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'total venituri'!$C$5:$I$5</c:f>
              <c:numCache>
                <c:formatCode>0.0</c:formatCode>
                <c:ptCount val="7"/>
                <c:pt idx="0">
                  <c:v>36.599958712309864</c:v>
                </c:pt>
                <c:pt idx="1">
                  <c:v>37.99519426939294</c:v>
                </c:pt>
                <c:pt idx="2">
                  <c:v>36.934090249201525</c:v>
                </c:pt>
                <c:pt idx="3">
                  <c:v>37.103211009174316</c:v>
                </c:pt>
                <c:pt idx="4">
                  <c:v>36.680033277870216</c:v>
                </c:pt>
                <c:pt idx="5">
                  <c:v>35.155681818181819</c:v>
                </c:pt>
                <c:pt idx="6">
                  <c:v>34.201658604008301</c:v>
                </c:pt>
              </c:numCache>
            </c:numRef>
          </c:val>
        </c:ser>
        <c:marker val="1"/>
        <c:axId val="79506048"/>
        <c:axId val="79504128"/>
      </c:lineChart>
      <c:catAx>
        <c:axId val="80012416"/>
        <c:scaling>
          <c:orientation val="minMax"/>
        </c:scaling>
        <c:axPos val="b"/>
        <c:tickLblPos val="nextTo"/>
        <c:crossAx val="80013952"/>
        <c:crosses val="autoZero"/>
        <c:auto val="1"/>
        <c:lblAlgn val="ctr"/>
        <c:lblOffset val="100"/>
      </c:catAx>
      <c:valAx>
        <c:axId val="80013952"/>
        <c:scaling>
          <c:orientation val="minMax"/>
          <c:max val="5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mil.lei</a:t>
                </a:r>
              </a:p>
            </c:rich>
          </c:tx>
          <c:layout/>
        </c:title>
        <c:numFmt formatCode="#,##0.0" sourceLinked="0"/>
        <c:tickLblPos val="nextTo"/>
        <c:crossAx val="80012416"/>
        <c:crosses val="autoZero"/>
        <c:crossBetween val="between"/>
        <c:majorUnit val="10000"/>
      </c:valAx>
      <c:valAx>
        <c:axId val="79504128"/>
        <c:scaling>
          <c:orientation val="minMax"/>
          <c:min val="2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  <a:r>
                  <a:rPr lang="ro-RO"/>
                  <a:t>  </a:t>
                </a:r>
                <a:r>
                  <a:rPr lang="en-US"/>
                  <a:t>PIB</a:t>
                </a:r>
              </a:p>
            </c:rich>
          </c:tx>
          <c:layout>
            <c:manualLayout>
              <c:xMode val="edge"/>
              <c:yMode val="edge"/>
              <c:x val="0.94477611940298512"/>
              <c:y val="0.36180352455943032"/>
            </c:manualLayout>
          </c:layout>
        </c:title>
        <c:numFmt formatCode="#,##0.0" sourceLinked="0"/>
        <c:tickLblPos val="nextTo"/>
        <c:crossAx val="79506048"/>
        <c:crosses val="max"/>
        <c:crossBetween val="between"/>
      </c:valAx>
      <c:catAx>
        <c:axId val="79506048"/>
        <c:scaling>
          <c:orientation val="minMax"/>
        </c:scaling>
        <c:delete val="1"/>
        <c:axPos val="b"/>
        <c:tickLblPos val="none"/>
        <c:crossAx val="79504128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2.6615485564304688E-2"/>
          <c:y val="0.92041994750656153"/>
          <c:w val="0.88375000000000048"/>
          <c:h val="5.0242380416733665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1775240594925659"/>
          <c:y val="5.1400554097404488E-2"/>
          <c:w val="0.60914988679850346"/>
          <c:h val="0.83224361352736664"/>
        </c:manualLayout>
      </c:layout>
      <c:barChart>
        <c:barDir val="bar"/>
        <c:grouping val="clustered"/>
        <c:ser>
          <c:idx val="0"/>
          <c:order val="0"/>
          <c:tx>
            <c:strRef>
              <c:f>'impozite directe'!$A$5</c:f>
              <c:strCache>
                <c:ptCount val="1"/>
                <c:pt idx="0">
                  <c:v> Impozitul pe venit din activitatea de intreprinzător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cat>
            <c:multiLvlStrRef>
              <c:f>'impozite directe'!$C$3:$I$4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'impozite directe'!$C$5:$I$5</c:f>
              <c:numCache>
                <c:formatCode>General</c:formatCode>
                <c:ptCount val="7"/>
                <c:pt idx="0">
                  <c:v>571.4</c:v>
                </c:pt>
                <c:pt idx="1">
                  <c:v>1966.7</c:v>
                </c:pt>
                <c:pt idx="2">
                  <c:v>2052.5</c:v>
                </c:pt>
                <c:pt idx="3">
                  <c:v>2308.8000000000002</c:v>
                </c:pt>
                <c:pt idx="4">
                  <c:v>2616.1</c:v>
                </c:pt>
                <c:pt idx="5">
                  <c:v>2873.1</c:v>
                </c:pt>
                <c:pt idx="6">
                  <c:v>3148.8</c:v>
                </c:pt>
              </c:numCache>
            </c:numRef>
          </c:val>
        </c:ser>
        <c:ser>
          <c:idx val="1"/>
          <c:order val="1"/>
          <c:tx>
            <c:strRef>
              <c:f>'impozite directe'!$A$6</c:f>
              <c:strCache>
                <c:ptCount val="1"/>
                <c:pt idx="0">
                  <c:v> Impozitul pe venit de la persoanele fizice</c:v>
                </c:pt>
              </c:strCache>
            </c:strRef>
          </c:tx>
          <c:spPr>
            <a:gradFill>
              <a:gsLst>
                <a:gs pos="0">
                  <a:sysClr val="windowText" lastClr="000000">
                    <a:lumMod val="50000"/>
                    <a:lumOff val="50000"/>
                  </a:sysClr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15600000" scaled="0"/>
            </a:gradFill>
          </c:spPr>
          <c:cat>
            <c:multiLvlStrRef>
              <c:f>'impozite directe'!$C$3:$I$4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'impozite directe'!$C$6:$I$6</c:f>
              <c:numCache>
                <c:formatCode>General</c:formatCode>
                <c:ptCount val="7"/>
                <c:pt idx="0">
                  <c:v>1769.1</c:v>
                </c:pt>
                <c:pt idx="1">
                  <c:v>2024.4</c:v>
                </c:pt>
                <c:pt idx="2">
                  <c:v>2205.6999999999998</c:v>
                </c:pt>
                <c:pt idx="3">
                  <c:v>2398.6999999999998</c:v>
                </c:pt>
                <c:pt idx="4">
                  <c:v>2706.6</c:v>
                </c:pt>
                <c:pt idx="5">
                  <c:v>2979.7</c:v>
                </c:pt>
                <c:pt idx="6">
                  <c:v>3276</c:v>
                </c:pt>
              </c:numCache>
            </c:numRef>
          </c:val>
        </c:ser>
        <c:ser>
          <c:idx val="2"/>
          <c:order val="2"/>
          <c:tx>
            <c:strRef>
              <c:f>'impozite directe'!$A$7</c:f>
              <c:strCache>
                <c:ptCount val="1"/>
                <c:pt idx="0">
                  <c:v>Impozite pe proprietate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cat>
            <c:multiLvlStrRef>
              <c:f>'impozite directe'!$C$3:$I$4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'impozite directe'!$C$7:$I$7</c:f>
              <c:numCache>
                <c:formatCode>General</c:formatCode>
                <c:ptCount val="7"/>
                <c:pt idx="0">
                  <c:v>280.70000000000005</c:v>
                </c:pt>
                <c:pt idx="1">
                  <c:v>300.5</c:v>
                </c:pt>
                <c:pt idx="2">
                  <c:v>314</c:v>
                </c:pt>
                <c:pt idx="3">
                  <c:v>321.89999999999969</c:v>
                </c:pt>
                <c:pt idx="4">
                  <c:v>400.1</c:v>
                </c:pt>
                <c:pt idx="5">
                  <c:v>410.7</c:v>
                </c:pt>
                <c:pt idx="6">
                  <c:v>421</c:v>
                </c:pt>
              </c:numCache>
            </c:numRef>
          </c:val>
        </c:ser>
        <c:ser>
          <c:idx val="3"/>
          <c:order val="3"/>
          <c:tx>
            <c:strRef>
              <c:f>'impozite directe'!$A$8</c:f>
              <c:strCache>
                <c:ptCount val="1"/>
                <c:pt idx="0">
                  <c:v>Primele de asigurări obligatorii de asistenţa medicală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cat>
            <c:multiLvlStrRef>
              <c:f>'impozite directe'!$C$3:$I$4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'impozite directe'!$C$8:$I$8</c:f>
              <c:numCache>
                <c:formatCode>General</c:formatCode>
                <c:ptCount val="7"/>
                <c:pt idx="0">
                  <c:v>1636.1</c:v>
                </c:pt>
                <c:pt idx="1">
                  <c:v>1797.5</c:v>
                </c:pt>
                <c:pt idx="2">
                  <c:v>1967.1</c:v>
                </c:pt>
                <c:pt idx="3">
                  <c:v>2442.1</c:v>
                </c:pt>
                <c:pt idx="4">
                  <c:v>2815.4</c:v>
                </c:pt>
                <c:pt idx="5">
                  <c:v>3080.6</c:v>
                </c:pt>
                <c:pt idx="6">
                  <c:v>3408.5</c:v>
                </c:pt>
              </c:numCache>
            </c:numRef>
          </c:val>
        </c:ser>
        <c:ser>
          <c:idx val="4"/>
          <c:order val="4"/>
          <c:tx>
            <c:strRef>
              <c:f>'impozite directe'!$A$9</c:f>
              <c:strCache>
                <c:ptCount val="1"/>
                <c:pt idx="0">
                  <c:v>Contribuţiile de asigurari sociale de stat</c:v>
                </c:pt>
              </c:strCache>
            </c:strRef>
          </c:tx>
          <c:spPr>
            <a:solidFill>
              <a:srgbClr val="A769BB"/>
            </a:solidFill>
          </c:spPr>
          <c:cat>
            <c:multiLvlStrRef>
              <c:f>'impozite directe'!$C$3:$I$4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'impozite directe'!$C$9:$I$9</c:f>
              <c:numCache>
                <c:formatCode>General</c:formatCode>
                <c:ptCount val="7"/>
                <c:pt idx="0">
                  <c:v>6562.6</c:v>
                </c:pt>
                <c:pt idx="1">
                  <c:v>7150</c:v>
                </c:pt>
                <c:pt idx="2">
                  <c:v>7756.2</c:v>
                </c:pt>
                <c:pt idx="3">
                  <c:v>8569.7999999999902</c:v>
                </c:pt>
                <c:pt idx="4">
                  <c:v>9425.6</c:v>
                </c:pt>
                <c:pt idx="5">
                  <c:v>10366.700000000004</c:v>
                </c:pt>
                <c:pt idx="6">
                  <c:v>11392</c:v>
                </c:pt>
              </c:numCache>
            </c:numRef>
          </c:val>
        </c:ser>
        <c:gapWidth val="2"/>
        <c:axId val="80406016"/>
        <c:axId val="80407552"/>
      </c:barChart>
      <c:catAx>
        <c:axId val="80406016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0407552"/>
        <c:crosses val="autoZero"/>
        <c:auto val="1"/>
        <c:lblAlgn val="ctr"/>
        <c:lblOffset val="100"/>
      </c:catAx>
      <c:valAx>
        <c:axId val="80407552"/>
        <c:scaling>
          <c:orientation val="minMax"/>
          <c:max val="12000"/>
          <c:min val="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 lei</a:t>
                </a:r>
              </a:p>
            </c:rich>
          </c:tx>
          <c:layout/>
        </c:title>
        <c:numFmt formatCode="General" sourceLinked="1"/>
        <c:tickLblPos val="nextTo"/>
        <c:crossAx val="80406016"/>
        <c:crosses val="autoZero"/>
        <c:crossBetween val="between"/>
        <c:majorUnit val="2000"/>
      </c:valAx>
      <c:spPr>
        <a:ln w="12700"/>
      </c:spPr>
    </c:plotArea>
    <c:legend>
      <c:legendPos val="r"/>
      <c:layout>
        <c:manualLayout>
          <c:xMode val="edge"/>
          <c:yMode val="edge"/>
          <c:x val="0.73918866759302249"/>
          <c:y val="2.7032281011602592E-2"/>
          <c:w val="0.24970022129586744"/>
          <c:h val="0.84940331640788691"/>
        </c:manualLayout>
      </c:layout>
      <c:txPr>
        <a:bodyPr/>
        <a:lstStyle/>
        <a:p>
          <a:pPr>
            <a:defRPr sz="900"/>
          </a:pPr>
          <a:endParaRPr lang="en-US"/>
        </a:p>
      </c:txPr>
    </c:legend>
    <c:plotVisOnly val="1"/>
  </c:chart>
  <c:externalData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0190566570058222"/>
          <c:y val="1.6443117024165146E-2"/>
          <c:w val="0.57193416447944012"/>
          <c:h val="0.80325851509940571"/>
        </c:manualLayout>
      </c:layout>
      <c:barChart>
        <c:barDir val="bar"/>
        <c:grouping val="clustered"/>
        <c:ser>
          <c:idx val="0"/>
          <c:order val="0"/>
          <c:tx>
            <c:strRef>
              <c:f>indirecte!$A$6</c:f>
              <c:strCache>
                <c:ptCount val="1"/>
                <c:pt idx="0">
                  <c:v>TVA</c:v>
                </c:pt>
              </c:strCache>
            </c:strRef>
          </c:tx>
          <c:spPr>
            <a:solidFill>
              <a:srgbClr val="A769BB"/>
            </a:solidFill>
          </c:spPr>
          <c:cat>
            <c:multiLvlStrRef>
              <c:f>indirecte!$C$4:$I$5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indirecte!$C$6:$I$6</c:f>
              <c:numCache>
                <c:formatCode>General</c:formatCode>
                <c:ptCount val="7"/>
                <c:pt idx="0">
                  <c:v>10464.200000000004</c:v>
                </c:pt>
                <c:pt idx="1">
                  <c:v>10664.2</c:v>
                </c:pt>
                <c:pt idx="2">
                  <c:v>12174.1</c:v>
                </c:pt>
                <c:pt idx="3">
                  <c:v>13233.9</c:v>
                </c:pt>
                <c:pt idx="4">
                  <c:v>14822.9</c:v>
                </c:pt>
                <c:pt idx="5">
                  <c:v>16260.3</c:v>
                </c:pt>
                <c:pt idx="6">
                  <c:v>17770.59999999998</c:v>
                </c:pt>
              </c:numCache>
            </c:numRef>
          </c:val>
        </c:ser>
        <c:ser>
          <c:idx val="1"/>
          <c:order val="1"/>
          <c:tx>
            <c:strRef>
              <c:f>indirecte!$A$7</c:f>
              <c:strCache>
                <c:ptCount val="1"/>
                <c:pt idx="0">
                  <c:v> Accize</c:v>
                </c:pt>
              </c:strCache>
            </c:strRef>
          </c:tx>
          <c:spPr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2700000" scaled="1"/>
              <a:tileRect/>
            </a:gradFill>
          </c:spPr>
          <c:cat>
            <c:multiLvlStrRef>
              <c:f>indirecte!$C$4:$I$5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indirecte!$C$7:$I$7</c:f>
              <c:numCache>
                <c:formatCode>General</c:formatCode>
                <c:ptCount val="7"/>
                <c:pt idx="0">
                  <c:v>2666.7</c:v>
                </c:pt>
                <c:pt idx="1">
                  <c:v>2893.3</c:v>
                </c:pt>
                <c:pt idx="2">
                  <c:v>3508.2</c:v>
                </c:pt>
                <c:pt idx="3">
                  <c:v>3776.8</c:v>
                </c:pt>
                <c:pt idx="4">
                  <c:v>4240.3</c:v>
                </c:pt>
                <c:pt idx="5">
                  <c:v>4623.3</c:v>
                </c:pt>
                <c:pt idx="6">
                  <c:v>4918.9000000000005</c:v>
                </c:pt>
              </c:numCache>
            </c:numRef>
          </c:val>
        </c:ser>
        <c:ser>
          <c:idx val="2"/>
          <c:order val="2"/>
          <c:tx>
            <c:strRef>
              <c:f>indirecte!$A$8</c:f>
              <c:strCache>
                <c:ptCount val="1"/>
                <c:pt idx="0">
                  <c:v> Impozitele asupra comerţului exterior</c:v>
                </c:pt>
              </c:strCache>
            </c:strRef>
          </c:tx>
          <c:spPr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c:spPr>
          <c:cat>
            <c:multiLvlStrRef>
              <c:f>indirecte!$C$4:$I$5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indirecte!$C$8:$I$8</c:f>
              <c:numCache>
                <c:formatCode>General</c:formatCode>
                <c:ptCount val="7"/>
                <c:pt idx="0">
                  <c:v>1179.3</c:v>
                </c:pt>
                <c:pt idx="1">
                  <c:v>1286.5</c:v>
                </c:pt>
                <c:pt idx="2">
                  <c:v>1416.9</c:v>
                </c:pt>
                <c:pt idx="3">
                  <c:v>1502.8</c:v>
                </c:pt>
                <c:pt idx="4">
                  <c:v>1577.4</c:v>
                </c:pt>
                <c:pt idx="5">
                  <c:v>1513.9</c:v>
                </c:pt>
                <c:pt idx="6">
                  <c:v>1376.9</c:v>
                </c:pt>
              </c:numCache>
            </c:numRef>
          </c:val>
        </c:ser>
        <c:axId val="86156032"/>
        <c:axId val="86157568"/>
      </c:barChart>
      <c:catAx>
        <c:axId val="86156032"/>
        <c:scaling>
          <c:orientation val="minMax"/>
        </c:scaling>
        <c:axPos val="l"/>
        <c:majorTickMark val="in"/>
        <c:tickLblPos val="low"/>
        <c:crossAx val="86157568"/>
        <c:crosses val="autoZero"/>
        <c:auto val="1"/>
        <c:lblAlgn val="ctr"/>
        <c:lblOffset val="100"/>
      </c:catAx>
      <c:valAx>
        <c:axId val="86157568"/>
        <c:scaling>
          <c:orientation val="minMax"/>
          <c:max val="1800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mil. lei</a:t>
                </a:r>
              </a:p>
            </c:rich>
          </c:tx>
          <c:layout/>
        </c:title>
        <c:numFmt formatCode="General" sourceLinked="1"/>
        <c:majorTickMark val="cross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86156032"/>
        <c:crosses val="autoZero"/>
        <c:crossBetween val="between"/>
        <c:majorUnit val="2000"/>
      </c:valAx>
    </c:plotArea>
    <c:legend>
      <c:legendPos val="r"/>
      <c:layout>
        <c:manualLayout>
          <c:xMode val="edge"/>
          <c:yMode val="edge"/>
          <c:x val="0.79950131233595789"/>
          <c:y val="0.19599517763628829"/>
          <c:w val="0.17272090988626773"/>
          <c:h val="0.65508092738409363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229376272255676"/>
          <c:y val="9.481027068256169E-2"/>
          <c:w val="0.85044771693614662"/>
          <c:h val="0.66301691455234768"/>
        </c:manualLayout>
      </c:layout>
      <c:lineChart>
        <c:grouping val="standard"/>
        <c:ser>
          <c:idx val="0"/>
          <c:order val="0"/>
          <c:tx>
            <c:strRef>
              <c:f>'venituri pe bugete'!$A$54</c:f>
              <c:strCache>
                <c:ptCount val="1"/>
                <c:pt idx="0">
                  <c:v>Bugetul de stat 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circle"/>
            <c:size val="6"/>
            <c:spPr>
              <a:solidFill>
                <a:srgbClr val="7030A0"/>
              </a:solidFill>
            </c:spPr>
          </c:marker>
          <c:dLbls>
            <c:dLbl>
              <c:idx val="0"/>
              <c:layout>
                <c:manualLayout>
                  <c:x val="5.5555555555555558E-3"/>
                  <c:y val="-7.8703703703703734E-2"/>
                </c:manualLayout>
              </c:layout>
              <c:showVal val="1"/>
            </c:dLbl>
            <c:dLbl>
              <c:idx val="1"/>
              <c:layout>
                <c:manualLayout>
                  <c:x val="-2.2222222222222202E-2"/>
                  <c:y val="-4.1666666666666664E-2"/>
                </c:manualLayout>
              </c:layout>
              <c:showVal val="1"/>
            </c:dLbl>
            <c:dLbl>
              <c:idx val="2"/>
              <c:layout>
                <c:manualLayout>
                  <c:x val="-8.6111111111110819E-2"/>
                  <c:y val="-7.407407407407407E-2"/>
                </c:manualLayout>
              </c:layout>
              <c:showVal val="1"/>
            </c:dLbl>
            <c:dLbl>
              <c:idx val="3"/>
              <c:layout>
                <c:manualLayout>
                  <c:x val="-6.3279359761771195E-2"/>
                  <c:y val="-6.7294751009421533E-2"/>
                </c:manualLayout>
              </c:layout>
              <c:showVal val="1"/>
            </c:dLbl>
            <c:dLbl>
              <c:idx val="4"/>
              <c:layout>
                <c:manualLayout>
                  <c:x val="-4.6819338422391783E-2"/>
                  <c:y val="-3.4773027096391101E-2"/>
                </c:manualLayout>
              </c:layout>
              <c:showVal val="1"/>
            </c:dLbl>
            <c:dLbl>
              <c:idx val="5"/>
              <c:layout>
                <c:manualLayout>
                  <c:x val="-3.4605597964376657E-2"/>
                  <c:y val="-4.9991058966956423E-2"/>
                </c:manualLayout>
              </c:layout>
              <c:showVal val="1"/>
            </c:dLbl>
            <c:dLbl>
              <c:idx val="6"/>
              <c:layout>
                <c:manualLayout>
                  <c:x val="-2.2391857506361409E-2"/>
                  <c:y val="-3.570789926211172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bugete'!$E$54:$K$54</c:f>
              <c:numCache>
                <c:formatCode>0.0</c:formatCode>
                <c:ptCount val="7"/>
                <c:pt idx="0">
                  <c:v>18609</c:v>
                </c:pt>
                <c:pt idx="1">
                  <c:v>20038.600000000002</c:v>
                </c:pt>
                <c:pt idx="2">
                  <c:v>22130.699999999983</c:v>
                </c:pt>
                <c:pt idx="3">
                  <c:v>25814.3</c:v>
                </c:pt>
                <c:pt idx="4">
                  <c:v>28654</c:v>
                </c:pt>
                <c:pt idx="5">
                  <c:v>29571.1</c:v>
                </c:pt>
                <c:pt idx="6">
                  <c:v>31081.599999999984</c:v>
                </c:pt>
              </c:numCache>
            </c:numRef>
          </c:val>
        </c:ser>
        <c:ser>
          <c:idx val="1"/>
          <c:order val="1"/>
          <c:tx>
            <c:strRef>
              <c:f>'venituri pe bugete'!$A$55</c:f>
              <c:strCache>
                <c:ptCount val="1"/>
                <c:pt idx="0">
                  <c:v>Bugetele UAT </c:v>
                </c:pt>
              </c:strCache>
            </c:strRef>
          </c:tx>
          <c:spPr>
            <a:ln>
              <a:prstDash val="sysDash"/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5.5555555555555558E-3"/>
                  <c:y val="-2.7777777777778734E-2"/>
                </c:manualLayout>
              </c:layout>
              <c:showVal val="1"/>
            </c:dLbl>
            <c:dLbl>
              <c:idx val="1"/>
              <c:layout>
                <c:manualLayout>
                  <c:x val="-2.4999999999999949E-2"/>
                  <c:y val="-2.3148148148148147E-2"/>
                </c:manualLayout>
              </c:layout>
              <c:showVal val="1"/>
            </c:dLbl>
            <c:dLbl>
              <c:idx val="2"/>
              <c:layout>
                <c:manualLayout>
                  <c:x val="-1.7748071567389983E-2"/>
                  <c:y val="-3.2551952094745699E-2"/>
                </c:manualLayout>
              </c:layout>
              <c:showVal val="1"/>
            </c:dLbl>
            <c:dLbl>
              <c:idx val="3"/>
              <c:layout>
                <c:manualLayout>
                  <c:x val="-1.0185067526416645E-16"/>
                  <c:y val="-4.1666666666666664E-2"/>
                </c:manualLayout>
              </c:layout>
              <c:showVal val="1"/>
            </c:dLbl>
            <c:dLbl>
              <c:idx val="4"/>
              <c:layout>
                <c:manualLayout>
                  <c:x val="-1.0185067526416645E-16"/>
                  <c:y val="-3.2407407407408224E-2"/>
                </c:manualLayout>
              </c:layout>
              <c:showVal val="1"/>
            </c:dLbl>
            <c:dLbl>
              <c:idx val="5"/>
              <c:layout>
                <c:manualLayout>
                  <c:x val="-2.4427480916030534E-2"/>
                  <c:y val="-3.6747809237396151E-2"/>
                </c:manualLayout>
              </c:layout>
              <c:showVal val="1"/>
            </c:dLbl>
            <c:dLbl>
              <c:idx val="6"/>
              <c:layout>
                <c:manualLayout>
                  <c:x val="-2.4427480916030534E-2"/>
                  <c:y val="-4.28724441102955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bugete'!$E$55:$K$55</c:f>
              <c:numCache>
                <c:formatCode>0.0</c:formatCode>
                <c:ptCount val="7"/>
                <c:pt idx="0">
                  <c:v>3312.3999999999996</c:v>
                </c:pt>
                <c:pt idx="1">
                  <c:v>4502.9000000000005</c:v>
                </c:pt>
                <c:pt idx="2">
                  <c:v>4996.7999999999993</c:v>
                </c:pt>
                <c:pt idx="3">
                  <c:v>3600.7999999999993</c:v>
                </c:pt>
                <c:pt idx="4">
                  <c:v>3179.1000000000004</c:v>
                </c:pt>
                <c:pt idx="5">
                  <c:v>3371.8999999999996</c:v>
                </c:pt>
                <c:pt idx="6">
                  <c:v>3594.5000000000009</c:v>
                </c:pt>
              </c:numCache>
            </c:numRef>
          </c:val>
        </c:ser>
        <c:ser>
          <c:idx val="2"/>
          <c:order val="2"/>
          <c:tx>
            <c:strRef>
              <c:f>'venituri pe bugete'!$A$56</c:f>
              <c:strCache>
                <c:ptCount val="1"/>
                <c:pt idx="0">
                  <c:v>BASS</c:v>
                </c:pt>
              </c:strCache>
            </c:strRef>
          </c:tx>
          <c:spPr>
            <a:ln>
              <a:solidFill>
                <a:srgbClr val="A769BB"/>
              </a:solidFill>
              <a:bevel/>
            </a:ln>
          </c:spPr>
          <c:marker>
            <c:symbol val="diamond"/>
            <c:size val="5"/>
            <c:spPr>
              <a:solidFill>
                <a:srgbClr val="A769BB"/>
              </a:solidFill>
              <a:ln>
                <a:solidFill>
                  <a:srgbClr val="A769BB"/>
                </a:solidFill>
              </a:ln>
            </c:spPr>
          </c:marker>
          <c:dLbls>
            <c:dLbl>
              <c:idx val="0"/>
              <c:layout>
                <c:manualLayout>
                  <c:x val="-3.3863476989040492E-2"/>
                  <c:y val="-4.4801221840544608E-2"/>
                </c:manualLayout>
              </c:layout>
              <c:showVal val="1"/>
            </c:dLbl>
            <c:dLbl>
              <c:idx val="1"/>
              <c:layout>
                <c:manualLayout>
                  <c:x val="-3.9991665163991906E-2"/>
                  <c:y val="-3.8604248760484842E-2"/>
                </c:manualLayout>
              </c:layout>
              <c:showVal val="1"/>
            </c:dLbl>
            <c:dLbl>
              <c:idx val="2"/>
              <c:layout>
                <c:manualLayout>
                  <c:x val="-4.4826190619302424E-2"/>
                  <c:y val="-4.3306232225899792E-2"/>
                </c:manualLayout>
              </c:layout>
              <c:showVal val="1"/>
            </c:dLbl>
            <c:dLbl>
              <c:idx val="3"/>
              <c:layout>
                <c:manualLayout>
                  <c:x val="-5.3731962893951234E-2"/>
                  <c:y val="-5.5700178386018873E-2"/>
                </c:manualLayout>
              </c:layout>
              <c:showVal val="1"/>
            </c:dLbl>
            <c:dLbl>
              <c:idx val="4"/>
              <c:layout>
                <c:manualLayout>
                  <c:x val="-8.3333333333333367E-3"/>
                  <c:y val="-3.2407407407408224E-2"/>
                </c:manualLayout>
              </c:layout>
              <c:showVal val="1"/>
            </c:dLbl>
            <c:dLbl>
              <c:idx val="5"/>
              <c:layout>
                <c:manualLayout>
                  <c:x val="-3.6641221374045851E-2"/>
                  <c:y val="-3.6747809237396151E-2"/>
                </c:manualLayout>
              </c:layout>
              <c:showVal val="1"/>
            </c:dLbl>
            <c:dLbl>
              <c:idx val="6"/>
              <c:layout>
                <c:manualLayout>
                  <c:x val="-3.4605597964376657E-2"/>
                  <c:y val="-5.2059396419644494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bugete'!$E$56:$K$56</c:f>
              <c:numCache>
                <c:formatCode>0.0</c:formatCode>
                <c:ptCount val="7"/>
                <c:pt idx="0">
                  <c:v>6566.1</c:v>
                </c:pt>
                <c:pt idx="1">
                  <c:v>7154.2</c:v>
                </c:pt>
                <c:pt idx="2">
                  <c:v>7761.8</c:v>
                </c:pt>
                <c:pt idx="3">
                  <c:v>8573.1999999999898</c:v>
                </c:pt>
                <c:pt idx="4">
                  <c:v>9428.8000000000011</c:v>
                </c:pt>
                <c:pt idx="5">
                  <c:v>10369.900000000001</c:v>
                </c:pt>
                <c:pt idx="6">
                  <c:v>11395.2</c:v>
                </c:pt>
              </c:numCache>
            </c:numRef>
          </c:val>
        </c:ser>
        <c:ser>
          <c:idx val="3"/>
          <c:order val="3"/>
          <c:tx>
            <c:strRef>
              <c:f>'venituri pe bugete'!$A$57</c:f>
              <c:strCache>
                <c:ptCount val="1"/>
                <c:pt idx="0">
                  <c:v>FAOAM</c:v>
                </c:pt>
              </c:strCache>
            </c:strRef>
          </c:tx>
          <c:spPr>
            <a:ln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</a:ln>
          </c:spPr>
          <c:marker>
            <c:symbol val="triangle"/>
            <c:size val="6"/>
            <c:spPr>
              <a:solidFill>
                <a:srgbClr val="7030A0"/>
              </a:solidFill>
            </c:spPr>
          </c:marker>
          <c:dLbls>
            <c:dLbl>
              <c:idx val="0"/>
              <c:layout>
                <c:manualLayout>
                  <c:x val="5.5555555555555558E-3"/>
                  <c:y val="4.629265091863565E-3"/>
                </c:manualLayout>
              </c:layout>
              <c:showVal val="1"/>
            </c:dLbl>
            <c:dLbl>
              <c:idx val="1"/>
              <c:layout>
                <c:manualLayout>
                  <c:x val="-4.7243453346957585E-2"/>
                  <c:y val="2.4570877698757682E-2"/>
                </c:manualLayout>
              </c:layout>
              <c:showVal val="1"/>
            </c:dLbl>
            <c:dLbl>
              <c:idx val="2"/>
              <c:layout>
                <c:manualLayout>
                  <c:x val="-3.6132315521628613E-2"/>
                  <c:y val="3.2262840393461986E-2"/>
                </c:manualLayout>
              </c:layout>
              <c:showVal val="1"/>
            </c:dLbl>
            <c:dLbl>
              <c:idx val="3"/>
              <c:layout>
                <c:manualLayout>
                  <c:x val="-2.633615836188408E-2"/>
                  <c:y val="2.6138205520562684E-2"/>
                </c:manualLayout>
              </c:layout>
              <c:showVal val="1"/>
            </c:dLbl>
            <c:dLbl>
              <c:idx val="4"/>
              <c:layout>
                <c:manualLayout>
                  <c:x val="-1.2213740458015267E-2"/>
                  <c:y val="2.1436222055147801E-2"/>
                </c:manualLayout>
              </c:layout>
              <c:showVal val="1"/>
            </c:dLbl>
            <c:dLbl>
              <c:idx val="5"/>
              <c:layout>
                <c:manualLayout>
                  <c:x val="-2.8498727735368958E-2"/>
                  <c:y val="4.2872444110295532E-2"/>
                </c:manualLayout>
              </c:layout>
              <c:showVal val="1"/>
            </c:dLbl>
            <c:dLbl>
              <c:idx val="6"/>
              <c:layout>
                <c:manualLayout>
                  <c:x val="-2.0356234096692107E-2"/>
                  <c:y val="3.0623174364496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'venituri pe bugete'!$E$52:$K$53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'venituri pe bugete'!$E$57:$K$57</c:f>
              <c:numCache>
                <c:formatCode>0.0</c:formatCode>
                <c:ptCount val="7"/>
                <c:pt idx="0">
                  <c:v>1652.1999999999998</c:v>
                </c:pt>
                <c:pt idx="1">
                  <c:v>1826.8</c:v>
                </c:pt>
                <c:pt idx="2">
                  <c:v>2000.1</c:v>
                </c:pt>
                <c:pt idx="3">
                  <c:v>2454.1</c:v>
                </c:pt>
                <c:pt idx="4">
                  <c:v>2827.4</c:v>
                </c:pt>
                <c:pt idx="5">
                  <c:v>3092.6</c:v>
                </c:pt>
                <c:pt idx="6">
                  <c:v>3420.5</c:v>
                </c:pt>
              </c:numCache>
            </c:numRef>
          </c:val>
        </c:ser>
        <c:marker val="1"/>
        <c:axId val="80476416"/>
        <c:axId val="86212608"/>
      </c:lineChart>
      <c:catAx>
        <c:axId val="80476416"/>
        <c:scaling>
          <c:orientation val="minMax"/>
        </c:scaling>
        <c:axPos val="b"/>
        <c:numFmt formatCode="General" sourceLinked="1"/>
        <c:tickLblPos val="nextTo"/>
        <c:crossAx val="86212608"/>
        <c:crosses val="autoZero"/>
        <c:auto val="1"/>
        <c:lblAlgn val="ctr"/>
        <c:lblOffset val="100"/>
      </c:catAx>
      <c:valAx>
        <c:axId val="86212608"/>
        <c:scaling>
          <c:orientation val="minMax"/>
          <c:max val="33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mil. lei</a:t>
                </a:r>
              </a:p>
            </c:rich>
          </c:tx>
          <c:layout/>
        </c:title>
        <c:numFmt formatCode="0.0" sourceLinked="1"/>
        <c:tickLblPos val="nextTo"/>
        <c:crossAx val="80476416"/>
        <c:crosses val="autoZero"/>
        <c:crossBetween val="between"/>
        <c:majorUnit val="3000"/>
      </c:valAx>
    </c:plotArea>
    <c:legend>
      <c:legendPos val="b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576770754147448"/>
          <c:y val="7.3126848493634308E-2"/>
          <c:w val="0.80753906721390389"/>
          <c:h val="0.64205779425851173"/>
        </c:manualLayout>
      </c:layout>
      <c:areaChart>
        <c:grouping val="standard"/>
        <c:ser>
          <c:idx val="1"/>
          <c:order val="0"/>
          <c:tx>
            <c:strRef>
              <c:f>'BPN in PIB'!$A$46</c:f>
              <c:strCache>
                <c:ptCount val="1"/>
                <c:pt idx="0">
                  <c:v>Cheltuieli BPN</c:v>
                </c:pt>
              </c:strCache>
            </c:strRef>
          </c:tx>
          <c:spPr>
            <a:solidFill>
              <a:srgbClr val="A769BB"/>
            </a:solidFill>
          </c:spPr>
          <c:dLbls>
            <c:dLbl>
              <c:idx val="0"/>
              <c:layout>
                <c:manualLayout>
                  <c:x val="0.20366871080464902"/>
                  <c:y val="-0.20547839489280151"/>
                </c:manualLayout>
              </c:layout>
              <c:showSerName val="1"/>
            </c:dLbl>
            <c:dLbl>
              <c:idx val="3"/>
              <c:layout>
                <c:manualLayout>
                  <c:x val="-5.6766326219598526E-3"/>
                  <c:y val="1.2481302963711754E-2"/>
                </c:manualLayout>
              </c:layout>
              <c:showSerName val="1"/>
            </c:dLbl>
            <c:dLbl>
              <c:idx val="4"/>
              <c:layout>
                <c:manualLayout>
                  <c:x val="5.8372208620722024E-3"/>
                  <c:y val="8.3162666404464798E-3"/>
                </c:manualLayout>
              </c:layout>
              <c:showSerName val="1"/>
            </c:dLbl>
            <c:dLbl>
              <c:idx val="5"/>
              <c:layout>
                <c:manualLayout>
                  <c:x val="9.2559181616471862E-4"/>
                  <c:y val="8.0101773836069208E-3"/>
                </c:manualLayout>
              </c:layout>
              <c:showSerName val="1"/>
            </c:dLbl>
            <c:dLbl>
              <c:idx val="6"/>
              <c:layout>
                <c:manualLayout>
                  <c:x val="1.8115942028985508E-2"/>
                  <c:y val="4.2625745950553885E-3"/>
                </c:manualLayout>
              </c:layout>
              <c:showSerName val="1"/>
            </c:dLbl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SerName val="1"/>
          </c:dLbls>
          <c:cat>
            <c:multiLvlStrRef>
              <c:f>'BPN in PIB'!$D$43:$J$44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'BPN in PIB'!$D$46:$J$46</c:f>
              <c:numCache>
                <c:formatCode>0.0</c:formatCode>
                <c:ptCount val="7"/>
                <c:pt idx="0">
                  <c:v>38.981651264739071</c:v>
                </c:pt>
                <c:pt idx="1">
                  <c:v>40.084326971029604</c:v>
                </c:pt>
                <c:pt idx="2">
                  <c:v>38.700727880735691</c:v>
                </c:pt>
                <c:pt idx="3">
                  <c:v>39.672293577981655</c:v>
                </c:pt>
                <c:pt idx="4">
                  <c:v>38.886356073211267</c:v>
                </c:pt>
                <c:pt idx="5">
                  <c:v>37.293257575757551</c:v>
                </c:pt>
                <c:pt idx="6">
                  <c:v>36.085279889426396</c:v>
                </c:pt>
              </c:numCache>
            </c:numRef>
          </c:val>
        </c:ser>
        <c:ser>
          <c:idx val="0"/>
          <c:order val="1"/>
          <c:tx>
            <c:strRef>
              <c:f>'BPN in PIB'!$A$45</c:f>
              <c:strCache>
                <c:ptCount val="1"/>
                <c:pt idx="0">
                  <c:v>Venituri BPN</c:v>
                </c:pt>
              </c:strCache>
            </c:strRef>
          </c:tx>
          <c:spPr>
            <a:solidFill>
              <a:sysClr val="window" lastClr="FFFFFF"/>
            </a:solidFill>
          </c:spPr>
          <c:dLbls>
            <c:dLbl>
              <c:idx val="0"/>
              <c:layout>
                <c:manualLayout>
                  <c:x val="0.13888486996194166"/>
                  <c:y val="-2.5638618814406492E-2"/>
                </c:manualLayout>
              </c:layout>
              <c:showSerName val="1"/>
            </c:dLbl>
            <c:dLbl>
              <c:idx val="1"/>
              <c:layout>
                <c:manualLayout>
                  <c:x val="-1.2077294685990338E-2"/>
                  <c:y val="8.5251491901108464E-3"/>
                </c:manualLayout>
              </c:layout>
              <c:showSerName val="1"/>
            </c:dLbl>
            <c:dLbl>
              <c:idx val="2"/>
              <c:layout>
                <c:manualLayout>
                  <c:x val="-1.8115942028985508E-2"/>
                  <c:y val="8.5251491901108273E-3"/>
                </c:manualLayout>
              </c:layout>
              <c:showSerName val="1"/>
            </c:dLbl>
            <c:dLbl>
              <c:idx val="3"/>
              <c:layout>
                <c:manualLayout>
                  <c:x val="-4.4281398880926534E-3"/>
                  <c:y val="8.3024606343626312E-3"/>
                </c:manualLayout>
              </c:layout>
              <c:showSerName val="1"/>
            </c:dLbl>
            <c:dLbl>
              <c:idx val="4"/>
              <c:layout>
                <c:manualLayout>
                  <c:x val="-6.0386473429953121E-3"/>
                  <c:y val="2.1312872975277092E-2"/>
                </c:manualLayout>
              </c:layout>
              <c:showSerName val="1"/>
            </c:dLbl>
            <c:dLbl>
              <c:idx val="5"/>
              <c:layout>
                <c:manualLayout>
                  <c:x val="-3.3814063391182777E-3"/>
                  <c:y val="3.7612948282701895E-3"/>
                </c:manualLayout>
              </c:layout>
              <c:showSerName val="1"/>
            </c:dLbl>
            <c:dLbl>
              <c:idx val="6"/>
              <c:layout>
                <c:manualLayout>
                  <c:x val="1.107072557219209E-16"/>
                  <c:y val="1.7050298380221655E-2"/>
                </c:manualLayout>
              </c:layout>
              <c:showSerName val="1"/>
            </c:dLbl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SerName val="1"/>
          </c:dLbls>
          <c:cat>
            <c:multiLvlStrRef>
              <c:f>'BPN in PIB'!$D$43:$J$44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'BPN in PIB'!$D$45:$J$45</c:f>
              <c:numCache>
                <c:formatCode>0.0</c:formatCode>
                <c:ptCount val="7"/>
                <c:pt idx="0">
                  <c:v>36.599958712309864</c:v>
                </c:pt>
                <c:pt idx="1">
                  <c:v>37.99519426939294</c:v>
                </c:pt>
                <c:pt idx="2">
                  <c:v>36.934090249201525</c:v>
                </c:pt>
                <c:pt idx="3">
                  <c:v>37.103211009174316</c:v>
                </c:pt>
                <c:pt idx="4">
                  <c:v>36.680033277870216</c:v>
                </c:pt>
                <c:pt idx="5">
                  <c:v>35.155681818181819</c:v>
                </c:pt>
                <c:pt idx="6">
                  <c:v>34.201658604008301</c:v>
                </c:pt>
              </c:numCache>
            </c:numRef>
          </c:val>
        </c:ser>
        <c:axId val="86312448"/>
        <c:axId val="86313984"/>
      </c:areaChart>
      <c:catAx>
        <c:axId val="86312448"/>
        <c:scaling>
          <c:orientation val="minMax"/>
        </c:scaling>
        <c:axPos val="b"/>
        <c:majorGridlines/>
        <c:minorGridlines>
          <c:spPr>
            <a:ln>
              <a:solidFill>
                <a:srgbClr val="A769BB"/>
              </a:solidFill>
            </a:ln>
          </c:spPr>
        </c:minorGridlines>
        <c:numFmt formatCode="General" sourceLinked="1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6313984"/>
        <c:crosses val="autoZero"/>
        <c:auto val="1"/>
        <c:lblAlgn val="ctr"/>
        <c:lblOffset val="100"/>
      </c:catAx>
      <c:valAx>
        <c:axId val="86313984"/>
        <c:scaling>
          <c:orientation val="minMax"/>
          <c:max val="41"/>
          <c:min val="31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o-RO"/>
                  <a:t>% PIB</a:t>
                </a:r>
              </a:p>
            </c:rich>
          </c:tx>
          <c:layout/>
        </c:title>
        <c:numFmt formatCode="#,##0.0" sourceLinked="0"/>
        <c:maj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6312448"/>
        <c:crossesAt val="1"/>
        <c:crossBetween val="midCat"/>
      </c:valAx>
    </c:plotArea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1464384288408395E-2"/>
          <c:y val="3.2307637669254791E-2"/>
          <c:w val="0.66106380519254915"/>
          <c:h val="0.79320747281098813"/>
        </c:manualLayout>
      </c:layout>
      <c:barChart>
        <c:barDir val="col"/>
        <c:grouping val="clustered"/>
        <c:ser>
          <c:idx val="0"/>
          <c:order val="0"/>
          <c:tx>
            <c:strRef>
              <c:f>deficit!$A$25</c:f>
              <c:strCache>
                <c:ptCount val="1"/>
                <c:pt idx="0">
                  <c:v>Finanțarea internă netă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deficit!$C$25:$L$25</c:f>
              <c:numCache>
                <c:formatCode>0.0</c:formatCode>
                <c:ptCount val="7"/>
                <c:pt idx="0">
                  <c:v>22</c:v>
                </c:pt>
                <c:pt idx="1">
                  <c:v>239.4</c:v>
                </c:pt>
                <c:pt idx="2">
                  <c:v>585.6</c:v>
                </c:pt>
                <c:pt idx="3">
                  <c:v>657.4</c:v>
                </c:pt>
                <c:pt idx="4">
                  <c:v>265.10000000000002</c:v>
                </c:pt>
                <c:pt idx="5">
                  <c:v>284.60000000000002</c:v>
                </c:pt>
                <c:pt idx="6">
                  <c:v>213.3</c:v>
                </c:pt>
              </c:numCache>
            </c:numRef>
          </c:val>
        </c:ser>
        <c:ser>
          <c:idx val="1"/>
          <c:order val="1"/>
          <c:tx>
            <c:strRef>
              <c:f>deficit!$A$26</c:f>
              <c:strCache>
                <c:ptCount val="1"/>
                <c:pt idx="0">
                  <c:v>Finanțarea externă netă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deficit!$C$26:$L$26</c:f>
              <c:numCache>
                <c:formatCode>0.0</c:formatCode>
                <c:ptCount val="7"/>
                <c:pt idx="0">
                  <c:v>588.70000000000005</c:v>
                </c:pt>
                <c:pt idx="1">
                  <c:v>1215.3</c:v>
                </c:pt>
                <c:pt idx="2">
                  <c:v>516.20000000000005</c:v>
                </c:pt>
                <c:pt idx="3">
                  <c:v>1657.3</c:v>
                </c:pt>
                <c:pt idx="4">
                  <c:v>2011.7</c:v>
                </c:pt>
                <c:pt idx="5">
                  <c:v>2372</c:v>
                </c:pt>
                <c:pt idx="6">
                  <c:v>2039</c:v>
                </c:pt>
              </c:numCache>
            </c:numRef>
          </c:val>
        </c:ser>
        <c:ser>
          <c:idx val="2"/>
          <c:order val="2"/>
          <c:tx>
            <c:strRef>
              <c:f>deficit!$A$27</c:f>
              <c:strCache>
                <c:ptCount val="1"/>
                <c:pt idx="0">
                  <c:v>Mijloacele din vînzarea şi privatizarea patrimoniului public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deficit!$C$27:$L$27</c:f>
              <c:numCache>
                <c:formatCode>0.0</c:formatCode>
                <c:ptCount val="7"/>
                <c:pt idx="0">
                  <c:v>348.1</c:v>
                </c:pt>
                <c:pt idx="1">
                  <c:v>304.7</c:v>
                </c:pt>
                <c:pt idx="2">
                  <c:v>320.5</c:v>
                </c:pt>
                <c:pt idx="3">
                  <c:v>315.3</c:v>
                </c:pt>
                <c:pt idx="4">
                  <c:v>297.10000000000002</c:v>
                </c:pt>
                <c:pt idx="5">
                  <c:v>286.39999999999975</c:v>
                </c:pt>
                <c:pt idx="6">
                  <c:v>287.39999999999975</c:v>
                </c:pt>
              </c:numCache>
            </c:numRef>
          </c:val>
        </c:ser>
        <c:ser>
          <c:idx val="3"/>
          <c:order val="3"/>
          <c:tx>
            <c:strRef>
              <c:f>deficit!$A$28</c:f>
              <c:strCache>
                <c:ptCount val="1"/>
                <c:pt idx="0">
                  <c:v>Modificarea soldurilor la conturi</c:v>
                </c:pt>
              </c:strCache>
            </c:strRef>
          </c:tx>
          <c:spPr>
            <a:blipFill>
              <a:blip xmlns:r="http://schemas.openxmlformats.org/officeDocument/2006/relationships" r:embed="rId3"/>
              <a:tile tx="0" ty="0" sx="100000" sy="100000" flip="none" algn="tl"/>
            </a:blipFill>
          </c:spPr>
          <c:cat>
            <c:multiLvlStrRef>
              <c:f>deficit!$C$22:$L$23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deficit!$C$28:$L$28</c:f>
              <c:numCache>
                <c:formatCode>0.0</c:formatCode>
                <c:ptCount val="7"/>
                <c:pt idx="0">
                  <c:v>1137.2</c:v>
                </c:pt>
                <c:pt idx="1">
                  <c:v>-2.2000000000000002</c:v>
                </c:pt>
                <c:pt idx="2">
                  <c:v>199</c:v>
                </c:pt>
                <c:pt idx="3">
                  <c:v>170.2</c:v>
                </c:pt>
                <c:pt idx="4">
                  <c:v>78.099999999999994</c:v>
                </c:pt>
                <c:pt idx="5">
                  <c:v>-121.4</c:v>
                </c:pt>
                <c:pt idx="6">
                  <c:v>185.9</c:v>
                </c:pt>
              </c:numCache>
            </c:numRef>
          </c:val>
        </c:ser>
        <c:axId val="87474560"/>
        <c:axId val="87476096"/>
      </c:barChart>
      <c:catAx>
        <c:axId val="87474560"/>
        <c:scaling>
          <c:orientation val="minMax"/>
        </c:scaling>
        <c:axPos val="b"/>
        <c:tickLblPos val="nextTo"/>
        <c:crossAx val="87476096"/>
        <c:crosses val="autoZero"/>
        <c:auto val="1"/>
        <c:lblAlgn val="ctr"/>
        <c:lblOffset val="100"/>
      </c:catAx>
      <c:valAx>
        <c:axId val="87476096"/>
        <c:scaling>
          <c:orientation val="minMax"/>
          <c:min val="0"/>
        </c:scaling>
        <c:axPos val="l"/>
        <c:majorGridlines/>
        <c:numFmt formatCode="0.0" sourceLinked="1"/>
        <c:tickLblPos val="nextTo"/>
        <c:crossAx val="87474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44690441881945"/>
          <c:y val="7.6784412365121082E-2"/>
          <c:w val="0.23327700411072574"/>
          <c:h val="0.86957932341790611"/>
        </c:manualLayout>
      </c:layout>
    </c:legend>
    <c:plotVisOnly val="1"/>
  </c:chart>
  <c:externalData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30890205251527486"/>
          <c:y val="0.17642897394112017"/>
          <c:w val="0.6559135918196729"/>
          <c:h val="0.80485741990181592"/>
        </c:manualLayout>
      </c:layout>
      <c:barChart>
        <c:barDir val="col"/>
        <c:grouping val="stacked"/>
        <c:ser>
          <c:idx val="0"/>
          <c:order val="0"/>
          <c:tx>
            <c:strRef>
              <c:f>deficit!$A$80:$C$80</c:f>
              <c:strCache>
                <c:ptCount val="1"/>
                <c:pt idx="0">
                  <c:v>Bugetul de Stat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</c:spPr>
          <c:cat>
            <c:multiLvlStrRef>
              <c:f>deficit!$D$78:$L$79</c:f>
              <c:multiLvlStrCache>
                <c:ptCount val="7"/>
                <c:lvl>
                  <c:pt idx="0">
                    <c:v>2011</c:v>
                  </c:pt>
                  <c:pt idx="1">
                    <c:v>2012</c:v>
                  </c:pt>
                  <c:pt idx="2">
                    <c:v>2013</c:v>
                  </c:pt>
                  <c:pt idx="3">
                    <c:v>2014</c:v>
                  </c:pt>
                  <c:pt idx="4">
                    <c:v>2015</c:v>
                  </c:pt>
                  <c:pt idx="5">
                    <c:v>2016</c:v>
                  </c:pt>
                  <c:pt idx="6">
                    <c:v>2017</c:v>
                  </c:pt>
                </c:lvl>
                <c:lvl>
                  <c:pt idx="0">
                    <c:v>executat</c:v>
                  </c:pt>
                  <c:pt idx="3">
                    <c:v>aprobat</c:v>
                  </c:pt>
                  <c:pt idx="4">
                    <c:v>estimat</c:v>
                  </c:pt>
                </c:lvl>
              </c:multiLvlStrCache>
            </c:multiLvlStrRef>
          </c:cat>
          <c:val>
            <c:numRef>
              <c:f>deficit!$D$80:$L$80</c:f>
              <c:numCache>
                <c:formatCode>General</c:formatCode>
                <c:ptCount val="7"/>
                <c:pt idx="0">
                  <c:v>-1365.1</c:v>
                </c:pt>
                <c:pt idx="1">
                  <c:v>-1584.7</c:v>
                </c:pt>
                <c:pt idx="2">
                  <c:v>-1466.4</c:v>
                </c:pt>
                <c:pt idx="3">
                  <c:v>-2419.5</c:v>
                </c:pt>
                <c:pt idx="4">
                  <c:v>-2551.9</c:v>
                </c:pt>
                <c:pt idx="5">
                  <c:v>-2721.7</c:v>
                </c:pt>
                <c:pt idx="6">
                  <c:v>-2625.7</c:v>
                </c:pt>
              </c:numCache>
            </c:numRef>
          </c:val>
        </c:ser>
        <c:ser>
          <c:idx val="1"/>
          <c:order val="1"/>
          <c:tx>
            <c:strRef>
              <c:f>deficit!$A$81:$C$81</c:f>
              <c:strCache>
                <c:ptCount val="1"/>
                <c:pt idx="0">
                  <c:v>BUAT</c:v>
                </c:pt>
              </c:strCache>
            </c:strRef>
          </c:tx>
          <c:spPr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ln>
              <a:solidFill>
                <a:schemeClr val="tx1"/>
              </a:solidFill>
            </a:ln>
          </c:spPr>
          <c:cat>
            <c:numRef>
              <c:f>deficit!$D$79:$L$79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deficit!$D$81:$L$81</c:f>
              <c:numCache>
                <c:formatCode>General</c:formatCode>
                <c:ptCount val="7"/>
                <c:pt idx="0">
                  <c:v>-488.7</c:v>
                </c:pt>
                <c:pt idx="1">
                  <c:v>-139.69999999999999</c:v>
                </c:pt>
                <c:pt idx="2">
                  <c:v>-100.8</c:v>
                </c:pt>
                <c:pt idx="3">
                  <c:v>-177.2</c:v>
                </c:pt>
                <c:pt idx="4">
                  <c:v>-100</c:v>
                </c:pt>
                <c:pt idx="5">
                  <c:v>-100</c:v>
                </c:pt>
                <c:pt idx="6">
                  <c:v>-100</c:v>
                </c:pt>
              </c:numCache>
            </c:numRef>
          </c:val>
        </c:ser>
        <c:ser>
          <c:idx val="2"/>
          <c:order val="2"/>
          <c:tx>
            <c:strRef>
              <c:f>deficit!$A$82:$C$82</c:f>
              <c:strCache>
                <c:ptCount val="1"/>
                <c:pt idx="0">
                  <c:v>BASS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solidFill>
                <a:schemeClr val="tx1"/>
              </a:solidFill>
            </a:ln>
          </c:spPr>
          <c:cat>
            <c:numRef>
              <c:f>deficit!$D$79:$L$79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deficit!$D$82:$L$82</c:f>
              <c:numCache>
                <c:formatCode>General</c:formatCode>
                <c:ptCount val="7"/>
                <c:pt idx="0">
                  <c:v>-124.6</c:v>
                </c:pt>
                <c:pt idx="1">
                  <c:v>-33.700000000000003</c:v>
                </c:pt>
                <c:pt idx="2">
                  <c:v>-126.3</c:v>
                </c:pt>
                <c:pt idx="3">
                  <c:v>-120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deficit!$A$83:$C$83</c:f>
              <c:strCache>
                <c:ptCount val="1"/>
                <c:pt idx="0">
                  <c:v>FAOAM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  <a:ln>
              <a:solidFill>
                <a:schemeClr val="tx1"/>
              </a:solidFill>
            </a:ln>
          </c:spPr>
          <c:cat>
            <c:numRef>
              <c:f>deficit!$D$79:$L$79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deficit!$D$83:$L$83</c:f>
              <c:numCache>
                <c:formatCode>General</c:formatCode>
                <c:ptCount val="7"/>
                <c:pt idx="0">
                  <c:v>20.9</c:v>
                </c:pt>
                <c:pt idx="1">
                  <c:v>-81.2</c:v>
                </c:pt>
                <c:pt idx="2">
                  <c:v>-65</c:v>
                </c:pt>
                <c:pt idx="3">
                  <c:v>-100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overlap val="100"/>
        <c:axId val="87540864"/>
        <c:axId val="87542400"/>
      </c:barChart>
      <c:catAx>
        <c:axId val="87540864"/>
        <c:scaling>
          <c:orientation val="minMax"/>
        </c:scaling>
        <c:axPos val="b"/>
        <c:numFmt formatCode="General" sourceLinked="1"/>
        <c:majorTickMark val="in"/>
        <c:tickLblPos val="high"/>
        <c:txPr>
          <a:bodyPr/>
          <a:lstStyle/>
          <a:p>
            <a:pPr>
              <a:defRPr sz="900"/>
            </a:pPr>
            <a:endParaRPr lang="en-US"/>
          </a:p>
        </c:txPr>
        <c:crossAx val="87542400"/>
        <c:crosses val="autoZero"/>
        <c:auto val="1"/>
        <c:lblAlgn val="ctr"/>
        <c:lblOffset val="100"/>
      </c:catAx>
      <c:valAx>
        <c:axId val="87542400"/>
        <c:scaling>
          <c:orientation val="minMax"/>
          <c:max val="100"/>
          <c:min val="-2900"/>
        </c:scaling>
        <c:axPos val="l"/>
        <c:majorGridlines/>
        <c:numFmt formatCode="General" sourceLinked="1"/>
        <c:tickLblPos val="nextTo"/>
        <c:crossAx val="87540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9041802344159481E-2"/>
          <c:y val="7.4507683638191338E-2"/>
          <c:w val="0.15294312298317622"/>
          <c:h val="0.60778945600233458"/>
        </c:manualLayout>
      </c:layout>
    </c:legend>
    <c:plotVisOnly val="1"/>
  </c:chart>
  <c:externalData r:id="rId3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8FA2D665-A4BA-4DD7-A9AB-5084501DF6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6EBD0124-3982-416E-9715-F3BE3DB9B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ru-RU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D0124-3982-416E-9715-F3BE3DB9B1F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76BB87-3B33-4AC6-BD39-67E155479110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BA0CF2-E495-40DD-B165-9D41BC74D7A2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2A4553D-2286-4965-986C-F22587BC2700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8FBF9C-4D47-400F-A368-9D611DAA875B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278AAE-A356-43C0-8C3B-94BE14291CF5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312B-8201-4C94-9B5B-77CB05380DBE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326077-3F4B-4065-ACA6-08900DDC5FD9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C583F-9DDE-4849-9328-2DBB6031ACB9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BF03EA-491A-4A33-BAE7-38C57BA03AAB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AA46F-9A58-4F64-93CE-599ED3FA12A0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3FC25-D3E8-4764-BBA3-512672F8759E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B9E358-2E82-4B84-B23D-855DFE72D60A}" type="datetime1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EFAF10-B64B-47CF-B30E-E20C5E5C9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6072230" cy="4181484"/>
          </a:xfrm>
          <a:noFill/>
        </p:spPr>
        <p:txBody>
          <a:bodyPr/>
          <a:lstStyle/>
          <a:p>
            <a:r>
              <a:rPr lang="ro-RO" sz="1400" b="0" dirty="0" smtClean="0"/>
              <a:t>Anexa nr.</a:t>
            </a:r>
            <a:r>
              <a:rPr lang="en-US" sz="1400" b="0" dirty="0" smtClean="0"/>
              <a:t>2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o-RO" sz="1400" b="0" dirty="0" smtClean="0"/>
              <a:t>la procesul-verbal al şedinţei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o-RO" sz="1400" b="0" dirty="0" smtClean="0"/>
              <a:t> Grupului Coordonator  CBTM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o-RO" sz="1400" b="0" u="sng" dirty="0" smtClean="0"/>
              <a:t>nr.</a:t>
            </a:r>
            <a:r>
              <a:rPr lang="en-US" sz="1400" b="0" u="sng" dirty="0" smtClean="0"/>
              <a:t>2</a:t>
            </a:r>
            <a:r>
              <a:rPr lang="ro-RO" sz="1400" b="0" u="sng" dirty="0" smtClean="0"/>
              <a:t>din </a:t>
            </a:r>
            <a:r>
              <a:rPr lang="en-US" sz="1400" b="0" u="sng" dirty="0" smtClean="0"/>
              <a:t>25</a:t>
            </a:r>
            <a:r>
              <a:rPr lang="ro-RO" sz="1400" b="0" u="sng" dirty="0" smtClean="0"/>
              <a:t> martie 2014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latin typeface="Berlin Sans FB Demi" pitchFamily="34" charset="0"/>
              </a:rPr>
              <a:t/>
            </a:r>
            <a:br>
              <a:rPr lang="en-US" i="1" dirty="0" smtClean="0">
                <a:latin typeface="Berlin Sans FB Demi" pitchFamily="34" charset="0"/>
              </a:rPr>
            </a:br>
            <a:r>
              <a:rPr lang="en-US" i="1" dirty="0" err="1" smtClean="0">
                <a:latin typeface="Berlin Sans FB Demi" pitchFamily="34" charset="0"/>
              </a:rPr>
              <a:t>Estimarile</a:t>
            </a:r>
            <a:r>
              <a:rPr lang="en-US" i="1" dirty="0" smtClean="0">
                <a:latin typeface="Berlin Sans FB Demi" pitchFamily="34" charset="0"/>
              </a:rPr>
              <a:t> </a:t>
            </a:r>
            <a:br>
              <a:rPr lang="en-US" i="1" dirty="0" smtClean="0">
                <a:latin typeface="Berlin Sans FB Demi" pitchFamily="34" charset="0"/>
              </a:rPr>
            </a:br>
            <a:r>
              <a:rPr lang="en-US" i="1" dirty="0" err="1" smtClean="0">
                <a:latin typeface="Berlin Sans FB Demi" pitchFamily="34" charset="0"/>
              </a:rPr>
              <a:t>Cadrului</a:t>
            </a:r>
            <a:r>
              <a:rPr lang="en-US" i="1" dirty="0" smtClean="0">
                <a:latin typeface="Berlin Sans FB Demi" pitchFamily="34" charset="0"/>
              </a:rPr>
              <a:t> de </a:t>
            </a:r>
            <a:r>
              <a:rPr lang="en-US" i="1" dirty="0" err="1" smtClean="0">
                <a:latin typeface="Berlin Sans FB Demi" pitchFamily="34" charset="0"/>
              </a:rPr>
              <a:t>resurse</a:t>
            </a:r>
            <a:r>
              <a:rPr lang="en-US" i="1" dirty="0" smtClean="0">
                <a:latin typeface="Berlin Sans FB Demi" pitchFamily="34" charset="0"/>
              </a:rPr>
              <a:t> </a:t>
            </a:r>
            <a:br>
              <a:rPr lang="en-US" i="1" dirty="0" smtClean="0">
                <a:latin typeface="Berlin Sans FB Demi" pitchFamily="34" charset="0"/>
              </a:rPr>
            </a:br>
            <a:r>
              <a:rPr lang="en-US" i="1" dirty="0" smtClean="0">
                <a:latin typeface="Berlin Sans FB Demi" pitchFamily="34" charset="0"/>
              </a:rPr>
              <a:t>al </a:t>
            </a:r>
            <a:r>
              <a:rPr lang="en-US" i="1" dirty="0" err="1" smtClean="0">
                <a:latin typeface="Berlin Sans FB Demi" pitchFamily="34" charset="0"/>
              </a:rPr>
              <a:t>bugetului</a:t>
            </a:r>
            <a:r>
              <a:rPr lang="en-US" i="1" dirty="0" smtClean="0">
                <a:latin typeface="Berlin Sans FB Demi" pitchFamily="34" charset="0"/>
              </a:rPr>
              <a:t> Public Na</a:t>
            </a:r>
            <a:r>
              <a:rPr lang="ro-RO" i="1" dirty="0" err="1" smtClean="0">
                <a:latin typeface="Berlin Sans FB Demi" pitchFamily="34" charset="0"/>
              </a:rPr>
              <a:t>țional</a:t>
            </a:r>
            <a:r>
              <a:rPr lang="ro-RO" i="1" dirty="0" smtClean="0">
                <a:latin typeface="Berlin Sans FB Demi" pitchFamily="34" charset="0"/>
              </a:rPr>
              <a:t>,</a:t>
            </a:r>
            <a:r>
              <a:rPr lang="en-US" i="1" dirty="0" smtClean="0">
                <a:latin typeface="Berlin Sans FB Demi" pitchFamily="34" charset="0"/>
              </a:rPr>
              <a:t> </a:t>
            </a:r>
            <a:r>
              <a:rPr lang="ro-RO" i="1" dirty="0" smtClean="0">
                <a:latin typeface="Berlin Sans FB Demi" pitchFamily="34" charset="0"/>
              </a:rPr>
              <a:t>2015-2017</a:t>
            </a:r>
            <a:endParaRPr lang="ru-RU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12"/>
            <a:ext cx="7272366" cy="1071570"/>
          </a:xfrm>
        </p:spPr>
        <p:txBody>
          <a:bodyPr>
            <a:normAutofit/>
          </a:bodyPr>
          <a:lstStyle/>
          <a:p>
            <a:pPr algn="r"/>
            <a:r>
              <a:rPr lang="ro-RO" sz="1600" dirty="0" smtClean="0"/>
              <a:t>Chișinău, martie 2014</a:t>
            </a:r>
          </a:p>
          <a:p>
            <a:pPr algn="r"/>
            <a:r>
              <a:rPr lang="ro-RO" sz="1600" dirty="0" smtClean="0"/>
              <a:t>Ministerul Finanțelor</a:t>
            </a: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18192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Deficitul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bugete</a:t>
            </a:r>
            <a:r>
              <a:rPr lang="en-US" dirty="0" smtClean="0"/>
              <a:t>, 2011-2017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714480" y="1357298"/>
          <a:ext cx="535785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Двойная стрелка вверх/вниз 6"/>
          <p:cNvSpPr/>
          <p:nvPr/>
        </p:nvSpPr>
        <p:spPr>
          <a:xfrm>
            <a:off x="2285984" y="3214686"/>
            <a:ext cx="71438" cy="10001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214818"/>
            <a:ext cx="64770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Evoluția Veniturilor BPN, 2011-2017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1928802"/>
          <a:ext cx="700092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Estimarea</a:t>
            </a:r>
            <a:r>
              <a:rPr lang="ro-RO" sz="3200" dirty="0" smtClean="0"/>
              <a:t> Veniturilor BPN,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o-RO" sz="3200" dirty="0" smtClean="0"/>
              <a:t>201</a:t>
            </a:r>
            <a:r>
              <a:rPr lang="en-US" sz="3200" dirty="0" smtClean="0"/>
              <a:t>5</a:t>
            </a:r>
            <a:r>
              <a:rPr lang="ro-RO" sz="3200" dirty="0" smtClean="0"/>
              <a:t>-2017</a:t>
            </a:r>
            <a:endParaRPr lang="ru-RU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7399337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Impozite</a:t>
            </a:r>
            <a:r>
              <a:rPr lang="en-US" dirty="0" smtClean="0"/>
              <a:t> </a:t>
            </a:r>
            <a:r>
              <a:rPr lang="en-US" dirty="0" err="1" smtClean="0"/>
              <a:t>directe</a:t>
            </a:r>
            <a:r>
              <a:rPr lang="en-US" dirty="0" smtClean="0"/>
              <a:t>, 2011-2017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6" name="Диаграмма 2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Impozite</a:t>
            </a:r>
            <a:r>
              <a:rPr lang="en-US" dirty="0" smtClean="0"/>
              <a:t> </a:t>
            </a:r>
            <a:r>
              <a:rPr lang="en-US" dirty="0" err="1" smtClean="0"/>
              <a:t>indirecte</a:t>
            </a:r>
            <a:r>
              <a:rPr lang="en-US" dirty="0" smtClean="0"/>
              <a:t>, 2011-2017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7" name="Диаграмма 2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239000" cy="1143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Granturi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imprumuturi</a:t>
            </a:r>
            <a:r>
              <a:rPr lang="en-US" sz="3200" dirty="0" smtClean="0"/>
              <a:t> </a:t>
            </a:r>
            <a:r>
              <a:rPr lang="en-US" sz="3200" dirty="0" err="1" smtClean="0"/>
              <a:t>externe</a:t>
            </a:r>
            <a:r>
              <a:rPr lang="en-US" sz="3200" dirty="0" smtClean="0"/>
              <a:t> ale BPN</a:t>
            </a:r>
            <a:r>
              <a:rPr lang="en-US" sz="2400" dirty="0" smtClean="0"/>
              <a:t>, </a:t>
            </a:r>
            <a:r>
              <a:rPr lang="en-US" sz="3200" dirty="0" smtClean="0"/>
              <a:t>2011-2017</a:t>
            </a:r>
            <a:endParaRPr lang="ru-R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307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770798"/>
            <a:ext cx="7239000" cy="45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dirty="0" smtClean="0"/>
              <a:t>Evoluția Veniturilor </a:t>
            </a:r>
            <a:r>
              <a:rPr lang="en-US" sz="2800" dirty="0" err="1" smtClean="0"/>
              <a:t>proprii</a:t>
            </a:r>
            <a:r>
              <a:rPr lang="en-US" sz="2800" dirty="0" smtClean="0"/>
              <a:t> ale </a:t>
            </a:r>
            <a:r>
              <a:rPr lang="en-US" sz="2800" dirty="0" err="1" smtClean="0"/>
              <a:t>componentelor</a:t>
            </a:r>
            <a:r>
              <a:rPr lang="en-US" sz="2800" dirty="0" smtClean="0"/>
              <a:t> BPN</a:t>
            </a:r>
            <a:r>
              <a:rPr lang="ro-RO" sz="2800" dirty="0" smtClean="0"/>
              <a:t>, 2011-2017</a:t>
            </a:r>
            <a:endParaRPr lang="ru-RU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85720" y="1785926"/>
          <a:ext cx="757242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BPN</a:t>
            </a:r>
            <a:r>
              <a:rPr lang="en-US" dirty="0" smtClean="0"/>
              <a:t>: </a:t>
            </a:r>
            <a:r>
              <a:rPr lang="en-US" dirty="0" err="1" smtClean="0"/>
              <a:t>Principalii</a:t>
            </a:r>
            <a:r>
              <a:rPr lang="en-US" dirty="0" smtClean="0"/>
              <a:t> </a:t>
            </a:r>
            <a:r>
              <a:rPr lang="en-US" dirty="0" err="1" smtClean="0"/>
              <a:t>indicatori</a:t>
            </a:r>
            <a:r>
              <a:rPr lang="ro-RO" dirty="0" smtClean="0"/>
              <a:t>, 2011-2017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7239000" cy="2822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1928794" y="4214818"/>
          <a:ext cx="4643470" cy="213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Sursele de finanțare BPN, 2011-2017</a:t>
            </a:r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AF10-B64B-47CF-B30E-E20C5E5C939C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1062</TotalTime>
  <Words>140</Words>
  <Application>Microsoft Office PowerPoint</Application>
  <PresentationFormat>Экран (4:3)</PresentationFormat>
  <Paragraphs>84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Opulent</vt:lpstr>
      <vt:lpstr>Anexa nr.2 la procesul-verbal al şedinţei  Grupului Coordonator  CBTM nr.2din 25 martie 2014   Estimarile  Cadrului de resurse  al bugetului Public Național, 2015-2017</vt:lpstr>
      <vt:lpstr>Evoluția Veniturilor BPN, 2011-2017</vt:lpstr>
      <vt:lpstr>Estimarea Veniturilor BPN, 2015-2017</vt:lpstr>
      <vt:lpstr>Impozite directe, 2011-2017</vt:lpstr>
      <vt:lpstr>Impozite indirecte, 2011-2017</vt:lpstr>
      <vt:lpstr>Granturi si imprumuturi externe ale BPN, 2011-2017</vt:lpstr>
      <vt:lpstr>Evoluția Veniturilor proprii ale componentelor BPN, 2011-2017</vt:lpstr>
      <vt:lpstr>BPN: Principalii indicatori, 2011-2017</vt:lpstr>
      <vt:lpstr>Sursele de finanțare BPN, 2011-2017</vt:lpstr>
      <vt:lpstr>Deficitul pe bugete, 2011-2017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Cadrul de resurse al Bugetului Public Național, 2015-2017</dc:title>
  <dc:creator>Sclearuc Natalia</dc:creator>
  <cp:lastModifiedBy>Rosca Dina</cp:lastModifiedBy>
  <cp:revision>116</cp:revision>
  <dcterms:created xsi:type="dcterms:W3CDTF">2014-02-28T07:42:27Z</dcterms:created>
  <dcterms:modified xsi:type="dcterms:W3CDTF">2014-04-02T06:31:50Z</dcterms:modified>
</cp:coreProperties>
</file>