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7" r:id="rId1"/>
  </p:sldMasterIdLst>
  <p:notesMasterIdLst>
    <p:notesMasterId r:id="rId25"/>
  </p:notesMasterIdLst>
  <p:handoutMasterIdLst>
    <p:handoutMasterId r:id="rId26"/>
  </p:handoutMasterIdLst>
  <p:sldIdLst>
    <p:sldId id="256" r:id="rId2"/>
    <p:sldId id="271" r:id="rId3"/>
    <p:sldId id="258" r:id="rId4"/>
    <p:sldId id="259" r:id="rId5"/>
    <p:sldId id="261" r:id="rId6"/>
    <p:sldId id="262" r:id="rId7"/>
    <p:sldId id="263" r:id="rId8"/>
    <p:sldId id="264" r:id="rId9"/>
    <p:sldId id="265" r:id="rId10"/>
    <p:sldId id="266" r:id="rId11"/>
    <p:sldId id="267" r:id="rId12"/>
    <p:sldId id="270" r:id="rId13"/>
    <p:sldId id="269" r:id="rId14"/>
    <p:sldId id="277" r:id="rId15"/>
    <p:sldId id="278" r:id="rId16"/>
    <p:sldId id="279" r:id="rId17"/>
    <p:sldId id="280" r:id="rId18"/>
    <p:sldId id="268" r:id="rId19"/>
    <p:sldId id="272" r:id="rId20"/>
    <p:sldId id="273" r:id="rId21"/>
    <p:sldId id="274" r:id="rId22"/>
    <p:sldId id="275" r:id="rId23"/>
    <p:sldId id="276" r:id="rId24"/>
  </p:sldIdLst>
  <p:sldSz cx="9144000" cy="6858000" type="screen4x3"/>
  <p:notesSz cx="6802438" cy="9934575"/>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D4F2"/>
    <a:srgbClr val="F72973"/>
    <a:srgbClr val="CA1836"/>
    <a:srgbClr val="D00A3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5632" autoAdjust="0"/>
  </p:normalViewPr>
  <p:slideViewPr>
    <p:cSldViewPr>
      <p:cViewPr>
        <p:scale>
          <a:sx n="100" d="100"/>
          <a:sy n="100" d="100"/>
        </p:scale>
        <p:origin x="-194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30"/>
        <p:guide pos="214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3347FB-8359-4032-AEFE-5D0CBA54F1ED}" type="doc">
      <dgm:prSet loTypeId="urn:microsoft.com/office/officeart/2005/8/layout/vList3" loCatId="list" qsTypeId="urn:microsoft.com/office/officeart/2005/8/quickstyle/simple1" qsCatId="simple" csTypeId="urn:microsoft.com/office/officeart/2005/8/colors/accent4_4" csCatId="accent4" phldr="1"/>
      <dgm:spPr/>
    </dgm:pt>
    <dgm:pt modelId="{3CB0D429-082B-4F87-8382-583B0DD88F9F}">
      <dgm:prSet phldrT="[Текст]" custT="1"/>
      <dgm:spPr>
        <a:solidFill>
          <a:schemeClr val="accent4">
            <a:shade val="50000"/>
            <a:hueOff val="0"/>
            <a:satOff val="0"/>
            <a:lumOff val="0"/>
            <a:alpha val="40000"/>
          </a:schemeClr>
        </a:solidFill>
      </dgm:spPr>
      <dgm:t>
        <a:bodyPr/>
        <a:lstStyle/>
        <a:p>
          <a:pPr algn="just"/>
          <a:r>
            <a:rPr lang="ro-RO" sz="1800" b="1" dirty="0" smtClean="0">
              <a:solidFill>
                <a:schemeClr val="tx1"/>
              </a:solidFill>
              <a:latin typeface="Times New Roman" pitchFamily="18" charset="0"/>
              <a:cs typeface="Times New Roman" pitchFamily="18" charset="0"/>
            </a:rPr>
            <a:t>Examinarea </a:t>
          </a:r>
          <a:r>
            <a:rPr lang="ro-RO" sz="1800" dirty="0" smtClean="0">
              <a:solidFill>
                <a:schemeClr val="tx1"/>
              </a:solidFill>
              <a:latin typeface="Times New Roman" pitchFamily="18" charset="0"/>
              <a:cs typeface="Times New Roman" pitchFamily="18" charset="0"/>
            </a:rPr>
            <a:t>posibilității</a:t>
          </a:r>
          <a:r>
            <a:rPr lang="ro-RO" sz="1800" b="1" dirty="0" smtClean="0">
              <a:solidFill>
                <a:schemeClr val="tx1"/>
              </a:solidFill>
              <a:latin typeface="Times New Roman" pitchFamily="18" charset="0"/>
              <a:cs typeface="Times New Roman" pitchFamily="18" charset="0"/>
            </a:rPr>
            <a:t> </a:t>
          </a:r>
          <a:r>
            <a:rPr lang="ro-RO" sz="1800" i="0" dirty="0" smtClean="0">
              <a:solidFill>
                <a:schemeClr val="tx1"/>
              </a:solidFill>
              <a:latin typeface="Times New Roman" pitchFamily="18" charset="0"/>
              <a:cs typeface="Times New Roman" pitchFamily="18" charset="0"/>
            </a:rPr>
            <a:t>introducerii cotei unice a impozitului pe venit concomitent cu majorarea scutirilor anuale personale, </a:t>
          </a:r>
          <a:r>
            <a:rPr lang="ro-RO" sz="1800" i="0" dirty="0" err="1" smtClean="0">
              <a:solidFill>
                <a:schemeClr val="tx1"/>
              </a:solidFill>
              <a:latin typeface="Times New Roman" pitchFamily="18" charset="0"/>
              <a:cs typeface="Times New Roman" pitchFamily="18" charset="0"/>
            </a:rPr>
            <a:t>personale</a:t>
          </a:r>
          <a:r>
            <a:rPr lang="ro-RO" sz="1800" i="0" dirty="0" smtClean="0">
              <a:solidFill>
                <a:schemeClr val="tx1"/>
              </a:solidFill>
              <a:latin typeface="Times New Roman" pitchFamily="18" charset="0"/>
              <a:cs typeface="Times New Roman" pitchFamily="18" charset="0"/>
            </a:rPr>
            <a:t> majore și pentru persoane întreținute.</a:t>
          </a:r>
          <a:endParaRPr lang="ru-RU" sz="1800" i="0" dirty="0">
            <a:solidFill>
              <a:schemeClr val="tx1"/>
            </a:solidFill>
          </a:endParaRPr>
        </a:p>
      </dgm:t>
    </dgm:pt>
    <dgm:pt modelId="{51892055-0FE0-4E7B-9BC9-352C2F012CD9}" type="parTrans" cxnId="{7A22C2F1-665B-4468-ABDB-05A6D0C6D4FE}">
      <dgm:prSet/>
      <dgm:spPr/>
      <dgm:t>
        <a:bodyPr/>
        <a:lstStyle/>
        <a:p>
          <a:endParaRPr lang="ru-RU"/>
        </a:p>
      </dgm:t>
    </dgm:pt>
    <dgm:pt modelId="{47041586-17CD-4BC4-AB14-358682BC4B5F}" type="sibTrans" cxnId="{7A22C2F1-665B-4468-ABDB-05A6D0C6D4FE}">
      <dgm:prSet/>
      <dgm:spPr/>
      <dgm:t>
        <a:bodyPr/>
        <a:lstStyle/>
        <a:p>
          <a:endParaRPr lang="ru-RU"/>
        </a:p>
      </dgm:t>
    </dgm:pt>
    <dgm:pt modelId="{FE4AE1FF-AA7A-4224-9812-E7F288C0B637}">
      <dgm:prSet phldrT="[Текст]" custT="1"/>
      <dgm:spPr>
        <a:solidFill>
          <a:schemeClr val="bg2">
            <a:lumMod val="75000"/>
            <a:alpha val="55000"/>
          </a:schemeClr>
        </a:solidFill>
      </dgm:spPr>
      <dgm:t>
        <a:bodyPr/>
        <a:lstStyle/>
        <a:p>
          <a:pPr algn="just" rtl="0"/>
          <a:r>
            <a:rPr lang="ro-RO" sz="1800" b="1" dirty="0" smtClean="0">
              <a:solidFill>
                <a:schemeClr val="tx1"/>
              </a:solidFill>
              <a:latin typeface="Times New Roman" pitchFamily="18" charset="0"/>
              <a:cs typeface="Times New Roman" pitchFamily="18" charset="0"/>
            </a:rPr>
            <a:t>E</a:t>
          </a:r>
          <a:r>
            <a:rPr kumimoji="0" lang="ro-RO" sz="1800" b="1" i="0" u="none" strike="noStrike" cap="none" spc="0" normalizeH="0" baseline="0" noProof="0" dirty="0" err="1" smtClean="0">
              <a:ln/>
              <a:solidFill>
                <a:schemeClr val="tx1"/>
              </a:solidFill>
              <a:effectLst/>
              <a:uLnTx/>
              <a:uFillTx/>
              <a:latin typeface="Times New Roman" pitchFamily="18" charset="0"/>
              <a:ea typeface="+mn-ea"/>
              <a:cs typeface="Times New Roman" pitchFamily="18" charset="0"/>
            </a:rPr>
            <a:t>xtinderea</a:t>
          </a:r>
          <a:r>
            <a:rPr kumimoji="0" lang="ro-RO" sz="1800" b="1" i="0" u="none" strike="noStrike" cap="none" spc="0" normalizeH="0" baseline="0" noProof="0" dirty="0" smtClean="0">
              <a:ln/>
              <a:solidFill>
                <a:schemeClr val="tx1"/>
              </a:solidFill>
              <a:effectLst/>
              <a:uLnTx/>
              <a:uFillTx/>
              <a:latin typeface="Times New Roman" pitchFamily="18" charset="0"/>
              <a:ea typeface="+mn-ea"/>
              <a:cs typeface="Times New Roman" pitchFamily="18" charset="0"/>
            </a:rPr>
            <a:t> </a:t>
          </a:r>
          <a:r>
            <a:rPr kumimoji="0" lang="ro-RO" sz="1800" b="0" i="0" u="none" strike="noStrike" cap="none" spc="0" normalizeH="0" baseline="0" noProof="0" dirty="0" err="1" smtClean="0">
              <a:ln/>
              <a:solidFill>
                <a:schemeClr val="tx1"/>
              </a:solidFill>
              <a:effectLst/>
              <a:uLnTx/>
              <a:uFillTx/>
              <a:latin typeface="Times New Roman" pitchFamily="18" charset="0"/>
              <a:ea typeface="+mn-ea"/>
              <a:cs typeface="Times New Roman" pitchFamily="18" charset="0"/>
            </a:rPr>
            <a:t>pînă</a:t>
          </a:r>
          <a:r>
            <a:rPr kumimoji="0" lang="ro-RO" sz="1800" b="0" i="0" u="none" strike="noStrike" cap="none" spc="0" normalizeH="0" baseline="0" noProof="0" dirty="0" smtClean="0">
              <a:ln/>
              <a:solidFill>
                <a:schemeClr val="tx1"/>
              </a:solidFill>
              <a:effectLst/>
              <a:uLnTx/>
              <a:uFillTx/>
              <a:latin typeface="Times New Roman" pitchFamily="18" charset="0"/>
              <a:ea typeface="+mn-ea"/>
              <a:cs typeface="Times New Roman" pitchFamily="18" charset="0"/>
            </a:rPr>
            <a:t> în anul 2016 a facilității fiscale acordate persoanelor fizice rezidente pentru veniturile obținute din </a:t>
          </a:r>
          <a:r>
            <a:rPr kumimoji="0" lang="ro-RO" sz="1800" b="0" i="0" u="none" strike="noStrike" cap="none" spc="0" normalizeH="0" baseline="0" noProof="0" dirty="0" err="1" smtClean="0">
              <a:ln/>
              <a:solidFill>
                <a:schemeClr val="tx1"/>
              </a:solidFill>
              <a:effectLst/>
              <a:uLnTx/>
              <a:uFillTx/>
              <a:latin typeface="Times New Roman" pitchFamily="18" charset="0"/>
              <a:ea typeface="+mn-ea"/>
              <a:cs typeface="Times New Roman" pitchFamily="18" charset="0"/>
            </a:rPr>
            <a:t>dobînzile</a:t>
          </a:r>
          <a:r>
            <a:rPr kumimoji="0" lang="ro-RO" sz="1800" b="0" i="0" u="none" strike="noStrike" cap="none" spc="0" normalizeH="0" baseline="0" noProof="0" dirty="0" smtClean="0">
              <a:ln/>
              <a:solidFill>
                <a:schemeClr val="tx1"/>
              </a:solidFill>
              <a:effectLst/>
              <a:uLnTx/>
              <a:uFillTx/>
              <a:latin typeface="Times New Roman" pitchFamily="18" charset="0"/>
              <a:ea typeface="+mn-ea"/>
              <a:cs typeface="Times New Roman" pitchFamily="18" charset="0"/>
            </a:rPr>
            <a:t> de la depozite bancare, valori mobiliare corporative, precum și de la depunerile membrilor pe conturile de economii personale în asociațiile de economii și împrumut amplasate pe teritoriul Republicii Moldova. </a:t>
          </a:r>
          <a:endParaRPr lang="ru-RU" sz="1800" dirty="0">
            <a:solidFill>
              <a:schemeClr val="tx1"/>
            </a:solidFill>
          </a:endParaRPr>
        </a:p>
      </dgm:t>
    </dgm:pt>
    <dgm:pt modelId="{97C78A94-135A-4EDA-8DE3-F26CEBBAD09C}" type="parTrans" cxnId="{063868C3-46E7-4CB7-9BC6-873042C6DDE1}">
      <dgm:prSet/>
      <dgm:spPr/>
      <dgm:t>
        <a:bodyPr/>
        <a:lstStyle/>
        <a:p>
          <a:endParaRPr lang="ru-RU"/>
        </a:p>
      </dgm:t>
    </dgm:pt>
    <dgm:pt modelId="{130DDA75-B655-4B68-8247-34E3A70BD095}" type="sibTrans" cxnId="{063868C3-46E7-4CB7-9BC6-873042C6DDE1}">
      <dgm:prSet/>
      <dgm:spPr/>
      <dgm:t>
        <a:bodyPr/>
        <a:lstStyle/>
        <a:p>
          <a:endParaRPr lang="ru-RU"/>
        </a:p>
      </dgm:t>
    </dgm:pt>
    <dgm:pt modelId="{5196B37B-E036-47D4-BCE2-7671FECD98C0}">
      <dgm:prSet phldrT="[Текст]" custT="1"/>
      <dgm:spPr>
        <a:solidFill>
          <a:schemeClr val="accent4">
            <a:shade val="50000"/>
            <a:hueOff val="372164"/>
            <a:satOff val="-25951"/>
            <a:lumOff val="33223"/>
            <a:alpha val="81000"/>
          </a:schemeClr>
        </a:solidFill>
      </dgm:spPr>
      <dgm:t>
        <a:bodyPr/>
        <a:lstStyle/>
        <a:p>
          <a:pPr algn="just" rtl="0"/>
          <a:r>
            <a:rPr lang="ro-RO" sz="1800" b="1" dirty="0" smtClean="0">
              <a:solidFill>
                <a:schemeClr val="tx1"/>
              </a:solidFill>
              <a:latin typeface="Times New Roman" pitchFamily="18" charset="0"/>
              <a:cs typeface="Times New Roman" pitchFamily="18" charset="0"/>
            </a:rPr>
            <a:t>A</a:t>
          </a:r>
          <a:r>
            <a:rPr kumimoji="0" lang="ro-RO" sz="1800" b="1" i="0" u="none" strike="noStrike" cap="none" spc="0" normalizeH="0" baseline="0" noProof="0" dirty="0" err="1" smtClean="0">
              <a:ln/>
              <a:solidFill>
                <a:schemeClr val="tx1"/>
              </a:solidFill>
              <a:effectLst/>
              <a:uLnTx/>
              <a:uFillTx/>
              <a:latin typeface="Times New Roman" pitchFamily="18" charset="0"/>
              <a:ea typeface="+mn-ea"/>
              <a:cs typeface="Times New Roman" pitchFamily="18" charset="0"/>
            </a:rPr>
            <a:t>cordarea</a:t>
          </a:r>
          <a:r>
            <a:rPr kumimoji="0" lang="ro-RO" sz="1800" b="0" i="0" u="none" strike="noStrike" cap="none" spc="0" normalizeH="0" baseline="0" noProof="0" dirty="0" smtClean="0">
              <a:ln/>
              <a:solidFill>
                <a:schemeClr val="tx1"/>
              </a:solidFill>
              <a:effectLst/>
              <a:uLnTx/>
              <a:uFillTx/>
              <a:latin typeface="Times New Roman" pitchFamily="18" charset="0"/>
              <a:ea typeface="+mn-ea"/>
              <a:cs typeface="Times New Roman" pitchFamily="18" charset="0"/>
            </a:rPr>
            <a:t> pe o perioadă nedeterminată a facilității fiscale privind scutirea de impozitul pe veniturile obținute din </a:t>
          </a:r>
          <a:r>
            <a:rPr kumimoji="0" lang="ro-RO" sz="1800" b="0" i="0" u="none" strike="noStrike" cap="none" spc="0" normalizeH="0" baseline="0" noProof="0" dirty="0" err="1" smtClean="0">
              <a:ln/>
              <a:solidFill>
                <a:schemeClr val="tx1"/>
              </a:solidFill>
              <a:effectLst/>
              <a:uLnTx/>
              <a:uFillTx/>
              <a:latin typeface="Times New Roman" pitchFamily="18" charset="0"/>
              <a:ea typeface="+mn-ea"/>
              <a:cs typeface="Times New Roman" pitchFamily="18" charset="0"/>
            </a:rPr>
            <a:t>dobînzile</a:t>
          </a:r>
          <a:r>
            <a:rPr kumimoji="0" lang="ro-RO" sz="1800" b="0" i="0" u="none" strike="noStrike" cap="none" spc="0" normalizeH="0" baseline="0" noProof="0" dirty="0" smtClean="0">
              <a:ln/>
              <a:solidFill>
                <a:schemeClr val="tx1"/>
              </a:solidFill>
              <a:effectLst/>
              <a:uLnTx/>
              <a:uFillTx/>
              <a:latin typeface="Times New Roman" pitchFamily="18" charset="0"/>
              <a:ea typeface="+mn-ea"/>
              <a:cs typeface="Times New Roman" pitchFamily="18" charset="0"/>
            </a:rPr>
            <a:t> aferente valorilor mobiliare de stat. </a:t>
          </a:r>
          <a:endParaRPr lang="ru-RU" sz="1800" i="0" dirty="0">
            <a:solidFill>
              <a:schemeClr val="tx1"/>
            </a:solidFill>
          </a:endParaRPr>
        </a:p>
      </dgm:t>
    </dgm:pt>
    <dgm:pt modelId="{52A0C4A0-C2BA-4368-93CD-E1B26E998B7E}" type="parTrans" cxnId="{0DD51751-5A41-47BE-914F-0C62852539DE}">
      <dgm:prSet/>
      <dgm:spPr/>
      <dgm:t>
        <a:bodyPr/>
        <a:lstStyle/>
        <a:p>
          <a:endParaRPr lang="ru-RU"/>
        </a:p>
      </dgm:t>
    </dgm:pt>
    <dgm:pt modelId="{62C42301-447F-454C-B7E5-4D8A307C41B3}" type="sibTrans" cxnId="{0DD51751-5A41-47BE-914F-0C62852539DE}">
      <dgm:prSet/>
      <dgm:spPr/>
      <dgm:t>
        <a:bodyPr/>
        <a:lstStyle/>
        <a:p>
          <a:endParaRPr lang="ru-RU"/>
        </a:p>
      </dgm:t>
    </dgm:pt>
    <dgm:pt modelId="{58E70E77-64CC-407F-88F7-4911AF4157C1}" type="pres">
      <dgm:prSet presAssocID="{3B3347FB-8359-4032-AEFE-5D0CBA54F1ED}" presName="linearFlow" presStyleCnt="0">
        <dgm:presLayoutVars>
          <dgm:dir/>
          <dgm:resizeHandles val="exact"/>
        </dgm:presLayoutVars>
      </dgm:prSet>
      <dgm:spPr/>
    </dgm:pt>
    <dgm:pt modelId="{B2CB3784-B6CF-4A55-95DB-D57B848CB0E6}" type="pres">
      <dgm:prSet presAssocID="{3CB0D429-082B-4F87-8382-583B0DD88F9F}" presName="composite" presStyleCnt="0"/>
      <dgm:spPr/>
    </dgm:pt>
    <dgm:pt modelId="{707A404F-F077-45DC-8DAE-506CFFF61B50}" type="pres">
      <dgm:prSet presAssocID="{3CB0D429-082B-4F87-8382-583B0DD88F9F}" presName="imgShp" presStyleLbl="fgImgPlace1" presStyleIdx="0" presStyleCnt="3" custFlipVert="1" custScaleX="70956" custScaleY="84216" custLinFactNeighborX="-59925" custLinFactNeighborY="16087"/>
      <dgm:spPr>
        <a:blipFill rotWithShape="0">
          <a:blip xmlns:r="http://schemas.openxmlformats.org/officeDocument/2006/relationships" r:embed="rId1"/>
          <a:stretch>
            <a:fillRect/>
          </a:stretch>
        </a:blipFill>
      </dgm:spPr>
      <dgm:t>
        <a:bodyPr/>
        <a:lstStyle/>
        <a:p>
          <a:endParaRPr lang="ru-RU"/>
        </a:p>
      </dgm:t>
    </dgm:pt>
    <dgm:pt modelId="{A944270D-7EE0-49F9-A462-3E9A6B1A9424}" type="pres">
      <dgm:prSet presAssocID="{3CB0D429-082B-4F87-8382-583B0DD88F9F}" presName="txShp" presStyleLbl="node1" presStyleIdx="0" presStyleCnt="3" custScaleX="134546" custLinFactNeighborX="2638" custLinFactNeighborY="17942">
        <dgm:presLayoutVars>
          <dgm:bulletEnabled val="1"/>
        </dgm:presLayoutVars>
      </dgm:prSet>
      <dgm:spPr/>
      <dgm:t>
        <a:bodyPr/>
        <a:lstStyle/>
        <a:p>
          <a:endParaRPr lang="ru-RU"/>
        </a:p>
      </dgm:t>
    </dgm:pt>
    <dgm:pt modelId="{1E63E0A5-3DE3-456F-ACCA-4AA848575CD7}" type="pres">
      <dgm:prSet presAssocID="{47041586-17CD-4BC4-AB14-358682BC4B5F}" presName="spacing" presStyleCnt="0"/>
      <dgm:spPr/>
    </dgm:pt>
    <dgm:pt modelId="{7102F5A4-35ED-4B5A-9E5C-208668488896}" type="pres">
      <dgm:prSet presAssocID="{FE4AE1FF-AA7A-4224-9812-E7F288C0B637}" presName="composite" presStyleCnt="0"/>
      <dgm:spPr/>
    </dgm:pt>
    <dgm:pt modelId="{616DF06B-9B3E-4E96-ABD0-6179A057EA4A}" type="pres">
      <dgm:prSet presAssocID="{FE4AE1FF-AA7A-4224-9812-E7F288C0B637}" presName="imgShp" presStyleLbl="fgImgPlace1" presStyleIdx="1" presStyleCnt="3" custScaleX="72910" custScaleY="84215" custLinFactNeighborX="-55871" custLinFactNeighborY="-6085"/>
      <dgm:spPr>
        <a:blipFill rotWithShape="0">
          <a:blip xmlns:r="http://schemas.openxmlformats.org/officeDocument/2006/relationships" r:embed="rId2"/>
          <a:stretch>
            <a:fillRect/>
          </a:stretch>
        </a:blipFill>
      </dgm:spPr>
    </dgm:pt>
    <dgm:pt modelId="{92DD96A9-34DB-464F-A30A-D503409BB148}" type="pres">
      <dgm:prSet presAssocID="{FE4AE1FF-AA7A-4224-9812-E7F288C0B637}" presName="txShp" presStyleLbl="node1" presStyleIdx="1" presStyleCnt="3" custScaleX="137825" custScaleY="138192" custLinFactNeighborX="1090" custLinFactNeighborY="2793">
        <dgm:presLayoutVars>
          <dgm:bulletEnabled val="1"/>
        </dgm:presLayoutVars>
      </dgm:prSet>
      <dgm:spPr/>
      <dgm:t>
        <a:bodyPr/>
        <a:lstStyle/>
        <a:p>
          <a:endParaRPr lang="ru-RU"/>
        </a:p>
      </dgm:t>
    </dgm:pt>
    <dgm:pt modelId="{E73057F6-AB8D-4D9F-8B79-A36FD25CEB2F}" type="pres">
      <dgm:prSet presAssocID="{130DDA75-B655-4B68-8247-34E3A70BD095}" presName="spacing" presStyleCnt="0"/>
      <dgm:spPr/>
    </dgm:pt>
    <dgm:pt modelId="{438CBEE6-991A-4F42-B302-F9932FC10C4C}" type="pres">
      <dgm:prSet presAssocID="{5196B37B-E036-47D4-BCE2-7671FECD98C0}" presName="composite" presStyleCnt="0"/>
      <dgm:spPr/>
    </dgm:pt>
    <dgm:pt modelId="{B726909B-0F2C-48D9-A4F2-A8B5B367FC5D}" type="pres">
      <dgm:prSet presAssocID="{5196B37B-E036-47D4-BCE2-7671FECD98C0}" presName="imgShp" presStyleLbl="fgImgPlace1" presStyleIdx="2" presStyleCnt="3" custScaleX="79532" custScaleY="73979" custLinFactNeighborX="-53383" custLinFactNeighborY="-10336"/>
      <dgm:spPr>
        <a:blipFill rotWithShape="0">
          <a:blip xmlns:r="http://schemas.openxmlformats.org/officeDocument/2006/relationships" r:embed="rId2"/>
          <a:stretch>
            <a:fillRect/>
          </a:stretch>
        </a:blipFill>
      </dgm:spPr>
    </dgm:pt>
    <dgm:pt modelId="{66B47364-B3A6-4872-8D73-524D75A12402}" type="pres">
      <dgm:prSet presAssocID="{5196B37B-E036-47D4-BCE2-7671FECD98C0}" presName="txShp" presStyleLbl="node1" presStyleIdx="2" presStyleCnt="3" custScaleX="132791" custScaleY="90143" custLinFactNeighborX="3607" custLinFactNeighborY="-8291">
        <dgm:presLayoutVars>
          <dgm:bulletEnabled val="1"/>
        </dgm:presLayoutVars>
      </dgm:prSet>
      <dgm:spPr/>
      <dgm:t>
        <a:bodyPr/>
        <a:lstStyle/>
        <a:p>
          <a:endParaRPr lang="ru-RU"/>
        </a:p>
      </dgm:t>
    </dgm:pt>
  </dgm:ptLst>
  <dgm:cxnLst>
    <dgm:cxn modelId="{063868C3-46E7-4CB7-9BC6-873042C6DDE1}" srcId="{3B3347FB-8359-4032-AEFE-5D0CBA54F1ED}" destId="{FE4AE1FF-AA7A-4224-9812-E7F288C0B637}" srcOrd="1" destOrd="0" parTransId="{97C78A94-135A-4EDA-8DE3-F26CEBBAD09C}" sibTransId="{130DDA75-B655-4B68-8247-34E3A70BD095}"/>
    <dgm:cxn modelId="{1D0A1CC3-6649-4296-A98A-B20B962A7220}" type="presOf" srcId="{5196B37B-E036-47D4-BCE2-7671FECD98C0}" destId="{66B47364-B3A6-4872-8D73-524D75A12402}" srcOrd="0" destOrd="0" presId="urn:microsoft.com/office/officeart/2005/8/layout/vList3"/>
    <dgm:cxn modelId="{0DD51751-5A41-47BE-914F-0C62852539DE}" srcId="{3B3347FB-8359-4032-AEFE-5D0CBA54F1ED}" destId="{5196B37B-E036-47D4-BCE2-7671FECD98C0}" srcOrd="2" destOrd="0" parTransId="{52A0C4A0-C2BA-4368-93CD-E1B26E998B7E}" sibTransId="{62C42301-447F-454C-B7E5-4D8A307C41B3}"/>
    <dgm:cxn modelId="{59EF66E3-328A-4389-B063-97AC4EE7CAB1}" type="presOf" srcId="{3B3347FB-8359-4032-AEFE-5D0CBA54F1ED}" destId="{58E70E77-64CC-407F-88F7-4911AF4157C1}" srcOrd="0" destOrd="0" presId="urn:microsoft.com/office/officeart/2005/8/layout/vList3"/>
    <dgm:cxn modelId="{E45A1AFD-54F2-4394-9592-124076AEC690}" type="presOf" srcId="{3CB0D429-082B-4F87-8382-583B0DD88F9F}" destId="{A944270D-7EE0-49F9-A462-3E9A6B1A9424}" srcOrd="0" destOrd="0" presId="urn:microsoft.com/office/officeart/2005/8/layout/vList3"/>
    <dgm:cxn modelId="{7A22C2F1-665B-4468-ABDB-05A6D0C6D4FE}" srcId="{3B3347FB-8359-4032-AEFE-5D0CBA54F1ED}" destId="{3CB0D429-082B-4F87-8382-583B0DD88F9F}" srcOrd="0" destOrd="0" parTransId="{51892055-0FE0-4E7B-9BC9-352C2F012CD9}" sibTransId="{47041586-17CD-4BC4-AB14-358682BC4B5F}"/>
    <dgm:cxn modelId="{87FE2517-EB14-4D7B-AA87-11AB042311B0}" type="presOf" srcId="{FE4AE1FF-AA7A-4224-9812-E7F288C0B637}" destId="{92DD96A9-34DB-464F-A30A-D503409BB148}" srcOrd="0" destOrd="0" presId="urn:microsoft.com/office/officeart/2005/8/layout/vList3"/>
    <dgm:cxn modelId="{9A7C629F-0B97-4F59-BD6B-C06108358C8F}" type="presParOf" srcId="{58E70E77-64CC-407F-88F7-4911AF4157C1}" destId="{B2CB3784-B6CF-4A55-95DB-D57B848CB0E6}" srcOrd="0" destOrd="0" presId="urn:microsoft.com/office/officeart/2005/8/layout/vList3"/>
    <dgm:cxn modelId="{BF214AB6-F932-4D48-974D-683D2001A865}" type="presParOf" srcId="{B2CB3784-B6CF-4A55-95DB-D57B848CB0E6}" destId="{707A404F-F077-45DC-8DAE-506CFFF61B50}" srcOrd="0" destOrd="0" presId="urn:microsoft.com/office/officeart/2005/8/layout/vList3"/>
    <dgm:cxn modelId="{6F5BBF28-5812-43D2-8727-827469CBA83B}" type="presParOf" srcId="{B2CB3784-B6CF-4A55-95DB-D57B848CB0E6}" destId="{A944270D-7EE0-49F9-A462-3E9A6B1A9424}" srcOrd="1" destOrd="0" presId="urn:microsoft.com/office/officeart/2005/8/layout/vList3"/>
    <dgm:cxn modelId="{5C3B52F5-E0DF-4A93-A28C-C67CDD2C09AA}" type="presParOf" srcId="{58E70E77-64CC-407F-88F7-4911AF4157C1}" destId="{1E63E0A5-3DE3-456F-ACCA-4AA848575CD7}" srcOrd="1" destOrd="0" presId="urn:microsoft.com/office/officeart/2005/8/layout/vList3"/>
    <dgm:cxn modelId="{3D52B6A5-38B2-4F62-B645-2772349BEBC3}" type="presParOf" srcId="{58E70E77-64CC-407F-88F7-4911AF4157C1}" destId="{7102F5A4-35ED-4B5A-9E5C-208668488896}" srcOrd="2" destOrd="0" presId="urn:microsoft.com/office/officeart/2005/8/layout/vList3"/>
    <dgm:cxn modelId="{053417C3-EDFF-4BE0-AB0D-A30A57144871}" type="presParOf" srcId="{7102F5A4-35ED-4B5A-9E5C-208668488896}" destId="{616DF06B-9B3E-4E96-ABD0-6179A057EA4A}" srcOrd="0" destOrd="0" presId="urn:microsoft.com/office/officeart/2005/8/layout/vList3"/>
    <dgm:cxn modelId="{0440BF2A-90FF-456E-A539-2BD80E8D52C2}" type="presParOf" srcId="{7102F5A4-35ED-4B5A-9E5C-208668488896}" destId="{92DD96A9-34DB-464F-A30A-D503409BB148}" srcOrd="1" destOrd="0" presId="urn:microsoft.com/office/officeart/2005/8/layout/vList3"/>
    <dgm:cxn modelId="{6C7ABE76-2584-4909-B4F5-9572B725CEF1}" type="presParOf" srcId="{58E70E77-64CC-407F-88F7-4911AF4157C1}" destId="{E73057F6-AB8D-4D9F-8B79-A36FD25CEB2F}" srcOrd="3" destOrd="0" presId="urn:microsoft.com/office/officeart/2005/8/layout/vList3"/>
    <dgm:cxn modelId="{4625F7A7-1301-4B81-B533-EE0A449164BD}" type="presParOf" srcId="{58E70E77-64CC-407F-88F7-4911AF4157C1}" destId="{438CBEE6-991A-4F42-B302-F9932FC10C4C}" srcOrd="4" destOrd="0" presId="urn:microsoft.com/office/officeart/2005/8/layout/vList3"/>
    <dgm:cxn modelId="{B3570119-A5EA-413B-9783-A8535364C177}" type="presParOf" srcId="{438CBEE6-991A-4F42-B302-F9932FC10C4C}" destId="{B726909B-0F2C-48D9-A4F2-A8B5B367FC5D}" srcOrd="0" destOrd="0" presId="urn:microsoft.com/office/officeart/2005/8/layout/vList3"/>
    <dgm:cxn modelId="{8DAF7AAF-70E5-4D97-A7B4-759AAC7EEEC3}" type="presParOf" srcId="{438CBEE6-991A-4F42-B302-F9932FC10C4C}" destId="{66B47364-B3A6-4872-8D73-524D75A12402}" srcOrd="1" destOrd="0" presId="urn:microsoft.com/office/officeart/2005/8/layout/vList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3347FB-8359-4032-AEFE-5D0CBA54F1ED}" type="doc">
      <dgm:prSet loTypeId="urn:microsoft.com/office/officeart/2005/8/layout/vList2" loCatId="list" qsTypeId="urn:microsoft.com/office/officeart/2005/8/quickstyle/simple2" qsCatId="simple" csTypeId="urn:microsoft.com/office/officeart/2005/8/colors/accent4_5" csCatId="accent4" phldr="1"/>
      <dgm:spPr/>
    </dgm:pt>
    <dgm:pt modelId="{3CB0D429-082B-4F87-8382-583B0DD88F9F}">
      <dgm:prSet phldrT="[Текст]" custT="1"/>
      <dgm:spPr>
        <a:solidFill>
          <a:schemeClr val="bg2">
            <a:alpha val="89000"/>
          </a:schemeClr>
        </a:solidFill>
      </dgm:spPr>
      <dgm:t>
        <a:bodyPr/>
        <a:lstStyle/>
        <a:p>
          <a:pPr algn="ctr"/>
          <a:r>
            <a:rPr lang="ro-RO" sz="2000" b="1" dirty="0" smtClean="0">
              <a:solidFill>
                <a:schemeClr val="tx1"/>
              </a:solidFill>
              <a:latin typeface="Times New Roman" pitchFamily="18" charset="0"/>
              <a:cs typeface="Times New Roman" pitchFamily="18" charset="0"/>
            </a:rPr>
            <a:t>Introducerea</a:t>
          </a:r>
          <a:r>
            <a:rPr lang="ro-RO" sz="2000" dirty="0" smtClean="0">
              <a:solidFill>
                <a:schemeClr val="tx1"/>
              </a:solidFill>
              <a:latin typeface="Times New Roman" pitchFamily="18" charset="0"/>
              <a:cs typeface="Times New Roman" pitchFamily="18" charset="0"/>
            </a:rPr>
            <a:t> conceptului privind prețurile de transfer.</a:t>
          </a:r>
          <a:endParaRPr lang="ru-RU" sz="2000" dirty="0">
            <a:solidFill>
              <a:schemeClr val="tx1"/>
            </a:solidFill>
            <a:latin typeface="Times New Roman" pitchFamily="18" charset="0"/>
            <a:cs typeface="Times New Roman" pitchFamily="18" charset="0"/>
          </a:endParaRPr>
        </a:p>
      </dgm:t>
    </dgm:pt>
    <dgm:pt modelId="{51892055-0FE0-4E7B-9BC9-352C2F012CD9}" type="parTrans" cxnId="{7A22C2F1-665B-4468-ABDB-05A6D0C6D4FE}">
      <dgm:prSet/>
      <dgm:spPr/>
      <dgm:t>
        <a:bodyPr/>
        <a:lstStyle/>
        <a:p>
          <a:endParaRPr lang="ru-RU"/>
        </a:p>
      </dgm:t>
    </dgm:pt>
    <dgm:pt modelId="{47041586-17CD-4BC4-AB14-358682BC4B5F}" type="sibTrans" cxnId="{7A22C2F1-665B-4468-ABDB-05A6D0C6D4FE}">
      <dgm:prSet/>
      <dgm:spPr/>
      <dgm:t>
        <a:bodyPr/>
        <a:lstStyle/>
        <a:p>
          <a:endParaRPr lang="ru-RU"/>
        </a:p>
      </dgm:t>
    </dgm:pt>
    <dgm:pt modelId="{FE4AE1FF-AA7A-4224-9812-E7F288C0B637}">
      <dgm:prSet phldrT="[Текст]" custT="1"/>
      <dgm:spPr>
        <a:solidFill>
          <a:schemeClr val="bg2">
            <a:lumMod val="90000"/>
            <a:alpha val="91000"/>
          </a:schemeClr>
        </a:solidFill>
      </dgm:spPr>
      <dgm:t>
        <a:bodyPr/>
        <a:lstStyle/>
        <a:p>
          <a:pPr algn="ctr" rtl="0"/>
          <a:r>
            <a:rPr lang="ro-RO" sz="2000" b="1" dirty="0" smtClean="0">
              <a:solidFill>
                <a:schemeClr val="tx1"/>
              </a:solidFill>
              <a:latin typeface="Times New Roman" pitchFamily="18" charset="0"/>
              <a:cs typeface="Times New Roman" pitchFamily="18" charset="0"/>
            </a:rPr>
            <a:t>Acordarea</a:t>
          </a:r>
          <a:r>
            <a:rPr lang="ro-RO" sz="2000" dirty="0" smtClean="0">
              <a:solidFill>
                <a:schemeClr val="tx1"/>
              </a:solidFill>
              <a:latin typeface="Times New Roman" pitchFamily="18" charset="0"/>
              <a:cs typeface="Times New Roman" pitchFamily="18" charset="0"/>
            </a:rPr>
            <a:t> pe o perioadă nedeterminată a facilității fiscale privind scutirea de impozitul pe veniturile obținute din </a:t>
          </a:r>
          <a:r>
            <a:rPr lang="ro-RO" sz="2000" dirty="0" err="1" smtClean="0">
              <a:solidFill>
                <a:schemeClr val="tx1"/>
              </a:solidFill>
              <a:latin typeface="Times New Roman" pitchFamily="18" charset="0"/>
              <a:cs typeface="Times New Roman" pitchFamily="18" charset="0"/>
            </a:rPr>
            <a:t>dobînzile</a:t>
          </a:r>
          <a:r>
            <a:rPr lang="ro-RO" sz="2000" dirty="0" smtClean="0">
              <a:solidFill>
                <a:schemeClr val="tx1"/>
              </a:solidFill>
              <a:latin typeface="Times New Roman" pitchFamily="18" charset="0"/>
              <a:cs typeface="Times New Roman" pitchFamily="18" charset="0"/>
            </a:rPr>
            <a:t> aferente valorilor mobiliare de stat</a:t>
          </a:r>
          <a:r>
            <a:rPr kumimoji="0" lang="ro-RO" sz="2000" b="0" i="0" u="none" strike="noStrike" cap="none" spc="0" normalizeH="0" baseline="0" noProof="0" dirty="0" smtClean="0">
              <a:ln/>
              <a:solidFill>
                <a:schemeClr val="tx1"/>
              </a:solidFill>
              <a:effectLst/>
              <a:uLnTx/>
              <a:uFillTx/>
              <a:latin typeface="Times New Roman" pitchFamily="18" charset="0"/>
              <a:ea typeface="+mn-ea"/>
              <a:cs typeface="Times New Roman" pitchFamily="18" charset="0"/>
            </a:rPr>
            <a:t>. </a:t>
          </a:r>
          <a:endParaRPr lang="ru-RU" sz="2000" dirty="0">
            <a:solidFill>
              <a:schemeClr val="tx1"/>
            </a:solidFill>
            <a:latin typeface="Times New Roman" pitchFamily="18" charset="0"/>
            <a:cs typeface="Times New Roman" pitchFamily="18" charset="0"/>
          </a:endParaRPr>
        </a:p>
      </dgm:t>
    </dgm:pt>
    <dgm:pt modelId="{97C78A94-135A-4EDA-8DE3-F26CEBBAD09C}" type="parTrans" cxnId="{063868C3-46E7-4CB7-9BC6-873042C6DDE1}">
      <dgm:prSet/>
      <dgm:spPr/>
      <dgm:t>
        <a:bodyPr/>
        <a:lstStyle/>
        <a:p>
          <a:endParaRPr lang="ru-RU"/>
        </a:p>
      </dgm:t>
    </dgm:pt>
    <dgm:pt modelId="{130DDA75-B655-4B68-8247-34E3A70BD095}" type="sibTrans" cxnId="{063868C3-46E7-4CB7-9BC6-873042C6DDE1}">
      <dgm:prSet/>
      <dgm:spPr/>
      <dgm:t>
        <a:bodyPr/>
        <a:lstStyle/>
        <a:p>
          <a:endParaRPr lang="ru-RU"/>
        </a:p>
      </dgm:t>
    </dgm:pt>
    <dgm:pt modelId="{5196B37B-E036-47D4-BCE2-7671FECD98C0}">
      <dgm:prSet phldrT="[Текст]" custT="1"/>
      <dgm:spPr>
        <a:solidFill>
          <a:schemeClr val="bg2">
            <a:lumMod val="75000"/>
            <a:alpha val="60000"/>
          </a:schemeClr>
        </a:solidFill>
      </dgm:spPr>
      <dgm:t>
        <a:bodyPr/>
        <a:lstStyle/>
        <a:p>
          <a:pPr algn="ctr" rtl="0"/>
          <a:r>
            <a:rPr lang="ro-RO" sz="2000" b="1" dirty="0" smtClean="0">
              <a:solidFill>
                <a:schemeClr val="tx1"/>
              </a:solidFill>
              <a:latin typeface="Times New Roman" pitchFamily="18" charset="0"/>
              <a:cs typeface="Times New Roman" pitchFamily="18" charset="0"/>
            </a:rPr>
            <a:t>Anularea</a:t>
          </a:r>
          <a:r>
            <a:rPr lang="ro-RO" sz="2000" dirty="0" smtClean="0">
              <a:solidFill>
                <a:schemeClr val="tx1"/>
              </a:solidFill>
              <a:latin typeface="Times New Roman" pitchFamily="18" charset="0"/>
              <a:cs typeface="Times New Roman" pitchFamily="18" charset="0"/>
            </a:rPr>
            <a:t> facilităților fiscale acordate persoanelor juridice pentru veniturile obținute din </a:t>
          </a:r>
          <a:r>
            <a:rPr lang="ro-RO" sz="2000" dirty="0" err="1" smtClean="0">
              <a:solidFill>
                <a:schemeClr val="tx1"/>
              </a:solidFill>
              <a:latin typeface="Times New Roman" pitchFamily="18" charset="0"/>
              <a:cs typeface="Times New Roman" pitchFamily="18" charset="0"/>
            </a:rPr>
            <a:t>dobînzile</a:t>
          </a:r>
          <a:r>
            <a:rPr lang="ro-RO" sz="2000" dirty="0" smtClean="0">
              <a:solidFill>
                <a:schemeClr val="tx1"/>
              </a:solidFill>
              <a:latin typeface="Times New Roman" pitchFamily="18" charset="0"/>
              <a:cs typeface="Times New Roman" pitchFamily="18" charset="0"/>
            </a:rPr>
            <a:t> de la depozitele bancare depuse pe un termen ce depășește 3 ani și valorile mobiliare corporative sub formă de obligațiuni emise pe un termen ce depășește 3 ani</a:t>
          </a:r>
          <a:r>
            <a:rPr kumimoji="0" lang="ro-RO" sz="2000" b="0" i="0" u="none" strike="noStrike" cap="none" spc="0" normalizeH="0" baseline="0" noProof="0" dirty="0" smtClean="0">
              <a:ln/>
              <a:solidFill>
                <a:schemeClr val="tx1"/>
              </a:solidFill>
              <a:effectLst/>
              <a:uLnTx/>
              <a:uFillTx/>
              <a:latin typeface="Times New Roman" pitchFamily="18" charset="0"/>
              <a:ea typeface="+mn-ea"/>
              <a:cs typeface="Times New Roman" pitchFamily="18" charset="0"/>
            </a:rPr>
            <a:t>. </a:t>
          </a:r>
          <a:endParaRPr lang="ru-RU" sz="2000" dirty="0">
            <a:solidFill>
              <a:schemeClr val="tx1"/>
            </a:solidFill>
            <a:latin typeface="Times New Roman" pitchFamily="18" charset="0"/>
            <a:cs typeface="Times New Roman" pitchFamily="18" charset="0"/>
          </a:endParaRPr>
        </a:p>
      </dgm:t>
    </dgm:pt>
    <dgm:pt modelId="{52A0C4A0-C2BA-4368-93CD-E1B26E998B7E}" type="parTrans" cxnId="{0DD51751-5A41-47BE-914F-0C62852539DE}">
      <dgm:prSet/>
      <dgm:spPr/>
      <dgm:t>
        <a:bodyPr/>
        <a:lstStyle/>
        <a:p>
          <a:endParaRPr lang="ru-RU"/>
        </a:p>
      </dgm:t>
    </dgm:pt>
    <dgm:pt modelId="{62C42301-447F-454C-B7E5-4D8A307C41B3}" type="sibTrans" cxnId="{0DD51751-5A41-47BE-914F-0C62852539DE}">
      <dgm:prSet/>
      <dgm:spPr/>
      <dgm:t>
        <a:bodyPr/>
        <a:lstStyle/>
        <a:p>
          <a:endParaRPr lang="ru-RU"/>
        </a:p>
      </dgm:t>
    </dgm:pt>
    <dgm:pt modelId="{BB3F2A05-017F-4CA9-8FC6-0C1868CAE01E}" type="pres">
      <dgm:prSet presAssocID="{3B3347FB-8359-4032-AEFE-5D0CBA54F1ED}" presName="linear" presStyleCnt="0">
        <dgm:presLayoutVars>
          <dgm:animLvl val="lvl"/>
          <dgm:resizeHandles val="exact"/>
        </dgm:presLayoutVars>
      </dgm:prSet>
      <dgm:spPr/>
    </dgm:pt>
    <dgm:pt modelId="{BA6BF505-43AA-4DAE-8D79-ED479E8283A3}" type="pres">
      <dgm:prSet presAssocID="{3CB0D429-082B-4F87-8382-583B0DD88F9F}" presName="parentText" presStyleLbl="node1" presStyleIdx="0" presStyleCnt="3" custScaleY="70178">
        <dgm:presLayoutVars>
          <dgm:chMax val="0"/>
          <dgm:bulletEnabled val="1"/>
        </dgm:presLayoutVars>
      </dgm:prSet>
      <dgm:spPr/>
      <dgm:t>
        <a:bodyPr/>
        <a:lstStyle/>
        <a:p>
          <a:endParaRPr lang="ru-RU"/>
        </a:p>
      </dgm:t>
    </dgm:pt>
    <dgm:pt modelId="{A94FF643-4424-4CE3-9973-F7AB07D1D0D4}" type="pres">
      <dgm:prSet presAssocID="{47041586-17CD-4BC4-AB14-358682BC4B5F}" presName="spacer" presStyleCnt="0"/>
      <dgm:spPr/>
    </dgm:pt>
    <dgm:pt modelId="{DA113CD1-DCA2-4B79-A62D-7FD9038AF5FB}" type="pres">
      <dgm:prSet presAssocID="{FE4AE1FF-AA7A-4224-9812-E7F288C0B637}" presName="parentText" presStyleLbl="node1" presStyleIdx="1" presStyleCnt="3" custScaleY="79921">
        <dgm:presLayoutVars>
          <dgm:chMax val="0"/>
          <dgm:bulletEnabled val="1"/>
        </dgm:presLayoutVars>
      </dgm:prSet>
      <dgm:spPr/>
      <dgm:t>
        <a:bodyPr/>
        <a:lstStyle/>
        <a:p>
          <a:endParaRPr lang="ru-RU"/>
        </a:p>
      </dgm:t>
    </dgm:pt>
    <dgm:pt modelId="{75E6FC5A-9752-4687-910D-81344E072061}" type="pres">
      <dgm:prSet presAssocID="{130DDA75-B655-4B68-8247-34E3A70BD095}" presName="spacer" presStyleCnt="0"/>
      <dgm:spPr/>
    </dgm:pt>
    <dgm:pt modelId="{C5597E51-EB84-4083-BF0A-FE32862FE420}" type="pres">
      <dgm:prSet presAssocID="{5196B37B-E036-47D4-BCE2-7671FECD98C0}" presName="parentText" presStyleLbl="node1" presStyleIdx="2" presStyleCnt="3" custScaleY="122186">
        <dgm:presLayoutVars>
          <dgm:chMax val="0"/>
          <dgm:bulletEnabled val="1"/>
        </dgm:presLayoutVars>
      </dgm:prSet>
      <dgm:spPr/>
      <dgm:t>
        <a:bodyPr/>
        <a:lstStyle/>
        <a:p>
          <a:endParaRPr lang="ru-RU"/>
        </a:p>
      </dgm:t>
    </dgm:pt>
  </dgm:ptLst>
  <dgm:cxnLst>
    <dgm:cxn modelId="{063868C3-46E7-4CB7-9BC6-873042C6DDE1}" srcId="{3B3347FB-8359-4032-AEFE-5D0CBA54F1ED}" destId="{FE4AE1FF-AA7A-4224-9812-E7F288C0B637}" srcOrd="1" destOrd="0" parTransId="{97C78A94-135A-4EDA-8DE3-F26CEBBAD09C}" sibTransId="{130DDA75-B655-4B68-8247-34E3A70BD095}"/>
    <dgm:cxn modelId="{DCBCC50B-B991-492D-9837-EA6AFB784820}" type="presOf" srcId="{5196B37B-E036-47D4-BCE2-7671FECD98C0}" destId="{C5597E51-EB84-4083-BF0A-FE32862FE420}" srcOrd="0" destOrd="0" presId="urn:microsoft.com/office/officeart/2005/8/layout/vList2"/>
    <dgm:cxn modelId="{0DD51751-5A41-47BE-914F-0C62852539DE}" srcId="{3B3347FB-8359-4032-AEFE-5D0CBA54F1ED}" destId="{5196B37B-E036-47D4-BCE2-7671FECD98C0}" srcOrd="2" destOrd="0" parTransId="{52A0C4A0-C2BA-4368-93CD-E1B26E998B7E}" sibTransId="{62C42301-447F-454C-B7E5-4D8A307C41B3}"/>
    <dgm:cxn modelId="{7A22C2F1-665B-4468-ABDB-05A6D0C6D4FE}" srcId="{3B3347FB-8359-4032-AEFE-5D0CBA54F1ED}" destId="{3CB0D429-082B-4F87-8382-583B0DD88F9F}" srcOrd="0" destOrd="0" parTransId="{51892055-0FE0-4E7B-9BC9-352C2F012CD9}" sibTransId="{47041586-17CD-4BC4-AB14-358682BC4B5F}"/>
    <dgm:cxn modelId="{1F6DCB71-DBC2-4AE1-8838-E2A9C14F747A}" type="presOf" srcId="{FE4AE1FF-AA7A-4224-9812-E7F288C0B637}" destId="{DA113CD1-DCA2-4B79-A62D-7FD9038AF5FB}" srcOrd="0" destOrd="0" presId="urn:microsoft.com/office/officeart/2005/8/layout/vList2"/>
    <dgm:cxn modelId="{76C4FE77-B98B-4237-B140-1F162245F2DD}" type="presOf" srcId="{3B3347FB-8359-4032-AEFE-5D0CBA54F1ED}" destId="{BB3F2A05-017F-4CA9-8FC6-0C1868CAE01E}" srcOrd="0" destOrd="0" presId="urn:microsoft.com/office/officeart/2005/8/layout/vList2"/>
    <dgm:cxn modelId="{02704E36-7332-4257-B970-81E895BD1C7A}" type="presOf" srcId="{3CB0D429-082B-4F87-8382-583B0DD88F9F}" destId="{BA6BF505-43AA-4DAE-8D79-ED479E8283A3}" srcOrd="0" destOrd="0" presId="urn:microsoft.com/office/officeart/2005/8/layout/vList2"/>
    <dgm:cxn modelId="{48C183FD-0A93-40ED-8DED-D01E509F5FC6}" type="presParOf" srcId="{BB3F2A05-017F-4CA9-8FC6-0C1868CAE01E}" destId="{BA6BF505-43AA-4DAE-8D79-ED479E8283A3}" srcOrd="0" destOrd="0" presId="urn:microsoft.com/office/officeart/2005/8/layout/vList2"/>
    <dgm:cxn modelId="{14A85E2C-2C9F-4F58-91D0-C12C0BAEC5C4}" type="presParOf" srcId="{BB3F2A05-017F-4CA9-8FC6-0C1868CAE01E}" destId="{A94FF643-4424-4CE3-9973-F7AB07D1D0D4}" srcOrd="1" destOrd="0" presId="urn:microsoft.com/office/officeart/2005/8/layout/vList2"/>
    <dgm:cxn modelId="{C93D5157-9607-47AD-886C-D8226B356F42}" type="presParOf" srcId="{BB3F2A05-017F-4CA9-8FC6-0C1868CAE01E}" destId="{DA113CD1-DCA2-4B79-A62D-7FD9038AF5FB}" srcOrd="2" destOrd="0" presId="urn:microsoft.com/office/officeart/2005/8/layout/vList2"/>
    <dgm:cxn modelId="{148093CC-B7DC-4D8F-99F5-3C5BC7CDA8AF}" type="presParOf" srcId="{BB3F2A05-017F-4CA9-8FC6-0C1868CAE01E}" destId="{75E6FC5A-9752-4687-910D-81344E072061}" srcOrd="3" destOrd="0" presId="urn:microsoft.com/office/officeart/2005/8/layout/vList2"/>
    <dgm:cxn modelId="{22852149-D12B-4C55-BFC1-FBE3433EA6F5}" type="presParOf" srcId="{BB3F2A05-017F-4CA9-8FC6-0C1868CAE01E}" destId="{C5597E51-EB84-4083-BF0A-FE32862FE420}" srcOrd="4"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3347FB-8359-4032-AEFE-5D0CBA54F1ED}" type="doc">
      <dgm:prSet loTypeId="urn:microsoft.com/office/officeart/2005/8/layout/vList2" loCatId="list" qsTypeId="urn:microsoft.com/office/officeart/2005/8/quickstyle/simple2" qsCatId="simple" csTypeId="urn:microsoft.com/office/officeart/2005/8/colors/accent4_4" csCatId="accent4" phldr="1"/>
      <dgm:spPr/>
    </dgm:pt>
    <dgm:pt modelId="{3CB0D429-082B-4F87-8382-583B0DD88F9F}">
      <dgm:prSet phldrT="[Текст]" custT="1"/>
      <dgm:spPr>
        <a:solidFill>
          <a:srgbClr val="B8D4F2"/>
        </a:solidFill>
      </dgm:spPr>
      <dgm:t>
        <a:bodyPr/>
        <a:lstStyle/>
        <a:p>
          <a:pPr algn="ctr"/>
          <a:r>
            <a:rPr lang="ro-RO" sz="2000" b="1" dirty="0" smtClean="0">
              <a:solidFill>
                <a:schemeClr val="tx1"/>
              </a:solidFill>
              <a:latin typeface="Times New Roman" pitchFamily="18" charset="0"/>
              <a:cs typeface="Times New Roman" pitchFamily="18" charset="0"/>
            </a:rPr>
            <a:t>A</a:t>
          </a:r>
          <a:r>
            <a:rPr lang="en-GB" sz="2000" b="1" dirty="0" err="1" smtClean="0">
              <a:solidFill>
                <a:schemeClr val="tx1"/>
              </a:solidFill>
              <a:latin typeface="Times New Roman" pitchFamily="18" charset="0"/>
              <a:cs typeface="Times New Roman" pitchFamily="18" charset="0"/>
            </a:rPr>
            <a:t>nularea</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scutirii</a:t>
          </a:r>
          <a:r>
            <a:rPr lang="en-GB" sz="2000" dirty="0" smtClean="0">
              <a:solidFill>
                <a:schemeClr val="tx1"/>
              </a:solidFill>
              <a:latin typeface="Times New Roman" pitchFamily="18" charset="0"/>
              <a:cs typeface="Times New Roman" pitchFamily="18" charset="0"/>
            </a:rPr>
            <a:t> de </a:t>
          </a:r>
          <a:r>
            <a:rPr lang="en-GB" sz="2000" dirty="0" err="1" smtClean="0">
              <a:solidFill>
                <a:schemeClr val="tx1"/>
              </a:solidFill>
              <a:latin typeface="Times New Roman" pitchFamily="18" charset="0"/>
              <a:cs typeface="Times New Roman" pitchFamily="18" charset="0"/>
            </a:rPr>
            <a:t>impozitul</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pe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veniturile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obţinute</a:t>
          </a:r>
          <a:r>
            <a:rPr lang="en-GB" sz="2000" dirty="0" smtClean="0">
              <a:solidFill>
                <a:schemeClr val="tx1"/>
              </a:solidFill>
              <a:latin typeface="Times New Roman" pitchFamily="18" charset="0"/>
              <a:cs typeface="Times New Roman" pitchFamily="18" charset="0"/>
            </a:rPr>
            <a:t> din </a:t>
          </a:r>
          <a:r>
            <a:rPr lang="en-GB" sz="2000" dirty="0" err="1" smtClean="0">
              <a:solidFill>
                <a:schemeClr val="tx1"/>
              </a:solidFill>
              <a:latin typeface="Times New Roman" pitchFamily="18" charset="0"/>
              <a:cs typeface="Times New Roman" pitchFamily="18" charset="0"/>
            </a:rPr>
            <a:t>creditele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şi</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împrumuturile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acordate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pe</a:t>
          </a:r>
          <a:r>
            <a:rPr lang="en-GB" sz="2000" dirty="0" smtClean="0">
              <a:solidFill>
                <a:schemeClr val="tx1"/>
              </a:solidFill>
              <a:latin typeface="Times New Roman" pitchFamily="18" charset="0"/>
              <a:cs typeface="Times New Roman" pitchFamily="18" charset="0"/>
            </a:rPr>
            <a:t> un </a:t>
          </a:r>
          <a:r>
            <a:rPr lang="en-GB" sz="2000" dirty="0" err="1" smtClean="0">
              <a:solidFill>
                <a:schemeClr val="tx1"/>
              </a:solidFill>
              <a:latin typeface="Times New Roman" pitchFamily="18" charset="0"/>
              <a:cs typeface="Times New Roman" pitchFamily="18" charset="0"/>
            </a:rPr>
            <a:t>termen</a:t>
          </a:r>
          <a:r>
            <a:rPr lang="en-GB" sz="2000" dirty="0" smtClean="0">
              <a:solidFill>
                <a:schemeClr val="tx1"/>
              </a:solidFill>
              <a:latin typeface="Times New Roman" pitchFamily="18" charset="0"/>
              <a:cs typeface="Times New Roman" pitchFamily="18" charset="0"/>
            </a:rPr>
            <a:t> de </a:t>
          </a:r>
          <a:r>
            <a:rPr lang="en-GB" sz="2000" dirty="0" err="1" smtClean="0">
              <a:solidFill>
                <a:schemeClr val="tx1"/>
              </a:solidFill>
              <a:latin typeface="Times New Roman" pitchFamily="18" charset="0"/>
              <a:cs typeface="Times New Roman" pitchFamily="18" charset="0"/>
            </a:rPr>
            <a:t>peste</a:t>
          </a:r>
          <a:r>
            <a:rPr lang="en-GB" sz="2000" dirty="0" smtClean="0">
              <a:solidFill>
                <a:schemeClr val="tx1"/>
              </a:solidFill>
              <a:latin typeface="Times New Roman" pitchFamily="18" charset="0"/>
              <a:cs typeface="Times New Roman" pitchFamily="18" charset="0"/>
            </a:rPr>
            <a:t> 3 </a:t>
          </a:r>
          <a:r>
            <a:rPr lang="en-GB" sz="2000" dirty="0" err="1" smtClean="0">
              <a:solidFill>
                <a:schemeClr val="tx1"/>
              </a:solidFill>
              <a:latin typeface="Times New Roman" pitchFamily="18" charset="0"/>
              <a:cs typeface="Times New Roman" pitchFamily="18" charset="0"/>
            </a:rPr>
            <a:t>ani</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şi</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în</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proporţie</a:t>
          </a:r>
          <a:r>
            <a:rPr lang="en-GB" sz="2000" dirty="0" smtClean="0">
              <a:solidFill>
                <a:schemeClr val="tx1"/>
              </a:solidFill>
              <a:latin typeface="Times New Roman" pitchFamily="18" charset="0"/>
              <a:cs typeface="Times New Roman" pitchFamily="18" charset="0"/>
            </a:rPr>
            <a:t> de 50% – </a:t>
          </a:r>
          <a:r>
            <a:rPr lang="en-GB" sz="2000" dirty="0" err="1" smtClean="0">
              <a:solidFill>
                <a:schemeClr val="tx1"/>
              </a:solidFill>
              <a:latin typeface="Times New Roman" pitchFamily="18" charset="0"/>
              <a:cs typeface="Times New Roman" pitchFamily="18" charset="0"/>
            </a:rPr>
            <a:t>pe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venitul</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obţinut</a:t>
          </a:r>
          <a:r>
            <a:rPr lang="en-GB" sz="2000" dirty="0" smtClean="0">
              <a:solidFill>
                <a:schemeClr val="tx1"/>
              </a:solidFill>
              <a:latin typeface="Times New Roman" pitchFamily="18" charset="0"/>
              <a:cs typeface="Times New Roman" pitchFamily="18" charset="0"/>
            </a:rPr>
            <a:t> din </a:t>
          </a:r>
          <a:r>
            <a:rPr lang="en-GB" sz="2000" dirty="0" err="1" smtClean="0">
              <a:solidFill>
                <a:schemeClr val="tx1"/>
              </a:solidFill>
              <a:latin typeface="Times New Roman" pitchFamily="18" charset="0"/>
              <a:cs typeface="Times New Roman" pitchFamily="18" charset="0"/>
            </a:rPr>
            <a:t>creditele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acordate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pe</a:t>
          </a:r>
          <a:r>
            <a:rPr lang="en-GB" sz="2000" dirty="0" smtClean="0">
              <a:solidFill>
                <a:schemeClr val="tx1"/>
              </a:solidFill>
              <a:latin typeface="Times New Roman" pitchFamily="18" charset="0"/>
              <a:cs typeface="Times New Roman" pitchFamily="18" charset="0"/>
            </a:rPr>
            <a:t> un </a:t>
          </a:r>
          <a:r>
            <a:rPr lang="en-GB" sz="2000" dirty="0" err="1" smtClean="0">
              <a:solidFill>
                <a:schemeClr val="tx1"/>
              </a:solidFill>
              <a:latin typeface="Times New Roman" pitchFamily="18" charset="0"/>
              <a:cs typeface="Times New Roman" pitchFamily="18" charset="0"/>
            </a:rPr>
            <a:t>termen</a:t>
          </a:r>
          <a:r>
            <a:rPr lang="en-GB" sz="2000" dirty="0" smtClean="0">
              <a:solidFill>
                <a:schemeClr val="tx1"/>
              </a:solidFill>
              <a:latin typeface="Times New Roman" pitchFamily="18" charset="0"/>
              <a:cs typeface="Times New Roman" pitchFamily="18" charset="0"/>
            </a:rPr>
            <a:t> de la 2 la 3 </a:t>
          </a:r>
          <a:r>
            <a:rPr lang="en-GB" sz="2000" dirty="0" err="1" smtClean="0">
              <a:solidFill>
                <a:schemeClr val="tx1"/>
              </a:solidFill>
              <a:latin typeface="Times New Roman" pitchFamily="18" charset="0"/>
              <a:cs typeface="Times New Roman" pitchFamily="18" charset="0"/>
            </a:rPr>
            <a:t>ani</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către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băncilor</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comerciale</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şi</a:t>
          </a:r>
          <a:r>
            <a:rPr lang="en-GB" sz="2000" dirty="0" smtClean="0">
              <a:solidFill>
                <a:schemeClr val="tx1"/>
              </a:solidFill>
              <a:latin typeface="Times New Roman" pitchFamily="18" charset="0"/>
              <a:cs typeface="Times New Roman" pitchFamily="18" charset="0"/>
            </a:rPr>
            <a:t> </a:t>
          </a:r>
          <a:r>
            <a:rPr lang="en-GB" sz="2000" dirty="0" err="1" smtClean="0">
              <a:solidFill>
                <a:schemeClr val="tx1"/>
              </a:solidFill>
              <a:latin typeface="Times New Roman" pitchFamily="18" charset="0"/>
              <a:cs typeface="Times New Roman" pitchFamily="18" charset="0"/>
            </a:rPr>
            <a:t>organizaţiile</a:t>
          </a:r>
          <a:r>
            <a:rPr lang="en-GB" sz="2000" dirty="0" smtClean="0">
              <a:solidFill>
                <a:schemeClr val="tx1"/>
              </a:solidFill>
              <a:latin typeface="Times New Roman" pitchFamily="18" charset="0"/>
              <a:cs typeface="Times New Roman" pitchFamily="18" charset="0"/>
            </a:rPr>
            <a:t> de </a:t>
          </a:r>
          <a:r>
            <a:rPr lang="en-GB" sz="2000" dirty="0" err="1" smtClean="0">
              <a:solidFill>
                <a:schemeClr val="tx1"/>
              </a:solidFill>
              <a:latin typeface="Times New Roman" pitchFamily="18" charset="0"/>
              <a:cs typeface="Times New Roman" pitchFamily="18" charset="0"/>
            </a:rPr>
            <a:t>microfinanţare</a:t>
          </a:r>
          <a:r>
            <a:rPr lang="ro-RO" sz="2000" dirty="0" smtClean="0">
              <a:solidFill>
                <a:schemeClr val="tx1"/>
              </a:solidFill>
              <a:latin typeface="Times New Roman" pitchFamily="18" charset="0"/>
              <a:cs typeface="Times New Roman" pitchFamily="18" charset="0"/>
            </a:rPr>
            <a:t>.</a:t>
          </a:r>
          <a:endParaRPr lang="ru-RU" sz="2000" dirty="0">
            <a:solidFill>
              <a:schemeClr val="tx1"/>
            </a:solidFill>
            <a:latin typeface="Times New Roman" pitchFamily="18" charset="0"/>
            <a:cs typeface="Times New Roman" pitchFamily="18" charset="0"/>
          </a:endParaRPr>
        </a:p>
      </dgm:t>
    </dgm:pt>
    <dgm:pt modelId="{51892055-0FE0-4E7B-9BC9-352C2F012CD9}" type="parTrans" cxnId="{7A22C2F1-665B-4468-ABDB-05A6D0C6D4FE}">
      <dgm:prSet/>
      <dgm:spPr/>
      <dgm:t>
        <a:bodyPr/>
        <a:lstStyle/>
        <a:p>
          <a:endParaRPr lang="ru-RU"/>
        </a:p>
      </dgm:t>
    </dgm:pt>
    <dgm:pt modelId="{47041586-17CD-4BC4-AB14-358682BC4B5F}" type="sibTrans" cxnId="{7A22C2F1-665B-4468-ABDB-05A6D0C6D4FE}">
      <dgm:prSet/>
      <dgm:spPr/>
      <dgm:t>
        <a:bodyPr/>
        <a:lstStyle/>
        <a:p>
          <a:endParaRPr lang="ru-RU"/>
        </a:p>
      </dgm:t>
    </dgm:pt>
    <dgm:pt modelId="{FE4AE1FF-AA7A-4224-9812-E7F288C0B637}">
      <dgm:prSet phldrT="[Текст]" custT="1"/>
      <dgm:spPr>
        <a:solidFill>
          <a:schemeClr val="bg2">
            <a:lumMod val="90000"/>
            <a:alpha val="57000"/>
          </a:schemeClr>
        </a:solidFill>
      </dgm:spPr>
      <dgm:t>
        <a:bodyPr/>
        <a:lstStyle/>
        <a:p>
          <a:pPr algn="ctr" rtl="0"/>
          <a:r>
            <a:rPr lang="ro-RO" sz="2000" b="1" dirty="0" smtClean="0">
              <a:solidFill>
                <a:schemeClr val="tx1"/>
              </a:solidFill>
              <a:latin typeface="Times New Roman" pitchFamily="18" charset="0"/>
              <a:cs typeface="Times New Roman" pitchFamily="18" charset="0"/>
            </a:rPr>
            <a:t>Introducerea</a:t>
          </a:r>
          <a:r>
            <a:rPr lang="ro-RO" sz="2000" dirty="0" smtClean="0">
              <a:solidFill>
                <a:schemeClr val="tx1"/>
              </a:solidFill>
              <a:latin typeface="Times New Roman" pitchFamily="18" charset="0"/>
              <a:cs typeface="Times New Roman" pitchFamily="18" charset="0"/>
            </a:rPr>
            <a:t> unui sistem revăzut de cheltuieli permise spre deducere în scopuri fiscale.</a:t>
          </a:r>
          <a:r>
            <a:rPr kumimoji="0" lang="ro-RO" sz="2000" b="0" i="0" u="none" strike="noStrike" cap="none" spc="0" normalizeH="0" baseline="0" noProof="0" dirty="0" smtClean="0">
              <a:ln/>
              <a:solidFill>
                <a:schemeClr val="tx1"/>
              </a:solidFill>
              <a:effectLst/>
              <a:uLnTx/>
              <a:uFillTx/>
              <a:latin typeface="Times New Roman" pitchFamily="18" charset="0"/>
              <a:ea typeface="+mn-ea"/>
              <a:cs typeface="Times New Roman" pitchFamily="18" charset="0"/>
            </a:rPr>
            <a:t> </a:t>
          </a:r>
          <a:endParaRPr lang="ru-RU" sz="2000" dirty="0">
            <a:solidFill>
              <a:schemeClr val="tx1"/>
            </a:solidFill>
            <a:latin typeface="Times New Roman" pitchFamily="18" charset="0"/>
            <a:cs typeface="Times New Roman" pitchFamily="18" charset="0"/>
          </a:endParaRPr>
        </a:p>
      </dgm:t>
    </dgm:pt>
    <dgm:pt modelId="{97C78A94-135A-4EDA-8DE3-F26CEBBAD09C}" type="parTrans" cxnId="{063868C3-46E7-4CB7-9BC6-873042C6DDE1}">
      <dgm:prSet/>
      <dgm:spPr/>
      <dgm:t>
        <a:bodyPr/>
        <a:lstStyle/>
        <a:p>
          <a:endParaRPr lang="ru-RU"/>
        </a:p>
      </dgm:t>
    </dgm:pt>
    <dgm:pt modelId="{130DDA75-B655-4B68-8247-34E3A70BD095}" type="sibTrans" cxnId="{063868C3-46E7-4CB7-9BC6-873042C6DDE1}">
      <dgm:prSet/>
      <dgm:spPr/>
      <dgm:t>
        <a:bodyPr/>
        <a:lstStyle/>
        <a:p>
          <a:endParaRPr lang="ru-RU"/>
        </a:p>
      </dgm:t>
    </dgm:pt>
    <dgm:pt modelId="{5196B37B-E036-47D4-BCE2-7671FECD98C0}">
      <dgm:prSet phldrT="[Текст]" custT="1"/>
      <dgm:spPr>
        <a:solidFill>
          <a:schemeClr val="bg2">
            <a:lumMod val="90000"/>
          </a:schemeClr>
        </a:solidFill>
      </dgm:spPr>
      <dgm:t>
        <a:bodyPr/>
        <a:lstStyle/>
        <a:p>
          <a:pPr rtl="0"/>
          <a:r>
            <a:rPr lang="ro-RO" sz="2000" b="1" dirty="0" smtClean="0">
              <a:solidFill>
                <a:schemeClr val="tx1"/>
              </a:solidFill>
              <a:latin typeface="Times New Roman" pitchFamily="18" charset="0"/>
              <a:cs typeface="Times New Roman" pitchFamily="18" charset="0"/>
            </a:rPr>
            <a:t>Introducerea</a:t>
          </a:r>
          <a:r>
            <a:rPr lang="ro-RO" sz="2000" dirty="0" smtClean="0">
              <a:solidFill>
                <a:schemeClr val="tx1"/>
              </a:solidFill>
              <a:latin typeface="Times New Roman" pitchFamily="18" charset="0"/>
              <a:cs typeface="Times New Roman" pitchFamily="18" charset="0"/>
            </a:rPr>
            <a:t> unui sistem revăzut de deducere a reziduurilor, deşeurilor şi perisabilităţii naturale în scopuri fiscale</a:t>
          </a:r>
          <a:endParaRPr lang="ru-RU" sz="2000" dirty="0">
            <a:solidFill>
              <a:schemeClr val="tx1"/>
            </a:solidFill>
            <a:latin typeface="Times New Roman" pitchFamily="18" charset="0"/>
            <a:cs typeface="Times New Roman" pitchFamily="18" charset="0"/>
          </a:endParaRPr>
        </a:p>
      </dgm:t>
    </dgm:pt>
    <dgm:pt modelId="{62C42301-447F-454C-B7E5-4D8A307C41B3}" type="sibTrans" cxnId="{0DD51751-5A41-47BE-914F-0C62852539DE}">
      <dgm:prSet/>
      <dgm:spPr/>
      <dgm:t>
        <a:bodyPr/>
        <a:lstStyle/>
        <a:p>
          <a:endParaRPr lang="ru-RU"/>
        </a:p>
      </dgm:t>
    </dgm:pt>
    <dgm:pt modelId="{52A0C4A0-C2BA-4368-93CD-E1B26E998B7E}" type="parTrans" cxnId="{0DD51751-5A41-47BE-914F-0C62852539DE}">
      <dgm:prSet/>
      <dgm:spPr/>
      <dgm:t>
        <a:bodyPr/>
        <a:lstStyle/>
        <a:p>
          <a:endParaRPr lang="ru-RU"/>
        </a:p>
      </dgm:t>
    </dgm:pt>
    <dgm:pt modelId="{BB3F2A05-017F-4CA9-8FC6-0C1868CAE01E}" type="pres">
      <dgm:prSet presAssocID="{3B3347FB-8359-4032-AEFE-5D0CBA54F1ED}" presName="linear" presStyleCnt="0">
        <dgm:presLayoutVars>
          <dgm:animLvl val="lvl"/>
          <dgm:resizeHandles val="exact"/>
        </dgm:presLayoutVars>
      </dgm:prSet>
      <dgm:spPr/>
    </dgm:pt>
    <dgm:pt modelId="{BA6BF505-43AA-4DAE-8D79-ED479E8283A3}" type="pres">
      <dgm:prSet presAssocID="{3CB0D429-082B-4F87-8382-583B0DD88F9F}" presName="parentText" presStyleLbl="node1" presStyleIdx="0" presStyleCnt="3" custLinFactNeighborY="-3926">
        <dgm:presLayoutVars>
          <dgm:chMax val="0"/>
          <dgm:bulletEnabled val="1"/>
        </dgm:presLayoutVars>
      </dgm:prSet>
      <dgm:spPr/>
      <dgm:t>
        <a:bodyPr/>
        <a:lstStyle/>
        <a:p>
          <a:endParaRPr lang="ru-RU"/>
        </a:p>
      </dgm:t>
    </dgm:pt>
    <dgm:pt modelId="{A94FF643-4424-4CE3-9973-F7AB07D1D0D4}" type="pres">
      <dgm:prSet presAssocID="{47041586-17CD-4BC4-AB14-358682BC4B5F}" presName="spacer" presStyleCnt="0"/>
      <dgm:spPr/>
    </dgm:pt>
    <dgm:pt modelId="{DA113CD1-DCA2-4B79-A62D-7FD9038AF5FB}" type="pres">
      <dgm:prSet presAssocID="{FE4AE1FF-AA7A-4224-9812-E7F288C0B637}" presName="parentText" presStyleLbl="node1" presStyleIdx="1" presStyleCnt="3" custLinFactNeighborY="19632">
        <dgm:presLayoutVars>
          <dgm:chMax val="0"/>
          <dgm:bulletEnabled val="1"/>
        </dgm:presLayoutVars>
      </dgm:prSet>
      <dgm:spPr/>
      <dgm:t>
        <a:bodyPr/>
        <a:lstStyle/>
        <a:p>
          <a:endParaRPr lang="ru-RU"/>
        </a:p>
      </dgm:t>
    </dgm:pt>
    <dgm:pt modelId="{75E6FC5A-9752-4687-910D-81344E072061}" type="pres">
      <dgm:prSet presAssocID="{130DDA75-B655-4B68-8247-34E3A70BD095}" presName="spacer" presStyleCnt="0"/>
      <dgm:spPr/>
    </dgm:pt>
    <dgm:pt modelId="{C5597E51-EB84-4083-BF0A-FE32862FE420}" type="pres">
      <dgm:prSet presAssocID="{5196B37B-E036-47D4-BCE2-7671FECD98C0}" presName="parentText" presStyleLbl="node1" presStyleIdx="2" presStyleCnt="3" custLinFactNeighborY="44632">
        <dgm:presLayoutVars>
          <dgm:chMax val="0"/>
          <dgm:bulletEnabled val="1"/>
        </dgm:presLayoutVars>
      </dgm:prSet>
      <dgm:spPr/>
      <dgm:t>
        <a:bodyPr/>
        <a:lstStyle/>
        <a:p>
          <a:endParaRPr lang="ru-RU"/>
        </a:p>
      </dgm:t>
    </dgm:pt>
  </dgm:ptLst>
  <dgm:cxnLst>
    <dgm:cxn modelId="{063868C3-46E7-4CB7-9BC6-873042C6DDE1}" srcId="{3B3347FB-8359-4032-AEFE-5D0CBA54F1ED}" destId="{FE4AE1FF-AA7A-4224-9812-E7F288C0B637}" srcOrd="1" destOrd="0" parTransId="{97C78A94-135A-4EDA-8DE3-F26CEBBAD09C}" sibTransId="{130DDA75-B655-4B68-8247-34E3A70BD095}"/>
    <dgm:cxn modelId="{48616A10-6C70-4728-8F0C-8B2F188E0183}" type="presOf" srcId="{FE4AE1FF-AA7A-4224-9812-E7F288C0B637}" destId="{DA113CD1-DCA2-4B79-A62D-7FD9038AF5FB}" srcOrd="0" destOrd="0" presId="urn:microsoft.com/office/officeart/2005/8/layout/vList2"/>
    <dgm:cxn modelId="{0DD51751-5A41-47BE-914F-0C62852539DE}" srcId="{3B3347FB-8359-4032-AEFE-5D0CBA54F1ED}" destId="{5196B37B-E036-47D4-BCE2-7671FECD98C0}" srcOrd="2" destOrd="0" parTransId="{52A0C4A0-C2BA-4368-93CD-E1B26E998B7E}" sibTransId="{62C42301-447F-454C-B7E5-4D8A307C41B3}"/>
    <dgm:cxn modelId="{95078280-1530-4AFE-BDD0-9B8CE3789785}" type="presOf" srcId="{3B3347FB-8359-4032-AEFE-5D0CBA54F1ED}" destId="{BB3F2A05-017F-4CA9-8FC6-0C1868CAE01E}" srcOrd="0" destOrd="0" presId="urn:microsoft.com/office/officeart/2005/8/layout/vList2"/>
    <dgm:cxn modelId="{7A22C2F1-665B-4468-ABDB-05A6D0C6D4FE}" srcId="{3B3347FB-8359-4032-AEFE-5D0CBA54F1ED}" destId="{3CB0D429-082B-4F87-8382-583B0DD88F9F}" srcOrd="0" destOrd="0" parTransId="{51892055-0FE0-4E7B-9BC9-352C2F012CD9}" sibTransId="{47041586-17CD-4BC4-AB14-358682BC4B5F}"/>
    <dgm:cxn modelId="{64C82852-4240-4779-8A14-991AC74D9637}" type="presOf" srcId="{3CB0D429-082B-4F87-8382-583B0DD88F9F}" destId="{BA6BF505-43AA-4DAE-8D79-ED479E8283A3}" srcOrd="0" destOrd="0" presId="urn:microsoft.com/office/officeart/2005/8/layout/vList2"/>
    <dgm:cxn modelId="{B1E109F5-9306-4F5A-8073-E6FD915B0353}" type="presOf" srcId="{5196B37B-E036-47D4-BCE2-7671FECD98C0}" destId="{C5597E51-EB84-4083-BF0A-FE32862FE420}" srcOrd="0" destOrd="0" presId="urn:microsoft.com/office/officeart/2005/8/layout/vList2"/>
    <dgm:cxn modelId="{717DA990-3DEE-4CAA-8515-1D050661E7B1}" type="presParOf" srcId="{BB3F2A05-017F-4CA9-8FC6-0C1868CAE01E}" destId="{BA6BF505-43AA-4DAE-8D79-ED479E8283A3}" srcOrd="0" destOrd="0" presId="urn:microsoft.com/office/officeart/2005/8/layout/vList2"/>
    <dgm:cxn modelId="{25943046-39D1-438B-8AC7-C0D73B137EFD}" type="presParOf" srcId="{BB3F2A05-017F-4CA9-8FC6-0C1868CAE01E}" destId="{A94FF643-4424-4CE3-9973-F7AB07D1D0D4}" srcOrd="1" destOrd="0" presId="urn:microsoft.com/office/officeart/2005/8/layout/vList2"/>
    <dgm:cxn modelId="{CD4468A3-4EED-485C-9D94-F9314F977189}" type="presParOf" srcId="{BB3F2A05-017F-4CA9-8FC6-0C1868CAE01E}" destId="{DA113CD1-DCA2-4B79-A62D-7FD9038AF5FB}" srcOrd="2" destOrd="0" presId="urn:microsoft.com/office/officeart/2005/8/layout/vList2"/>
    <dgm:cxn modelId="{85BFD9E3-269D-4BFA-9851-C8A76C556B72}" type="presParOf" srcId="{BB3F2A05-017F-4CA9-8FC6-0C1868CAE01E}" destId="{75E6FC5A-9752-4687-910D-81344E072061}" srcOrd="3" destOrd="0" presId="urn:microsoft.com/office/officeart/2005/8/layout/vList2"/>
    <dgm:cxn modelId="{BC1868A7-1B79-476F-BD07-0D139B92CF36}" type="presParOf" srcId="{BB3F2A05-017F-4CA9-8FC6-0C1868CAE01E}" destId="{C5597E51-EB84-4083-BF0A-FE32862FE420}" srcOrd="4"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3347FB-8359-4032-AEFE-5D0CBA54F1ED}" type="doc">
      <dgm:prSet loTypeId="urn:microsoft.com/office/officeart/2005/8/layout/vList2" loCatId="list" qsTypeId="urn:microsoft.com/office/officeart/2005/8/quickstyle/simple3" qsCatId="simple" csTypeId="urn:microsoft.com/office/officeart/2005/8/colors/accent4_5" csCatId="accent4" phldr="1"/>
      <dgm:spPr/>
    </dgm:pt>
    <dgm:pt modelId="{3CB0D429-082B-4F87-8382-583B0DD88F9F}">
      <dgm:prSet phldrT="[Текст]" custT="1"/>
      <dgm:spPr>
        <a:ln>
          <a:solidFill>
            <a:schemeClr val="bg1"/>
          </a:solidFill>
        </a:ln>
        <a:effectLst>
          <a:outerShdw blurRad="107950" dist="12700" dir="5400000" algn="ctr">
            <a:srgbClr val="000000"/>
          </a:outerShdw>
        </a:effectLst>
        <a:scene3d>
          <a:camera prst="orthographicFront"/>
          <a:lightRig rig="flat" dir="t"/>
        </a:scene3d>
      </dgm:spPr>
      <dgm:t>
        <a:bodyPr/>
        <a:lstStyle/>
        <a:p>
          <a:pPr algn="ctr"/>
          <a:r>
            <a:rPr lang="ro-RO" sz="2700" b="1" dirty="0" smtClean="0">
              <a:latin typeface="Times New Roman" pitchFamily="18" charset="0"/>
              <a:cs typeface="Times New Roman" pitchFamily="18" charset="0"/>
            </a:rPr>
            <a:t>Reexaminarea</a:t>
          </a:r>
          <a:r>
            <a:rPr lang="ro-RO" sz="2700" dirty="0" smtClean="0">
              <a:latin typeface="Times New Roman" pitchFamily="18" charset="0"/>
              <a:cs typeface="Times New Roman" pitchFamily="18" charset="0"/>
            </a:rPr>
            <a:t> sistemului de impozitare a veniturilor fondurilor nestatale de pensii și a sistemului de deducere a contribuțiilor către acestea</a:t>
          </a:r>
          <a:endParaRPr lang="ru-RU" sz="2700" dirty="0">
            <a:latin typeface="Times New Roman" pitchFamily="18" charset="0"/>
            <a:cs typeface="Times New Roman" pitchFamily="18" charset="0"/>
          </a:endParaRPr>
        </a:p>
      </dgm:t>
    </dgm:pt>
    <dgm:pt modelId="{51892055-0FE0-4E7B-9BC9-352C2F012CD9}" type="parTrans" cxnId="{7A22C2F1-665B-4468-ABDB-05A6D0C6D4FE}">
      <dgm:prSet/>
      <dgm:spPr/>
      <dgm:t>
        <a:bodyPr/>
        <a:lstStyle/>
        <a:p>
          <a:endParaRPr lang="ru-RU"/>
        </a:p>
      </dgm:t>
    </dgm:pt>
    <dgm:pt modelId="{47041586-17CD-4BC4-AB14-358682BC4B5F}" type="sibTrans" cxnId="{7A22C2F1-665B-4468-ABDB-05A6D0C6D4FE}">
      <dgm:prSet/>
      <dgm:spPr/>
      <dgm:t>
        <a:bodyPr/>
        <a:lstStyle/>
        <a:p>
          <a:endParaRPr lang="ru-RU"/>
        </a:p>
      </dgm:t>
    </dgm:pt>
    <dgm:pt modelId="{FE4AE1FF-AA7A-4224-9812-E7F288C0B637}">
      <dgm:prSet phldrT="[Текст]" custT="1"/>
      <dgm:spPr>
        <a:solidFill>
          <a:schemeClr val="bg2">
            <a:lumMod val="90000"/>
            <a:alpha val="90000"/>
          </a:schemeClr>
        </a:solidFill>
        <a:ln>
          <a:solidFill>
            <a:schemeClr val="bg1"/>
          </a:solidFill>
        </a:ln>
        <a:effectLst>
          <a:outerShdw blurRad="107950" dist="12700" dir="5400000" algn="ctr">
            <a:srgbClr val="000000"/>
          </a:outerShdw>
        </a:effectLst>
        <a:scene3d>
          <a:camera prst="orthographicFront"/>
          <a:lightRig rig="flat" dir="t"/>
        </a:scene3d>
      </dgm:spPr>
      <dgm:t>
        <a:bodyPr/>
        <a:lstStyle/>
        <a:p>
          <a:pPr algn="ctr" rtl="0"/>
          <a:r>
            <a:rPr lang="ro-RO" sz="2700" b="1" dirty="0" smtClean="0">
              <a:latin typeface="Times New Roman" pitchFamily="18" charset="0"/>
              <a:cs typeface="Times New Roman" pitchFamily="18" charset="0"/>
            </a:rPr>
            <a:t>Reexaminarea</a:t>
          </a:r>
          <a:r>
            <a:rPr lang="ro-RO" sz="2700" dirty="0" smtClean="0">
              <a:latin typeface="Times New Roman" pitchFamily="18" charset="0"/>
              <a:cs typeface="Times New Roman" pitchFamily="18" charset="0"/>
            </a:rPr>
            <a:t> sistemului de impozitare a veniturilor societăților civile.</a:t>
          </a:r>
          <a:r>
            <a:rPr kumimoji="0" lang="ro-RO" sz="2700" b="0" i="0" u="none" strike="noStrike" cap="none" spc="0" normalizeH="0" baseline="0" noProof="0" dirty="0" smtClean="0">
              <a:ln/>
              <a:effectLst/>
              <a:uLnTx/>
              <a:uFillTx/>
              <a:latin typeface="Times New Roman" pitchFamily="18" charset="0"/>
              <a:ea typeface="+mn-ea"/>
              <a:cs typeface="Times New Roman" pitchFamily="18" charset="0"/>
            </a:rPr>
            <a:t> </a:t>
          </a:r>
          <a:endParaRPr lang="ru-RU" sz="2700" dirty="0">
            <a:latin typeface="Times New Roman" pitchFamily="18" charset="0"/>
            <a:cs typeface="Times New Roman" pitchFamily="18" charset="0"/>
          </a:endParaRPr>
        </a:p>
      </dgm:t>
    </dgm:pt>
    <dgm:pt modelId="{97C78A94-135A-4EDA-8DE3-F26CEBBAD09C}" type="parTrans" cxnId="{063868C3-46E7-4CB7-9BC6-873042C6DDE1}">
      <dgm:prSet/>
      <dgm:spPr/>
      <dgm:t>
        <a:bodyPr/>
        <a:lstStyle/>
        <a:p>
          <a:endParaRPr lang="ru-RU"/>
        </a:p>
      </dgm:t>
    </dgm:pt>
    <dgm:pt modelId="{130DDA75-B655-4B68-8247-34E3A70BD095}" type="sibTrans" cxnId="{063868C3-46E7-4CB7-9BC6-873042C6DDE1}">
      <dgm:prSet/>
      <dgm:spPr/>
      <dgm:t>
        <a:bodyPr/>
        <a:lstStyle/>
        <a:p>
          <a:endParaRPr lang="ru-RU"/>
        </a:p>
      </dgm:t>
    </dgm:pt>
    <dgm:pt modelId="{BB3F2A05-017F-4CA9-8FC6-0C1868CAE01E}" type="pres">
      <dgm:prSet presAssocID="{3B3347FB-8359-4032-AEFE-5D0CBA54F1ED}" presName="linear" presStyleCnt="0">
        <dgm:presLayoutVars>
          <dgm:animLvl val="lvl"/>
          <dgm:resizeHandles val="exact"/>
        </dgm:presLayoutVars>
      </dgm:prSet>
      <dgm:spPr/>
    </dgm:pt>
    <dgm:pt modelId="{BA6BF505-43AA-4DAE-8D79-ED479E8283A3}" type="pres">
      <dgm:prSet presAssocID="{3CB0D429-082B-4F87-8382-583B0DD88F9F}" presName="parentText" presStyleLbl="node1" presStyleIdx="0" presStyleCnt="2" custScaleY="113579" custLinFactY="-56203" custLinFactNeighborY="-100000">
        <dgm:presLayoutVars>
          <dgm:chMax val="0"/>
          <dgm:bulletEnabled val="1"/>
        </dgm:presLayoutVars>
      </dgm:prSet>
      <dgm:spPr/>
      <dgm:t>
        <a:bodyPr/>
        <a:lstStyle/>
        <a:p>
          <a:endParaRPr lang="ru-RU"/>
        </a:p>
      </dgm:t>
    </dgm:pt>
    <dgm:pt modelId="{A94FF643-4424-4CE3-9973-F7AB07D1D0D4}" type="pres">
      <dgm:prSet presAssocID="{47041586-17CD-4BC4-AB14-358682BC4B5F}" presName="spacer" presStyleCnt="0"/>
      <dgm:spPr/>
    </dgm:pt>
    <dgm:pt modelId="{DA113CD1-DCA2-4B79-A62D-7FD9038AF5FB}" type="pres">
      <dgm:prSet presAssocID="{FE4AE1FF-AA7A-4224-9812-E7F288C0B637}" presName="parentText" presStyleLbl="node1" presStyleIdx="1" presStyleCnt="2" custScaleY="129892">
        <dgm:presLayoutVars>
          <dgm:chMax val="0"/>
          <dgm:bulletEnabled val="1"/>
        </dgm:presLayoutVars>
      </dgm:prSet>
      <dgm:spPr/>
      <dgm:t>
        <a:bodyPr/>
        <a:lstStyle/>
        <a:p>
          <a:endParaRPr lang="ru-RU"/>
        </a:p>
      </dgm:t>
    </dgm:pt>
  </dgm:ptLst>
  <dgm:cxnLst>
    <dgm:cxn modelId="{063868C3-46E7-4CB7-9BC6-873042C6DDE1}" srcId="{3B3347FB-8359-4032-AEFE-5D0CBA54F1ED}" destId="{FE4AE1FF-AA7A-4224-9812-E7F288C0B637}" srcOrd="1" destOrd="0" parTransId="{97C78A94-135A-4EDA-8DE3-F26CEBBAD09C}" sibTransId="{130DDA75-B655-4B68-8247-34E3A70BD095}"/>
    <dgm:cxn modelId="{7A22C2F1-665B-4468-ABDB-05A6D0C6D4FE}" srcId="{3B3347FB-8359-4032-AEFE-5D0CBA54F1ED}" destId="{3CB0D429-082B-4F87-8382-583B0DD88F9F}" srcOrd="0" destOrd="0" parTransId="{51892055-0FE0-4E7B-9BC9-352C2F012CD9}" sibTransId="{47041586-17CD-4BC4-AB14-358682BC4B5F}"/>
    <dgm:cxn modelId="{0498E843-6336-44F5-BC00-F55A98E7A512}" type="presOf" srcId="{3CB0D429-082B-4F87-8382-583B0DD88F9F}" destId="{BA6BF505-43AA-4DAE-8D79-ED479E8283A3}" srcOrd="0" destOrd="0" presId="urn:microsoft.com/office/officeart/2005/8/layout/vList2"/>
    <dgm:cxn modelId="{AA872154-0A10-47DE-9553-71EF48A5DF1D}" type="presOf" srcId="{FE4AE1FF-AA7A-4224-9812-E7F288C0B637}" destId="{DA113CD1-DCA2-4B79-A62D-7FD9038AF5FB}" srcOrd="0" destOrd="0" presId="urn:microsoft.com/office/officeart/2005/8/layout/vList2"/>
    <dgm:cxn modelId="{4D55625B-AF90-44F4-AA90-C30C8B07EE37}" type="presOf" srcId="{3B3347FB-8359-4032-AEFE-5D0CBA54F1ED}" destId="{BB3F2A05-017F-4CA9-8FC6-0C1868CAE01E}" srcOrd="0" destOrd="0" presId="urn:microsoft.com/office/officeart/2005/8/layout/vList2"/>
    <dgm:cxn modelId="{A2AA808B-B799-402D-85E2-19B1606D2EF1}" type="presParOf" srcId="{BB3F2A05-017F-4CA9-8FC6-0C1868CAE01E}" destId="{BA6BF505-43AA-4DAE-8D79-ED479E8283A3}" srcOrd="0" destOrd="0" presId="urn:microsoft.com/office/officeart/2005/8/layout/vList2"/>
    <dgm:cxn modelId="{2A2ABC46-EF72-4E1D-BEBD-8748207EC69A}" type="presParOf" srcId="{BB3F2A05-017F-4CA9-8FC6-0C1868CAE01E}" destId="{A94FF643-4424-4CE3-9973-F7AB07D1D0D4}" srcOrd="1" destOrd="0" presId="urn:microsoft.com/office/officeart/2005/8/layout/vList2"/>
    <dgm:cxn modelId="{96B21505-5772-4A84-8D74-8F3A416FF4C6}" type="presParOf" srcId="{BB3F2A05-017F-4CA9-8FC6-0C1868CAE01E}" destId="{DA113CD1-DCA2-4B79-A62D-7FD9038AF5FB}" srcOrd="2"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44270D-7EE0-49F9-A462-3E9A6B1A9424}">
      <dsp:nvSpPr>
        <dsp:cNvPr id="0" name=""/>
        <dsp:cNvSpPr/>
      </dsp:nvSpPr>
      <dsp:spPr>
        <a:xfrm rot="10800000">
          <a:off x="620310" y="228594"/>
          <a:ext cx="7908705" cy="1262240"/>
        </a:xfrm>
        <a:prstGeom prst="homePlate">
          <a:avLst/>
        </a:prstGeom>
        <a:solidFill>
          <a:schemeClr val="accent4">
            <a:shade val="50000"/>
            <a:hueOff val="0"/>
            <a:satOff val="0"/>
            <a:lumOff val="0"/>
            <a:alpha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6613" tIns="68580" rIns="128016" bIns="68580" numCol="1" spcCol="1270" anchor="ctr" anchorCtr="0">
          <a:noAutofit/>
        </a:bodyPr>
        <a:lstStyle/>
        <a:p>
          <a:pPr lvl="0" algn="just" defTabSz="800100">
            <a:lnSpc>
              <a:spcPct val="90000"/>
            </a:lnSpc>
            <a:spcBef>
              <a:spcPct val="0"/>
            </a:spcBef>
            <a:spcAft>
              <a:spcPct val="35000"/>
            </a:spcAft>
          </a:pPr>
          <a:r>
            <a:rPr lang="ro-RO" sz="1800" b="1" kern="1200" dirty="0" smtClean="0">
              <a:solidFill>
                <a:schemeClr val="tx1"/>
              </a:solidFill>
              <a:latin typeface="Times New Roman" pitchFamily="18" charset="0"/>
              <a:cs typeface="Times New Roman" pitchFamily="18" charset="0"/>
            </a:rPr>
            <a:t>Examinarea </a:t>
          </a:r>
          <a:r>
            <a:rPr lang="ro-RO" sz="1800" kern="1200" dirty="0" smtClean="0">
              <a:solidFill>
                <a:schemeClr val="tx1"/>
              </a:solidFill>
              <a:latin typeface="Times New Roman" pitchFamily="18" charset="0"/>
              <a:cs typeface="Times New Roman" pitchFamily="18" charset="0"/>
            </a:rPr>
            <a:t>posibilității</a:t>
          </a:r>
          <a:r>
            <a:rPr lang="ro-RO" sz="1800" b="1" kern="1200" dirty="0" smtClean="0">
              <a:solidFill>
                <a:schemeClr val="tx1"/>
              </a:solidFill>
              <a:latin typeface="Times New Roman" pitchFamily="18" charset="0"/>
              <a:cs typeface="Times New Roman" pitchFamily="18" charset="0"/>
            </a:rPr>
            <a:t> </a:t>
          </a:r>
          <a:r>
            <a:rPr lang="ro-RO" sz="1800" i="0" kern="1200" dirty="0" smtClean="0">
              <a:solidFill>
                <a:schemeClr val="tx1"/>
              </a:solidFill>
              <a:latin typeface="Times New Roman" pitchFamily="18" charset="0"/>
              <a:cs typeface="Times New Roman" pitchFamily="18" charset="0"/>
            </a:rPr>
            <a:t>introducerii cotei unice a impozitului pe venit concomitent cu majorarea scutirilor anuale personale, </a:t>
          </a:r>
          <a:r>
            <a:rPr lang="ro-RO" sz="1800" i="0" kern="1200" dirty="0" err="1" smtClean="0">
              <a:solidFill>
                <a:schemeClr val="tx1"/>
              </a:solidFill>
              <a:latin typeface="Times New Roman" pitchFamily="18" charset="0"/>
              <a:cs typeface="Times New Roman" pitchFamily="18" charset="0"/>
            </a:rPr>
            <a:t>personale</a:t>
          </a:r>
          <a:r>
            <a:rPr lang="ro-RO" sz="1800" i="0" kern="1200" dirty="0" smtClean="0">
              <a:solidFill>
                <a:schemeClr val="tx1"/>
              </a:solidFill>
              <a:latin typeface="Times New Roman" pitchFamily="18" charset="0"/>
              <a:cs typeface="Times New Roman" pitchFamily="18" charset="0"/>
            </a:rPr>
            <a:t> majore și pentru persoane întreținute.</a:t>
          </a:r>
          <a:endParaRPr lang="ru-RU" sz="1800" i="0" kern="1200" dirty="0">
            <a:solidFill>
              <a:schemeClr val="tx1"/>
            </a:solidFill>
          </a:endParaRPr>
        </a:p>
      </dsp:txBody>
      <dsp:txXfrm rot="10800000">
        <a:off x="620310" y="228594"/>
        <a:ext cx="7908705" cy="1262240"/>
      </dsp:txXfrm>
    </dsp:sp>
    <dsp:sp modelId="{707A404F-F077-45DC-8DAE-506CFFF61B50}">
      <dsp:nvSpPr>
        <dsp:cNvPr id="0" name=""/>
        <dsp:cNvSpPr/>
      </dsp:nvSpPr>
      <dsp:spPr>
        <a:xfrm flipV="1">
          <a:off x="276350" y="304796"/>
          <a:ext cx="895635" cy="1063008"/>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DD96A9-34DB-464F-A30A-D503409BB148}">
      <dsp:nvSpPr>
        <dsp:cNvPr id="0" name=""/>
        <dsp:cNvSpPr/>
      </dsp:nvSpPr>
      <dsp:spPr>
        <a:xfrm rot="10800000">
          <a:off x="432947" y="1676406"/>
          <a:ext cx="8101447" cy="1744315"/>
        </a:xfrm>
        <a:prstGeom prst="homePlate">
          <a:avLst/>
        </a:prstGeom>
        <a:solidFill>
          <a:schemeClr val="bg2">
            <a:lumMod val="75000"/>
            <a:alpha val="5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6613" tIns="68580" rIns="128016" bIns="68580" numCol="1" spcCol="1270" anchor="ctr" anchorCtr="0">
          <a:noAutofit/>
        </a:bodyPr>
        <a:lstStyle/>
        <a:p>
          <a:pPr lvl="0" algn="just" defTabSz="800100" rtl="0">
            <a:lnSpc>
              <a:spcPct val="90000"/>
            </a:lnSpc>
            <a:spcBef>
              <a:spcPct val="0"/>
            </a:spcBef>
            <a:spcAft>
              <a:spcPct val="35000"/>
            </a:spcAft>
          </a:pPr>
          <a:r>
            <a:rPr lang="ro-RO" sz="1800" b="1" kern="1200" dirty="0" smtClean="0">
              <a:solidFill>
                <a:schemeClr val="tx1"/>
              </a:solidFill>
              <a:latin typeface="Times New Roman" pitchFamily="18" charset="0"/>
              <a:cs typeface="Times New Roman" pitchFamily="18" charset="0"/>
            </a:rPr>
            <a:t>E</a:t>
          </a:r>
          <a:r>
            <a:rPr kumimoji="0" lang="ro-RO" sz="1800" b="1" i="0" u="none" strike="noStrike" kern="1200" cap="none" spc="0" normalizeH="0" baseline="0" noProof="0" dirty="0" err="1" smtClean="0">
              <a:ln/>
              <a:solidFill>
                <a:schemeClr val="tx1"/>
              </a:solidFill>
              <a:effectLst/>
              <a:uLnTx/>
              <a:uFillTx/>
              <a:latin typeface="Times New Roman" pitchFamily="18" charset="0"/>
              <a:ea typeface="+mn-ea"/>
              <a:cs typeface="Times New Roman" pitchFamily="18" charset="0"/>
            </a:rPr>
            <a:t>xtinderea</a:t>
          </a:r>
          <a:r>
            <a:rPr kumimoji="0" lang="ro-RO" sz="1800" b="1" i="0" u="none" strike="noStrike" kern="1200" cap="none" spc="0" normalizeH="0" baseline="0" noProof="0" dirty="0" smtClean="0">
              <a:ln/>
              <a:solidFill>
                <a:schemeClr val="tx1"/>
              </a:solidFill>
              <a:effectLst/>
              <a:uLnTx/>
              <a:uFillTx/>
              <a:latin typeface="Times New Roman" pitchFamily="18" charset="0"/>
              <a:ea typeface="+mn-ea"/>
              <a:cs typeface="Times New Roman" pitchFamily="18" charset="0"/>
            </a:rPr>
            <a:t> </a:t>
          </a:r>
          <a:r>
            <a:rPr kumimoji="0" lang="ro-RO" sz="1800" b="0" i="0" u="none" strike="noStrike" kern="1200" cap="none" spc="0" normalizeH="0" baseline="0" noProof="0" dirty="0" err="1" smtClean="0">
              <a:ln/>
              <a:solidFill>
                <a:schemeClr val="tx1"/>
              </a:solidFill>
              <a:effectLst/>
              <a:uLnTx/>
              <a:uFillTx/>
              <a:latin typeface="Times New Roman" pitchFamily="18" charset="0"/>
              <a:ea typeface="+mn-ea"/>
              <a:cs typeface="Times New Roman" pitchFamily="18" charset="0"/>
            </a:rPr>
            <a:t>pînă</a:t>
          </a:r>
          <a:r>
            <a:rPr kumimoji="0" lang="ro-RO" sz="1800" b="0" i="0" u="none" strike="noStrike" kern="1200" cap="none" spc="0" normalizeH="0" baseline="0" noProof="0" dirty="0" smtClean="0">
              <a:ln/>
              <a:solidFill>
                <a:schemeClr val="tx1"/>
              </a:solidFill>
              <a:effectLst/>
              <a:uLnTx/>
              <a:uFillTx/>
              <a:latin typeface="Times New Roman" pitchFamily="18" charset="0"/>
              <a:ea typeface="+mn-ea"/>
              <a:cs typeface="Times New Roman" pitchFamily="18" charset="0"/>
            </a:rPr>
            <a:t> în anul 2016 a facilității fiscale acordate persoanelor fizice rezidente pentru veniturile obținute din </a:t>
          </a:r>
          <a:r>
            <a:rPr kumimoji="0" lang="ro-RO" sz="1800" b="0" i="0" u="none" strike="noStrike" kern="1200" cap="none" spc="0" normalizeH="0" baseline="0" noProof="0" dirty="0" err="1" smtClean="0">
              <a:ln/>
              <a:solidFill>
                <a:schemeClr val="tx1"/>
              </a:solidFill>
              <a:effectLst/>
              <a:uLnTx/>
              <a:uFillTx/>
              <a:latin typeface="Times New Roman" pitchFamily="18" charset="0"/>
              <a:ea typeface="+mn-ea"/>
              <a:cs typeface="Times New Roman" pitchFamily="18" charset="0"/>
            </a:rPr>
            <a:t>dobînzile</a:t>
          </a:r>
          <a:r>
            <a:rPr kumimoji="0" lang="ro-RO" sz="1800" b="0" i="0" u="none" strike="noStrike" kern="1200" cap="none" spc="0" normalizeH="0" baseline="0" noProof="0" dirty="0" smtClean="0">
              <a:ln/>
              <a:solidFill>
                <a:schemeClr val="tx1"/>
              </a:solidFill>
              <a:effectLst/>
              <a:uLnTx/>
              <a:uFillTx/>
              <a:latin typeface="Times New Roman" pitchFamily="18" charset="0"/>
              <a:ea typeface="+mn-ea"/>
              <a:cs typeface="Times New Roman" pitchFamily="18" charset="0"/>
            </a:rPr>
            <a:t> de la depozite bancare, valori mobiliare corporative, precum și de la depunerile membrilor pe conturile de economii personale în asociațiile de economii și împrumut amplasate pe teritoriul Republicii Moldova. </a:t>
          </a:r>
          <a:endParaRPr lang="ru-RU" sz="1800" kern="1200" dirty="0">
            <a:solidFill>
              <a:schemeClr val="tx1"/>
            </a:solidFill>
          </a:endParaRPr>
        </a:p>
      </dsp:txBody>
      <dsp:txXfrm rot="10800000">
        <a:off x="432947" y="1676406"/>
        <a:ext cx="8101447" cy="1744315"/>
      </dsp:txXfrm>
    </dsp:sp>
    <dsp:sp modelId="{616DF06B-9B3E-4E96-ABD0-6179A057EA4A}">
      <dsp:nvSpPr>
        <dsp:cNvPr id="0" name=""/>
        <dsp:cNvSpPr/>
      </dsp:nvSpPr>
      <dsp:spPr>
        <a:xfrm>
          <a:off x="315189" y="1905004"/>
          <a:ext cx="920299" cy="1062995"/>
        </a:xfrm>
        <a:prstGeom prst="ellipse">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B47364-B3A6-4872-8D73-524D75A12402}">
      <dsp:nvSpPr>
        <dsp:cNvPr id="0" name=""/>
        <dsp:cNvSpPr/>
      </dsp:nvSpPr>
      <dsp:spPr>
        <a:xfrm rot="10800000">
          <a:off x="728849" y="3657602"/>
          <a:ext cx="7805545" cy="1137821"/>
        </a:xfrm>
        <a:prstGeom prst="homePlate">
          <a:avLst/>
        </a:prstGeom>
        <a:solidFill>
          <a:schemeClr val="accent4">
            <a:shade val="50000"/>
            <a:hueOff val="372164"/>
            <a:satOff val="-25951"/>
            <a:lumOff val="33223"/>
            <a:alpha val="81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6613" tIns="68580" rIns="128016" bIns="68580" numCol="1" spcCol="1270" anchor="ctr" anchorCtr="0">
          <a:noAutofit/>
        </a:bodyPr>
        <a:lstStyle/>
        <a:p>
          <a:pPr lvl="0" algn="just" defTabSz="800100" rtl="0">
            <a:lnSpc>
              <a:spcPct val="90000"/>
            </a:lnSpc>
            <a:spcBef>
              <a:spcPct val="0"/>
            </a:spcBef>
            <a:spcAft>
              <a:spcPct val="35000"/>
            </a:spcAft>
          </a:pPr>
          <a:r>
            <a:rPr lang="ro-RO" sz="1800" b="1" kern="1200" dirty="0" smtClean="0">
              <a:solidFill>
                <a:schemeClr val="tx1"/>
              </a:solidFill>
              <a:latin typeface="Times New Roman" pitchFamily="18" charset="0"/>
              <a:cs typeface="Times New Roman" pitchFamily="18" charset="0"/>
            </a:rPr>
            <a:t>A</a:t>
          </a:r>
          <a:r>
            <a:rPr kumimoji="0" lang="ro-RO" sz="1800" b="1" i="0" u="none" strike="noStrike" kern="1200" cap="none" spc="0" normalizeH="0" baseline="0" noProof="0" dirty="0" err="1" smtClean="0">
              <a:ln/>
              <a:solidFill>
                <a:schemeClr val="tx1"/>
              </a:solidFill>
              <a:effectLst/>
              <a:uLnTx/>
              <a:uFillTx/>
              <a:latin typeface="Times New Roman" pitchFamily="18" charset="0"/>
              <a:ea typeface="+mn-ea"/>
              <a:cs typeface="Times New Roman" pitchFamily="18" charset="0"/>
            </a:rPr>
            <a:t>cordarea</a:t>
          </a:r>
          <a:r>
            <a:rPr kumimoji="0" lang="ro-RO" sz="1800" b="0" i="0" u="none" strike="noStrike" kern="1200" cap="none" spc="0" normalizeH="0" baseline="0" noProof="0" dirty="0" smtClean="0">
              <a:ln/>
              <a:solidFill>
                <a:schemeClr val="tx1"/>
              </a:solidFill>
              <a:effectLst/>
              <a:uLnTx/>
              <a:uFillTx/>
              <a:latin typeface="Times New Roman" pitchFamily="18" charset="0"/>
              <a:ea typeface="+mn-ea"/>
              <a:cs typeface="Times New Roman" pitchFamily="18" charset="0"/>
            </a:rPr>
            <a:t> pe o perioadă nedeterminată a facilității fiscale privind scutirea de impozitul pe veniturile obținute din </a:t>
          </a:r>
          <a:r>
            <a:rPr kumimoji="0" lang="ro-RO" sz="1800" b="0" i="0" u="none" strike="noStrike" kern="1200" cap="none" spc="0" normalizeH="0" baseline="0" noProof="0" dirty="0" err="1" smtClean="0">
              <a:ln/>
              <a:solidFill>
                <a:schemeClr val="tx1"/>
              </a:solidFill>
              <a:effectLst/>
              <a:uLnTx/>
              <a:uFillTx/>
              <a:latin typeface="Times New Roman" pitchFamily="18" charset="0"/>
              <a:ea typeface="+mn-ea"/>
              <a:cs typeface="Times New Roman" pitchFamily="18" charset="0"/>
            </a:rPr>
            <a:t>dobînzile</a:t>
          </a:r>
          <a:r>
            <a:rPr kumimoji="0" lang="ro-RO" sz="1800" b="0" i="0" u="none" strike="noStrike" kern="1200" cap="none" spc="0" normalizeH="0" baseline="0" noProof="0" dirty="0" smtClean="0">
              <a:ln/>
              <a:solidFill>
                <a:schemeClr val="tx1"/>
              </a:solidFill>
              <a:effectLst/>
              <a:uLnTx/>
              <a:uFillTx/>
              <a:latin typeface="Times New Roman" pitchFamily="18" charset="0"/>
              <a:ea typeface="+mn-ea"/>
              <a:cs typeface="Times New Roman" pitchFamily="18" charset="0"/>
            </a:rPr>
            <a:t> aferente valorilor mobiliare de stat. </a:t>
          </a:r>
          <a:endParaRPr lang="ru-RU" sz="1800" i="0" kern="1200" dirty="0">
            <a:solidFill>
              <a:schemeClr val="tx1"/>
            </a:solidFill>
          </a:endParaRPr>
        </a:p>
      </dsp:txBody>
      <dsp:txXfrm rot="10800000">
        <a:off x="728849" y="3657602"/>
        <a:ext cx="7805545" cy="1137821"/>
      </dsp:txXfrm>
    </dsp:sp>
    <dsp:sp modelId="{B726909B-0F2C-48D9-A4F2-A8B5B367FC5D}">
      <dsp:nvSpPr>
        <dsp:cNvPr id="0" name=""/>
        <dsp:cNvSpPr/>
      </dsp:nvSpPr>
      <dsp:spPr>
        <a:xfrm>
          <a:off x="304801" y="3733804"/>
          <a:ext cx="1003884" cy="933792"/>
        </a:xfrm>
        <a:prstGeom prst="ellipse">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6BF505-43AA-4DAE-8D79-ED479E8283A3}">
      <dsp:nvSpPr>
        <dsp:cNvPr id="0" name=""/>
        <dsp:cNvSpPr/>
      </dsp:nvSpPr>
      <dsp:spPr>
        <a:xfrm>
          <a:off x="0" y="76196"/>
          <a:ext cx="8458200" cy="945887"/>
        </a:xfrm>
        <a:prstGeom prst="roundRect">
          <a:avLst/>
        </a:prstGeom>
        <a:solidFill>
          <a:schemeClr val="bg2">
            <a:alpha val="89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1"/>
              </a:solidFill>
              <a:latin typeface="Times New Roman" pitchFamily="18" charset="0"/>
              <a:cs typeface="Times New Roman" pitchFamily="18" charset="0"/>
            </a:rPr>
            <a:t>Introducerea</a:t>
          </a:r>
          <a:r>
            <a:rPr lang="ro-RO" sz="2000" kern="1200" dirty="0" smtClean="0">
              <a:solidFill>
                <a:schemeClr val="tx1"/>
              </a:solidFill>
              <a:latin typeface="Times New Roman" pitchFamily="18" charset="0"/>
              <a:cs typeface="Times New Roman" pitchFamily="18" charset="0"/>
            </a:rPr>
            <a:t> conceptului privind prețurile de transfer.</a:t>
          </a:r>
          <a:endParaRPr lang="ru-RU" sz="2000" kern="1200" dirty="0">
            <a:solidFill>
              <a:schemeClr val="tx1"/>
            </a:solidFill>
            <a:latin typeface="Times New Roman" pitchFamily="18" charset="0"/>
            <a:cs typeface="Times New Roman" pitchFamily="18" charset="0"/>
          </a:endParaRPr>
        </a:p>
      </dsp:txBody>
      <dsp:txXfrm>
        <a:off x="0" y="76196"/>
        <a:ext cx="8458200" cy="945887"/>
      </dsp:txXfrm>
    </dsp:sp>
    <dsp:sp modelId="{DA113CD1-DCA2-4B79-A62D-7FD9038AF5FB}">
      <dsp:nvSpPr>
        <dsp:cNvPr id="0" name=""/>
        <dsp:cNvSpPr/>
      </dsp:nvSpPr>
      <dsp:spPr>
        <a:xfrm>
          <a:off x="0" y="1206404"/>
          <a:ext cx="8458200" cy="1077207"/>
        </a:xfrm>
        <a:prstGeom prst="roundRect">
          <a:avLst/>
        </a:prstGeom>
        <a:solidFill>
          <a:schemeClr val="bg2">
            <a:lumMod val="90000"/>
            <a:alpha val="91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o-RO" sz="2000" b="1" kern="1200" dirty="0" smtClean="0">
              <a:solidFill>
                <a:schemeClr val="tx1"/>
              </a:solidFill>
              <a:latin typeface="Times New Roman" pitchFamily="18" charset="0"/>
              <a:cs typeface="Times New Roman" pitchFamily="18" charset="0"/>
            </a:rPr>
            <a:t>Acordarea</a:t>
          </a:r>
          <a:r>
            <a:rPr lang="ro-RO" sz="2000" kern="1200" dirty="0" smtClean="0">
              <a:solidFill>
                <a:schemeClr val="tx1"/>
              </a:solidFill>
              <a:latin typeface="Times New Roman" pitchFamily="18" charset="0"/>
              <a:cs typeface="Times New Roman" pitchFamily="18" charset="0"/>
            </a:rPr>
            <a:t> pe o perioadă nedeterminată a facilității fiscale privind scutirea de impozitul pe veniturile obținute din </a:t>
          </a:r>
          <a:r>
            <a:rPr lang="ro-RO" sz="2000" kern="1200" dirty="0" err="1" smtClean="0">
              <a:solidFill>
                <a:schemeClr val="tx1"/>
              </a:solidFill>
              <a:latin typeface="Times New Roman" pitchFamily="18" charset="0"/>
              <a:cs typeface="Times New Roman" pitchFamily="18" charset="0"/>
            </a:rPr>
            <a:t>dobînzile</a:t>
          </a:r>
          <a:r>
            <a:rPr lang="ro-RO" sz="2000" kern="1200" dirty="0" smtClean="0">
              <a:solidFill>
                <a:schemeClr val="tx1"/>
              </a:solidFill>
              <a:latin typeface="Times New Roman" pitchFamily="18" charset="0"/>
              <a:cs typeface="Times New Roman" pitchFamily="18" charset="0"/>
            </a:rPr>
            <a:t> aferente valorilor mobiliare de stat</a:t>
          </a:r>
          <a:r>
            <a:rPr kumimoji="0" lang="ro-RO" sz="2000" b="0" i="0" u="none" strike="noStrike" kern="1200" cap="none" spc="0" normalizeH="0" baseline="0" noProof="0" dirty="0" smtClean="0">
              <a:ln/>
              <a:solidFill>
                <a:schemeClr val="tx1"/>
              </a:solidFill>
              <a:effectLst/>
              <a:uLnTx/>
              <a:uFillTx/>
              <a:latin typeface="Times New Roman" pitchFamily="18" charset="0"/>
              <a:ea typeface="+mn-ea"/>
              <a:cs typeface="Times New Roman" pitchFamily="18" charset="0"/>
            </a:rPr>
            <a:t>. </a:t>
          </a:r>
          <a:endParaRPr lang="ru-RU" sz="2000" kern="1200" dirty="0">
            <a:solidFill>
              <a:schemeClr val="tx1"/>
            </a:solidFill>
            <a:latin typeface="Times New Roman" pitchFamily="18" charset="0"/>
            <a:cs typeface="Times New Roman" pitchFamily="18" charset="0"/>
          </a:endParaRPr>
        </a:p>
      </dsp:txBody>
      <dsp:txXfrm>
        <a:off x="0" y="1206404"/>
        <a:ext cx="8458200" cy="1077207"/>
      </dsp:txXfrm>
    </dsp:sp>
    <dsp:sp modelId="{C5597E51-EB84-4083-BF0A-FE32862FE420}">
      <dsp:nvSpPr>
        <dsp:cNvPr id="0" name=""/>
        <dsp:cNvSpPr/>
      </dsp:nvSpPr>
      <dsp:spPr>
        <a:xfrm>
          <a:off x="0" y="2467931"/>
          <a:ext cx="8458200" cy="1646871"/>
        </a:xfrm>
        <a:prstGeom prst="roundRect">
          <a:avLst/>
        </a:prstGeom>
        <a:solidFill>
          <a:schemeClr val="bg2">
            <a:lumMod val="75000"/>
            <a:alpha val="6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o-RO" sz="2000" b="1" kern="1200" dirty="0" smtClean="0">
              <a:solidFill>
                <a:schemeClr val="tx1"/>
              </a:solidFill>
              <a:latin typeface="Times New Roman" pitchFamily="18" charset="0"/>
              <a:cs typeface="Times New Roman" pitchFamily="18" charset="0"/>
            </a:rPr>
            <a:t>Anularea</a:t>
          </a:r>
          <a:r>
            <a:rPr lang="ro-RO" sz="2000" kern="1200" dirty="0" smtClean="0">
              <a:solidFill>
                <a:schemeClr val="tx1"/>
              </a:solidFill>
              <a:latin typeface="Times New Roman" pitchFamily="18" charset="0"/>
              <a:cs typeface="Times New Roman" pitchFamily="18" charset="0"/>
            </a:rPr>
            <a:t> facilităților fiscale acordate persoanelor juridice pentru veniturile obținute din </a:t>
          </a:r>
          <a:r>
            <a:rPr lang="ro-RO" sz="2000" kern="1200" dirty="0" err="1" smtClean="0">
              <a:solidFill>
                <a:schemeClr val="tx1"/>
              </a:solidFill>
              <a:latin typeface="Times New Roman" pitchFamily="18" charset="0"/>
              <a:cs typeface="Times New Roman" pitchFamily="18" charset="0"/>
            </a:rPr>
            <a:t>dobînzile</a:t>
          </a:r>
          <a:r>
            <a:rPr lang="ro-RO" sz="2000" kern="1200" dirty="0" smtClean="0">
              <a:solidFill>
                <a:schemeClr val="tx1"/>
              </a:solidFill>
              <a:latin typeface="Times New Roman" pitchFamily="18" charset="0"/>
              <a:cs typeface="Times New Roman" pitchFamily="18" charset="0"/>
            </a:rPr>
            <a:t> de la depozitele bancare depuse pe un termen ce depășește 3 ani și valorile mobiliare corporative sub formă de obligațiuni emise pe un termen ce depășește 3 ani</a:t>
          </a:r>
          <a:r>
            <a:rPr kumimoji="0" lang="ro-RO" sz="2000" b="0" i="0" u="none" strike="noStrike" kern="1200" cap="none" spc="0" normalizeH="0" baseline="0" noProof="0" dirty="0" smtClean="0">
              <a:ln/>
              <a:solidFill>
                <a:schemeClr val="tx1"/>
              </a:solidFill>
              <a:effectLst/>
              <a:uLnTx/>
              <a:uFillTx/>
              <a:latin typeface="Times New Roman" pitchFamily="18" charset="0"/>
              <a:ea typeface="+mn-ea"/>
              <a:cs typeface="Times New Roman" pitchFamily="18" charset="0"/>
            </a:rPr>
            <a:t>. </a:t>
          </a:r>
          <a:endParaRPr lang="ru-RU" sz="2000" kern="1200" dirty="0">
            <a:solidFill>
              <a:schemeClr val="tx1"/>
            </a:solidFill>
            <a:latin typeface="Times New Roman" pitchFamily="18" charset="0"/>
            <a:cs typeface="Times New Roman" pitchFamily="18" charset="0"/>
          </a:endParaRPr>
        </a:p>
      </dsp:txBody>
      <dsp:txXfrm>
        <a:off x="0" y="2467931"/>
        <a:ext cx="8458200" cy="164687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6BF505-43AA-4DAE-8D79-ED479E8283A3}">
      <dsp:nvSpPr>
        <dsp:cNvPr id="0" name=""/>
        <dsp:cNvSpPr/>
      </dsp:nvSpPr>
      <dsp:spPr>
        <a:xfrm>
          <a:off x="0" y="228600"/>
          <a:ext cx="8534400" cy="1368900"/>
        </a:xfrm>
        <a:prstGeom prst="roundRect">
          <a:avLst/>
        </a:prstGeom>
        <a:solidFill>
          <a:srgbClr val="B8D4F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1"/>
              </a:solidFill>
              <a:latin typeface="Times New Roman" pitchFamily="18" charset="0"/>
              <a:cs typeface="Times New Roman" pitchFamily="18" charset="0"/>
            </a:rPr>
            <a:t>A</a:t>
          </a:r>
          <a:r>
            <a:rPr lang="en-GB" sz="2000" b="1" kern="1200" dirty="0" err="1" smtClean="0">
              <a:solidFill>
                <a:schemeClr val="tx1"/>
              </a:solidFill>
              <a:latin typeface="Times New Roman" pitchFamily="18" charset="0"/>
              <a:cs typeface="Times New Roman" pitchFamily="18" charset="0"/>
            </a:rPr>
            <a:t>nularea</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scutirii</a:t>
          </a:r>
          <a:r>
            <a:rPr lang="en-GB" sz="2000" kern="1200" dirty="0" smtClean="0">
              <a:solidFill>
                <a:schemeClr val="tx1"/>
              </a:solidFill>
              <a:latin typeface="Times New Roman" pitchFamily="18" charset="0"/>
              <a:cs typeface="Times New Roman" pitchFamily="18" charset="0"/>
            </a:rPr>
            <a:t> de </a:t>
          </a:r>
          <a:r>
            <a:rPr lang="en-GB" sz="2000" kern="1200" dirty="0" err="1" smtClean="0">
              <a:solidFill>
                <a:schemeClr val="tx1"/>
              </a:solidFill>
              <a:latin typeface="Times New Roman" pitchFamily="18" charset="0"/>
              <a:cs typeface="Times New Roman" pitchFamily="18" charset="0"/>
            </a:rPr>
            <a:t>impozitul</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pe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veniturile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obţinute</a:t>
          </a:r>
          <a:r>
            <a:rPr lang="en-GB" sz="2000" kern="1200" dirty="0" smtClean="0">
              <a:solidFill>
                <a:schemeClr val="tx1"/>
              </a:solidFill>
              <a:latin typeface="Times New Roman" pitchFamily="18" charset="0"/>
              <a:cs typeface="Times New Roman" pitchFamily="18" charset="0"/>
            </a:rPr>
            <a:t> din </a:t>
          </a:r>
          <a:r>
            <a:rPr lang="en-GB" sz="2000" kern="1200" dirty="0" err="1" smtClean="0">
              <a:solidFill>
                <a:schemeClr val="tx1"/>
              </a:solidFill>
              <a:latin typeface="Times New Roman" pitchFamily="18" charset="0"/>
              <a:cs typeface="Times New Roman" pitchFamily="18" charset="0"/>
            </a:rPr>
            <a:t>creditele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şi</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împrumuturile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acordate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pe</a:t>
          </a:r>
          <a:r>
            <a:rPr lang="en-GB" sz="2000" kern="1200" dirty="0" smtClean="0">
              <a:solidFill>
                <a:schemeClr val="tx1"/>
              </a:solidFill>
              <a:latin typeface="Times New Roman" pitchFamily="18" charset="0"/>
              <a:cs typeface="Times New Roman" pitchFamily="18" charset="0"/>
            </a:rPr>
            <a:t> un </a:t>
          </a:r>
          <a:r>
            <a:rPr lang="en-GB" sz="2000" kern="1200" dirty="0" err="1" smtClean="0">
              <a:solidFill>
                <a:schemeClr val="tx1"/>
              </a:solidFill>
              <a:latin typeface="Times New Roman" pitchFamily="18" charset="0"/>
              <a:cs typeface="Times New Roman" pitchFamily="18" charset="0"/>
            </a:rPr>
            <a:t>termen</a:t>
          </a:r>
          <a:r>
            <a:rPr lang="en-GB" sz="2000" kern="1200" dirty="0" smtClean="0">
              <a:solidFill>
                <a:schemeClr val="tx1"/>
              </a:solidFill>
              <a:latin typeface="Times New Roman" pitchFamily="18" charset="0"/>
              <a:cs typeface="Times New Roman" pitchFamily="18" charset="0"/>
            </a:rPr>
            <a:t> de </a:t>
          </a:r>
          <a:r>
            <a:rPr lang="en-GB" sz="2000" kern="1200" dirty="0" err="1" smtClean="0">
              <a:solidFill>
                <a:schemeClr val="tx1"/>
              </a:solidFill>
              <a:latin typeface="Times New Roman" pitchFamily="18" charset="0"/>
              <a:cs typeface="Times New Roman" pitchFamily="18" charset="0"/>
            </a:rPr>
            <a:t>peste</a:t>
          </a:r>
          <a:r>
            <a:rPr lang="en-GB" sz="2000" kern="1200" dirty="0" smtClean="0">
              <a:solidFill>
                <a:schemeClr val="tx1"/>
              </a:solidFill>
              <a:latin typeface="Times New Roman" pitchFamily="18" charset="0"/>
              <a:cs typeface="Times New Roman" pitchFamily="18" charset="0"/>
            </a:rPr>
            <a:t> 3 </a:t>
          </a:r>
          <a:r>
            <a:rPr lang="en-GB" sz="2000" kern="1200" dirty="0" err="1" smtClean="0">
              <a:solidFill>
                <a:schemeClr val="tx1"/>
              </a:solidFill>
              <a:latin typeface="Times New Roman" pitchFamily="18" charset="0"/>
              <a:cs typeface="Times New Roman" pitchFamily="18" charset="0"/>
            </a:rPr>
            <a:t>ani</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şi</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în</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proporţie</a:t>
          </a:r>
          <a:r>
            <a:rPr lang="en-GB" sz="2000" kern="1200" dirty="0" smtClean="0">
              <a:solidFill>
                <a:schemeClr val="tx1"/>
              </a:solidFill>
              <a:latin typeface="Times New Roman" pitchFamily="18" charset="0"/>
              <a:cs typeface="Times New Roman" pitchFamily="18" charset="0"/>
            </a:rPr>
            <a:t> de 50% – </a:t>
          </a:r>
          <a:r>
            <a:rPr lang="en-GB" sz="2000" kern="1200" dirty="0" err="1" smtClean="0">
              <a:solidFill>
                <a:schemeClr val="tx1"/>
              </a:solidFill>
              <a:latin typeface="Times New Roman" pitchFamily="18" charset="0"/>
              <a:cs typeface="Times New Roman" pitchFamily="18" charset="0"/>
            </a:rPr>
            <a:t>pe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venitul</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obţinut</a:t>
          </a:r>
          <a:r>
            <a:rPr lang="en-GB" sz="2000" kern="1200" dirty="0" smtClean="0">
              <a:solidFill>
                <a:schemeClr val="tx1"/>
              </a:solidFill>
              <a:latin typeface="Times New Roman" pitchFamily="18" charset="0"/>
              <a:cs typeface="Times New Roman" pitchFamily="18" charset="0"/>
            </a:rPr>
            <a:t> din </a:t>
          </a:r>
          <a:r>
            <a:rPr lang="en-GB" sz="2000" kern="1200" dirty="0" err="1" smtClean="0">
              <a:solidFill>
                <a:schemeClr val="tx1"/>
              </a:solidFill>
              <a:latin typeface="Times New Roman" pitchFamily="18" charset="0"/>
              <a:cs typeface="Times New Roman" pitchFamily="18" charset="0"/>
            </a:rPr>
            <a:t>creditele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acordate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pe</a:t>
          </a:r>
          <a:r>
            <a:rPr lang="en-GB" sz="2000" kern="1200" dirty="0" smtClean="0">
              <a:solidFill>
                <a:schemeClr val="tx1"/>
              </a:solidFill>
              <a:latin typeface="Times New Roman" pitchFamily="18" charset="0"/>
              <a:cs typeface="Times New Roman" pitchFamily="18" charset="0"/>
            </a:rPr>
            <a:t> un </a:t>
          </a:r>
          <a:r>
            <a:rPr lang="en-GB" sz="2000" kern="1200" dirty="0" err="1" smtClean="0">
              <a:solidFill>
                <a:schemeClr val="tx1"/>
              </a:solidFill>
              <a:latin typeface="Times New Roman" pitchFamily="18" charset="0"/>
              <a:cs typeface="Times New Roman" pitchFamily="18" charset="0"/>
            </a:rPr>
            <a:t>termen</a:t>
          </a:r>
          <a:r>
            <a:rPr lang="en-GB" sz="2000" kern="1200" dirty="0" smtClean="0">
              <a:solidFill>
                <a:schemeClr val="tx1"/>
              </a:solidFill>
              <a:latin typeface="Times New Roman" pitchFamily="18" charset="0"/>
              <a:cs typeface="Times New Roman" pitchFamily="18" charset="0"/>
            </a:rPr>
            <a:t> de la 2 la 3 </a:t>
          </a:r>
          <a:r>
            <a:rPr lang="en-GB" sz="2000" kern="1200" dirty="0" err="1" smtClean="0">
              <a:solidFill>
                <a:schemeClr val="tx1"/>
              </a:solidFill>
              <a:latin typeface="Times New Roman" pitchFamily="18" charset="0"/>
              <a:cs typeface="Times New Roman" pitchFamily="18" charset="0"/>
            </a:rPr>
            <a:t>ani</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către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băncilor</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comerciale</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şi</a:t>
          </a:r>
          <a:r>
            <a:rPr lang="en-GB" sz="2000" kern="1200" dirty="0" smtClean="0">
              <a:solidFill>
                <a:schemeClr val="tx1"/>
              </a:solidFill>
              <a:latin typeface="Times New Roman" pitchFamily="18" charset="0"/>
              <a:cs typeface="Times New Roman" pitchFamily="18" charset="0"/>
            </a:rPr>
            <a:t> </a:t>
          </a:r>
          <a:r>
            <a:rPr lang="en-GB" sz="2000" kern="1200" dirty="0" err="1" smtClean="0">
              <a:solidFill>
                <a:schemeClr val="tx1"/>
              </a:solidFill>
              <a:latin typeface="Times New Roman" pitchFamily="18" charset="0"/>
              <a:cs typeface="Times New Roman" pitchFamily="18" charset="0"/>
            </a:rPr>
            <a:t>organizaţiile</a:t>
          </a:r>
          <a:r>
            <a:rPr lang="en-GB" sz="2000" kern="1200" dirty="0" smtClean="0">
              <a:solidFill>
                <a:schemeClr val="tx1"/>
              </a:solidFill>
              <a:latin typeface="Times New Roman" pitchFamily="18" charset="0"/>
              <a:cs typeface="Times New Roman" pitchFamily="18" charset="0"/>
            </a:rPr>
            <a:t> de </a:t>
          </a:r>
          <a:r>
            <a:rPr lang="en-GB" sz="2000" kern="1200" dirty="0" err="1" smtClean="0">
              <a:solidFill>
                <a:schemeClr val="tx1"/>
              </a:solidFill>
              <a:latin typeface="Times New Roman" pitchFamily="18" charset="0"/>
              <a:cs typeface="Times New Roman" pitchFamily="18" charset="0"/>
            </a:rPr>
            <a:t>microfinanţare</a:t>
          </a:r>
          <a:r>
            <a:rPr lang="ro-RO" sz="2000" kern="1200" dirty="0" smtClean="0">
              <a:solidFill>
                <a:schemeClr val="tx1"/>
              </a:solidFill>
              <a:latin typeface="Times New Roman" pitchFamily="18" charset="0"/>
              <a:cs typeface="Times New Roman" pitchFamily="18" charset="0"/>
            </a:rPr>
            <a:t>.</a:t>
          </a:r>
          <a:endParaRPr lang="ru-RU" sz="2000" kern="1200" dirty="0">
            <a:solidFill>
              <a:schemeClr val="tx1"/>
            </a:solidFill>
            <a:latin typeface="Times New Roman" pitchFamily="18" charset="0"/>
            <a:cs typeface="Times New Roman" pitchFamily="18" charset="0"/>
          </a:endParaRPr>
        </a:p>
      </dsp:txBody>
      <dsp:txXfrm>
        <a:off x="0" y="228600"/>
        <a:ext cx="8534400" cy="1368900"/>
      </dsp:txXfrm>
    </dsp:sp>
    <dsp:sp modelId="{DA113CD1-DCA2-4B79-A62D-7FD9038AF5FB}">
      <dsp:nvSpPr>
        <dsp:cNvPr id="0" name=""/>
        <dsp:cNvSpPr/>
      </dsp:nvSpPr>
      <dsp:spPr>
        <a:xfrm>
          <a:off x="0" y="1828801"/>
          <a:ext cx="8534400" cy="1368900"/>
        </a:xfrm>
        <a:prstGeom prst="roundRect">
          <a:avLst/>
        </a:prstGeom>
        <a:solidFill>
          <a:schemeClr val="bg2">
            <a:lumMod val="90000"/>
            <a:alpha val="57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o-RO" sz="2000" b="1" kern="1200" dirty="0" smtClean="0">
              <a:solidFill>
                <a:schemeClr val="tx1"/>
              </a:solidFill>
              <a:latin typeface="Times New Roman" pitchFamily="18" charset="0"/>
              <a:cs typeface="Times New Roman" pitchFamily="18" charset="0"/>
            </a:rPr>
            <a:t>Introducerea</a:t>
          </a:r>
          <a:r>
            <a:rPr lang="ro-RO" sz="2000" kern="1200" dirty="0" smtClean="0">
              <a:solidFill>
                <a:schemeClr val="tx1"/>
              </a:solidFill>
              <a:latin typeface="Times New Roman" pitchFamily="18" charset="0"/>
              <a:cs typeface="Times New Roman" pitchFamily="18" charset="0"/>
            </a:rPr>
            <a:t> unui sistem revăzut de cheltuieli permise spre deducere în scopuri fiscale.</a:t>
          </a:r>
          <a:r>
            <a:rPr kumimoji="0" lang="ro-RO" sz="2000" b="0" i="0" u="none" strike="noStrike" kern="1200" cap="none" spc="0" normalizeH="0" baseline="0" noProof="0" dirty="0" smtClean="0">
              <a:ln/>
              <a:solidFill>
                <a:schemeClr val="tx1"/>
              </a:solidFill>
              <a:effectLst/>
              <a:uLnTx/>
              <a:uFillTx/>
              <a:latin typeface="Times New Roman" pitchFamily="18" charset="0"/>
              <a:ea typeface="+mn-ea"/>
              <a:cs typeface="Times New Roman" pitchFamily="18" charset="0"/>
            </a:rPr>
            <a:t> </a:t>
          </a:r>
          <a:endParaRPr lang="ru-RU" sz="2000" kern="1200" dirty="0">
            <a:solidFill>
              <a:schemeClr val="tx1"/>
            </a:solidFill>
            <a:latin typeface="Times New Roman" pitchFamily="18" charset="0"/>
            <a:cs typeface="Times New Roman" pitchFamily="18" charset="0"/>
          </a:endParaRPr>
        </a:p>
      </dsp:txBody>
      <dsp:txXfrm>
        <a:off x="0" y="1828801"/>
        <a:ext cx="8534400" cy="1368900"/>
      </dsp:txXfrm>
    </dsp:sp>
    <dsp:sp modelId="{C5597E51-EB84-4083-BF0A-FE32862FE420}">
      <dsp:nvSpPr>
        <dsp:cNvPr id="0" name=""/>
        <dsp:cNvSpPr/>
      </dsp:nvSpPr>
      <dsp:spPr>
        <a:xfrm>
          <a:off x="0" y="3431701"/>
          <a:ext cx="8534400" cy="1368900"/>
        </a:xfrm>
        <a:prstGeom prst="roundRect">
          <a:avLst/>
        </a:prstGeom>
        <a:solidFill>
          <a:schemeClr val="bg2">
            <a:lumMod val="9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o-RO" sz="2000" b="1" kern="1200" dirty="0" smtClean="0">
              <a:solidFill>
                <a:schemeClr val="tx1"/>
              </a:solidFill>
              <a:latin typeface="Times New Roman" pitchFamily="18" charset="0"/>
              <a:cs typeface="Times New Roman" pitchFamily="18" charset="0"/>
            </a:rPr>
            <a:t>Introducerea</a:t>
          </a:r>
          <a:r>
            <a:rPr lang="ro-RO" sz="2000" kern="1200" dirty="0" smtClean="0">
              <a:solidFill>
                <a:schemeClr val="tx1"/>
              </a:solidFill>
              <a:latin typeface="Times New Roman" pitchFamily="18" charset="0"/>
              <a:cs typeface="Times New Roman" pitchFamily="18" charset="0"/>
            </a:rPr>
            <a:t> unui sistem revăzut de deducere a reziduurilor, deşeurilor şi perisabilităţii naturale în scopuri fiscale</a:t>
          </a:r>
          <a:endParaRPr lang="ru-RU" sz="2000" kern="1200" dirty="0">
            <a:solidFill>
              <a:schemeClr val="tx1"/>
            </a:solidFill>
            <a:latin typeface="Times New Roman" pitchFamily="18" charset="0"/>
            <a:cs typeface="Times New Roman" pitchFamily="18" charset="0"/>
          </a:endParaRPr>
        </a:p>
      </dsp:txBody>
      <dsp:txXfrm>
        <a:off x="0" y="3431701"/>
        <a:ext cx="8534400" cy="13689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6BF505-43AA-4DAE-8D79-ED479E8283A3}">
      <dsp:nvSpPr>
        <dsp:cNvPr id="0" name=""/>
        <dsp:cNvSpPr/>
      </dsp:nvSpPr>
      <dsp:spPr>
        <a:xfrm>
          <a:off x="0" y="0"/>
          <a:ext cx="8382000" cy="1641159"/>
        </a:xfrm>
        <a:prstGeom prst="roundRect">
          <a:avLst/>
        </a:prstGeom>
        <a:gradFill rotWithShape="0">
          <a:gsLst>
            <a:gs pos="0">
              <a:schemeClr val="accent4">
                <a:alpha val="90000"/>
                <a:hueOff val="0"/>
                <a:satOff val="0"/>
                <a:lumOff val="0"/>
                <a:alphaOff val="0"/>
                <a:tint val="50000"/>
                <a:satMod val="300000"/>
              </a:schemeClr>
            </a:gs>
            <a:gs pos="35000">
              <a:schemeClr val="accent4">
                <a:alpha val="90000"/>
                <a:hueOff val="0"/>
                <a:satOff val="0"/>
                <a:lumOff val="0"/>
                <a:alphaOff val="0"/>
                <a:tint val="37000"/>
                <a:satMod val="300000"/>
              </a:schemeClr>
            </a:gs>
            <a:gs pos="100000">
              <a:schemeClr val="accent4">
                <a:alpha val="90000"/>
                <a:hueOff val="0"/>
                <a:satOff val="0"/>
                <a:lumOff val="0"/>
                <a:alphaOff val="0"/>
                <a:tint val="15000"/>
                <a:satMod val="350000"/>
              </a:schemeClr>
            </a:gs>
          </a:gsLst>
          <a:lin ang="16200000" scaled="1"/>
        </a:gradFill>
        <a:ln>
          <a:solidFill>
            <a:schemeClr val="bg1"/>
          </a:solidFill>
        </a:ln>
        <a:effectLst>
          <a:outerShdw blurRad="107950" dist="12700" dir="5400000" algn="ctr" rotWithShape="0">
            <a:srgbClr val="000000"/>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ro-RO" sz="2700" b="1" kern="1200" dirty="0" smtClean="0">
              <a:latin typeface="Times New Roman" pitchFamily="18" charset="0"/>
              <a:cs typeface="Times New Roman" pitchFamily="18" charset="0"/>
            </a:rPr>
            <a:t>Reexaminarea</a:t>
          </a:r>
          <a:r>
            <a:rPr lang="ro-RO" sz="2700" kern="1200" dirty="0" smtClean="0">
              <a:latin typeface="Times New Roman" pitchFamily="18" charset="0"/>
              <a:cs typeface="Times New Roman" pitchFamily="18" charset="0"/>
            </a:rPr>
            <a:t> sistemului de impozitare a veniturilor fondurilor nestatale de pensii și a sistemului de deducere a contribuțiilor către acestea</a:t>
          </a:r>
          <a:endParaRPr lang="ru-RU" sz="2700" kern="1200" dirty="0">
            <a:latin typeface="Times New Roman" pitchFamily="18" charset="0"/>
            <a:cs typeface="Times New Roman" pitchFamily="18" charset="0"/>
          </a:endParaRPr>
        </a:p>
      </dsp:txBody>
      <dsp:txXfrm>
        <a:off x="0" y="0"/>
        <a:ext cx="8382000" cy="1641159"/>
      </dsp:txXfrm>
    </dsp:sp>
    <dsp:sp modelId="{DA113CD1-DCA2-4B79-A62D-7FD9038AF5FB}">
      <dsp:nvSpPr>
        <dsp:cNvPr id="0" name=""/>
        <dsp:cNvSpPr/>
      </dsp:nvSpPr>
      <dsp:spPr>
        <a:xfrm>
          <a:off x="0" y="1956942"/>
          <a:ext cx="8382000" cy="1876874"/>
        </a:xfrm>
        <a:prstGeom prst="roundRect">
          <a:avLst/>
        </a:prstGeom>
        <a:solidFill>
          <a:schemeClr val="bg2">
            <a:lumMod val="90000"/>
            <a:alpha val="90000"/>
          </a:schemeClr>
        </a:solidFill>
        <a:ln>
          <a:solidFill>
            <a:schemeClr val="bg1"/>
          </a:solidFill>
        </a:ln>
        <a:effectLst>
          <a:outerShdw blurRad="107950" dist="12700" dir="5400000" algn="ctr" rotWithShape="0">
            <a:srgbClr val="000000"/>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ro-RO" sz="2700" b="1" kern="1200" dirty="0" smtClean="0">
              <a:latin typeface="Times New Roman" pitchFamily="18" charset="0"/>
              <a:cs typeface="Times New Roman" pitchFamily="18" charset="0"/>
            </a:rPr>
            <a:t>Reexaminarea</a:t>
          </a:r>
          <a:r>
            <a:rPr lang="ro-RO" sz="2700" kern="1200" dirty="0" smtClean="0">
              <a:latin typeface="Times New Roman" pitchFamily="18" charset="0"/>
              <a:cs typeface="Times New Roman" pitchFamily="18" charset="0"/>
            </a:rPr>
            <a:t> sistemului de impozitare a veniturilor societăților civile.</a:t>
          </a:r>
          <a:r>
            <a:rPr kumimoji="0" lang="ro-RO" sz="2700" b="0" i="0" u="none" strike="noStrike" kern="1200" cap="none" spc="0" normalizeH="0" baseline="0" noProof="0" dirty="0" smtClean="0">
              <a:ln/>
              <a:effectLst/>
              <a:uLnTx/>
              <a:uFillTx/>
              <a:latin typeface="Times New Roman" pitchFamily="18" charset="0"/>
              <a:ea typeface="+mn-ea"/>
              <a:cs typeface="Times New Roman" pitchFamily="18" charset="0"/>
            </a:rPr>
            <a:t> </a:t>
          </a:r>
          <a:endParaRPr lang="ru-RU" sz="2700" kern="1200" dirty="0">
            <a:latin typeface="Times New Roman" pitchFamily="18" charset="0"/>
            <a:cs typeface="Times New Roman" pitchFamily="18" charset="0"/>
          </a:endParaRPr>
        </a:p>
      </dsp:txBody>
      <dsp:txXfrm>
        <a:off x="0" y="1956942"/>
        <a:ext cx="8382000" cy="1876874"/>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1" y="0"/>
            <a:ext cx="2947723" cy="4967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134147" name="Rectangle 3"/>
          <p:cNvSpPr>
            <a:spLocks noGrp="1" noChangeArrowheads="1"/>
          </p:cNvSpPr>
          <p:nvPr>
            <p:ph type="dt" sz="quarter" idx="1"/>
          </p:nvPr>
        </p:nvSpPr>
        <p:spPr bwMode="auto">
          <a:xfrm>
            <a:off x="3853535" y="0"/>
            <a:ext cx="2947723" cy="4967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134148" name="Rectangle 4"/>
          <p:cNvSpPr>
            <a:spLocks noGrp="1" noChangeArrowheads="1"/>
          </p:cNvSpPr>
          <p:nvPr>
            <p:ph type="ftr" sz="quarter" idx="2"/>
          </p:nvPr>
        </p:nvSpPr>
        <p:spPr bwMode="auto">
          <a:xfrm>
            <a:off x="1" y="9435547"/>
            <a:ext cx="2947723" cy="49672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134149" name="Rectangle 5"/>
          <p:cNvSpPr>
            <a:spLocks noGrp="1" noChangeArrowheads="1"/>
          </p:cNvSpPr>
          <p:nvPr>
            <p:ph type="sldNum" sz="quarter" idx="3"/>
          </p:nvPr>
        </p:nvSpPr>
        <p:spPr bwMode="auto">
          <a:xfrm>
            <a:off x="3853535" y="9435547"/>
            <a:ext cx="2947723" cy="49672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EDC243E-778F-4AF9-A52D-DFBFC1BA1A35}"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0"/>
            <a:ext cx="2947723" cy="4967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81923" name="Rectangle 3"/>
          <p:cNvSpPr>
            <a:spLocks noGrp="1" noChangeArrowheads="1"/>
          </p:cNvSpPr>
          <p:nvPr>
            <p:ph type="dt" idx="1"/>
          </p:nvPr>
        </p:nvSpPr>
        <p:spPr bwMode="auto">
          <a:xfrm>
            <a:off x="3853535" y="0"/>
            <a:ext cx="2947723" cy="4967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26628" name="Rectangle 4"/>
          <p:cNvSpPr>
            <a:spLocks noGrp="1" noRot="1" noChangeAspect="1" noChangeArrowheads="1" noTextEdit="1"/>
          </p:cNvSpPr>
          <p:nvPr>
            <p:ph type="sldImg" idx="2"/>
          </p:nvPr>
        </p:nvSpPr>
        <p:spPr bwMode="auto">
          <a:xfrm>
            <a:off x="917575" y="744538"/>
            <a:ext cx="4967288" cy="3725862"/>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680244" y="4718924"/>
            <a:ext cx="5441950" cy="447055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81926" name="Rectangle 6"/>
          <p:cNvSpPr>
            <a:spLocks noGrp="1" noChangeArrowheads="1"/>
          </p:cNvSpPr>
          <p:nvPr>
            <p:ph type="ftr" sz="quarter" idx="4"/>
          </p:nvPr>
        </p:nvSpPr>
        <p:spPr bwMode="auto">
          <a:xfrm>
            <a:off x="1" y="9435547"/>
            <a:ext cx="2947723" cy="49672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81927" name="Rectangle 7"/>
          <p:cNvSpPr>
            <a:spLocks noGrp="1" noChangeArrowheads="1"/>
          </p:cNvSpPr>
          <p:nvPr>
            <p:ph type="sldNum" sz="quarter" idx="5"/>
          </p:nvPr>
        </p:nvSpPr>
        <p:spPr bwMode="auto">
          <a:xfrm>
            <a:off x="3853535" y="9435547"/>
            <a:ext cx="2947723" cy="49672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0224123-48B2-4A40-B354-4DE2F20AA766}"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98C4F744-9AC1-4CF8-BDB8-9358388DD634}" type="slidenum">
              <a:rPr lang="ru-RU" smtClean="0"/>
              <a:pPr/>
              <a:t>1</a:t>
            </a:fld>
            <a:endParaRPr lang="ru-RU"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ro-RO"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65C885A-C8C5-414D-AA14-198CCE53025B}" type="slidenum">
              <a:rPr lang="ru-RU" smtClean="0"/>
              <a:pPr/>
              <a:t>10</a:t>
            </a:fld>
            <a:endParaRPr lang="ru-RU"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3CA8827-A6DB-488F-A967-2A6BE25C7870}" type="slidenum">
              <a:rPr lang="ru-RU" smtClean="0"/>
              <a:pPr/>
              <a:t>11</a:t>
            </a:fld>
            <a:endParaRPr lang="ru-RU"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A4AC795-2299-4C9D-AC56-D44BEEF79F85}" type="slidenum">
              <a:rPr lang="ru-RU" smtClean="0"/>
              <a:pPr/>
              <a:t>12</a:t>
            </a:fld>
            <a:endParaRPr lang="ru-RU"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3BD0E963-5817-416E-B18C-D142B6BEECD4}" type="slidenum">
              <a:rPr lang="ru-RU" smtClean="0"/>
              <a:pPr/>
              <a:t>13</a:t>
            </a:fld>
            <a:endParaRPr lang="ru-RU"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BE5B125-F8B0-4EBB-8F23-2BB08150E2DA}" type="slidenum">
              <a:rPr lang="ru-RU" smtClean="0"/>
              <a:pPr/>
              <a:t>18</a:t>
            </a:fld>
            <a:endParaRPr lang="ru-RU"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950816DA-72AF-415A-B425-2D247ADF4961}" type="slidenum">
              <a:rPr lang="ru-RU" smtClean="0"/>
              <a:pPr/>
              <a:t>19</a:t>
            </a:fld>
            <a:endParaRPr lang="ru-RU"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F8E3A0C5-9E92-4450-B5B9-30EA2E681B92}" type="slidenum">
              <a:rPr lang="ru-RU" smtClean="0"/>
              <a:pPr/>
              <a:t>20</a:t>
            </a:fld>
            <a:endParaRPr lang="ru-RU"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457246C6-1405-4811-AADA-CEBB8DAB407B}" type="slidenum">
              <a:rPr lang="ru-RU" smtClean="0"/>
              <a:pPr/>
              <a:t>21</a:t>
            </a:fld>
            <a:endParaRPr lang="ru-RU"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ro-RO"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1CA6E58-155D-469C-B411-763BB69333BE}" type="slidenum">
              <a:rPr lang="ru-RU" smtClean="0"/>
              <a:pPr/>
              <a:t>22</a:t>
            </a:fld>
            <a:endParaRPr lang="ru-RU"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FA418F0C-9EA2-4586-8127-F82796CB9984}" type="slidenum">
              <a:rPr lang="ru-RU" smtClean="0"/>
              <a:pPr/>
              <a:t>23</a:t>
            </a:fld>
            <a:endParaRPr lang="ru-RU"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ro-R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748A4BCF-E697-496D-ABB4-F998777F804C}" type="slidenum">
              <a:rPr lang="ru-RU" smtClean="0"/>
              <a:pPr/>
              <a:t>2</a:t>
            </a:fld>
            <a:endParaRPr lang="ru-RU"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ro-R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4268896-19B1-42A3-8BA7-35499502C6CC}" type="slidenum">
              <a:rPr lang="ru-RU" smtClean="0"/>
              <a:pPr/>
              <a:t>3</a:t>
            </a:fld>
            <a:endParaRPr lang="ru-RU"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marL="228600" indent="-228600" eaLnBrk="1" hangingPunct="1"/>
            <a:endParaRPr lang="ro-RO" sz="100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CE209E1-E504-42E8-B4E0-5B7657E5474D}" type="slidenum">
              <a:rPr lang="ru-RU" smtClean="0"/>
              <a:pPr/>
              <a:t>4</a:t>
            </a:fld>
            <a:endParaRPr lang="ru-RU"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A493349B-92F3-4524-97D9-87E4A91C0115}" type="slidenum">
              <a:rPr lang="ru-RU" smtClean="0"/>
              <a:pPr/>
              <a:t>5</a:t>
            </a:fld>
            <a:endParaRPr lang="ru-RU"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C39518B-AB99-4D04-BCBF-9B3CD19BD8C8}" type="slidenum">
              <a:rPr lang="ru-RU" smtClean="0"/>
              <a:pPr/>
              <a:t>6</a:t>
            </a:fld>
            <a:endParaRPr lang="ru-RU"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DDE8D0D8-80E8-451F-B297-5FEC5B514857}" type="slidenum">
              <a:rPr lang="ru-RU" smtClean="0"/>
              <a:pPr/>
              <a:t>7</a:t>
            </a:fld>
            <a:endParaRPr lang="ru-RU"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BD6301D-CAD7-4F61-B548-06A117EF3262}" type="slidenum">
              <a:rPr lang="ru-RU" smtClean="0"/>
              <a:pPr/>
              <a:t>8</a:t>
            </a:fld>
            <a:endParaRPr lang="ru-RU"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EC94A88D-43C5-44B5-A42D-7B32CDFFE16F}" type="slidenum">
              <a:rPr lang="ru-RU" smtClean="0"/>
              <a:pPr/>
              <a:t>9</a:t>
            </a:fld>
            <a:endParaRPr lang="ru-RU"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228600" indent="-228600" eaLnBrk="1" hangingPunct="1"/>
            <a:endParaRPr lang="ro-RO"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ru-RU"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ru-RU"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ru-RU"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ru-RU"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ru-RU"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ru-RU"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ru-RU"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ru-RU"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ru-RU"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ru-RU"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ru-RU" sz="2400">
                  <a:latin typeface="Times New Roman" pitchFamily="18" charset="0"/>
                </a:endParaRPr>
              </a:p>
            </p:txBody>
          </p:sp>
        </p:grpSp>
      </p:grpSp>
      <p:sp>
        <p:nvSpPr>
          <p:cNvPr id="133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a:t>Образец заголовка</a:t>
            </a:r>
          </a:p>
        </p:txBody>
      </p:sp>
      <p:sp>
        <p:nvSpPr>
          <p:cNvPr id="1331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a:t>Образец подзаголовка</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ru-RU"/>
          </a:p>
        </p:txBody>
      </p:sp>
      <p:sp>
        <p:nvSpPr>
          <p:cNvPr id="19" name="Rectangle 17"/>
          <p:cNvSpPr>
            <a:spLocks noGrp="1" noChangeArrowheads="1"/>
          </p:cNvSpPr>
          <p:nvPr>
            <p:ph type="ftr" sz="quarter" idx="11"/>
          </p:nvPr>
        </p:nvSpPr>
        <p:spPr/>
        <p:txBody>
          <a:bodyPr/>
          <a:lstStyle>
            <a:lvl1pPr>
              <a:defRPr/>
            </a:lvl1pPr>
          </a:lstStyle>
          <a:p>
            <a:pPr>
              <a:defRPr/>
            </a:pPr>
            <a:endParaRPr lang="ru-RU"/>
          </a:p>
        </p:txBody>
      </p:sp>
      <p:sp>
        <p:nvSpPr>
          <p:cNvPr id="20" name="Rectangle 18"/>
          <p:cNvSpPr>
            <a:spLocks noGrp="1" noChangeArrowheads="1"/>
          </p:cNvSpPr>
          <p:nvPr>
            <p:ph type="sldNum" sz="quarter" idx="12"/>
          </p:nvPr>
        </p:nvSpPr>
        <p:spPr/>
        <p:txBody>
          <a:bodyPr/>
          <a:lstStyle>
            <a:lvl1pPr>
              <a:defRPr/>
            </a:lvl1pPr>
          </a:lstStyle>
          <a:p>
            <a:pPr>
              <a:defRPr/>
            </a:pPr>
            <a:fld id="{D6BF1378-51FE-42E9-85D2-34DD3C20D0A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58C7B775-F295-4940-A602-0F4365F7253B}"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4529AE20-8E22-498C-A46E-69ED31ACECE5}"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3A932813-FC1D-48CA-BA32-1C05373EF693}"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0533CAD2-0643-40D7-A310-FC482F42BC02}"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EB47F1DD-B860-4613-90AB-317D439537D0}"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30A9CD5C-F529-4B6F-B22B-4B1947923276}" type="slidenum">
              <a:rPr lang="ru-RU"/>
              <a:pPr>
                <a:defRPr/>
              </a:pPr>
              <a:t>‹#›</a:t>
            </a:fld>
            <a:endParaRPr lang="ru-RU"/>
          </a:p>
        </p:txBody>
      </p:sp>
      <p:sp>
        <p:nvSpPr>
          <p:cNvPr id="9"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3EB871E2-178E-4B4B-8593-F77AD9D49135}" type="slidenum">
              <a:rPr lang="ru-RU"/>
              <a:pPr>
                <a:defRPr/>
              </a:pPr>
              <a:t>‹#›</a:t>
            </a:fld>
            <a:endParaRPr lang="ru-RU"/>
          </a:p>
        </p:txBody>
      </p:sp>
      <p:sp>
        <p:nvSpPr>
          <p:cNvPr id="5"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7DB87F03-B519-445B-83ED-FF96BA2F3AB2}" type="slidenum">
              <a:rPr lang="ru-RU"/>
              <a:pPr>
                <a:defRPr/>
              </a:pPr>
              <a:t>‹#›</a:t>
            </a:fld>
            <a:endParaRPr lang="ru-RU"/>
          </a:p>
        </p:txBody>
      </p:sp>
      <p:sp>
        <p:nvSpPr>
          <p:cNvPr id="4"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E7B2094D-827D-46E5-9B6F-3EFF2ABD6B06}"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248019FA-6A04-41E8-956D-BF7C9969F717}"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ru-RU"/>
          </a:p>
        </p:txBody>
      </p:sp>
      <p:sp>
        <p:nvSpPr>
          <p:cNvPr id="13209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5DF2FAC2-6910-4F49-A86B-8F69B75DF109}" type="slidenum">
              <a:rPr lang="ru-RU"/>
              <a:pPr>
                <a:defRPr/>
              </a:pPr>
              <a:t>‹#›</a:t>
            </a:fld>
            <a:endParaRPr lang="ru-RU"/>
          </a:p>
        </p:txBody>
      </p:sp>
      <p:grpSp>
        <p:nvGrpSpPr>
          <p:cNvPr id="2052" name="Group 4"/>
          <p:cNvGrpSpPr>
            <a:grpSpLocks/>
          </p:cNvGrpSpPr>
          <p:nvPr/>
        </p:nvGrpSpPr>
        <p:grpSpPr bwMode="auto">
          <a:xfrm>
            <a:off x="0" y="0"/>
            <a:ext cx="9144000" cy="546100"/>
            <a:chOff x="0" y="0"/>
            <a:chExt cx="5760" cy="344"/>
          </a:xfrm>
        </p:grpSpPr>
        <p:sp>
          <p:nvSpPr>
            <p:cNvPr id="13210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a:latin typeface="Times New Roman" pitchFamily="18" charset="0"/>
              </a:endParaRPr>
            </a:p>
          </p:txBody>
        </p:sp>
        <p:sp>
          <p:nvSpPr>
            <p:cNvPr id="13210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ru-RU" sz="2400">
                <a:latin typeface="Times New Roman" pitchFamily="18" charset="0"/>
              </a:endParaRPr>
            </a:p>
          </p:txBody>
        </p:sp>
        <p:sp>
          <p:nvSpPr>
            <p:cNvPr id="13210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ru-RU">
                <a:solidFill>
                  <a:schemeClr val="hlink"/>
                </a:solidFill>
              </a:endParaRPr>
            </a:p>
          </p:txBody>
        </p:sp>
        <p:sp>
          <p:nvSpPr>
            <p:cNvPr id="13210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ru-RU">
                <a:solidFill>
                  <a:schemeClr val="hlink"/>
                </a:solidFill>
              </a:endParaRPr>
            </a:p>
          </p:txBody>
        </p:sp>
        <p:sp>
          <p:nvSpPr>
            <p:cNvPr id="13210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ru-RU">
                <a:solidFill>
                  <a:schemeClr val="accent2"/>
                </a:solidFill>
              </a:endParaRPr>
            </a:p>
          </p:txBody>
        </p:sp>
        <p:sp>
          <p:nvSpPr>
            <p:cNvPr id="13210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ru-RU">
                <a:solidFill>
                  <a:schemeClr val="hlink"/>
                </a:solidFill>
              </a:endParaRPr>
            </a:p>
          </p:txBody>
        </p:sp>
        <p:sp>
          <p:nvSpPr>
            <p:cNvPr id="13210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ru-RU" sz="2400">
                <a:latin typeface="Times New Roman" pitchFamily="18" charset="0"/>
              </a:endParaRPr>
            </a:p>
          </p:txBody>
        </p:sp>
        <p:sp>
          <p:nvSpPr>
            <p:cNvPr id="13210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ru-RU">
                <a:solidFill>
                  <a:schemeClr val="accent2"/>
                </a:solidFill>
              </a:endParaRPr>
            </a:p>
          </p:txBody>
        </p:sp>
        <p:sp>
          <p:nvSpPr>
            <p:cNvPr id="13210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ru-RU">
                <a:solidFill>
                  <a:schemeClr val="accent2"/>
                </a:solidFill>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3211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Tree>
  </p:cSld>
  <p:clrMap bg1="lt1" tx1="dk1" bg2="lt2" tx2="dk2" accent1="accent1" accent2="accent2" accent3="accent3" accent4="accent4" accent5="accent5" accent6="accent6" hlink="hlink" folHlink="folHlink"/>
  <p:sldLayoutIdLst>
    <p:sldLayoutId id="2147483820"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hf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_-_2003_Document1.doc"/><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5.jpeg"/><Relationship Id="rId7" Type="http://schemas.openxmlformats.org/officeDocument/2006/relationships/diagramQuickStyle" Target="../diagrams/quickStyle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6.jpeg"/><Relationship Id="rId9" Type="http://schemas.microsoft.com/office/2007/relationships/diagramDrawing" Target="../diagrams/drawing2.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5.jpeg"/><Relationship Id="rId7" Type="http://schemas.openxmlformats.org/officeDocument/2006/relationships/diagramQuickStyle" Target="../diagrams/quickStyle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0.jpeg"/><Relationship Id="rId9" Type="http://schemas.microsoft.com/office/2007/relationships/diagramDrawing" Target="../diagrams/drawing3.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5.jpeg"/><Relationship Id="rId7" Type="http://schemas.openxmlformats.org/officeDocument/2006/relationships/diagramQuickStyle" Target="../diagrams/quickStyle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6.jpeg"/><Relationship Id="rId9" Type="http://schemas.microsoft.com/office/2007/relationships/diagramDrawing" Target="../diagrams/drawing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43000" y="2743200"/>
            <a:ext cx="7010400" cy="3200400"/>
          </a:xfrm>
        </p:spPr>
        <p:txBody>
          <a:bodyPr/>
          <a:lstStyle/>
          <a:p>
            <a:pPr algn="ctr" eaLnBrk="1" hangingPunct="1"/>
            <a:r>
              <a:rPr lang="ro-RO" sz="4600" dirty="0" smtClean="0">
                <a:solidFill>
                  <a:schemeClr val="tx1"/>
                </a:solidFill>
              </a:rPr>
              <a:t/>
            </a:r>
            <a:br>
              <a:rPr lang="ro-RO" sz="4600" dirty="0" smtClean="0">
                <a:solidFill>
                  <a:schemeClr val="tx1"/>
                </a:solidFill>
              </a:rPr>
            </a:br>
            <a:r>
              <a:rPr lang="en-US" sz="4600" dirty="0" smtClean="0">
                <a:solidFill>
                  <a:srgbClr val="F72973"/>
                </a:solidFill>
                <a:latin typeface="Times New Roman" pitchFamily="18" charset="0"/>
                <a:cs typeface="Times New Roman" pitchFamily="18" charset="0"/>
              </a:rPr>
              <a:t>OBIECTIVELE</a:t>
            </a:r>
            <a:r>
              <a:rPr lang="ro-RO" sz="4600" dirty="0" smtClean="0">
                <a:solidFill>
                  <a:schemeClr val="tx1"/>
                </a:solidFill>
                <a:latin typeface="Times New Roman" pitchFamily="18" charset="0"/>
                <a:cs typeface="Times New Roman" pitchFamily="18" charset="0"/>
              </a:rPr>
              <a:t> </a:t>
            </a:r>
            <a:r>
              <a:rPr lang="en-US" sz="4600" dirty="0" smtClean="0">
                <a:solidFill>
                  <a:schemeClr val="tx1"/>
                </a:solidFill>
                <a:latin typeface="Times New Roman" pitchFamily="18" charset="0"/>
                <a:cs typeface="Times New Roman" pitchFamily="18" charset="0"/>
              </a:rPr>
              <a:t/>
            </a:r>
            <a:br>
              <a:rPr lang="en-US" sz="4600" dirty="0" smtClean="0">
                <a:solidFill>
                  <a:schemeClr val="tx1"/>
                </a:solidFill>
                <a:latin typeface="Times New Roman" pitchFamily="18" charset="0"/>
                <a:cs typeface="Times New Roman" pitchFamily="18" charset="0"/>
              </a:rPr>
            </a:br>
            <a:r>
              <a:rPr lang="ro-RO" sz="4600" dirty="0" smtClean="0">
                <a:solidFill>
                  <a:schemeClr val="tx1"/>
                </a:solidFill>
                <a:latin typeface="Times New Roman" pitchFamily="18" charset="0"/>
                <a:cs typeface="Times New Roman" pitchFamily="18" charset="0"/>
              </a:rPr>
              <a:t>P</a:t>
            </a:r>
            <a:r>
              <a:rPr lang="en-US" sz="4600" dirty="0" err="1" smtClean="0">
                <a:solidFill>
                  <a:schemeClr val="tx1"/>
                </a:solidFill>
                <a:latin typeface="Times New Roman" pitchFamily="18" charset="0"/>
                <a:cs typeface="Times New Roman" pitchFamily="18" charset="0"/>
              </a:rPr>
              <a:t>oliticii</a:t>
            </a:r>
            <a:r>
              <a:rPr lang="en-US" sz="4600" dirty="0" smtClean="0">
                <a:solidFill>
                  <a:schemeClr val="tx1"/>
                </a:solidFill>
                <a:latin typeface="Times New Roman" pitchFamily="18" charset="0"/>
                <a:cs typeface="Times New Roman" pitchFamily="18" charset="0"/>
              </a:rPr>
              <a:t> </a:t>
            </a:r>
            <a:r>
              <a:rPr lang="ro-RO" sz="4600" dirty="0" smtClean="0">
                <a:solidFill>
                  <a:schemeClr val="tx1"/>
                </a:solidFill>
                <a:latin typeface="Times New Roman" pitchFamily="18" charset="0"/>
                <a:cs typeface="Times New Roman" pitchFamily="18" charset="0"/>
              </a:rPr>
              <a:t>F</a:t>
            </a:r>
            <a:r>
              <a:rPr lang="en-US" sz="4600" dirty="0" err="1" smtClean="0">
                <a:solidFill>
                  <a:schemeClr val="tx1"/>
                </a:solidFill>
                <a:latin typeface="Times New Roman" pitchFamily="18" charset="0"/>
                <a:cs typeface="Times New Roman" pitchFamily="18" charset="0"/>
              </a:rPr>
              <a:t>iscale</a:t>
            </a:r>
            <a:r>
              <a:rPr lang="en-US" sz="4600" dirty="0" smtClean="0">
                <a:solidFill>
                  <a:schemeClr val="tx1"/>
                </a:solidFill>
                <a:latin typeface="Times New Roman" pitchFamily="18" charset="0"/>
                <a:cs typeface="Times New Roman" pitchFamily="18" charset="0"/>
              </a:rPr>
              <a:t> </a:t>
            </a:r>
            <a:r>
              <a:rPr lang="ro-RO" sz="4600" dirty="0" smtClean="0">
                <a:solidFill>
                  <a:schemeClr val="tx1"/>
                </a:solidFill>
                <a:latin typeface="Times New Roman" pitchFamily="18" charset="0"/>
                <a:cs typeface="Times New Roman" pitchFamily="18" charset="0"/>
              </a:rPr>
              <a:t>şi Vamale</a:t>
            </a:r>
            <a:br>
              <a:rPr lang="ro-RO" sz="4600" dirty="0" smtClean="0">
                <a:solidFill>
                  <a:schemeClr val="tx1"/>
                </a:solidFill>
                <a:latin typeface="Times New Roman" pitchFamily="18" charset="0"/>
                <a:cs typeface="Times New Roman" pitchFamily="18" charset="0"/>
              </a:rPr>
            </a:br>
            <a:r>
              <a:rPr lang="ro-RO" sz="4600" dirty="0" smtClean="0">
                <a:solidFill>
                  <a:schemeClr val="tx1"/>
                </a:solidFill>
                <a:latin typeface="Times New Roman" pitchFamily="18" charset="0"/>
                <a:cs typeface="Times New Roman" pitchFamily="18" charset="0"/>
              </a:rPr>
              <a:t>pe termen mediu</a:t>
            </a:r>
            <a:br>
              <a:rPr lang="ro-RO" sz="4600" dirty="0" smtClean="0">
                <a:solidFill>
                  <a:schemeClr val="tx1"/>
                </a:solidFill>
                <a:latin typeface="Times New Roman" pitchFamily="18" charset="0"/>
                <a:cs typeface="Times New Roman" pitchFamily="18" charset="0"/>
              </a:rPr>
            </a:br>
            <a:r>
              <a:rPr lang="ro-RO" sz="4600" dirty="0" smtClean="0">
                <a:solidFill>
                  <a:schemeClr val="tx1"/>
                </a:solidFill>
                <a:latin typeface="Times New Roman" pitchFamily="18" charset="0"/>
                <a:cs typeface="Times New Roman" pitchFamily="18" charset="0"/>
              </a:rPr>
              <a:t/>
            </a:r>
            <a:br>
              <a:rPr lang="ro-RO" sz="4600" dirty="0" smtClean="0">
                <a:solidFill>
                  <a:schemeClr val="tx1"/>
                </a:solidFill>
                <a:latin typeface="Times New Roman" pitchFamily="18" charset="0"/>
                <a:cs typeface="Times New Roman" pitchFamily="18" charset="0"/>
              </a:rPr>
            </a:br>
            <a:r>
              <a:rPr lang="ro-RO" b="1" dirty="0" smtClean="0">
                <a:solidFill>
                  <a:schemeClr val="tx1"/>
                </a:solidFill>
                <a:latin typeface="Times New Roman" pitchFamily="18" charset="0"/>
                <a:cs typeface="Times New Roman" pitchFamily="18" charset="0"/>
              </a:rPr>
              <a:t>2015 - 2017 </a:t>
            </a:r>
            <a:r>
              <a:rPr lang="ro-RO" sz="4600" dirty="0" smtClean="0">
                <a:solidFill>
                  <a:schemeClr val="tx1"/>
                </a:solidFill>
              </a:rPr>
              <a:t/>
            </a:r>
            <a:br>
              <a:rPr lang="ro-RO" sz="4600" dirty="0" smtClean="0">
                <a:solidFill>
                  <a:schemeClr val="tx1"/>
                </a:solidFill>
              </a:rPr>
            </a:br>
            <a:r>
              <a:rPr lang="ro-RO" sz="4600" dirty="0" smtClean="0">
                <a:solidFill>
                  <a:schemeClr val="tx1"/>
                </a:solidFill>
              </a:rPr>
              <a:t/>
            </a:r>
            <a:br>
              <a:rPr lang="ro-RO" sz="4600" dirty="0" smtClean="0">
                <a:solidFill>
                  <a:schemeClr val="tx1"/>
                </a:solidFill>
              </a:rPr>
            </a:br>
            <a:endParaRPr lang="ru-RU" sz="4600" dirty="0" smtClean="0">
              <a:solidFill>
                <a:schemeClr val="tx1"/>
              </a:solidFill>
            </a:endParaRPr>
          </a:p>
        </p:txBody>
      </p:sp>
      <p:pic>
        <p:nvPicPr>
          <p:cNvPr id="4099" name="Рисунок 2" descr="stema_RM_1.jpg"/>
          <p:cNvPicPr>
            <a:picLocks noChangeAspect="1"/>
          </p:cNvPicPr>
          <p:nvPr/>
        </p:nvPicPr>
        <p:blipFill>
          <a:blip r:embed="rId3" cstate="print"/>
          <a:srcRect/>
          <a:stretch>
            <a:fillRect/>
          </a:stretch>
        </p:blipFill>
        <p:spPr bwMode="auto">
          <a:xfrm>
            <a:off x="8001000" y="838200"/>
            <a:ext cx="954088" cy="838200"/>
          </a:xfrm>
          <a:prstGeom prst="rect">
            <a:avLst/>
          </a:prstGeom>
          <a:noFill/>
          <a:ln w="9525">
            <a:noFill/>
            <a:miter lim="800000"/>
            <a:headEnd/>
            <a:tailEnd/>
          </a:ln>
        </p:spPr>
      </p:pic>
      <p:sp>
        <p:nvSpPr>
          <p:cNvPr id="4100" name="TextBox 3"/>
          <p:cNvSpPr txBox="1">
            <a:spLocks noChangeArrowheads="1"/>
          </p:cNvSpPr>
          <p:nvPr/>
        </p:nvSpPr>
        <p:spPr bwMode="auto">
          <a:xfrm>
            <a:off x="5257800" y="914400"/>
            <a:ext cx="2438400" cy="646331"/>
          </a:xfrm>
          <a:prstGeom prst="rect">
            <a:avLst/>
          </a:prstGeom>
          <a:noFill/>
          <a:ln w="9525">
            <a:noFill/>
            <a:miter lim="800000"/>
            <a:headEnd/>
            <a:tailEnd/>
          </a:ln>
        </p:spPr>
        <p:txBody>
          <a:bodyPr wrap="square">
            <a:spAutoFit/>
          </a:bodyPr>
          <a:lstStyle/>
          <a:p>
            <a:pPr algn="r"/>
            <a:r>
              <a:rPr lang="ro-RO" b="1" i="1" dirty="0">
                <a:latin typeface="Times New Roman" pitchFamily="18" charset="0"/>
                <a:cs typeface="Times New Roman" pitchFamily="18" charset="0"/>
              </a:rPr>
              <a:t>Ministerul Finanţelor</a:t>
            </a:r>
            <a:r>
              <a:rPr lang="en-US" b="1" i="1" dirty="0">
                <a:latin typeface="Times New Roman" pitchFamily="18" charset="0"/>
                <a:cs typeface="Times New Roman" pitchFamily="18" charset="0"/>
              </a:rPr>
              <a:t> </a:t>
            </a:r>
          </a:p>
          <a:p>
            <a:pPr algn="r"/>
            <a:r>
              <a:rPr lang="en-US" b="1" i="1" dirty="0">
                <a:latin typeface="Times New Roman" pitchFamily="18" charset="0"/>
                <a:cs typeface="Times New Roman" pitchFamily="18" charset="0"/>
              </a:rPr>
              <a:t>al </a:t>
            </a:r>
            <a:r>
              <a:rPr lang="en-US" b="1" i="1" dirty="0" err="1">
                <a:latin typeface="Times New Roman" pitchFamily="18" charset="0"/>
                <a:cs typeface="Times New Roman" pitchFamily="18" charset="0"/>
              </a:rPr>
              <a:t>Republicii</a:t>
            </a:r>
            <a:r>
              <a:rPr lang="en-US" b="1" i="1" dirty="0">
                <a:latin typeface="Times New Roman" pitchFamily="18" charset="0"/>
                <a:cs typeface="Times New Roman" pitchFamily="18" charset="0"/>
              </a:rPr>
              <a:t> Moldova</a:t>
            </a:r>
            <a:r>
              <a:rPr lang="ro-RO" b="1" i="1" dirty="0">
                <a:latin typeface="Times New Roman" pitchFamily="18" charset="0"/>
                <a:cs typeface="Times New Roman" pitchFamily="18" charset="0"/>
              </a:rPr>
              <a:t> </a:t>
            </a:r>
            <a:endParaRPr lang="ru-RU" b="1" i="1" dirty="0">
              <a:latin typeface="Times New Roman" pitchFamily="18" charset="0"/>
              <a:cs typeface="Times New Roman" pitchFamily="18" charset="0"/>
            </a:endParaRPr>
          </a:p>
        </p:txBody>
      </p:sp>
      <p:pic>
        <p:nvPicPr>
          <p:cNvPr id="4101" name="Рисунок 4" descr="20110630.jpeg"/>
          <p:cNvPicPr>
            <a:picLocks noChangeAspect="1"/>
          </p:cNvPicPr>
          <p:nvPr/>
        </p:nvPicPr>
        <p:blipFill>
          <a:blip r:embed="rId4" cstate="print"/>
          <a:srcRect/>
          <a:stretch>
            <a:fillRect/>
          </a:stretch>
        </p:blipFill>
        <p:spPr bwMode="auto">
          <a:xfrm>
            <a:off x="4038600" y="762000"/>
            <a:ext cx="1066800" cy="801687"/>
          </a:xfrm>
          <a:prstGeom prst="rect">
            <a:avLst/>
          </a:prstGeom>
          <a:noFill/>
          <a:ln w="9525">
            <a:noFill/>
            <a:miter lim="800000"/>
            <a:headEnd/>
            <a:tailEnd/>
          </a:ln>
        </p:spPr>
      </p:pic>
      <p:sp>
        <p:nvSpPr>
          <p:cNvPr id="7" name="Прямоугольник 6"/>
          <p:cNvSpPr/>
          <p:nvPr/>
        </p:nvSpPr>
        <p:spPr>
          <a:xfrm>
            <a:off x="4572000" y="0"/>
            <a:ext cx="4343400" cy="830997"/>
          </a:xfrm>
          <a:prstGeom prst="rect">
            <a:avLst/>
          </a:prstGeom>
        </p:spPr>
        <p:txBody>
          <a:bodyPr wrap="square">
            <a:spAutoFit/>
          </a:bodyPr>
          <a:lstStyle/>
          <a:p>
            <a:pPr lvl="0" algn="r"/>
            <a:r>
              <a:rPr lang="ro-RO" sz="1200" dirty="0" smtClean="0">
                <a:solidFill>
                  <a:prstClr val="black"/>
                </a:solidFill>
              </a:rPr>
              <a:t>Anexa nr.</a:t>
            </a:r>
            <a:r>
              <a:rPr lang="en-US" sz="1200" dirty="0" smtClean="0">
                <a:solidFill>
                  <a:prstClr val="black"/>
                </a:solidFill>
              </a:rPr>
              <a:t>1</a:t>
            </a:r>
            <a:br>
              <a:rPr lang="en-US" sz="1200" dirty="0" smtClean="0">
                <a:solidFill>
                  <a:prstClr val="black"/>
                </a:solidFill>
              </a:rPr>
            </a:br>
            <a:r>
              <a:rPr lang="ro-RO" sz="1200" dirty="0" smtClean="0">
                <a:solidFill>
                  <a:prstClr val="black"/>
                </a:solidFill>
              </a:rPr>
              <a:t>la procesul-verbal al şedinţei</a:t>
            </a:r>
            <a:r>
              <a:rPr lang="en-US" sz="1200" dirty="0" smtClean="0">
                <a:solidFill>
                  <a:prstClr val="black"/>
                </a:solidFill>
              </a:rPr>
              <a:t/>
            </a:r>
            <a:br>
              <a:rPr lang="en-US" sz="1200" dirty="0" smtClean="0">
                <a:solidFill>
                  <a:prstClr val="black"/>
                </a:solidFill>
              </a:rPr>
            </a:br>
            <a:r>
              <a:rPr lang="ro-RO" sz="1200" dirty="0" smtClean="0">
                <a:solidFill>
                  <a:prstClr val="black"/>
                </a:solidFill>
              </a:rPr>
              <a:t> Grupului Coordonator  CBTM</a:t>
            </a:r>
            <a:r>
              <a:rPr lang="en-US" sz="1200" dirty="0" smtClean="0">
                <a:solidFill>
                  <a:prstClr val="black"/>
                </a:solidFill>
              </a:rPr>
              <a:t/>
            </a:r>
            <a:br>
              <a:rPr lang="en-US" sz="1200" dirty="0" smtClean="0">
                <a:solidFill>
                  <a:prstClr val="black"/>
                </a:solidFill>
              </a:rPr>
            </a:br>
            <a:r>
              <a:rPr lang="ro-RO" sz="1200" u="sng" dirty="0" smtClean="0">
                <a:solidFill>
                  <a:prstClr val="black"/>
                </a:solidFill>
              </a:rPr>
              <a:t>nr.</a:t>
            </a:r>
            <a:r>
              <a:rPr lang="en-US" sz="1200" u="sng" dirty="0" smtClean="0">
                <a:solidFill>
                  <a:prstClr val="black"/>
                </a:solidFill>
              </a:rPr>
              <a:t>2</a:t>
            </a:r>
            <a:r>
              <a:rPr lang="ro-RO" sz="1200" u="sng" dirty="0" smtClean="0">
                <a:solidFill>
                  <a:prstClr val="black"/>
                </a:solidFill>
              </a:rPr>
              <a:t>din </a:t>
            </a:r>
            <a:r>
              <a:rPr lang="en-US" sz="1200" u="sng" dirty="0" smtClean="0">
                <a:solidFill>
                  <a:prstClr val="black"/>
                </a:solidFill>
              </a:rPr>
              <a:t>25</a:t>
            </a:r>
            <a:r>
              <a:rPr lang="ro-RO" sz="1200" u="sng" dirty="0" smtClean="0">
                <a:solidFill>
                  <a:prstClr val="black"/>
                </a:solidFill>
              </a:rPr>
              <a:t> martie 2014 </a:t>
            </a:r>
            <a:endParaRPr lang="en-US" sz="1200" dirty="0">
              <a:solidFill>
                <a:prstClr val="black"/>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Рисунок 5" descr="stema_RM_1.jpg"/>
          <p:cNvPicPr>
            <a:picLocks noChangeAspect="1"/>
          </p:cNvPicPr>
          <p:nvPr/>
        </p:nvPicPr>
        <p:blipFill>
          <a:blip r:embed="rId3" cstate="print"/>
          <a:srcRect/>
          <a:stretch>
            <a:fillRect/>
          </a:stretch>
        </p:blipFill>
        <p:spPr bwMode="auto">
          <a:xfrm>
            <a:off x="8189913" y="76200"/>
            <a:ext cx="573087" cy="641350"/>
          </a:xfrm>
          <a:prstGeom prst="rect">
            <a:avLst/>
          </a:prstGeom>
          <a:noFill/>
          <a:ln w="9525">
            <a:noFill/>
            <a:miter lim="800000"/>
            <a:headEnd/>
            <a:tailEnd/>
          </a:ln>
        </p:spPr>
      </p:pic>
      <p:sp>
        <p:nvSpPr>
          <p:cNvPr id="12291" name="TextBox 6"/>
          <p:cNvSpPr txBox="1">
            <a:spLocks noChangeArrowheads="1"/>
          </p:cNvSpPr>
          <p:nvPr/>
        </p:nvSpPr>
        <p:spPr bwMode="auto">
          <a:xfrm>
            <a:off x="37338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12292" name="Рисунок 8" descr="20110630.jpeg"/>
          <p:cNvPicPr>
            <a:picLocks noChangeAspect="1"/>
          </p:cNvPicPr>
          <p:nvPr/>
        </p:nvPicPr>
        <p:blipFill>
          <a:blip r:embed="rId4" cstate="print"/>
          <a:srcRect/>
          <a:stretch>
            <a:fillRect/>
          </a:stretch>
        </p:blipFill>
        <p:spPr bwMode="auto">
          <a:xfrm>
            <a:off x="0" y="6019800"/>
            <a:ext cx="1012825" cy="762000"/>
          </a:xfrm>
          <a:prstGeom prst="rect">
            <a:avLst/>
          </a:prstGeom>
          <a:noFill/>
          <a:ln w="9525">
            <a:noFill/>
            <a:miter lim="800000"/>
            <a:headEnd/>
            <a:tailEnd/>
          </a:ln>
        </p:spPr>
      </p:pic>
      <p:sp>
        <p:nvSpPr>
          <p:cNvPr id="12293" name="Rectangle 3"/>
          <p:cNvSpPr txBox="1">
            <a:spLocks noChangeArrowheads="1"/>
          </p:cNvSpPr>
          <p:nvPr/>
        </p:nvSpPr>
        <p:spPr bwMode="auto">
          <a:xfrm>
            <a:off x="457200" y="1600200"/>
            <a:ext cx="8229600" cy="4572000"/>
          </a:xfrm>
          <a:prstGeom prst="rect">
            <a:avLst/>
          </a:prstGeom>
          <a:noFill/>
          <a:ln w="9525">
            <a:noFill/>
            <a:miter lim="800000"/>
            <a:headEnd/>
            <a:tailEnd/>
          </a:ln>
        </p:spPr>
        <p:txBody>
          <a:bodyPr/>
          <a:lstStyle/>
          <a:p>
            <a:pPr marL="342900" indent="-342900">
              <a:spcBef>
                <a:spcPct val="20000"/>
              </a:spcBef>
              <a:spcAft>
                <a:spcPts val="1200"/>
              </a:spcAft>
              <a:buClr>
                <a:schemeClr val="bg2"/>
              </a:buClr>
              <a:buSzPct val="75000"/>
              <a:buFont typeface="Wingdings" pitchFamily="2" charset="2"/>
              <a:buNone/>
            </a:pPr>
            <a:r>
              <a:rPr lang="ro-RO" sz="2800" b="1" i="1">
                <a:latin typeface="Times New Roman" pitchFamily="18" charset="0"/>
                <a:cs typeface="Times New Roman" pitchFamily="18" charset="0"/>
              </a:rPr>
              <a:t>În anul 2015 se prevede:</a:t>
            </a:r>
            <a:endParaRPr lang="ru-RU" sz="2800" b="1" i="1">
              <a:latin typeface="Times New Roman" pitchFamily="18" charset="0"/>
              <a:cs typeface="Times New Roman" pitchFamily="18" charset="0"/>
            </a:endParaRPr>
          </a:p>
          <a:p>
            <a:pPr marL="342900" indent="-342900" algn="just">
              <a:spcAft>
                <a:spcPts val="1200"/>
              </a:spcAft>
              <a:buClr>
                <a:schemeClr val="bg2"/>
              </a:buClr>
              <a:buSzPct val="75000"/>
              <a:buFont typeface="Wingdings" pitchFamily="2" charset="2"/>
              <a:buChar char="n"/>
            </a:pPr>
            <a:r>
              <a:rPr lang="ro-RO" sz="2800" b="1">
                <a:latin typeface="Times New Roman" pitchFamily="18" charset="0"/>
                <a:cs typeface="Times New Roman" pitchFamily="18" charset="0"/>
              </a:rPr>
              <a:t>Introducerea</a:t>
            </a:r>
            <a:r>
              <a:rPr lang="ro-RO" sz="2800">
                <a:latin typeface="Times New Roman" pitchFamily="18" charset="0"/>
                <a:cs typeface="Times New Roman" pitchFamily="18" charset="0"/>
              </a:rPr>
              <a:t> taxării inverse în unele sectoare ale economiei naționale</a:t>
            </a:r>
            <a:r>
              <a:rPr lang="ro-RO" sz="3000">
                <a:latin typeface="Times New Roman" pitchFamily="18" charset="0"/>
                <a:cs typeface="Times New Roman" pitchFamily="18" charset="0"/>
              </a:rPr>
              <a:t>.</a:t>
            </a:r>
          </a:p>
          <a:p>
            <a:pPr marL="342900" indent="-342900" algn="just">
              <a:spcAft>
                <a:spcPts val="1200"/>
              </a:spcAft>
              <a:buClr>
                <a:schemeClr val="bg2"/>
              </a:buClr>
              <a:buSzPct val="75000"/>
              <a:buFont typeface="Wingdings" pitchFamily="2" charset="2"/>
              <a:buChar char="n"/>
            </a:pPr>
            <a:r>
              <a:rPr lang="ro-RO" sz="2800" b="1">
                <a:latin typeface="Times New Roman" pitchFamily="18" charset="0"/>
                <a:cs typeface="Times New Roman" pitchFamily="18" charset="0"/>
              </a:rPr>
              <a:t>Revederea</a:t>
            </a:r>
            <a:r>
              <a:rPr lang="ro-RO" sz="2800">
                <a:latin typeface="Times New Roman" pitchFamily="18" charset="0"/>
                <a:cs typeface="Times New Roman" pitchFamily="18" charset="0"/>
              </a:rPr>
              <a:t> sistemului de impozitare a autoturismelor prin aplicarea TVA</a:t>
            </a:r>
            <a:r>
              <a:rPr lang="ro-RO" sz="3000">
                <a:latin typeface="Times New Roman" pitchFamily="18" charset="0"/>
                <a:cs typeface="Times New Roman" pitchFamily="18" charset="0"/>
              </a:rPr>
              <a:t>.</a:t>
            </a:r>
          </a:p>
          <a:p>
            <a:pPr marL="342900" indent="-342900" algn="just">
              <a:spcAft>
                <a:spcPts val="1200"/>
              </a:spcAft>
              <a:buClr>
                <a:schemeClr val="bg2"/>
              </a:buClr>
              <a:buSzPct val="75000"/>
              <a:buFont typeface="Wingdings" pitchFamily="2" charset="2"/>
              <a:buChar char="n"/>
            </a:pPr>
            <a:r>
              <a:rPr lang="ro-RO" sz="2800" b="1">
                <a:latin typeface="Times New Roman" pitchFamily="18" charset="0"/>
                <a:cs typeface="Times New Roman" pitchFamily="18" charset="0"/>
              </a:rPr>
              <a:t>Reexaminarea</a:t>
            </a:r>
            <a:r>
              <a:rPr lang="ro-RO" sz="2800">
                <a:latin typeface="Times New Roman" pitchFamily="18" charset="0"/>
                <a:cs typeface="Times New Roman" pitchFamily="18" charset="0"/>
              </a:rPr>
              <a:t> sistemului de impozitare a livrărilor efectuate de societățile civile</a:t>
            </a:r>
            <a:r>
              <a:rPr lang="ro-RO" sz="3000">
                <a:latin typeface="Times New Roman" pitchFamily="18" charset="0"/>
                <a:cs typeface="Times New Roman" pitchFamily="18" charset="0"/>
              </a:rPr>
              <a:t>.</a:t>
            </a:r>
          </a:p>
          <a:p>
            <a:pPr marL="342900" indent="-342900" algn="just">
              <a:spcAft>
                <a:spcPts val="1200"/>
              </a:spcAft>
              <a:buClr>
                <a:schemeClr val="bg2"/>
              </a:buClr>
              <a:buSzPct val="75000"/>
              <a:buFont typeface="Wingdings" pitchFamily="2" charset="2"/>
              <a:buChar char="n"/>
            </a:pPr>
            <a:r>
              <a:rPr lang="ro-RO" sz="2800" b="1">
                <a:latin typeface="Times New Roman" pitchFamily="18" charset="0"/>
                <a:cs typeface="Times New Roman" pitchFamily="18" charset="0"/>
              </a:rPr>
              <a:t>Examinarea</a:t>
            </a:r>
            <a:r>
              <a:rPr lang="ro-RO" sz="2800">
                <a:latin typeface="Times New Roman" pitchFamily="18" charset="0"/>
                <a:cs typeface="Times New Roman" pitchFamily="18" charset="0"/>
              </a:rPr>
              <a:t> introducerii conceptului de antrepozit TVA</a:t>
            </a:r>
            <a:r>
              <a:rPr lang="ro-RO" sz="3000">
                <a:latin typeface="Times New Roman" pitchFamily="18" charset="0"/>
                <a:cs typeface="Times New Roman" pitchFamily="18" charset="0"/>
              </a:rPr>
              <a:t>.</a:t>
            </a:r>
          </a:p>
          <a:p>
            <a:pPr marL="342900" indent="-342900" algn="just">
              <a:spcBef>
                <a:spcPct val="20000"/>
              </a:spcBef>
              <a:buClr>
                <a:schemeClr val="bg2"/>
              </a:buClr>
              <a:buSzPct val="75000"/>
              <a:buFont typeface="Wingdings" pitchFamily="2" charset="2"/>
              <a:buChar char="n"/>
            </a:pPr>
            <a:endParaRPr lang="ru-RU" sz="3000" b="1">
              <a:latin typeface="Times New Roman" pitchFamily="18" charset="0"/>
              <a:cs typeface="Times New Roman" pitchFamily="18" charset="0"/>
            </a:endParaRPr>
          </a:p>
        </p:txBody>
      </p:sp>
      <p:sp>
        <p:nvSpPr>
          <p:cNvPr id="12294" name="Заголовок 7"/>
          <p:cNvSpPr>
            <a:spLocks noGrp="1"/>
          </p:cNvSpPr>
          <p:nvPr>
            <p:ph type="title"/>
          </p:nvPr>
        </p:nvSpPr>
        <p:spPr>
          <a:xfrm>
            <a:off x="457200" y="533400"/>
            <a:ext cx="8229600" cy="838200"/>
          </a:xfrm>
        </p:spPr>
        <p:txBody>
          <a:bodyPr/>
          <a:lstStyle/>
          <a:p>
            <a:pPr algn="ctr" eaLnBrk="1" hangingPunct="1"/>
            <a:r>
              <a:rPr lang="ro-RO" sz="3200" b="1" i="1" smtClean="0">
                <a:solidFill>
                  <a:srgbClr val="F72973"/>
                </a:solidFill>
                <a:latin typeface="Times New Roman" pitchFamily="18" charset="0"/>
                <a:cs typeface="Times New Roman" pitchFamily="18" charset="0"/>
              </a:rPr>
              <a:t>IV. Taxa pe valoarea adăugată</a:t>
            </a:r>
            <a:endParaRPr lang="ru-RU" sz="3200" b="1" smtClean="0">
              <a:solidFill>
                <a:srgbClr val="F72973"/>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Рисунок 5" descr="stema_RM_1.jpg"/>
          <p:cNvPicPr>
            <a:picLocks noChangeAspect="1"/>
          </p:cNvPicPr>
          <p:nvPr/>
        </p:nvPicPr>
        <p:blipFill>
          <a:blip r:embed="rId3" cstate="print"/>
          <a:srcRect/>
          <a:stretch>
            <a:fillRect/>
          </a:stretch>
        </p:blipFill>
        <p:spPr bwMode="auto">
          <a:xfrm>
            <a:off x="8037513" y="152400"/>
            <a:ext cx="573087" cy="641350"/>
          </a:xfrm>
          <a:prstGeom prst="rect">
            <a:avLst/>
          </a:prstGeom>
          <a:noFill/>
          <a:ln w="9525">
            <a:noFill/>
            <a:miter lim="800000"/>
            <a:headEnd/>
            <a:tailEnd/>
          </a:ln>
        </p:spPr>
      </p:pic>
      <p:sp>
        <p:nvSpPr>
          <p:cNvPr id="13315" name="TextBox 6"/>
          <p:cNvSpPr txBox="1">
            <a:spLocks noChangeArrowheads="1"/>
          </p:cNvSpPr>
          <p:nvPr/>
        </p:nvSpPr>
        <p:spPr bwMode="auto">
          <a:xfrm>
            <a:off x="3657600" y="1524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13316" name="Рисунок 8" descr="20110630.jpeg"/>
          <p:cNvPicPr>
            <a:picLocks noChangeAspect="1"/>
          </p:cNvPicPr>
          <p:nvPr/>
        </p:nvPicPr>
        <p:blipFill>
          <a:blip r:embed="rId4" cstate="print"/>
          <a:srcRect/>
          <a:stretch>
            <a:fillRect/>
          </a:stretch>
        </p:blipFill>
        <p:spPr bwMode="auto">
          <a:xfrm>
            <a:off x="0" y="6019800"/>
            <a:ext cx="1012825" cy="762000"/>
          </a:xfrm>
          <a:prstGeom prst="rect">
            <a:avLst/>
          </a:prstGeom>
          <a:noFill/>
          <a:ln w="9525">
            <a:noFill/>
            <a:miter lim="800000"/>
            <a:headEnd/>
            <a:tailEnd/>
          </a:ln>
        </p:spPr>
      </p:pic>
      <p:sp>
        <p:nvSpPr>
          <p:cNvPr id="11" name="Rectangle 3"/>
          <p:cNvSpPr txBox="1">
            <a:spLocks noChangeArrowheads="1"/>
          </p:cNvSpPr>
          <p:nvPr/>
        </p:nvSpPr>
        <p:spPr bwMode="auto">
          <a:xfrm>
            <a:off x="457200" y="1752600"/>
            <a:ext cx="8229600" cy="4191000"/>
          </a:xfrm>
          <a:prstGeom prst="rect">
            <a:avLst/>
          </a:prstGeom>
          <a:noFill/>
          <a:ln w="9525">
            <a:noFill/>
            <a:miter lim="800000"/>
            <a:headEnd/>
            <a:tailEnd/>
          </a:ln>
          <a:effectLst/>
        </p:spPr>
        <p:txBody>
          <a:bodyPr/>
          <a:lstStyle/>
          <a:p>
            <a:pPr marL="342900" indent="-342900">
              <a:spcBef>
                <a:spcPct val="20000"/>
              </a:spcBef>
              <a:buClr>
                <a:schemeClr val="bg2"/>
              </a:buClr>
              <a:buSzPct val="75000"/>
              <a:buFont typeface="Wingdings" pitchFamily="2" charset="2"/>
              <a:buNone/>
              <a:defRPr/>
            </a:pPr>
            <a:r>
              <a:rPr lang="en-US" sz="3000" b="1" i="1" kern="0" dirty="0">
                <a:latin typeface="Times New Roman" pitchFamily="18" charset="0"/>
                <a:cs typeface="Times New Roman" pitchFamily="18" charset="0"/>
              </a:rPr>
              <a:t> </a:t>
            </a:r>
            <a:r>
              <a:rPr lang="ro-RO" sz="3000" b="1" i="1" kern="0" dirty="0">
                <a:latin typeface="Times New Roman" pitchFamily="18" charset="0"/>
                <a:cs typeface="Times New Roman" pitchFamily="18" charset="0"/>
              </a:rPr>
              <a:t>În anul 2015 - 2017 se prevede:</a:t>
            </a:r>
          </a:p>
          <a:p>
            <a:pPr marL="342900" indent="-342900">
              <a:spcBef>
                <a:spcPct val="20000"/>
              </a:spcBef>
              <a:buClr>
                <a:schemeClr val="bg2"/>
              </a:buClr>
              <a:buSzPct val="75000"/>
              <a:buFont typeface="Wingdings" pitchFamily="2" charset="2"/>
              <a:buNone/>
              <a:defRPr/>
            </a:pPr>
            <a:endParaRPr lang="ru-RU" sz="3000" i="1" kern="0" dirty="0">
              <a:latin typeface="Times New Roman" pitchFamily="18" charset="0"/>
              <a:cs typeface="Times New Roman" pitchFamily="18" charset="0"/>
            </a:endParaRPr>
          </a:p>
          <a:p>
            <a:pPr marL="342900" indent="-342900" algn="just">
              <a:spcBef>
                <a:spcPct val="20000"/>
              </a:spcBef>
              <a:buClr>
                <a:schemeClr val="bg2"/>
              </a:buClr>
              <a:buSzPct val="75000"/>
              <a:buFont typeface="Wingdings" pitchFamily="2" charset="2"/>
              <a:buChar char="n"/>
              <a:defRPr/>
            </a:pPr>
            <a:r>
              <a:rPr lang="ro-RO" sz="2700" b="1" dirty="0">
                <a:latin typeface="Times New Roman" pitchFamily="18" charset="0"/>
                <a:cs typeface="Times New Roman" pitchFamily="18" charset="0"/>
              </a:rPr>
              <a:t>Armonizarea</a:t>
            </a:r>
            <a:r>
              <a:rPr lang="ro-RO" sz="2700" dirty="0">
                <a:latin typeface="Times New Roman" pitchFamily="18" charset="0"/>
                <a:cs typeface="Times New Roman" pitchFamily="18" charset="0"/>
              </a:rPr>
              <a:t> cadrului legal privind TVA cu actele legislative ale Uniunii Europene, în conformitate cu calendarul stabilit în Acordul de Asociere dintre UE și Republica Moldova</a:t>
            </a:r>
            <a:r>
              <a:rPr lang="ro-RO" sz="2700" kern="0" dirty="0">
                <a:latin typeface="Times New Roman" pitchFamily="18" charset="0"/>
                <a:cs typeface="Times New Roman" pitchFamily="18" charset="0"/>
              </a:rPr>
              <a:t>. </a:t>
            </a:r>
            <a:endParaRPr lang="ru-RU" sz="2700" b="1" kern="0" dirty="0">
              <a:latin typeface="Times New Roman" pitchFamily="18" charset="0"/>
              <a:cs typeface="Times New Roman" pitchFamily="18" charset="0"/>
            </a:endParaRPr>
          </a:p>
        </p:txBody>
      </p:sp>
      <p:sp>
        <p:nvSpPr>
          <p:cNvPr id="13318" name="Заголовок 7"/>
          <p:cNvSpPr>
            <a:spLocks noGrp="1"/>
          </p:cNvSpPr>
          <p:nvPr>
            <p:ph type="title"/>
          </p:nvPr>
        </p:nvSpPr>
        <p:spPr>
          <a:xfrm>
            <a:off x="457200" y="685800"/>
            <a:ext cx="8229600" cy="838200"/>
          </a:xfrm>
        </p:spPr>
        <p:txBody>
          <a:bodyPr/>
          <a:lstStyle/>
          <a:p>
            <a:pPr algn="ctr" eaLnBrk="1" hangingPunct="1"/>
            <a:r>
              <a:rPr lang="ro-RO" sz="3200" b="1" i="1" smtClean="0">
                <a:solidFill>
                  <a:srgbClr val="F72973"/>
                </a:solidFill>
                <a:latin typeface="Times New Roman" pitchFamily="18" charset="0"/>
                <a:cs typeface="Times New Roman" pitchFamily="18" charset="0"/>
              </a:rPr>
              <a:t>IV. Taxa pe valoarea adăugată</a:t>
            </a:r>
            <a:r>
              <a:rPr lang="en-US" sz="3200" b="1" i="1" smtClean="0">
                <a:solidFill>
                  <a:srgbClr val="F72973"/>
                </a:solidFill>
                <a:latin typeface="Times New Roman" pitchFamily="18" charset="0"/>
                <a:cs typeface="Times New Roman" pitchFamily="18" charset="0"/>
              </a:rPr>
              <a:t> (continuare)</a:t>
            </a:r>
            <a:endParaRPr lang="ru-RU" sz="3200" b="1" smtClean="0">
              <a:solidFill>
                <a:srgbClr val="F72973"/>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Рисунок 5" descr="stema_RM_1.jpg"/>
          <p:cNvPicPr>
            <a:picLocks noChangeAspect="1"/>
          </p:cNvPicPr>
          <p:nvPr/>
        </p:nvPicPr>
        <p:blipFill>
          <a:blip r:embed="rId3" cstate="print"/>
          <a:srcRect/>
          <a:stretch>
            <a:fillRect/>
          </a:stretch>
        </p:blipFill>
        <p:spPr bwMode="auto">
          <a:xfrm>
            <a:off x="8189913" y="76200"/>
            <a:ext cx="573087" cy="641350"/>
          </a:xfrm>
          <a:prstGeom prst="rect">
            <a:avLst/>
          </a:prstGeom>
          <a:noFill/>
          <a:ln w="9525">
            <a:noFill/>
            <a:miter lim="800000"/>
            <a:headEnd/>
            <a:tailEnd/>
          </a:ln>
        </p:spPr>
      </p:pic>
      <p:sp>
        <p:nvSpPr>
          <p:cNvPr id="14339" name="TextBox 6"/>
          <p:cNvSpPr txBox="1">
            <a:spLocks noChangeArrowheads="1"/>
          </p:cNvSpPr>
          <p:nvPr/>
        </p:nvSpPr>
        <p:spPr bwMode="auto">
          <a:xfrm>
            <a:off x="37338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14340" name="Рисунок 8" descr="20110630.jpeg"/>
          <p:cNvPicPr>
            <a:picLocks noChangeAspect="1"/>
          </p:cNvPicPr>
          <p:nvPr/>
        </p:nvPicPr>
        <p:blipFill>
          <a:blip r:embed="rId4" cstate="print"/>
          <a:srcRect/>
          <a:stretch>
            <a:fillRect/>
          </a:stretch>
        </p:blipFill>
        <p:spPr bwMode="auto">
          <a:xfrm>
            <a:off x="0" y="6019800"/>
            <a:ext cx="1012825" cy="762000"/>
          </a:xfrm>
          <a:prstGeom prst="rect">
            <a:avLst/>
          </a:prstGeom>
          <a:noFill/>
          <a:ln w="9525">
            <a:noFill/>
            <a:miter lim="800000"/>
            <a:headEnd/>
            <a:tailEnd/>
          </a:ln>
        </p:spPr>
      </p:pic>
      <p:sp>
        <p:nvSpPr>
          <p:cNvPr id="11" name="Rectangle 3"/>
          <p:cNvSpPr txBox="1">
            <a:spLocks noChangeArrowheads="1"/>
          </p:cNvSpPr>
          <p:nvPr/>
        </p:nvSpPr>
        <p:spPr bwMode="auto">
          <a:xfrm>
            <a:off x="609600" y="1219200"/>
            <a:ext cx="8077200" cy="1752600"/>
          </a:xfrm>
          <a:prstGeom prst="rect">
            <a:avLst/>
          </a:prstGeom>
          <a:noFill/>
          <a:ln w="9525">
            <a:noFill/>
            <a:miter lim="800000"/>
            <a:headEnd/>
            <a:tailEnd/>
          </a:ln>
          <a:effectLst/>
        </p:spPr>
        <p:txBody>
          <a:bodyPr/>
          <a:lstStyle/>
          <a:p>
            <a:pPr marL="342900" indent="-342900">
              <a:spcBef>
                <a:spcPct val="20000"/>
              </a:spcBef>
              <a:spcAft>
                <a:spcPts val="1200"/>
              </a:spcAft>
              <a:buClr>
                <a:schemeClr val="bg2"/>
              </a:buClr>
              <a:buSzPct val="75000"/>
              <a:buFont typeface="Wingdings" pitchFamily="2" charset="2"/>
              <a:buNone/>
              <a:defRPr/>
            </a:pPr>
            <a:r>
              <a:rPr lang="ro-RO" sz="3000" b="1" i="1" kern="0" dirty="0">
                <a:latin typeface="Times New Roman" pitchFamily="18" charset="0"/>
                <a:cs typeface="Times New Roman" pitchFamily="18" charset="0"/>
              </a:rPr>
              <a:t>În anul 2015 se prevede:</a:t>
            </a:r>
            <a:endParaRPr lang="ru-RU" sz="3000" b="1" i="1" kern="0" dirty="0">
              <a:latin typeface="Times New Roman" pitchFamily="18" charset="0"/>
              <a:cs typeface="Times New Roman" pitchFamily="18" charset="0"/>
            </a:endParaRPr>
          </a:p>
          <a:p>
            <a:pPr marL="342900" indent="-342900" algn="just">
              <a:spcBef>
                <a:spcPts val="0"/>
              </a:spcBef>
              <a:spcAft>
                <a:spcPts val="1200"/>
              </a:spcAft>
              <a:buClr>
                <a:schemeClr val="bg2"/>
              </a:buClr>
              <a:buSzPct val="75000"/>
              <a:buFont typeface="Wingdings" pitchFamily="2" charset="2"/>
              <a:buChar char="n"/>
              <a:defRPr/>
            </a:pPr>
            <a:r>
              <a:rPr lang="ro-RO" sz="2800" b="1" dirty="0">
                <a:latin typeface="Times New Roman" pitchFamily="18" charset="0"/>
                <a:cs typeface="Times New Roman" pitchFamily="18" charset="0"/>
              </a:rPr>
              <a:t>Revederea</a:t>
            </a:r>
            <a:r>
              <a:rPr lang="ro-RO" sz="2800" dirty="0">
                <a:latin typeface="Times New Roman" pitchFamily="18" charset="0"/>
                <a:cs typeface="Times New Roman" pitchFamily="18" charset="0"/>
              </a:rPr>
              <a:t> sistemului de impozitare a autoturismelor prin anularea accizului</a:t>
            </a:r>
            <a:r>
              <a:rPr lang="ro-RO" sz="2800" kern="0" dirty="0">
                <a:latin typeface="Times New Roman" pitchFamily="18" charset="0"/>
                <a:cs typeface="Times New Roman" pitchFamily="18" charset="0"/>
              </a:rPr>
              <a:t>.</a:t>
            </a:r>
          </a:p>
          <a:p>
            <a:pPr marL="342900" indent="-342900" algn="just">
              <a:spcBef>
                <a:spcPct val="20000"/>
              </a:spcBef>
              <a:buClr>
                <a:schemeClr val="bg2"/>
              </a:buClr>
              <a:buSzPct val="75000"/>
              <a:buFont typeface="Wingdings" pitchFamily="2" charset="2"/>
              <a:buChar char="n"/>
              <a:defRPr/>
            </a:pPr>
            <a:endParaRPr lang="ru-RU" sz="3000" b="1" kern="0" dirty="0">
              <a:latin typeface="Times New Roman" pitchFamily="18" charset="0"/>
              <a:cs typeface="Times New Roman" pitchFamily="18" charset="0"/>
            </a:endParaRPr>
          </a:p>
        </p:txBody>
      </p:sp>
      <p:sp>
        <p:nvSpPr>
          <p:cNvPr id="14342" name="Заголовок 7"/>
          <p:cNvSpPr>
            <a:spLocks noGrp="1"/>
          </p:cNvSpPr>
          <p:nvPr>
            <p:ph type="title"/>
          </p:nvPr>
        </p:nvSpPr>
        <p:spPr>
          <a:xfrm>
            <a:off x="457200" y="609600"/>
            <a:ext cx="8229600" cy="685800"/>
          </a:xfrm>
        </p:spPr>
        <p:txBody>
          <a:bodyPr/>
          <a:lstStyle/>
          <a:p>
            <a:pPr algn="ctr" eaLnBrk="1" hangingPunct="1"/>
            <a:r>
              <a:rPr lang="ro-RO" sz="3200" b="1" i="1" smtClean="0">
                <a:solidFill>
                  <a:srgbClr val="F72973"/>
                </a:solidFill>
                <a:latin typeface="Times New Roman" pitchFamily="18" charset="0"/>
                <a:cs typeface="Times New Roman" pitchFamily="18" charset="0"/>
              </a:rPr>
              <a:t>V. Accize</a:t>
            </a:r>
            <a:endParaRPr lang="ru-RU" sz="3200" b="1" smtClean="0">
              <a:solidFill>
                <a:srgbClr val="F72973"/>
              </a:solidFill>
              <a:latin typeface="Times New Roman" pitchFamily="18" charset="0"/>
              <a:cs typeface="Times New Roman" pitchFamily="18" charset="0"/>
            </a:endParaRPr>
          </a:p>
        </p:txBody>
      </p:sp>
      <p:sp>
        <p:nvSpPr>
          <p:cNvPr id="14343" name="Rectangle 3"/>
          <p:cNvSpPr txBox="1">
            <a:spLocks noChangeArrowheads="1"/>
          </p:cNvSpPr>
          <p:nvPr/>
        </p:nvSpPr>
        <p:spPr bwMode="auto">
          <a:xfrm>
            <a:off x="609600" y="3048000"/>
            <a:ext cx="8153400" cy="3657600"/>
          </a:xfrm>
          <a:prstGeom prst="rect">
            <a:avLst/>
          </a:prstGeom>
          <a:noFill/>
          <a:ln w="9525">
            <a:noFill/>
            <a:miter lim="800000"/>
            <a:headEnd/>
            <a:tailEnd/>
          </a:ln>
        </p:spPr>
        <p:txBody>
          <a:bodyPr/>
          <a:lstStyle/>
          <a:p>
            <a:pPr marL="342900" indent="-342900">
              <a:spcBef>
                <a:spcPct val="20000"/>
              </a:spcBef>
              <a:spcAft>
                <a:spcPts val="1200"/>
              </a:spcAft>
              <a:buClr>
                <a:schemeClr val="bg2"/>
              </a:buClr>
              <a:buSzPct val="75000"/>
              <a:buFont typeface="Wingdings" pitchFamily="2" charset="2"/>
              <a:buNone/>
            </a:pPr>
            <a:r>
              <a:rPr lang="ro-RO" sz="3000" b="1" i="1">
                <a:latin typeface="Times New Roman" pitchFamily="18" charset="0"/>
                <a:cs typeface="Times New Roman" pitchFamily="18" charset="0"/>
              </a:rPr>
              <a:t>În anii 2015 - 2017 se prevede:</a:t>
            </a:r>
            <a:endParaRPr lang="ru-RU" sz="3000" i="1">
              <a:latin typeface="Times New Roman" pitchFamily="18" charset="0"/>
              <a:cs typeface="Times New Roman" pitchFamily="18" charset="0"/>
            </a:endParaRPr>
          </a:p>
          <a:p>
            <a:pPr marL="342900" indent="-342900" algn="just">
              <a:spcAft>
                <a:spcPts val="1200"/>
              </a:spcAft>
              <a:buClr>
                <a:schemeClr val="bg2"/>
              </a:buClr>
              <a:buSzPct val="75000"/>
              <a:buFont typeface="Wingdings" pitchFamily="2" charset="2"/>
              <a:buChar char="n"/>
            </a:pPr>
            <a:r>
              <a:rPr lang="ro-RO" sz="2800" b="1">
                <a:latin typeface="Times New Roman" pitchFamily="18" charset="0"/>
                <a:cs typeface="Times New Roman" pitchFamily="18" charset="0"/>
              </a:rPr>
              <a:t>Ajustarea</a:t>
            </a:r>
            <a:r>
              <a:rPr lang="ro-RO" sz="2800">
                <a:latin typeface="Times New Roman" pitchFamily="18" charset="0"/>
                <a:cs typeface="Times New Roman" pitchFamily="18" charset="0"/>
              </a:rPr>
              <a:t> la rata inflaţiei prognozată pentru anii respectivi a cotelor accizelor stabilite în sume fixe.</a:t>
            </a:r>
          </a:p>
          <a:p>
            <a:pPr marL="342900" indent="-342900" algn="just">
              <a:spcAft>
                <a:spcPts val="1200"/>
              </a:spcAft>
              <a:buClr>
                <a:schemeClr val="bg2"/>
              </a:buClr>
              <a:buSzPct val="75000"/>
              <a:buFont typeface="Wingdings" pitchFamily="2" charset="2"/>
              <a:buChar char="n"/>
            </a:pPr>
            <a:r>
              <a:rPr lang="ro-RO" sz="2800" b="1">
                <a:latin typeface="Times New Roman" pitchFamily="18" charset="0"/>
                <a:cs typeface="Times New Roman" pitchFamily="18" charset="0"/>
              </a:rPr>
              <a:t>Indexarea</a:t>
            </a:r>
            <a:r>
              <a:rPr lang="ro-RO" sz="2800">
                <a:latin typeface="Times New Roman" pitchFamily="18" charset="0"/>
                <a:cs typeface="Times New Roman" pitchFamily="18" charset="0"/>
              </a:rPr>
              <a:t> la coeficientul de creştere anuală a produsului intern brut nominal prognozat pentru anii respectivi faţă de anul precedent  a cotei accizului la combustibil.</a:t>
            </a:r>
          </a:p>
          <a:p>
            <a:pPr marL="342900" indent="-342900" algn="just">
              <a:spcBef>
                <a:spcPct val="20000"/>
              </a:spcBef>
              <a:buClr>
                <a:schemeClr val="bg2"/>
              </a:buClr>
              <a:buSzPct val="75000"/>
              <a:buFont typeface="Wingdings" pitchFamily="2" charset="2"/>
              <a:buChar char="n"/>
            </a:pPr>
            <a:endParaRPr lang="ru-RU" sz="3000" b="1">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Рисунок 5" descr="stema_RM_1.jpg"/>
          <p:cNvPicPr>
            <a:picLocks noChangeAspect="1"/>
          </p:cNvPicPr>
          <p:nvPr/>
        </p:nvPicPr>
        <p:blipFill>
          <a:blip r:embed="rId3" cstate="print"/>
          <a:srcRect/>
          <a:stretch>
            <a:fillRect/>
          </a:stretch>
        </p:blipFill>
        <p:spPr bwMode="auto">
          <a:xfrm>
            <a:off x="8037513" y="152400"/>
            <a:ext cx="573087" cy="641350"/>
          </a:xfrm>
          <a:prstGeom prst="rect">
            <a:avLst/>
          </a:prstGeom>
          <a:noFill/>
          <a:ln w="9525">
            <a:noFill/>
            <a:miter lim="800000"/>
            <a:headEnd/>
            <a:tailEnd/>
          </a:ln>
        </p:spPr>
      </p:pic>
      <p:sp>
        <p:nvSpPr>
          <p:cNvPr id="15363" name="TextBox 6"/>
          <p:cNvSpPr txBox="1">
            <a:spLocks noChangeArrowheads="1"/>
          </p:cNvSpPr>
          <p:nvPr/>
        </p:nvSpPr>
        <p:spPr bwMode="auto">
          <a:xfrm>
            <a:off x="35814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sp>
        <p:nvSpPr>
          <p:cNvPr id="15364" name="Rectangle 3"/>
          <p:cNvSpPr txBox="1">
            <a:spLocks noChangeArrowheads="1"/>
          </p:cNvSpPr>
          <p:nvPr/>
        </p:nvSpPr>
        <p:spPr bwMode="auto">
          <a:xfrm>
            <a:off x="457200" y="1066800"/>
            <a:ext cx="8229600" cy="1371600"/>
          </a:xfrm>
          <a:prstGeom prst="rect">
            <a:avLst/>
          </a:prstGeom>
          <a:noFill/>
          <a:ln w="9525">
            <a:noFill/>
            <a:miter lim="800000"/>
            <a:headEnd/>
            <a:tailEnd/>
          </a:ln>
        </p:spPr>
        <p:txBody>
          <a:bodyPr/>
          <a:lstStyle/>
          <a:p>
            <a:pPr marL="342900" indent="-342900">
              <a:spcBef>
                <a:spcPct val="20000"/>
              </a:spcBef>
              <a:buClr>
                <a:schemeClr val="bg2"/>
              </a:buClr>
              <a:buSzPct val="75000"/>
              <a:buFont typeface="Wingdings" pitchFamily="2" charset="2"/>
              <a:buNone/>
            </a:pPr>
            <a:r>
              <a:rPr lang="ro-RO" sz="2500" b="1" i="1">
                <a:latin typeface="Times New Roman" pitchFamily="18" charset="0"/>
                <a:cs typeface="Times New Roman" pitchFamily="18" charset="0"/>
              </a:rPr>
              <a:t>În anul 2015 - 2017 se prevede:</a:t>
            </a:r>
          </a:p>
          <a:p>
            <a:pPr marL="342900" indent="-342900" algn="just">
              <a:spcBef>
                <a:spcPts val="1200"/>
              </a:spcBef>
              <a:buClr>
                <a:schemeClr val="bg2"/>
              </a:buClr>
              <a:buSzPct val="75000"/>
              <a:buFont typeface="Wingdings" pitchFamily="2" charset="2"/>
              <a:buChar char="n"/>
            </a:pPr>
            <a:r>
              <a:rPr lang="ro-RO" sz="2200" b="1">
                <a:latin typeface="Times New Roman" pitchFamily="18" charset="0"/>
                <a:cs typeface="Times New Roman" pitchFamily="18" charset="0"/>
              </a:rPr>
              <a:t>Modificarea </a:t>
            </a:r>
            <a:r>
              <a:rPr lang="ro-RO" sz="2200">
                <a:latin typeface="Times New Roman" pitchFamily="18" charset="0"/>
                <a:cs typeface="Times New Roman" pitchFamily="18" charset="0"/>
              </a:rPr>
              <a:t>mărimii cotei accizului pentru țigarete cu filtru și fără filtru conform tabelului. </a:t>
            </a:r>
          </a:p>
          <a:p>
            <a:pPr marL="342900" indent="-342900" algn="ctr" eaLnBrk="0" hangingPunct="0">
              <a:spcBef>
                <a:spcPct val="20000"/>
              </a:spcBef>
              <a:buClr>
                <a:schemeClr val="bg2"/>
              </a:buClr>
              <a:buSzPct val="75000"/>
            </a:pPr>
            <a:endParaRPr lang="ro-RO" i="1">
              <a:latin typeface="Times New Roman" pitchFamily="18" charset="0"/>
              <a:cs typeface="Times New Roman" pitchFamily="18" charset="0"/>
            </a:endParaRPr>
          </a:p>
          <a:p>
            <a:pPr marL="342900" indent="-342900" algn="just">
              <a:spcBef>
                <a:spcPct val="20000"/>
              </a:spcBef>
              <a:buClr>
                <a:schemeClr val="bg2"/>
              </a:buClr>
              <a:buSzPct val="75000"/>
              <a:buFont typeface="Wingdings" pitchFamily="2" charset="2"/>
              <a:buChar char="n"/>
            </a:pPr>
            <a:endParaRPr lang="ru-RU" sz="2500" b="1">
              <a:latin typeface="Times New Roman" pitchFamily="18" charset="0"/>
              <a:cs typeface="Times New Roman" pitchFamily="18" charset="0"/>
            </a:endParaRPr>
          </a:p>
        </p:txBody>
      </p:sp>
      <p:graphicFrame>
        <p:nvGraphicFramePr>
          <p:cNvPr id="8" name="Таблица 7"/>
          <p:cNvGraphicFramePr>
            <a:graphicFrameLocks noGrp="1"/>
          </p:cNvGraphicFramePr>
          <p:nvPr/>
        </p:nvGraphicFramePr>
        <p:xfrm>
          <a:off x="381000" y="2895600"/>
          <a:ext cx="8458200" cy="3657600"/>
        </p:xfrm>
        <a:graphic>
          <a:graphicData uri="http://schemas.openxmlformats.org/drawingml/2006/table">
            <a:tbl>
              <a:tblPr/>
              <a:tblGrid>
                <a:gridCol w="914400"/>
                <a:gridCol w="1066800"/>
                <a:gridCol w="762000"/>
                <a:gridCol w="990600"/>
                <a:gridCol w="990600"/>
                <a:gridCol w="990600"/>
                <a:gridCol w="914400"/>
                <a:gridCol w="914400"/>
                <a:gridCol w="914400"/>
              </a:tblGrid>
              <a:tr h="266700">
                <a:tc row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Poziţia tarifară</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row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Unitatea de măsură</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gridSpan="7">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Cota accizului</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76225">
                <a:tc vMerge="1">
                  <a:txBody>
                    <a:bodyPr/>
                    <a:lstStyle/>
                    <a:p>
                      <a:endParaRPr lang="ru-RU"/>
                    </a:p>
                  </a:txBody>
                  <a:tcPr/>
                </a:tc>
                <a:tc vMerge="1">
                  <a:txBody>
                    <a:bodyPr/>
                    <a:lstStyle/>
                    <a:p>
                      <a:endParaRPr lang="ru-RU"/>
                    </a:p>
                  </a:txBody>
                  <a:tcPr/>
                </a:tc>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efectiv</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hMerge="1">
                  <a:txBody>
                    <a:bodyPr/>
                    <a:lstStyle/>
                    <a:p>
                      <a:endParaRPr lang="ru-RU"/>
                    </a:p>
                  </a:txBody>
                  <a:tcPr/>
                </a:tc>
                <a:tc hMerge="1">
                  <a:txBody>
                    <a:bodyPr/>
                    <a:lstStyle/>
                    <a:p>
                      <a:endParaRPr lang="ru-RU"/>
                    </a:p>
                  </a:txBody>
                  <a:tcPr/>
                </a:tc>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propuneri pe termen mediu</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hMerge="1">
                  <a:txBody>
                    <a:bodyPr/>
                    <a:lstStyle/>
                    <a:p>
                      <a:endParaRPr lang="ru-RU"/>
                    </a:p>
                  </a:txBody>
                  <a:tcPr/>
                </a:tc>
              </a:tr>
              <a:tr h="276225">
                <a:tc vMerge="1">
                  <a:txBody>
                    <a:bodyPr/>
                    <a:lstStyle/>
                    <a:p>
                      <a:endParaRPr lang="ru-RU"/>
                    </a:p>
                  </a:txBody>
                  <a:tcPr/>
                </a:tc>
                <a:tc vMerge="1">
                  <a:txBody>
                    <a:bodyPr/>
                    <a:lstStyle/>
                    <a:p>
                      <a:endParaRPr lang="ru-RU"/>
                    </a:p>
                  </a:txBody>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2012</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2013</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2014</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2015</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2016</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2017</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53340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01.01.13 - 08.08.13</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09.08.13 - 31.12.13</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1152525">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240220 </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Ţigarete cu filtru </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Times New Roman" pitchFamily="18" charset="0"/>
                          <a:cs typeface="Times New Roman" pitchFamily="18" charset="0"/>
                        </a:rPr>
                        <a:t>B</a:t>
                      </a: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ucăţi</a:t>
                      </a:r>
                      <a:r>
                        <a:rPr kumimoji="0" lang="en-US" sz="1500" b="0" i="0" u="none" strike="noStrike" cap="none" normalizeH="0" baseline="0" smtClean="0">
                          <a:ln>
                            <a:noFill/>
                          </a:ln>
                          <a:solidFill>
                            <a:srgbClr val="000000"/>
                          </a:solidFill>
                          <a:effectLst/>
                          <a:latin typeface="Times New Roman" pitchFamily="18" charset="0"/>
                          <a:cs typeface="Times New Roman" pitchFamily="18" charset="0"/>
                        </a:rPr>
                        <a:t> / v</a:t>
                      </a: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aloarea în lei</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20 lei + 24%</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30 lei + 30%</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45 lei + 24%</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6350" algn="ctr" defTabSz="914400" rtl="0" eaLnBrk="1" fontAlgn="base" latinLnBrk="0" hangingPunct="1">
                        <a:lnSpc>
                          <a:spcPct val="115000"/>
                        </a:lnSpc>
                        <a:spcBef>
                          <a:spcPct val="0"/>
                        </a:spcBef>
                        <a:spcAft>
                          <a:spcPct val="0"/>
                        </a:spcAft>
                        <a:buClrTx/>
                        <a:buSzTx/>
                        <a:buFontTx/>
                        <a:buNone/>
                        <a:tabLst/>
                      </a:pPr>
                      <a:r>
                        <a:rPr kumimoji="0" lang="ro-RO" sz="1500" b="1" i="0" u="none" strike="noStrike" cap="none" normalizeH="0" baseline="0" smtClean="0">
                          <a:ln>
                            <a:noFill/>
                          </a:ln>
                          <a:solidFill>
                            <a:srgbClr val="000000"/>
                          </a:solidFill>
                          <a:effectLst/>
                          <a:latin typeface="Times New Roman" pitchFamily="18" charset="0"/>
                          <a:cs typeface="Times New Roman" pitchFamily="18" charset="0"/>
                        </a:rPr>
                        <a:t>75 lei + 24%</a:t>
                      </a:r>
                      <a:endParaRPr kumimoji="0" lang="ru-RU"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1" i="0" u="none" strike="noStrike" cap="none" normalizeH="0" baseline="0" smtClean="0">
                          <a:ln>
                            <a:noFill/>
                          </a:ln>
                          <a:solidFill>
                            <a:srgbClr val="000000"/>
                          </a:solidFill>
                          <a:effectLst/>
                          <a:latin typeface="Times New Roman" pitchFamily="18" charset="0"/>
                          <a:cs typeface="Times New Roman" pitchFamily="18" charset="0"/>
                        </a:rPr>
                        <a:t>80 lei + 32%</a:t>
                      </a:r>
                      <a:endParaRPr kumimoji="0" lang="ru-RU"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1" i="0" u="none" strike="noStrike" cap="none" normalizeH="0" baseline="0" smtClean="0">
                          <a:ln>
                            <a:noFill/>
                          </a:ln>
                          <a:solidFill>
                            <a:srgbClr val="000000"/>
                          </a:solidFill>
                          <a:effectLst/>
                          <a:latin typeface="Times New Roman" pitchFamily="18" charset="0"/>
                          <a:cs typeface="Times New Roman" pitchFamily="18" charset="0"/>
                        </a:rPr>
                        <a:t>100 lei + 33%</a:t>
                      </a:r>
                      <a:endParaRPr kumimoji="0" lang="ru-RU"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1" i="0" u="none" strike="noStrike" cap="none" normalizeH="0" baseline="0" smtClean="0">
                          <a:ln>
                            <a:noFill/>
                          </a:ln>
                          <a:solidFill>
                            <a:srgbClr val="000000"/>
                          </a:solidFill>
                          <a:effectLst/>
                          <a:latin typeface="Times New Roman" pitchFamily="18" charset="0"/>
                          <a:cs typeface="Times New Roman" pitchFamily="18" charset="0"/>
                        </a:rPr>
                        <a:t>120 lei + 34%</a:t>
                      </a:r>
                      <a:endParaRPr kumimoji="0" lang="ru-RU"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1152525">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240220 Ţigarete fără filtru</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1000 bucăţi</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20 lei</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30 lei</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0" i="0" u="none" strike="noStrike" cap="none" normalizeH="0" baseline="0" smtClean="0">
                          <a:ln>
                            <a:noFill/>
                          </a:ln>
                          <a:solidFill>
                            <a:srgbClr val="000000"/>
                          </a:solidFill>
                          <a:effectLst/>
                          <a:latin typeface="Times New Roman" pitchFamily="18" charset="0"/>
                          <a:cs typeface="Times New Roman" pitchFamily="18" charset="0"/>
                        </a:rPr>
                        <a:t>30 lei</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1" i="0" u="none" strike="noStrike" cap="none" normalizeH="0" baseline="0" smtClean="0">
                          <a:ln>
                            <a:noFill/>
                          </a:ln>
                          <a:solidFill>
                            <a:srgbClr val="000000"/>
                          </a:solidFill>
                          <a:effectLst/>
                          <a:latin typeface="Times New Roman" pitchFamily="18" charset="0"/>
                          <a:cs typeface="Times New Roman" pitchFamily="18" charset="0"/>
                        </a:rPr>
                        <a:t>50 lei</a:t>
                      </a:r>
                      <a:endParaRPr kumimoji="0" lang="ru-RU"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1" i="0" u="none" strike="noStrike" cap="none" normalizeH="0" baseline="0" smtClean="0">
                          <a:ln>
                            <a:noFill/>
                          </a:ln>
                          <a:solidFill>
                            <a:srgbClr val="000000"/>
                          </a:solidFill>
                          <a:effectLst/>
                          <a:latin typeface="Times New Roman" pitchFamily="18" charset="0"/>
                          <a:cs typeface="Times New Roman" pitchFamily="18" charset="0"/>
                        </a:rPr>
                        <a:t>80 lei</a:t>
                      </a:r>
                      <a:endParaRPr kumimoji="0" lang="ru-RU"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1" i="0" u="none" strike="noStrike" cap="none" normalizeH="0" baseline="0" smtClean="0">
                          <a:ln>
                            <a:noFill/>
                          </a:ln>
                          <a:solidFill>
                            <a:srgbClr val="000000"/>
                          </a:solidFill>
                          <a:effectLst/>
                          <a:latin typeface="Times New Roman" pitchFamily="18" charset="0"/>
                          <a:cs typeface="Times New Roman" pitchFamily="18" charset="0"/>
                        </a:rPr>
                        <a:t>100 lei</a:t>
                      </a:r>
                      <a:endParaRPr kumimoji="0" lang="ru-RU"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59825" marR="59825" marT="854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500" b="1" i="0" u="none" strike="noStrike" cap="none" normalizeH="0" baseline="0" smtClean="0">
                          <a:ln>
                            <a:noFill/>
                          </a:ln>
                          <a:solidFill>
                            <a:srgbClr val="000000"/>
                          </a:solidFill>
                          <a:effectLst/>
                          <a:latin typeface="Times New Roman" pitchFamily="18" charset="0"/>
                          <a:cs typeface="Times New Roman" pitchFamily="18" charset="0"/>
                        </a:rPr>
                        <a:t>120 lei</a:t>
                      </a:r>
                      <a:endParaRPr kumimoji="0" lang="ru-RU"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bl>
          </a:graphicData>
        </a:graphic>
      </p:graphicFrame>
      <p:sp>
        <p:nvSpPr>
          <p:cNvPr id="15414" name="TextBox 11"/>
          <p:cNvSpPr txBox="1">
            <a:spLocks noChangeArrowheads="1"/>
          </p:cNvSpPr>
          <p:nvPr/>
        </p:nvSpPr>
        <p:spPr bwMode="auto">
          <a:xfrm>
            <a:off x="533400" y="2481263"/>
            <a:ext cx="8305800" cy="338137"/>
          </a:xfrm>
          <a:prstGeom prst="rect">
            <a:avLst/>
          </a:prstGeom>
          <a:noFill/>
          <a:ln w="9525">
            <a:noFill/>
            <a:miter lim="800000"/>
            <a:headEnd/>
            <a:tailEnd/>
          </a:ln>
        </p:spPr>
        <p:txBody>
          <a:bodyPr>
            <a:spAutoFit/>
          </a:bodyPr>
          <a:lstStyle/>
          <a:p>
            <a:pPr indent="6350" algn="ctr" eaLnBrk="0" hangingPunct="0">
              <a:buClr>
                <a:schemeClr val="bg2"/>
              </a:buClr>
              <a:buSzPct val="75000"/>
            </a:pPr>
            <a:r>
              <a:rPr lang="ro-RO" sz="1600" i="1">
                <a:latin typeface="Times New Roman" pitchFamily="18" charset="0"/>
                <a:cs typeface="Times New Roman" pitchFamily="18" charset="0"/>
              </a:rPr>
              <a:t>Evoluţia cotelor accizelor pentru articolele din tutun - ţigarete cu și fără filtru</a:t>
            </a:r>
            <a:r>
              <a:rPr lang="en-US" sz="1600" i="1">
                <a:latin typeface="Times New Roman" pitchFamily="18" charset="0"/>
                <a:cs typeface="Times New Roman" pitchFamily="18" charset="0"/>
              </a:rPr>
              <a:t> </a:t>
            </a:r>
            <a:r>
              <a:rPr lang="ro-RO" sz="1600" i="1">
                <a:latin typeface="Times New Roman" pitchFamily="18" charset="0"/>
                <a:cs typeface="Times New Roman" pitchFamily="18" charset="0"/>
              </a:rPr>
              <a:t>în anii 2012 – 2017</a:t>
            </a:r>
            <a:endParaRPr lang="ru-RU" sz="1600" i="1">
              <a:latin typeface="Times New Roman" pitchFamily="18" charset="0"/>
              <a:cs typeface="Times New Roman" pitchFamily="18" charset="0"/>
            </a:endParaRPr>
          </a:p>
        </p:txBody>
      </p:sp>
      <p:sp>
        <p:nvSpPr>
          <p:cNvPr id="9" name="Заголовок 7"/>
          <p:cNvSpPr txBox="1">
            <a:spLocks/>
          </p:cNvSpPr>
          <p:nvPr/>
        </p:nvSpPr>
        <p:spPr bwMode="auto">
          <a:xfrm>
            <a:off x="533400" y="609600"/>
            <a:ext cx="7391400" cy="381000"/>
          </a:xfrm>
          <a:prstGeom prst="rect">
            <a:avLst/>
          </a:prstGeom>
          <a:noFill/>
          <a:ln w="9525">
            <a:noFill/>
            <a:miter lim="800000"/>
            <a:headEnd/>
            <a:tailEnd/>
          </a:ln>
          <a:effectLst/>
        </p:spPr>
        <p:txBody>
          <a:bodyPr anchor="ctr"/>
          <a:lstStyle/>
          <a:p>
            <a:pPr algn="ctr">
              <a:defRPr/>
            </a:pPr>
            <a:r>
              <a:rPr lang="ro-RO" sz="3000" b="1" i="1" kern="0" dirty="0">
                <a:solidFill>
                  <a:srgbClr val="F72973"/>
                </a:solidFill>
                <a:latin typeface="Times New Roman" pitchFamily="18" charset="0"/>
                <a:ea typeface="+mj-ea"/>
                <a:cs typeface="Times New Roman" pitchFamily="18" charset="0"/>
              </a:rPr>
              <a:t> Accize (continuare)</a:t>
            </a:r>
            <a:endParaRPr lang="ru-RU" sz="3000" b="1" i="1" kern="0" dirty="0">
              <a:solidFill>
                <a:srgbClr val="F72973"/>
              </a:solidFill>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533400"/>
            <a:ext cx="8229600" cy="1295400"/>
          </a:xfrm>
        </p:spPr>
        <p:txBody>
          <a:bodyPr/>
          <a:lstStyle/>
          <a:p>
            <a:pPr algn="ctr" eaLnBrk="1" hangingPunct="1">
              <a:defRPr/>
            </a:pPr>
            <a:r>
              <a:rPr lang="ro-RO" sz="2800" b="1" i="1" dirty="0" smtClean="0">
                <a:latin typeface="+mn-lt"/>
              </a:rPr>
              <a:t/>
            </a:r>
            <a:br>
              <a:rPr lang="ro-RO" sz="2800" b="1" i="1" dirty="0" smtClean="0">
                <a:latin typeface="+mn-lt"/>
              </a:rPr>
            </a:br>
            <a:r>
              <a:rPr lang="ro-RO" sz="2800" b="1" i="1" dirty="0" smtClean="0">
                <a:latin typeface="+mn-lt"/>
              </a:rPr>
              <a:t> </a:t>
            </a:r>
            <a:r>
              <a:rPr lang="ro-RO" sz="3000" b="1" i="1" dirty="0" smtClean="0">
                <a:solidFill>
                  <a:srgbClr val="F72973"/>
                </a:solidFill>
                <a:latin typeface="Times New Roman" pitchFamily="18" charset="0"/>
                <a:cs typeface="Times New Roman" pitchFamily="18" charset="0"/>
              </a:rPr>
              <a:t>Accize (continuare)</a:t>
            </a:r>
            <a:r>
              <a:rPr lang="ro-RO" sz="2800" b="1" i="1" dirty="0" smtClean="0">
                <a:latin typeface="+mn-lt"/>
              </a:rPr>
              <a:t/>
            </a:r>
            <a:br>
              <a:rPr lang="ro-RO" sz="2800" b="1" i="1" dirty="0" smtClean="0">
                <a:latin typeface="+mn-lt"/>
              </a:rPr>
            </a:br>
            <a:r>
              <a:rPr lang="ro-RO" sz="1600" b="1" dirty="0" smtClean="0">
                <a:latin typeface="Times New Roman" pitchFamily="18" charset="0"/>
                <a:cs typeface="Times New Roman" pitchFamily="18" charset="0"/>
              </a:rPr>
              <a:t>Cotele accizelor la produsele petroliere ajustate la rata de creştere a PIB-ului nominal</a:t>
            </a:r>
            <a:r>
              <a:rPr lang="en-US" sz="1600" dirty="0" smtClean="0">
                <a:latin typeface="Times New Roman" pitchFamily="18" charset="0"/>
                <a:cs typeface="Times New Roman" pitchFamily="18" charset="0"/>
              </a:rPr>
              <a:t>.</a:t>
            </a:r>
            <a:endParaRPr lang="ru-RU" sz="2800" b="1" i="1" dirty="0" smtClean="0">
              <a:latin typeface="Times New Roman" pitchFamily="18" charset="0"/>
              <a:cs typeface="Times New Roman" pitchFamily="18" charset="0"/>
            </a:endParaRPr>
          </a:p>
        </p:txBody>
      </p:sp>
      <p:sp>
        <p:nvSpPr>
          <p:cNvPr id="16387" name="Номер слайда 4"/>
          <p:cNvSpPr>
            <a:spLocks noGrp="1"/>
          </p:cNvSpPr>
          <p:nvPr>
            <p:ph type="sldNum" sz="quarter" idx="11"/>
          </p:nvPr>
        </p:nvSpPr>
        <p:spPr>
          <a:xfrm>
            <a:off x="457200" y="6245225"/>
            <a:ext cx="2133600" cy="476250"/>
          </a:xfrm>
          <a:noFill/>
        </p:spPr>
        <p:txBody>
          <a:bodyPr/>
          <a:lstStyle/>
          <a:p>
            <a:pPr algn="l"/>
            <a:fld id="{B2A4FD4D-AB7B-46B9-9004-F598318E7DA9}" type="slidenum">
              <a:rPr lang="ru-RU" smtClean="0">
                <a:latin typeface="Arial" charset="0"/>
              </a:rPr>
              <a:pPr algn="l"/>
              <a:t>14</a:t>
            </a:fld>
            <a:endParaRPr lang="ru-RU" smtClean="0">
              <a:latin typeface="Arial" charset="0"/>
            </a:endParaRPr>
          </a:p>
        </p:txBody>
      </p:sp>
      <p:graphicFrame>
        <p:nvGraphicFramePr>
          <p:cNvPr id="6" name="Таблица 5"/>
          <p:cNvGraphicFramePr>
            <a:graphicFrameLocks noGrp="1"/>
          </p:cNvGraphicFramePr>
          <p:nvPr/>
        </p:nvGraphicFramePr>
        <p:xfrm>
          <a:off x="685800" y="2057400"/>
          <a:ext cx="8001000" cy="3854960"/>
        </p:xfrm>
        <a:graphic>
          <a:graphicData uri="http://schemas.openxmlformats.org/drawingml/2006/table">
            <a:tbl>
              <a:tblPr/>
              <a:tblGrid>
                <a:gridCol w="2590800"/>
                <a:gridCol w="1131888"/>
                <a:gridCol w="987425"/>
                <a:gridCol w="973137"/>
                <a:gridCol w="1158875"/>
                <a:gridCol w="1158875"/>
              </a:tblGrid>
              <a:tr h="490538">
                <a:tc row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800" b="1" i="0" u="none" strike="noStrike" cap="none" normalizeH="0" baseline="0" smtClean="0">
                          <a:ln>
                            <a:noFill/>
                          </a:ln>
                          <a:solidFill>
                            <a:srgbClr val="000000"/>
                          </a:solidFill>
                          <a:effectLst/>
                          <a:latin typeface="Times New Roman" pitchFamily="18" charset="0"/>
                          <a:cs typeface="Times New Roman" pitchFamily="18" charset="0"/>
                        </a:rPr>
                        <a:t>Denumirea mărfii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row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Unitatea de măsură</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Cota accizului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490538">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Cota actuală</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Propuneri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hMerge="1">
                  <a:txBody>
                    <a:bodyPr/>
                    <a:lstStyle/>
                    <a:p>
                      <a:endParaRPr lang="ru-RU"/>
                    </a:p>
                  </a:txBody>
                  <a:tcPr/>
                </a:tc>
              </a:tr>
              <a:tr h="511175">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2014</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2015  (10</a:t>
                      </a:r>
                      <a:r>
                        <a:rPr kumimoji="0" lang="ro-RO" sz="1800" b="1" i="0" u="none" strike="noStrike" cap="none" normalizeH="0" baseline="0" smtClean="0">
                          <a:ln>
                            <a:noFill/>
                          </a:ln>
                          <a:solidFill>
                            <a:srgbClr val="000000"/>
                          </a:solidFill>
                          <a:effectLst/>
                          <a:latin typeface="Times New Roman" pitchFamily="18" charset="0"/>
                          <a:cs typeface="Times New Roman" pitchFamily="18" charset="0"/>
                        </a:rPr>
                        <a:t>,3</a:t>
                      </a: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2016 (9,</a:t>
                      </a:r>
                      <a:r>
                        <a:rPr kumimoji="0" lang="ro-RO" sz="1800" b="1" i="0" u="none" strike="noStrike" cap="none" normalizeH="0" baseline="0" smtClean="0">
                          <a:ln>
                            <a:noFill/>
                          </a:ln>
                          <a:solidFill>
                            <a:srgbClr val="000000"/>
                          </a:solidFill>
                          <a:effectLst/>
                          <a:latin typeface="Times New Roman" pitchFamily="18" charset="0"/>
                          <a:cs typeface="Times New Roman" pitchFamily="18" charset="0"/>
                        </a:rPr>
                        <a:t>8</a:t>
                      </a: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2017 (</a:t>
                      </a:r>
                      <a:r>
                        <a:rPr kumimoji="0" lang="ro-RO" sz="1800" b="1" i="0" u="none" strike="noStrike" cap="none" normalizeH="0" baseline="0" smtClean="0">
                          <a:ln>
                            <a:noFill/>
                          </a:ln>
                          <a:solidFill>
                            <a:srgbClr val="000000"/>
                          </a:solidFill>
                          <a:effectLst/>
                          <a:latin typeface="Times New Roman" pitchFamily="18" charset="0"/>
                          <a:cs typeface="Times New Roman" pitchFamily="18" charset="0"/>
                        </a:rPr>
                        <a:t>9,6</a:t>
                      </a: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4667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Benzină şi derivatele acesteia</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tona</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3.</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500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3.</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860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4.240 </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4.</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650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05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Motorină</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tona</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1.4</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5</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5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1.</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600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1.</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760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1.</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930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05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Păcură</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tona</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1.4</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5</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5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1.</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600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1.</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760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1.</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930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05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Gaze lichefiate</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tona</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2.1</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8</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0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2.</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400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2.</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635</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2.</a:t>
                      </a:r>
                      <a:r>
                        <a:rPr kumimoji="0" lang="ro-RO" sz="1800" b="0" i="0" u="none" strike="noStrike" cap="none" normalizeH="0" baseline="0" smtClean="0">
                          <a:ln>
                            <a:noFill/>
                          </a:ln>
                          <a:solidFill>
                            <a:srgbClr val="000000"/>
                          </a:solidFill>
                          <a:effectLst/>
                          <a:latin typeface="Times New Roman" pitchFamily="18" charset="0"/>
                          <a:cs typeface="Times New Roman" pitchFamily="18" charset="0"/>
                        </a:rPr>
                        <a:t>890</a:t>
                      </a: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lei</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437" name="TextBox 6"/>
          <p:cNvSpPr txBox="1">
            <a:spLocks noChangeArrowheads="1"/>
          </p:cNvSpPr>
          <p:nvPr/>
        </p:nvSpPr>
        <p:spPr bwMode="auto">
          <a:xfrm>
            <a:off x="35814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16438" name="Рисунок 5" descr="stema_RM_1.jpg"/>
          <p:cNvPicPr>
            <a:picLocks noChangeAspect="1"/>
          </p:cNvPicPr>
          <p:nvPr/>
        </p:nvPicPr>
        <p:blipFill>
          <a:blip r:embed="rId2" cstate="print"/>
          <a:srcRect/>
          <a:stretch>
            <a:fillRect/>
          </a:stretch>
        </p:blipFill>
        <p:spPr bwMode="auto">
          <a:xfrm>
            <a:off x="8037513" y="152400"/>
            <a:ext cx="573087" cy="64135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304800"/>
            <a:ext cx="8229600" cy="533400"/>
          </a:xfrm>
        </p:spPr>
        <p:txBody>
          <a:bodyPr/>
          <a:lstStyle/>
          <a:p>
            <a:pPr algn="ctr" eaLnBrk="1" hangingPunct="1"/>
            <a:r>
              <a:rPr lang="ro-RO" sz="3000" b="1" i="1" smtClean="0">
                <a:solidFill>
                  <a:srgbClr val="F72973"/>
                </a:solidFill>
                <a:latin typeface="Times New Roman" pitchFamily="18" charset="0"/>
                <a:cs typeface="Times New Roman" pitchFamily="18" charset="0"/>
              </a:rPr>
              <a:t> </a:t>
            </a:r>
            <a:br>
              <a:rPr lang="ro-RO" sz="3000" b="1" i="1" smtClean="0">
                <a:solidFill>
                  <a:srgbClr val="F72973"/>
                </a:solidFill>
                <a:latin typeface="Times New Roman" pitchFamily="18" charset="0"/>
                <a:cs typeface="Times New Roman" pitchFamily="18" charset="0"/>
              </a:rPr>
            </a:br>
            <a:r>
              <a:rPr lang="ro-RO" sz="3000" b="1" i="1" smtClean="0">
                <a:solidFill>
                  <a:srgbClr val="F72973"/>
                </a:solidFill>
                <a:latin typeface="Times New Roman" pitchFamily="18" charset="0"/>
                <a:cs typeface="Times New Roman" pitchFamily="18" charset="0"/>
              </a:rPr>
              <a:t>Accize (continuare)</a:t>
            </a:r>
            <a:endParaRPr lang="ru-RU" sz="3000" b="1" i="1" smtClean="0">
              <a:solidFill>
                <a:srgbClr val="F72973"/>
              </a:solidFill>
              <a:latin typeface="Times New Roman" pitchFamily="18" charset="0"/>
              <a:cs typeface="Times New Roman" pitchFamily="18" charset="0"/>
            </a:endParaRPr>
          </a:p>
        </p:txBody>
      </p:sp>
      <p:sp>
        <p:nvSpPr>
          <p:cNvPr id="13315" name="Rectangle 3"/>
          <p:cNvSpPr>
            <a:spLocks noGrp="1" noChangeArrowheads="1"/>
          </p:cNvSpPr>
          <p:nvPr>
            <p:ph idx="1"/>
          </p:nvPr>
        </p:nvSpPr>
        <p:spPr>
          <a:xfrm>
            <a:off x="457200" y="1295400"/>
            <a:ext cx="8458200" cy="762000"/>
          </a:xfrm>
        </p:spPr>
        <p:txBody>
          <a:bodyPr/>
          <a:lstStyle/>
          <a:p>
            <a:pPr eaLnBrk="1" hangingPunct="1">
              <a:buFont typeface="Wingdings" pitchFamily="2" charset="2"/>
              <a:buNone/>
            </a:pPr>
            <a:r>
              <a:rPr lang="ro-RO" sz="1600" b="1" i="1" smtClean="0">
                <a:latin typeface="Times New Roman" pitchFamily="18" charset="0"/>
                <a:cs typeface="Times New Roman" pitchFamily="18" charset="0"/>
              </a:rPr>
              <a:t>În anii 2015  - 2017 se prevede </a:t>
            </a:r>
            <a:r>
              <a:rPr lang="ro-RO" sz="1600" b="1" smtClean="0">
                <a:latin typeface="Times New Roman" pitchFamily="18" charset="0"/>
                <a:cs typeface="Times New Roman" pitchFamily="18" charset="0"/>
              </a:rPr>
              <a:t>a</a:t>
            </a:r>
            <a:r>
              <a:rPr lang="ro-MO" sz="1600" b="1" smtClean="0">
                <a:latin typeface="Times New Roman" pitchFamily="18" charset="0"/>
                <a:cs typeface="Times New Roman" pitchFamily="18" charset="0"/>
              </a:rPr>
              <a:t>justarea la rata inflaţiei prognozată pentru anii respectivi a cotelor accizelor stabilite în sume fixe (băuturi alcoolice).</a:t>
            </a:r>
            <a:endParaRPr lang="ro-RO" sz="1600" b="1" smtClean="0">
              <a:latin typeface="Times New Roman" pitchFamily="18" charset="0"/>
              <a:cs typeface="Times New Roman" pitchFamily="18" charset="0"/>
            </a:endParaRPr>
          </a:p>
        </p:txBody>
      </p:sp>
      <p:sp>
        <p:nvSpPr>
          <p:cNvPr id="17412" name="Номер слайда 4"/>
          <p:cNvSpPr>
            <a:spLocks noGrp="1"/>
          </p:cNvSpPr>
          <p:nvPr>
            <p:ph type="sldNum" sz="quarter" idx="11"/>
          </p:nvPr>
        </p:nvSpPr>
        <p:spPr>
          <a:xfrm>
            <a:off x="457200" y="6477000"/>
            <a:ext cx="2133600" cy="381000"/>
          </a:xfrm>
          <a:noFill/>
        </p:spPr>
        <p:txBody>
          <a:bodyPr/>
          <a:lstStyle/>
          <a:p>
            <a:pPr algn="l"/>
            <a:fld id="{A4C2C25A-C690-4F04-B9DD-FE12B6D20484}" type="slidenum">
              <a:rPr lang="ru-RU" smtClean="0">
                <a:latin typeface="Arial" charset="0"/>
              </a:rPr>
              <a:pPr algn="l"/>
              <a:t>15</a:t>
            </a:fld>
            <a:endParaRPr lang="ru-RU" smtClean="0">
              <a:latin typeface="Arial" charset="0"/>
            </a:endParaRPr>
          </a:p>
        </p:txBody>
      </p:sp>
      <p:graphicFrame>
        <p:nvGraphicFramePr>
          <p:cNvPr id="6" name="Содержимое 7"/>
          <p:cNvGraphicFramePr>
            <a:graphicFrameLocks noGrp="1"/>
          </p:cNvGraphicFramePr>
          <p:nvPr/>
        </p:nvGraphicFramePr>
        <p:xfrm>
          <a:off x="304800" y="2209800"/>
          <a:ext cx="8572500" cy="4285488"/>
        </p:xfrm>
        <a:graphic>
          <a:graphicData uri="http://schemas.openxmlformats.org/drawingml/2006/table">
            <a:tbl>
              <a:tblPr/>
              <a:tblGrid>
                <a:gridCol w="838200"/>
                <a:gridCol w="3109913"/>
                <a:gridCol w="1109662"/>
                <a:gridCol w="1065213"/>
                <a:gridCol w="815975"/>
                <a:gridCol w="817562"/>
                <a:gridCol w="815975"/>
              </a:tblGrid>
              <a:tr h="220663">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Poziţia tarifară</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Denumirea mărfii</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Unitatea de măsură</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Cota accizului,</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239713">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2014</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2015</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 (5,3%)</a:t>
                      </a:r>
                    </a:p>
                  </a:txBody>
                  <a:tcPr marL="48260" marR="48260" marT="635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2016   </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(5%) </a:t>
                      </a:r>
                    </a:p>
                  </a:txBody>
                  <a:tcPr marL="48260" marR="48260" marT="635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2017</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 (5%)</a:t>
                      </a:r>
                    </a:p>
                  </a:txBody>
                  <a:tcPr marL="48260" marR="48260" marT="635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1571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1</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2</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3</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4</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5</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100" b="0" i="0" u="none" strike="noStrike" cap="none" normalizeH="0" baseline="0" smtClean="0">
                          <a:ln>
                            <a:noFill/>
                          </a:ln>
                          <a:solidFill>
                            <a:schemeClr val="tx1"/>
                          </a:solidFill>
                          <a:effectLst/>
                          <a:latin typeface="Times New Roman" pitchFamily="18" charset="0"/>
                          <a:cs typeface="Times New Roman" pitchFamily="18" charset="0"/>
                        </a:rPr>
                        <a:t>6</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100" b="0" i="0" u="none" strike="noStrike" cap="none" normalizeH="0" baseline="0" smtClean="0">
                          <a:ln>
                            <a:noFill/>
                          </a:ln>
                          <a:solidFill>
                            <a:schemeClr val="tx1"/>
                          </a:solidFill>
                          <a:effectLst/>
                          <a:latin typeface="Times New Roman" pitchFamily="18" charset="0"/>
                          <a:cs typeface="Times New Roman" pitchFamily="18" charset="0"/>
                        </a:rPr>
                        <a:t>7</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39370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100" b="1" i="0" u="none" strike="noStrike" cap="none" normalizeH="0" baseline="0" smtClean="0">
                          <a:ln>
                            <a:noFill/>
                          </a:ln>
                          <a:solidFill>
                            <a:srgbClr val="000000"/>
                          </a:solidFill>
                          <a:effectLst/>
                          <a:latin typeface="Times New Roman" pitchFamily="18" charset="0"/>
                          <a:cs typeface="Times New Roman" pitchFamily="18" charset="0"/>
                        </a:rPr>
                        <a:t>220300</a:t>
                      </a:r>
                      <a:endParaRPr kumimoji="0" lang="ro-RO" sz="1100" b="1"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Bere fabricată din malţ</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lei/litru</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2,02</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2,13</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2,24</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2,35</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100" b="1" i="0" u="none" strike="noStrike" cap="none" normalizeH="0" baseline="0" smtClean="0">
                          <a:ln>
                            <a:noFill/>
                          </a:ln>
                          <a:solidFill>
                            <a:schemeClr val="tx1"/>
                          </a:solidFill>
                          <a:effectLst/>
                          <a:latin typeface="Times New Roman" pitchFamily="18" charset="0"/>
                          <a:cs typeface="Times New Roman" pitchFamily="18" charset="0"/>
                        </a:rPr>
                        <a:t>2205</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Vermuturi şi alte vinuri din struguri proaspeţi, aromatizate cu plante sau cu substanţe aromatizante</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lei/</a:t>
                      </a: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litru</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10,50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11,05</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11,60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12,20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0075">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100" b="1" i="0" u="none" strike="noStrike" cap="none" normalizeH="0" baseline="0" smtClean="0">
                          <a:ln>
                            <a:noFill/>
                          </a:ln>
                          <a:solidFill>
                            <a:schemeClr val="tx1"/>
                          </a:solidFill>
                          <a:effectLst/>
                          <a:latin typeface="Times New Roman" pitchFamily="18" charset="0"/>
                          <a:cs typeface="Times New Roman" pitchFamily="18" charset="0"/>
                        </a:rPr>
                        <a:t>220600</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Alte băuturi fermentate (de exemplu, obţinute din suc de pere proaspete, cidru, hidromel); amestecuri de băuturi fermentate, amestecuri de băuturi fermentate şi băuturi nealcoolice, nedenumite şi necuprinse în altă parte</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lei/</a:t>
                      </a: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litru</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10,50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11,05</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11,60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12,20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100" b="1" i="0" u="none" strike="noStrike" cap="none" normalizeH="0" baseline="0" smtClean="0">
                          <a:ln>
                            <a:noFill/>
                          </a:ln>
                          <a:solidFill>
                            <a:schemeClr val="tx1"/>
                          </a:solidFill>
                          <a:effectLst/>
                          <a:latin typeface="Times New Roman" pitchFamily="18" charset="0"/>
                          <a:cs typeface="Times New Roman" pitchFamily="18" charset="0"/>
                        </a:rPr>
                        <a:t>2207</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Alcool etilic nedenaturat cu o concentraţie de alcool de 80% vol. sau mai mare; alcool etilic şi alte alcooluri denaturate, de orice concentraţie</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lei/</a:t>
                      </a: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litru alcool absolut</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73,00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76,90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80,70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84,70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70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100" b="1" i="0" u="none" strike="noStrike" cap="none" normalizeH="0" baseline="0" smtClean="0">
                          <a:ln>
                            <a:noFill/>
                          </a:ln>
                          <a:solidFill>
                            <a:schemeClr val="tx1"/>
                          </a:solidFill>
                          <a:effectLst/>
                          <a:latin typeface="Times New Roman" pitchFamily="18" charset="0"/>
                          <a:cs typeface="Times New Roman" pitchFamily="18" charset="0"/>
                        </a:rPr>
                        <a:t>2208</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Alcool etilic nedenaturat cu o concentraţie de alcool de pînă la 80% volum, distilate, rachiuri, lichioruri şi alte băuturi alcoolice</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lei/</a:t>
                      </a: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litru alcool absolut</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73,00</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76,90</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80,70</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84,70</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93" name="TextBox 6"/>
          <p:cNvSpPr txBox="1">
            <a:spLocks noChangeArrowheads="1"/>
          </p:cNvSpPr>
          <p:nvPr/>
        </p:nvSpPr>
        <p:spPr bwMode="auto">
          <a:xfrm>
            <a:off x="35814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17494" name="Рисунок 5" descr="stema_RM_1.jpg"/>
          <p:cNvPicPr>
            <a:picLocks noChangeAspect="1"/>
          </p:cNvPicPr>
          <p:nvPr/>
        </p:nvPicPr>
        <p:blipFill>
          <a:blip r:embed="rId2" cstate="print"/>
          <a:srcRect/>
          <a:stretch>
            <a:fillRect/>
          </a:stretch>
        </p:blipFill>
        <p:spPr bwMode="auto">
          <a:xfrm>
            <a:off x="8037513" y="152400"/>
            <a:ext cx="573087" cy="64135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04800"/>
            <a:ext cx="8229600" cy="533400"/>
          </a:xfrm>
        </p:spPr>
        <p:txBody>
          <a:bodyPr/>
          <a:lstStyle/>
          <a:p>
            <a:pPr algn="ctr" eaLnBrk="1" hangingPunct="1"/>
            <a:r>
              <a:rPr lang="ro-RO" sz="3000" b="1" i="1" smtClean="0">
                <a:solidFill>
                  <a:srgbClr val="F72973"/>
                </a:solidFill>
                <a:latin typeface="Times New Roman" pitchFamily="18" charset="0"/>
                <a:cs typeface="Times New Roman" pitchFamily="18" charset="0"/>
              </a:rPr>
              <a:t> Accize (continuare)</a:t>
            </a:r>
            <a:endParaRPr lang="ru-RU" sz="3000" b="1" i="1" smtClean="0">
              <a:solidFill>
                <a:srgbClr val="F72973"/>
              </a:solidFill>
              <a:latin typeface="Times New Roman" pitchFamily="18" charset="0"/>
              <a:cs typeface="Times New Roman" pitchFamily="18" charset="0"/>
            </a:endParaRPr>
          </a:p>
        </p:txBody>
      </p:sp>
      <p:sp>
        <p:nvSpPr>
          <p:cNvPr id="13315" name="Rectangle 3"/>
          <p:cNvSpPr>
            <a:spLocks noGrp="1" noChangeArrowheads="1"/>
          </p:cNvSpPr>
          <p:nvPr>
            <p:ph idx="1"/>
          </p:nvPr>
        </p:nvSpPr>
        <p:spPr>
          <a:xfrm>
            <a:off x="457200" y="914400"/>
            <a:ext cx="8229600" cy="914400"/>
          </a:xfrm>
        </p:spPr>
        <p:txBody>
          <a:bodyPr/>
          <a:lstStyle/>
          <a:p>
            <a:pPr algn="just" eaLnBrk="1" hangingPunct="1">
              <a:buFont typeface="Wingdings" pitchFamily="2" charset="2"/>
              <a:buNone/>
            </a:pPr>
            <a:r>
              <a:rPr lang="ro-RO" sz="1600" b="1" i="1" smtClean="0">
                <a:latin typeface="Times New Roman" pitchFamily="18" charset="0"/>
                <a:cs typeface="Times New Roman" pitchFamily="18" charset="0"/>
              </a:rPr>
              <a:t>În anii 2015  - 2017 se prevede </a:t>
            </a:r>
            <a:r>
              <a:rPr lang="ro-RO" sz="1600" b="1" smtClean="0">
                <a:latin typeface="Times New Roman" pitchFamily="18" charset="0"/>
                <a:cs typeface="Times New Roman" pitchFamily="18" charset="0"/>
              </a:rPr>
              <a:t>a</a:t>
            </a:r>
            <a:r>
              <a:rPr lang="ro-MO" sz="1600" b="1" smtClean="0">
                <a:latin typeface="Times New Roman" pitchFamily="18" charset="0"/>
                <a:cs typeface="Times New Roman" pitchFamily="18" charset="0"/>
              </a:rPr>
              <a:t>justarea la rata inflaţiei prognozată pentru anii respectivi a cotelor accizelor stabilite în sume fixe.</a:t>
            </a:r>
            <a:endParaRPr lang="ro-RO" sz="1600" b="1" smtClean="0">
              <a:latin typeface="Times New Roman" pitchFamily="18" charset="0"/>
              <a:cs typeface="Times New Roman" pitchFamily="18" charset="0"/>
            </a:endParaRPr>
          </a:p>
        </p:txBody>
      </p:sp>
      <p:sp>
        <p:nvSpPr>
          <p:cNvPr id="18436" name="Номер слайда 4"/>
          <p:cNvSpPr>
            <a:spLocks noGrp="1"/>
          </p:cNvSpPr>
          <p:nvPr>
            <p:ph type="sldNum" sz="quarter" idx="11"/>
          </p:nvPr>
        </p:nvSpPr>
        <p:spPr>
          <a:xfrm>
            <a:off x="457200" y="6477000"/>
            <a:ext cx="2133600" cy="381000"/>
          </a:xfrm>
          <a:noFill/>
        </p:spPr>
        <p:txBody>
          <a:bodyPr/>
          <a:lstStyle/>
          <a:p>
            <a:pPr algn="l"/>
            <a:fld id="{45017588-95B9-499D-B130-A7C0C82089A4}" type="slidenum">
              <a:rPr lang="ru-RU" smtClean="0">
                <a:latin typeface="Arial" charset="0"/>
              </a:rPr>
              <a:pPr algn="l"/>
              <a:t>16</a:t>
            </a:fld>
            <a:endParaRPr lang="ru-RU" smtClean="0">
              <a:latin typeface="Arial" charset="0"/>
            </a:endParaRPr>
          </a:p>
        </p:txBody>
      </p:sp>
      <p:graphicFrame>
        <p:nvGraphicFramePr>
          <p:cNvPr id="7" name="Содержимое 7"/>
          <p:cNvGraphicFramePr>
            <a:graphicFrameLocks noGrp="1"/>
          </p:cNvGraphicFramePr>
          <p:nvPr/>
        </p:nvGraphicFramePr>
        <p:xfrm>
          <a:off x="381000" y="1676400"/>
          <a:ext cx="8572500" cy="4556506"/>
        </p:xfrm>
        <a:graphic>
          <a:graphicData uri="http://schemas.openxmlformats.org/drawingml/2006/table">
            <a:tbl>
              <a:tblPr/>
              <a:tblGrid>
                <a:gridCol w="838200"/>
                <a:gridCol w="3109913"/>
                <a:gridCol w="1109662"/>
                <a:gridCol w="1065213"/>
                <a:gridCol w="815975"/>
                <a:gridCol w="817562"/>
                <a:gridCol w="815975"/>
              </a:tblGrid>
              <a:tr h="220663">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Poziţia tarifară</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Denumirea mărfii</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Unitatea de măsură</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Cota accizului,</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239713">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rgbClr val="000000"/>
                          </a:solidFill>
                          <a:effectLst/>
                          <a:latin typeface="Times New Roman" pitchFamily="18" charset="0"/>
                          <a:cs typeface="Times New Roman" pitchFamily="18" charset="0"/>
                        </a:rPr>
                        <a:t>2014</a:t>
                      </a:r>
                      <a:endParaRPr kumimoji="0" lang="ro-RO"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2015</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 (5,3%)</a:t>
                      </a:r>
                    </a:p>
                  </a:txBody>
                  <a:tcPr marL="48260" marR="48260" marT="635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2016   </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(5%) </a:t>
                      </a:r>
                    </a:p>
                  </a:txBody>
                  <a:tcPr marL="48260" marR="48260" marT="635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2017</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 (5%)</a:t>
                      </a:r>
                    </a:p>
                  </a:txBody>
                  <a:tcPr marL="48260" marR="48260" marT="635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1571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1</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2</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3</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4</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5</a:t>
                      </a:r>
                      <a:endParaRPr kumimoji="0" lang="ro-RO"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100" b="0" i="0" u="none" strike="noStrike" cap="none" normalizeH="0" baseline="0" smtClean="0">
                          <a:ln>
                            <a:noFill/>
                          </a:ln>
                          <a:solidFill>
                            <a:schemeClr val="tx1"/>
                          </a:solidFill>
                          <a:effectLst/>
                          <a:latin typeface="Times New Roman" pitchFamily="18" charset="0"/>
                          <a:cs typeface="Times New Roman" pitchFamily="18" charset="0"/>
                        </a:rPr>
                        <a:t>6</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100" b="0" i="0" u="none" strike="noStrike" cap="none" normalizeH="0" baseline="0" smtClean="0">
                          <a:ln>
                            <a:noFill/>
                          </a:ln>
                          <a:solidFill>
                            <a:schemeClr val="tx1"/>
                          </a:solidFill>
                          <a:effectLst/>
                          <a:latin typeface="Times New Roman" pitchFamily="18" charset="0"/>
                          <a:cs typeface="Times New Roman" pitchFamily="18" charset="0"/>
                        </a:rPr>
                        <a:t>7</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39370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100" b="1" i="0" u="none" strike="noStrike" cap="none" normalizeH="0" baseline="0" smtClean="0">
                          <a:ln>
                            <a:noFill/>
                          </a:ln>
                          <a:solidFill>
                            <a:srgbClr val="000000"/>
                          </a:solidFill>
                          <a:effectLst/>
                          <a:latin typeface="Times New Roman" pitchFamily="18" charset="0"/>
                          <a:cs typeface="Times New Roman" pitchFamily="18" charset="0"/>
                        </a:rPr>
                        <a:t>2403</a:t>
                      </a:r>
                      <a:endParaRPr kumimoji="0" lang="ro-RO" sz="1100" b="1"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Alte tutunuri şi înlocuitori de tutun fabricate; tutunuri “omogenizate” sau “reconstituite”; extracte şi esenţe de tutun</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lei/kg</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104,30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109,80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115,30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121,10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100" b="1" i="0" u="none" strike="noStrike" cap="none" normalizeH="0" baseline="0" smtClean="0">
                          <a:ln>
                            <a:noFill/>
                          </a:ln>
                          <a:solidFill>
                            <a:srgbClr val="000000"/>
                          </a:solidFill>
                          <a:effectLst/>
                          <a:latin typeface="Times New Roman" pitchFamily="18" charset="0"/>
                          <a:cs typeface="Times New Roman" pitchFamily="18" charset="0"/>
                        </a:rPr>
                        <a:t>280430000</a:t>
                      </a:r>
                      <a:endParaRPr kumimoji="0" lang="ro-RO" sz="1100" b="1"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Azot</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euro/tona</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109,50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115,30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121,10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127,20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100" b="1" i="0" u="none" strike="noStrike" cap="none" normalizeH="0" baseline="0" smtClean="0">
                          <a:ln>
                            <a:noFill/>
                          </a:ln>
                          <a:solidFill>
                            <a:srgbClr val="000000"/>
                          </a:solidFill>
                          <a:effectLst/>
                          <a:latin typeface="Times New Roman" pitchFamily="18" charset="0"/>
                          <a:cs typeface="Times New Roman" pitchFamily="18" charset="0"/>
                        </a:rPr>
                        <a:t>280440000</a:t>
                      </a:r>
                      <a:endParaRPr kumimoji="0" lang="ro-RO" sz="1100" b="1"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Oxigen</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200" b="0" i="0" u="none" strike="noStrike" cap="none" normalizeH="0" baseline="0" smtClean="0">
                          <a:ln>
                            <a:noFill/>
                          </a:ln>
                          <a:solidFill>
                            <a:srgbClr val="000000"/>
                          </a:solidFill>
                          <a:effectLst/>
                          <a:latin typeface="Times New Roman" pitchFamily="18" charset="0"/>
                          <a:cs typeface="Times New Roman" pitchFamily="18" charset="0"/>
                        </a:rPr>
                        <a:t>euro/tona</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121,00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127,40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133,80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140,5</a:t>
                      </a:r>
                      <a:r>
                        <a:rPr kumimoji="0" lang="en-US" sz="14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ro-RO" sz="1400" b="1"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o-RO" sz="1100" b="1" i="0" u="none" strike="noStrike" cap="none" normalizeH="0" baseline="0" smtClean="0">
                          <a:ln>
                            <a:noFill/>
                          </a:ln>
                          <a:solidFill>
                            <a:schemeClr val="tx1"/>
                          </a:solidFill>
                          <a:effectLst/>
                          <a:latin typeface="Times New Roman" pitchFamily="18" charset="0"/>
                          <a:cs typeface="Times New Roman" pitchFamily="18" charset="0"/>
                        </a:rPr>
                        <a:t>7113</a:t>
                      </a:r>
                    </a:p>
                  </a:txBody>
                  <a:tcPr marL="28575" marR="28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chemeClr val="tx1"/>
                          </a:solidFill>
                          <a:effectLst/>
                          <a:latin typeface="Times New Roman" pitchFamily="18" charset="0"/>
                          <a:cs typeface="Times New Roman" pitchFamily="18" charset="0"/>
                        </a:rPr>
                        <a:t>Articole de bijuterie sau de giuvaiergerie şi părţi ale acestora, din metale preţioase sau din metale placate sau dublate cu metale preţioase:</a:t>
                      </a:r>
                    </a:p>
                  </a:txBody>
                  <a:tcPr marL="28575" marR="28575"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endParaRPr kumimoji="0" lang="ro-RO" sz="1400" b="1"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endParaRPr kumimoji="0" lang="ro-RO" sz="1400" b="1"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endParaRPr kumimoji="0" lang="ro-RO" sz="1400" b="1"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endParaRPr kumimoji="0" lang="ro-RO" sz="1400" b="1" i="0" u="none" strike="noStrike" cap="none" normalizeH="0" baseline="0" smtClean="0">
                        <a:ln>
                          <a:noFill/>
                        </a:ln>
                        <a:solidFill>
                          <a:schemeClr val="tx1"/>
                        </a:solidFill>
                        <a:effectLst/>
                        <a:latin typeface="Times New Roman" pitchFamily="18" charset="0"/>
                        <a:cs typeface="Times New Roman" pitchFamily="18" charset="0"/>
                      </a:endParaRP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00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ea typeface="Batang" pitchFamily="18" charset="-127"/>
                        </a:rPr>
                        <a:t>711311000</a:t>
                      </a:r>
                      <a:endParaRPr kumimoji="0" lang="ro-RO" sz="1600" b="1" i="0" u="none" strike="noStrike" cap="none" normalizeH="0" baseline="0" smtClean="0">
                        <a:ln>
                          <a:noFill/>
                        </a:ln>
                        <a:solidFill>
                          <a:schemeClr val="tx1"/>
                        </a:solidFill>
                        <a:effectLst/>
                        <a:latin typeface="Times New Roman" pitchFamily="18" charset="0"/>
                        <a:ea typeface="Batang" pitchFamily="18" charset="-127"/>
                      </a:endParaRPr>
                    </a:p>
                  </a:txBody>
                  <a:tcPr marL="28575" marR="28575" marT="9525" marB="95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Times New Roman" pitchFamily="18" charset="0"/>
                          <a:ea typeface="Batang" pitchFamily="18" charset="-127"/>
                        </a:rPr>
                        <a:t>– – din argint, chiar acoperite, placate sau dublate cu alte metale preţioase</a:t>
                      </a:r>
                      <a:endParaRPr kumimoji="0" lang="ro-RO" sz="1200" b="0" i="0" u="none" strike="noStrike" cap="none" normalizeH="0" baseline="0" smtClean="0">
                        <a:ln>
                          <a:noFill/>
                        </a:ln>
                        <a:solidFill>
                          <a:schemeClr val="tx1"/>
                        </a:solidFill>
                        <a:effectLst/>
                        <a:latin typeface="Times New Roman" pitchFamily="18" charset="0"/>
                        <a:ea typeface="Batang" pitchFamily="18" charset="-127"/>
                      </a:endParaRPr>
                    </a:p>
                  </a:txBody>
                  <a:tcPr marL="28575" marR="28575" marT="9525" marB="9525"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ea typeface="Batang" pitchFamily="18" charset="-127"/>
                        </a:rPr>
                        <a:t>gramul</a:t>
                      </a:r>
                      <a:endParaRPr kumimoji="0" lang="ro-RO" sz="1600" b="0" i="0" u="none" strike="noStrike" cap="none" normalizeH="0" baseline="0" smtClean="0">
                        <a:ln>
                          <a:noFill/>
                        </a:ln>
                        <a:solidFill>
                          <a:schemeClr val="tx1"/>
                        </a:solidFill>
                        <a:effectLst/>
                        <a:latin typeface="Times New Roman" pitchFamily="18" charset="0"/>
                        <a:ea typeface="Batang" pitchFamily="18" charset="-127"/>
                      </a:endParaRPr>
                    </a:p>
                  </a:txBody>
                  <a:tcPr marL="28575" marR="28575" marT="9525" marB="95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400" b="1" i="0" u="none" strike="noStrike" cap="none" normalizeH="0" baseline="0" smtClean="0">
                        <a:ln>
                          <a:noFill/>
                        </a:ln>
                        <a:solidFill>
                          <a:schemeClr val="tx1"/>
                        </a:solidFill>
                        <a:effectLst/>
                        <a:latin typeface="Times New Roman" pitchFamily="18" charset="0"/>
                        <a:ea typeface="Batang" pitchFamily="18" charset="-127"/>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400" b="1" i="0" u="none" strike="noStrike" cap="none" normalizeH="0" baseline="0" smtClean="0">
                        <a:ln>
                          <a:noFill/>
                        </a:ln>
                        <a:solidFill>
                          <a:schemeClr val="tx1"/>
                        </a:solidFill>
                        <a:effectLst/>
                        <a:latin typeface="Times New Roman" pitchFamily="18" charset="0"/>
                        <a:ea typeface="Batang" pitchFamily="18" charset="-127"/>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ea typeface="Batang" pitchFamily="18" charset="-127"/>
                        </a:rPr>
                        <a:t>2,20</a:t>
                      </a:r>
                    </a:p>
                  </a:txBody>
                  <a:tcPr marL="28575" marR="28575" marT="9525" marB="95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2,30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2,40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2,50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ea typeface="Batang" pitchFamily="18" charset="-127"/>
                        </a:rPr>
                        <a:t>711319000</a:t>
                      </a:r>
                      <a:endParaRPr kumimoji="0" lang="ro-RO" sz="1600" b="1" i="0" u="none" strike="noStrike" cap="none" normalizeH="0" baseline="0" smtClean="0">
                        <a:ln>
                          <a:noFill/>
                        </a:ln>
                        <a:solidFill>
                          <a:schemeClr val="tx1"/>
                        </a:solidFill>
                        <a:effectLst/>
                        <a:latin typeface="Times New Roman" pitchFamily="18" charset="0"/>
                        <a:ea typeface="Batang" pitchFamily="18" charset="-127"/>
                      </a:endParaRPr>
                    </a:p>
                  </a:txBody>
                  <a:tcPr marL="28575" marR="28575" marT="9525" marB="95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Times New Roman" pitchFamily="18" charset="0"/>
                          <a:ea typeface="Batang" pitchFamily="18" charset="-127"/>
                        </a:rPr>
                        <a:t>– – din alte metale preţioase, chiar acoperite, placate sau dublate cu metale preţioase</a:t>
                      </a:r>
                      <a:endParaRPr kumimoji="0" lang="ro-RO" sz="1200" b="0" i="0" u="none" strike="noStrike" cap="none" normalizeH="0" baseline="0" smtClean="0">
                        <a:ln>
                          <a:noFill/>
                        </a:ln>
                        <a:solidFill>
                          <a:schemeClr val="tx1"/>
                        </a:solidFill>
                        <a:effectLst/>
                        <a:latin typeface="Times New Roman" pitchFamily="18" charset="0"/>
                        <a:ea typeface="Batang" pitchFamily="18" charset="-127"/>
                      </a:endParaRPr>
                    </a:p>
                  </a:txBody>
                  <a:tcPr marL="28575" marR="28575" marT="9525" marB="9525"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ea typeface="Batang" pitchFamily="18" charset="-127"/>
                        </a:rPr>
                        <a:t>gramul</a:t>
                      </a:r>
                      <a:endParaRPr kumimoji="0" lang="ro-RO" sz="1600" b="0" i="0" u="none" strike="noStrike" cap="none" normalizeH="0" baseline="0" smtClean="0">
                        <a:ln>
                          <a:noFill/>
                        </a:ln>
                        <a:solidFill>
                          <a:schemeClr val="tx1"/>
                        </a:solidFill>
                        <a:effectLst/>
                        <a:latin typeface="Times New Roman" pitchFamily="18" charset="0"/>
                        <a:ea typeface="Batang" pitchFamily="18" charset="-127"/>
                      </a:endParaRPr>
                    </a:p>
                  </a:txBody>
                  <a:tcPr marL="28575" marR="28575" marT="9525" marB="95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400" b="1" i="0" u="none" strike="noStrike" cap="none" normalizeH="0" baseline="0" smtClean="0">
                        <a:ln>
                          <a:noFill/>
                        </a:ln>
                        <a:solidFill>
                          <a:schemeClr val="tx1"/>
                        </a:solidFill>
                        <a:effectLst/>
                        <a:latin typeface="Times New Roman" pitchFamily="18" charset="0"/>
                        <a:ea typeface="Batang" pitchFamily="18" charset="-127"/>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ea typeface="Batang" pitchFamily="18" charset="-127"/>
                        </a:rPr>
                        <a:t>33,40</a:t>
                      </a:r>
                    </a:p>
                  </a:txBody>
                  <a:tcPr marL="28575" marR="28575" marT="9525" marB="95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35,20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37,00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38,90</a:t>
                      </a:r>
                    </a:p>
                  </a:txBody>
                  <a:tcPr marL="66073" marR="6607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ea typeface="Batang" pitchFamily="18" charset="-127"/>
                        </a:rPr>
                        <a:t>711320000</a:t>
                      </a:r>
                      <a:endParaRPr kumimoji="0" lang="ro-RO" sz="1600" b="1" i="0" u="none" strike="noStrike" cap="none" normalizeH="0" baseline="0" smtClean="0">
                        <a:ln>
                          <a:noFill/>
                        </a:ln>
                        <a:solidFill>
                          <a:schemeClr val="tx1"/>
                        </a:solidFill>
                        <a:effectLst/>
                        <a:latin typeface="Times New Roman" pitchFamily="18" charset="0"/>
                        <a:ea typeface="Batang" pitchFamily="18" charset="-127"/>
                      </a:endParaRPr>
                    </a:p>
                  </a:txBody>
                  <a:tcPr marL="28575" marR="28575" marT="9525" marB="95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Times New Roman" pitchFamily="18" charset="0"/>
                          <a:ea typeface="Batang" pitchFamily="18" charset="-127"/>
                        </a:rPr>
                        <a:t>– din metale comune placate sau dublate cu metale preţioase</a:t>
                      </a:r>
                      <a:endParaRPr kumimoji="0" lang="ro-RO" sz="1200" b="0" i="0" u="none" strike="noStrike" cap="none" normalizeH="0" baseline="0" smtClean="0">
                        <a:ln>
                          <a:noFill/>
                        </a:ln>
                        <a:solidFill>
                          <a:schemeClr val="tx1"/>
                        </a:solidFill>
                        <a:effectLst/>
                        <a:latin typeface="Times New Roman" pitchFamily="18" charset="0"/>
                        <a:ea typeface="Batang" pitchFamily="18" charset="-127"/>
                      </a:endParaRPr>
                    </a:p>
                  </a:txBody>
                  <a:tcPr marL="28575" marR="28575" marT="9525" marB="95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ea typeface="Batang" pitchFamily="18" charset="-127"/>
                        </a:rPr>
                        <a:t>gramul</a:t>
                      </a:r>
                      <a:endParaRPr kumimoji="0" lang="ro-RO" sz="1600" b="0" i="0" u="none" strike="noStrike" cap="none" normalizeH="0" baseline="0" smtClean="0">
                        <a:ln>
                          <a:noFill/>
                        </a:ln>
                        <a:solidFill>
                          <a:schemeClr val="tx1"/>
                        </a:solidFill>
                        <a:effectLst/>
                        <a:latin typeface="Times New Roman" pitchFamily="18" charset="0"/>
                        <a:ea typeface="Batang" pitchFamily="18" charset="-127"/>
                      </a:endParaRPr>
                    </a:p>
                  </a:txBody>
                  <a:tcPr marL="28575" marR="28575" marT="9525" marB="95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o-RO" sz="1400" b="1" i="0" u="none" strike="noStrike" cap="none" normalizeH="0" baseline="0" smtClean="0">
                        <a:ln>
                          <a:noFill/>
                        </a:ln>
                        <a:solidFill>
                          <a:schemeClr val="tx1"/>
                        </a:solidFill>
                        <a:effectLst/>
                        <a:latin typeface="Times New Roman" pitchFamily="18" charset="0"/>
                        <a:ea typeface="Batang" pitchFamily="18" charset="-127"/>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ea typeface="Batang" pitchFamily="18" charset="-127"/>
                        </a:rPr>
                        <a:t>33,40</a:t>
                      </a:r>
                    </a:p>
                  </a:txBody>
                  <a:tcPr marL="28575" marR="28575" marT="9525" marB="95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35,20</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37,00</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38,90</a:t>
                      </a:r>
                    </a:p>
                  </a:txBody>
                  <a:tcPr marL="66073" marR="66073"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535" name="TextBox 6"/>
          <p:cNvSpPr txBox="1">
            <a:spLocks noChangeArrowheads="1"/>
          </p:cNvSpPr>
          <p:nvPr/>
        </p:nvSpPr>
        <p:spPr bwMode="auto">
          <a:xfrm>
            <a:off x="35814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18536" name="Рисунок 5" descr="stema_RM_1.jpg"/>
          <p:cNvPicPr>
            <a:picLocks noChangeAspect="1"/>
          </p:cNvPicPr>
          <p:nvPr/>
        </p:nvPicPr>
        <p:blipFill>
          <a:blip r:embed="rId2" cstate="print"/>
          <a:srcRect/>
          <a:stretch>
            <a:fillRect/>
          </a:stretch>
        </p:blipFill>
        <p:spPr bwMode="auto">
          <a:xfrm>
            <a:off x="8037513" y="152400"/>
            <a:ext cx="573087" cy="64135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04800"/>
            <a:ext cx="8229600" cy="533400"/>
          </a:xfrm>
        </p:spPr>
        <p:txBody>
          <a:bodyPr/>
          <a:lstStyle/>
          <a:p>
            <a:pPr algn="ctr" eaLnBrk="1" hangingPunct="1"/>
            <a:r>
              <a:rPr lang="ro-RO" sz="3000" b="1" i="1" smtClean="0">
                <a:solidFill>
                  <a:srgbClr val="F72973"/>
                </a:solidFill>
                <a:latin typeface="Times New Roman" pitchFamily="18" charset="0"/>
                <a:cs typeface="Times New Roman" pitchFamily="18" charset="0"/>
              </a:rPr>
              <a:t> </a:t>
            </a:r>
            <a:br>
              <a:rPr lang="ro-RO" sz="3000" b="1" i="1" smtClean="0">
                <a:solidFill>
                  <a:srgbClr val="F72973"/>
                </a:solidFill>
                <a:latin typeface="Times New Roman" pitchFamily="18" charset="0"/>
                <a:cs typeface="Times New Roman" pitchFamily="18" charset="0"/>
              </a:rPr>
            </a:br>
            <a:r>
              <a:rPr lang="ro-RO" sz="3000" b="1" i="1" smtClean="0">
                <a:solidFill>
                  <a:srgbClr val="F72973"/>
                </a:solidFill>
                <a:latin typeface="Times New Roman" pitchFamily="18" charset="0"/>
                <a:cs typeface="Times New Roman" pitchFamily="18" charset="0"/>
              </a:rPr>
              <a:t>Accize (continuare)</a:t>
            </a:r>
            <a:endParaRPr lang="ru-RU" sz="3000" b="1" i="1" smtClean="0">
              <a:solidFill>
                <a:srgbClr val="F72973"/>
              </a:solidFill>
              <a:latin typeface="Times New Roman" pitchFamily="18" charset="0"/>
              <a:cs typeface="Times New Roman" pitchFamily="18" charset="0"/>
            </a:endParaRPr>
          </a:p>
        </p:txBody>
      </p:sp>
      <p:sp>
        <p:nvSpPr>
          <p:cNvPr id="13315" name="Rectangle 3"/>
          <p:cNvSpPr>
            <a:spLocks noGrp="1" noChangeArrowheads="1"/>
          </p:cNvSpPr>
          <p:nvPr>
            <p:ph idx="1"/>
          </p:nvPr>
        </p:nvSpPr>
        <p:spPr>
          <a:xfrm>
            <a:off x="457200" y="1066800"/>
            <a:ext cx="8458200" cy="990600"/>
          </a:xfrm>
        </p:spPr>
        <p:txBody>
          <a:bodyPr/>
          <a:lstStyle/>
          <a:p>
            <a:pPr algn="just" eaLnBrk="1" hangingPunct="1">
              <a:buFont typeface="Wingdings" pitchFamily="2" charset="2"/>
              <a:buNone/>
            </a:pPr>
            <a:r>
              <a:rPr lang="ro-RO" sz="1600" b="1" i="1" smtClean="0">
                <a:latin typeface="Times New Roman" pitchFamily="18" charset="0"/>
                <a:cs typeface="Times New Roman" pitchFamily="18" charset="0"/>
              </a:rPr>
              <a:t>În anii 2015  - 2017 se prevede </a:t>
            </a:r>
            <a:r>
              <a:rPr lang="ro-RO" sz="1600" b="1" smtClean="0">
                <a:latin typeface="Times New Roman" pitchFamily="18" charset="0"/>
                <a:cs typeface="Times New Roman" pitchFamily="18" charset="0"/>
              </a:rPr>
              <a:t>a</a:t>
            </a:r>
            <a:r>
              <a:rPr lang="ro-MO" sz="1600" b="1" smtClean="0">
                <a:latin typeface="Times New Roman" pitchFamily="18" charset="0"/>
                <a:cs typeface="Times New Roman" pitchFamily="18" charset="0"/>
              </a:rPr>
              <a:t>justarea la rata inflaţiei prognozată pentru anii respectivi a cotelor accizelor stabilite în sume fixe (autoturisme).</a:t>
            </a:r>
            <a:endParaRPr lang="ro-RO" sz="1600" b="1" smtClean="0">
              <a:latin typeface="Times New Roman" pitchFamily="18" charset="0"/>
              <a:cs typeface="Times New Roman" pitchFamily="18" charset="0"/>
            </a:endParaRPr>
          </a:p>
        </p:txBody>
      </p:sp>
      <p:sp>
        <p:nvSpPr>
          <p:cNvPr id="19460" name="Номер слайда 4"/>
          <p:cNvSpPr>
            <a:spLocks noGrp="1"/>
          </p:cNvSpPr>
          <p:nvPr>
            <p:ph type="sldNum" sz="quarter" idx="11"/>
          </p:nvPr>
        </p:nvSpPr>
        <p:spPr>
          <a:xfrm>
            <a:off x="457200" y="6477000"/>
            <a:ext cx="2133600" cy="381000"/>
          </a:xfrm>
          <a:noFill/>
        </p:spPr>
        <p:txBody>
          <a:bodyPr/>
          <a:lstStyle/>
          <a:p>
            <a:pPr algn="l"/>
            <a:fld id="{4B184BE2-2E5D-4AB3-B8ED-DD0058B9978E}" type="slidenum">
              <a:rPr lang="ru-RU" smtClean="0">
                <a:latin typeface="Arial" charset="0"/>
              </a:rPr>
              <a:pPr algn="l"/>
              <a:t>17</a:t>
            </a:fld>
            <a:endParaRPr lang="ru-RU" smtClean="0">
              <a:latin typeface="Arial" charset="0"/>
            </a:endParaRPr>
          </a:p>
        </p:txBody>
      </p:sp>
      <p:graphicFrame>
        <p:nvGraphicFramePr>
          <p:cNvPr id="7" name="Содержимое 4"/>
          <p:cNvGraphicFramePr>
            <a:graphicFrameLocks noGrp="1"/>
          </p:cNvGraphicFramePr>
          <p:nvPr/>
        </p:nvGraphicFramePr>
        <p:xfrm>
          <a:off x="214313" y="1643063"/>
          <a:ext cx="8615362" cy="4671251"/>
        </p:xfrm>
        <a:graphic>
          <a:graphicData uri="http://schemas.openxmlformats.org/drawingml/2006/table">
            <a:tbl>
              <a:tblPr/>
              <a:tblGrid>
                <a:gridCol w="571500"/>
                <a:gridCol w="2786062"/>
                <a:gridCol w="641350"/>
                <a:gridCol w="568325"/>
                <a:gridCol w="565150"/>
                <a:gridCol w="565150"/>
                <a:gridCol w="614363"/>
                <a:gridCol w="615950"/>
                <a:gridCol w="561975"/>
                <a:gridCol w="563562"/>
                <a:gridCol w="561975"/>
              </a:tblGrid>
              <a:tr h="166688">
                <a:tc row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Poziţia tarifară</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row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Denumirea mărfii</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row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Unitatea de măsură</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gridSpan="8">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Cota accizului în funcţie de termenul de exploatare a mijlocului de transport</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6688">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0–7 ani</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8 ani</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9 ani</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10 ani</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ru-RU"/>
                    </a:p>
                  </a:txBody>
                  <a:tcPr/>
                </a:tc>
              </a:tr>
              <a:tr h="16668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2014</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2015</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2014</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2015</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2014</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2015</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2014</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1" i="0" u="none" strike="noStrike" cap="none" normalizeH="0" baseline="0" smtClean="0">
                          <a:ln>
                            <a:noFill/>
                          </a:ln>
                          <a:solidFill>
                            <a:srgbClr val="000000"/>
                          </a:solidFill>
                          <a:effectLst/>
                          <a:latin typeface="Times New Roman" pitchFamily="18" charset="0"/>
                          <a:cs typeface="Times New Roman" pitchFamily="18" charset="0"/>
                        </a:rPr>
                        <a:t>2015</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66675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8703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Autoturisme şi alte autovehicule, în principal concepute pentru transportul persoanelor (altele decît cele de la poziţia tarifară 8702), inclusiv maşinile de tipul “break” şi maşinile de curse:</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3333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Alte vehicule cu motor cu piston alternativ cu aprindere prin scînteie:</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333375">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870321</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 Cu capacitatea cilindrică de maximum 1000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0,40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0,42</a:t>
                      </a:r>
                    </a:p>
                    <a:p>
                      <a:pPr marL="0" marR="0" lvl="0" indent="0" algn="r" defTabSz="914400" rtl="0" eaLnBrk="1" fontAlgn="base" latinLnBrk="0" hangingPunct="1">
                        <a:lnSpc>
                          <a:spcPct val="115000"/>
                        </a:lnSpc>
                        <a:spcBef>
                          <a:spcPct val="0"/>
                        </a:spcBef>
                        <a:spcAft>
                          <a:spcPct val="0"/>
                        </a:spcAft>
                        <a:buClrTx/>
                        <a:buSzTx/>
                        <a:buFontTx/>
                        <a:buNone/>
                        <a:tabLst/>
                      </a:pPr>
                      <a:endParaRPr kumimoji="0" lang="ro-RO" sz="1200" b="1"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0,42</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0,44</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0,44</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0,46</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0,46</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0,48</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333375">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870322</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 Cu capacitatea cilindrică de peste 1000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dar de maximum 1500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0,52</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0,55</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0,55</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0,57</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0,57</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0,6</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0,60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0,63</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333375">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870323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 Cu capacitatea cilindrică de peste 1500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dar de maximum 2000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0,80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0,84</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0,84</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0,89</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0,89</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0,94</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0,93</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0,98</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3333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 Cu capacitatea cilindrică de peste 2000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dar de maximum 3000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1,32</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1,39</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1,39</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1,46</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1,46</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1,54</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1,52</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1,60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17780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870324</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 Cu capacitatea cilindrică de peste 3000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3,50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3,50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3,50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3,50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3,50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3,50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3,50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3,50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5000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Alte vehicule (autoturisme) cu motor cu piston, cu aprindere prin compresie (diesel sau semidiesel):</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200" b="1"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200" b="1"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o-RO" sz="1200" b="1"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333375">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870331</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 Cu capacitatea cilindrică de maximum 1500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0,52</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0,55</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0,55</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0,58</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0,57</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0,60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0,60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0,63</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333375">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870332</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 Cu capacitatea cilindrică de peste 1500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dar de maximum 2500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1,32</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1,39</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1,39</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1,46</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1,46</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1,54</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1,52</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1,60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177800">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870333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 – Cu capacitatea cilindrică de peste 2500 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1000" b="0" i="0" u="none" strike="noStrike" cap="none" normalizeH="0" baseline="0" smtClean="0">
                          <a:ln>
                            <a:noFill/>
                          </a:ln>
                          <a:solidFill>
                            <a:srgbClr val="000000"/>
                          </a:solidFill>
                          <a:effectLst/>
                          <a:latin typeface="Times New Roman" pitchFamily="18" charset="0"/>
                          <a:cs typeface="Times New Roman" pitchFamily="18" charset="0"/>
                        </a:rPr>
                        <a:t>cm</a:t>
                      </a:r>
                      <a:r>
                        <a:rPr kumimoji="0" lang="ro-RO" sz="1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ro-RO"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3,50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3,50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3,50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3,50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3,50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3,50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Times New Roman" pitchFamily="18" charset="0"/>
                          <a:cs typeface="Times New Roman" pitchFamily="18" charset="0"/>
                        </a:rPr>
                        <a:t>3,50</a:t>
                      </a: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Times New Roman" pitchFamily="18" charset="0"/>
                        </a:rPr>
                        <a:t>3,50</a:t>
                      </a:r>
                    </a:p>
                  </a:txBody>
                  <a:tcPr marL="61023" marR="610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bl>
          </a:graphicData>
        </a:graphic>
      </p:graphicFrame>
      <p:sp>
        <p:nvSpPr>
          <p:cNvPr id="19626" name="TextBox 6"/>
          <p:cNvSpPr txBox="1">
            <a:spLocks noChangeArrowheads="1"/>
          </p:cNvSpPr>
          <p:nvPr/>
        </p:nvSpPr>
        <p:spPr bwMode="auto">
          <a:xfrm>
            <a:off x="35814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19627" name="Рисунок 5" descr="stema_RM_1.jpg"/>
          <p:cNvPicPr>
            <a:picLocks noChangeAspect="1"/>
          </p:cNvPicPr>
          <p:nvPr/>
        </p:nvPicPr>
        <p:blipFill>
          <a:blip r:embed="rId2" cstate="print"/>
          <a:srcRect/>
          <a:stretch>
            <a:fillRect/>
          </a:stretch>
        </p:blipFill>
        <p:spPr bwMode="auto">
          <a:xfrm>
            <a:off x="8037513" y="152400"/>
            <a:ext cx="573087" cy="64135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Рисунок 5" descr="stema_RM_1.jpg"/>
          <p:cNvPicPr>
            <a:picLocks noChangeAspect="1"/>
          </p:cNvPicPr>
          <p:nvPr/>
        </p:nvPicPr>
        <p:blipFill>
          <a:blip r:embed="rId3" cstate="print"/>
          <a:srcRect/>
          <a:stretch>
            <a:fillRect/>
          </a:stretch>
        </p:blipFill>
        <p:spPr bwMode="auto">
          <a:xfrm>
            <a:off x="8077200" y="120650"/>
            <a:ext cx="573088" cy="641350"/>
          </a:xfrm>
          <a:prstGeom prst="rect">
            <a:avLst/>
          </a:prstGeom>
          <a:noFill/>
          <a:ln w="9525">
            <a:noFill/>
            <a:miter lim="800000"/>
            <a:headEnd/>
            <a:tailEnd/>
          </a:ln>
        </p:spPr>
      </p:pic>
      <p:sp>
        <p:nvSpPr>
          <p:cNvPr id="20483" name="TextBox 6"/>
          <p:cNvSpPr txBox="1">
            <a:spLocks noChangeArrowheads="1"/>
          </p:cNvSpPr>
          <p:nvPr/>
        </p:nvSpPr>
        <p:spPr bwMode="auto">
          <a:xfrm>
            <a:off x="35814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20484" name="Рисунок 8" descr="20110630.jpeg"/>
          <p:cNvPicPr>
            <a:picLocks noChangeAspect="1"/>
          </p:cNvPicPr>
          <p:nvPr/>
        </p:nvPicPr>
        <p:blipFill>
          <a:blip r:embed="rId4" cstate="print"/>
          <a:srcRect/>
          <a:stretch>
            <a:fillRect/>
          </a:stretch>
        </p:blipFill>
        <p:spPr bwMode="auto">
          <a:xfrm>
            <a:off x="0" y="6019800"/>
            <a:ext cx="1012825" cy="762000"/>
          </a:xfrm>
          <a:prstGeom prst="rect">
            <a:avLst/>
          </a:prstGeom>
          <a:noFill/>
          <a:ln w="9525">
            <a:noFill/>
            <a:miter lim="800000"/>
            <a:headEnd/>
            <a:tailEnd/>
          </a:ln>
        </p:spPr>
      </p:pic>
      <p:sp>
        <p:nvSpPr>
          <p:cNvPr id="11" name="Rectangle 3"/>
          <p:cNvSpPr txBox="1">
            <a:spLocks noChangeArrowheads="1"/>
          </p:cNvSpPr>
          <p:nvPr/>
        </p:nvSpPr>
        <p:spPr bwMode="auto">
          <a:xfrm>
            <a:off x="457200" y="1600200"/>
            <a:ext cx="8229600" cy="4495800"/>
          </a:xfrm>
          <a:prstGeom prst="rect">
            <a:avLst/>
          </a:prstGeom>
          <a:noFill/>
          <a:ln w="9525">
            <a:noFill/>
            <a:miter lim="800000"/>
            <a:headEnd/>
            <a:tailEnd/>
          </a:ln>
          <a:effectLst/>
        </p:spPr>
        <p:txBody>
          <a:bodyPr/>
          <a:lstStyle/>
          <a:p>
            <a:pPr marL="342900" indent="-342900">
              <a:spcBef>
                <a:spcPct val="20000"/>
              </a:spcBef>
              <a:buClr>
                <a:schemeClr val="bg2"/>
              </a:buClr>
              <a:buSzPct val="75000"/>
              <a:buFont typeface="Wingdings" pitchFamily="2" charset="2"/>
              <a:buNone/>
              <a:defRPr/>
            </a:pPr>
            <a:r>
              <a:rPr lang="en-US" sz="2800" b="1" i="1" kern="0" dirty="0">
                <a:latin typeface="Times New Roman" pitchFamily="18" charset="0"/>
                <a:cs typeface="Times New Roman" pitchFamily="18" charset="0"/>
              </a:rPr>
              <a:t> </a:t>
            </a:r>
            <a:r>
              <a:rPr lang="ro-RO" sz="2800" b="1" i="1" kern="0" dirty="0">
                <a:latin typeface="Times New Roman" pitchFamily="18" charset="0"/>
                <a:cs typeface="Times New Roman" pitchFamily="18" charset="0"/>
              </a:rPr>
              <a:t>În anul 2015 - 2017 se prevede:</a:t>
            </a:r>
          </a:p>
          <a:p>
            <a:pPr marL="342900" indent="-342900">
              <a:spcBef>
                <a:spcPct val="20000"/>
              </a:spcBef>
              <a:buClr>
                <a:schemeClr val="bg2"/>
              </a:buClr>
              <a:buSzPct val="75000"/>
              <a:buFont typeface="Wingdings" pitchFamily="2" charset="2"/>
              <a:buNone/>
              <a:defRPr/>
            </a:pPr>
            <a:endParaRPr lang="ru-RU" sz="3000" i="1" kern="0" dirty="0">
              <a:latin typeface="Times New Roman" pitchFamily="18" charset="0"/>
              <a:cs typeface="Times New Roman" pitchFamily="18" charset="0"/>
            </a:endParaRPr>
          </a:p>
          <a:p>
            <a:pPr marL="342900" indent="-342900" algn="just">
              <a:spcBef>
                <a:spcPct val="20000"/>
              </a:spcBef>
              <a:buClr>
                <a:schemeClr val="bg2"/>
              </a:buClr>
              <a:buSzPct val="75000"/>
              <a:buFont typeface="Wingdings" pitchFamily="2" charset="2"/>
              <a:buChar char="n"/>
              <a:defRPr/>
            </a:pPr>
            <a:r>
              <a:rPr lang="ro-RO" sz="2700" b="1" dirty="0">
                <a:latin typeface="Times New Roman" pitchFamily="18" charset="0"/>
                <a:cs typeface="Times New Roman" pitchFamily="18" charset="0"/>
              </a:rPr>
              <a:t>Armonizarea</a:t>
            </a:r>
            <a:r>
              <a:rPr lang="ro-RO" sz="2700" dirty="0">
                <a:latin typeface="Times New Roman" pitchFamily="18" charset="0"/>
                <a:cs typeface="Times New Roman" pitchFamily="18" charset="0"/>
              </a:rPr>
              <a:t> cadrului legal privind accizele cu actele legislative ale Uniunii Europene, în conformitate cu calendarul stabilit în Acordul de Asociere dintre UE și Republica Moldova</a:t>
            </a:r>
            <a:r>
              <a:rPr lang="ro-RO" sz="2700" kern="0" dirty="0">
                <a:latin typeface="Times New Roman" pitchFamily="18" charset="0"/>
                <a:cs typeface="Times New Roman" pitchFamily="18" charset="0"/>
              </a:rPr>
              <a:t>. </a:t>
            </a:r>
            <a:endParaRPr lang="ru-RU" sz="2700" b="1" kern="0" dirty="0">
              <a:latin typeface="Times New Roman" pitchFamily="18" charset="0"/>
              <a:cs typeface="Times New Roman" pitchFamily="18" charset="0"/>
            </a:endParaRPr>
          </a:p>
        </p:txBody>
      </p:sp>
      <p:sp>
        <p:nvSpPr>
          <p:cNvPr id="7" name="Заголовок 7"/>
          <p:cNvSpPr txBox="1">
            <a:spLocks/>
          </p:cNvSpPr>
          <p:nvPr/>
        </p:nvSpPr>
        <p:spPr bwMode="auto">
          <a:xfrm>
            <a:off x="533400" y="762000"/>
            <a:ext cx="7391400" cy="381000"/>
          </a:xfrm>
          <a:prstGeom prst="rect">
            <a:avLst/>
          </a:prstGeom>
          <a:noFill/>
          <a:ln w="9525">
            <a:noFill/>
            <a:miter lim="800000"/>
            <a:headEnd/>
            <a:tailEnd/>
          </a:ln>
          <a:effectLst/>
        </p:spPr>
        <p:txBody>
          <a:bodyPr anchor="ctr"/>
          <a:lstStyle/>
          <a:p>
            <a:pPr algn="ctr">
              <a:defRPr/>
            </a:pPr>
            <a:r>
              <a:rPr lang="ro-RO" sz="3000" b="1" i="1" kern="0" dirty="0">
                <a:solidFill>
                  <a:srgbClr val="F72973"/>
                </a:solidFill>
                <a:latin typeface="Times New Roman" pitchFamily="18" charset="0"/>
                <a:ea typeface="+mj-ea"/>
                <a:cs typeface="Times New Roman" pitchFamily="18" charset="0"/>
              </a:rPr>
              <a:t>V. Accize (continuare)</a:t>
            </a:r>
            <a:endParaRPr lang="ru-RU" sz="3000" b="1" i="1" kern="0" dirty="0">
              <a:solidFill>
                <a:srgbClr val="F72973"/>
              </a:solidFill>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Рисунок 5" descr="stema_RM_1.jpg"/>
          <p:cNvPicPr>
            <a:picLocks noChangeAspect="1"/>
          </p:cNvPicPr>
          <p:nvPr/>
        </p:nvPicPr>
        <p:blipFill>
          <a:blip r:embed="rId3" cstate="print"/>
          <a:srcRect/>
          <a:stretch>
            <a:fillRect/>
          </a:stretch>
        </p:blipFill>
        <p:spPr bwMode="auto">
          <a:xfrm>
            <a:off x="8189913" y="76200"/>
            <a:ext cx="573087" cy="641350"/>
          </a:xfrm>
          <a:prstGeom prst="rect">
            <a:avLst/>
          </a:prstGeom>
          <a:noFill/>
          <a:ln w="9525">
            <a:noFill/>
            <a:miter lim="800000"/>
            <a:headEnd/>
            <a:tailEnd/>
          </a:ln>
        </p:spPr>
      </p:pic>
      <p:sp>
        <p:nvSpPr>
          <p:cNvPr id="21507" name="TextBox 6"/>
          <p:cNvSpPr txBox="1">
            <a:spLocks noChangeArrowheads="1"/>
          </p:cNvSpPr>
          <p:nvPr/>
        </p:nvSpPr>
        <p:spPr bwMode="auto">
          <a:xfrm>
            <a:off x="37338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21508" name="Рисунок 8" descr="20110630.jpeg"/>
          <p:cNvPicPr>
            <a:picLocks noChangeAspect="1"/>
          </p:cNvPicPr>
          <p:nvPr/>
        </p:nvPicPr>
        <p:blipFill>
          <a:blip r:embed="rId4" cstate="print"/>
          <a:srcRect/>
          <a:stretch>
            <a:fillRect/>
          </a:stretch>
        </p:blipFill>
        <p:spPr bwMode="auto">
          <a:xfrm>
            <a:off x="0" y="6019800"/>
            <a:ext cx="1012825" cy="762000"/>
          </a:xfrm>
          <a:prstGeom prst="rect">
            <a:avLst/>
          </a:prstGeom>
          <a:noFill/>
          <a:ln w="9525">
            <a:noFill/>
            <a:miter lim="800000"/>
            <a:headEnd/>
            <a:tailEnd/>
          </a:ln>
        </p:spPr>
      </p:pic>
      <p:sp>
        <p:nvSpPr>
          <p:cNvPr id="21509" name="Rectangle 3"/>
          <p:cNvSpPr txBox="1">
            <a:spLocks noChangeArrowheads="1"/>
          </p:cNvSpPr>
          <p:nvPr/>
        </p:nvSpPr>
        <p:spPr bwMode="auto">
          <a:xfrm>
            <a:off x="457200" y="1066800"/>
            <a:ext cx="8229600" cy="1828800"/>
          </a:xfrm>
          <a:prstGeom prst="rect">
            <a:avLst/>
          </a:prstGeom>
          <a:noFill/>
          <a:ln w="9525">
            <a:noFill/>
            <a:miter lim="800000"/>
            <a:headEnd/>
            <a:tailEnd/>
          </a:ln>
        </p:spPr>
        <p:txBody>
          <a:bodyPr/>
          <a:lstStyle/>
          <a:p>
            <a:pPr marL="342900" indent="-342900">
              <a:spcBef>
                <a:spcPct val="20000"/>
              </a:spcBef>
              <a:spcAft>
                <a:spcPts val="1200"/>
              </a:spcAft>
              <a:buClr>
                <a:schemeClr val="bg2"/>
              </a:buClr>
              <a:buSzPct val="75000"/>
              <a:buFont typeface="Wingdings" pitchFamily="2" charset="2"/>
              <a:buNone/>
            </a:pPr>
            <a:r>
              <a:rPr lang="ro-RO" sz="2500" b="1" i="1">
                <a:latin typeface="Times New Roman" pitchFamily="18" charset="0"/>
                <a:cs typeface="Times New Roman" pitchFamily="18" charset="0"/>
              </a:rPr>
              <a:t>În anul 2015 se prevede:</a:t>
            </a:r>
            <a:endParaRPr lang="ru-RU" sz="2500" b="1" i="1">
              <a:latin typeface="Times New Roman" pitchFamily="18" charset="0"/>
              <a:cs typeface="Times New Roman" pitchFamily="18" charset="0"/>
            </a:endParaRPr>
          </a:p>
          <a:p>
            <a:pPr marL="342900" indent="-342900" algn="just">
              <a:spcAft>
                <a:spcPts val="1200"/>
              </a:spcAft>
              <a:buClr>
                <a:schemeClr val="bg2"/>
              </a:buClr>
              <a:buSzPct val="75000"/>
              <a:buFont typeface="Wingdings" pitchFamily="2" charset="2"/>
              <a:buChar char="n"/>
            </a:pPr>
            <a:r>
              <a:rPr lang="ro-RO" sz="2100" b="1">
                <a:latin typeface="Times New Roman" pitchFamily="18" charset="0"/>
                <a:cs typeface="Times New Roman" pitchFamily="18" charset="0"/>
              </a:rPr>
              <a:t>Reexaminarea</a:t>
            </a:r>
            <a:r>
              <a:rPr lang="ro-RO" sz="2100">
                <a:latin typeface="Times New Roman" pitchFamily="18" charset="0"/>
                <a:cs typeface="Times New Roman" pitchFamily="18" charset="0"/>
              </a:rPr>
              <a:t> sistemului de evaluare și reevaluare a bunurilor imobiliare (clădiri și terenuri), în vederea continuării implementării următoarelor etape ale noului sistem de impozitare a diferitelor categorii de bunuri imobiliare la valoarea de piață.</a:t>
            </a:r>
          </a:p>
          <a:p>
            <a:pPr marL="342900" indent="-342900" algn="just">
              <a:spcBef>
                <a:spcPct val="20000"/>
              </a:spcBef>
              <a:buClr>
                <a:schemeClr val="bg2"/>
              </a:buClr>
              <a:buSzPct val="75000"/>
              <a:buFont typeface="Wingdings" pitchFamily="2" charset="2"/>
              <a:buChar char="n"/>
            </a:pPr>
            <a:endParaRPr lang="ru-RU" sz="2500" b="1">
              <a:latin typeface="Times New Roman" pitchFamily="18" charset="0"/>
              <a:cs typeface="Times New Roman" pitchFamily="18" charset="0"/>
            </a:endParaRPr>
          </a:p>
        </p:txBody>
      </p:sp>
      <p:sp>
        <p:nvSpPr>
          <p:cNvPr id="21510" name="Заголовок 7"/>
          <p:cNvSpPr>
            <a:spLocks noGrp="1"/>
          </p:cNvSpPr>
          <p:nvPr>
            <p:ph type="title"/>
          </p:nvPr>
        </p:nvSpPr>
        <p:spPr>
          <a:xfrm>
            <a:off x="457200" y="457200"/>
            <a:ext cx="8229600" cy="685800"/>
          </a:xfrm>
        </p:spPr>
        <p:txBody>
          <a:bodyPr/>
          <a:lstStyle/>
          <a:p>
            <a:pPr algn="ctr" eaLnBrk="1" hangingPunct="1"/>
            <a:r>
              <a:rPr lang="ro-RO" sz="3200" b="1" i="1" smtClean="0">
                <a:solidFill>
                  <a:srgbClr val="F72973"/>
                </a:solidFill>
                <a:latin typeface="Times New Roman" pitchFamily="18" charset="0"/>
                <a:cs typeface="Times New Roman" pitchFamily="18" charset="0"/>
              </a:rPr>
              <a:t>VI. Impozitul pe bunurile imobiliare</a:t>
            </a:r>
            <a:endParaRPr lang="ru-RU" sz="3200" b="1" smtClean="0">
              <a:solidFill>
                <a:srgbClr val="F72973"/>
              </a:solidFill>
              <a:latin typeface="Times New Roman" pitchFamily="18" charset="0"/>
              <a:cs typeface="Times New Roman" pitchFamily="18" charset="0"/>
            </a:endParaRPr>
          </a:p>
        </p:txBody>
      </p:sp>
      <p:sp>
        <p:nvSpPr>
          <p:cNvPr id="21511" name="Rectangle 3"/>
          <p:cNvSpPr txBox="1">
            <a:spLocks noChangeArrowheads="1"/>
          </p:cNvSpPr>
          <p:nvPr/>
        </p:nvSpPr>
        <p:spPr bwMode="auto">
          <a:xfrm>
            <a:off x="609600" y="3886200"/>
            <a:ext cx="8229600" cy="1981200"/>
          </a:xfrm>
          <a:prstGeom prst="rect">
            <a:avLst/>
          </a:prstGeom>
          <a:noFill/>
          <a:ln w="9525">
            <a:noFill/>
            <a:miter lim="800000"/>
            <a:headEnd/>
            <a:tailEnd/>
          </a:ln>
        </p:spPr>
        <p:txBody>
          <a:bodyPr/>
          <a:lstStyle/>
          <a:p>
            <a:pPr marL="342900" indent="-342900">
              <a:spcBef>
                <a:spcPct val="20000"/>
              </a:spcBef>
              <a:spcAft>
                <a:spcPts val="1200"/>
              </a:spcAft>
              <a:buClr>
                <a:schemeClr val="bg2"/>
              </a:buClr>
              <a:buSzPct val="75000"/>
              <a:buFont typeface="Wingdings" pitchFamily="2" charset="2"/>
              <a:buNone/>
            </a:pPr>
            <a:r>
              <a:rPr lang="ro-RO" sz="2500" b="1" i="1">
                <a:latin typeface="Times New Roman" pitchFamily="18" charset="0"/>
                <a:cs typeface="Times New Roman" pitchFamily="18" charset="0"/>
              </a:rPr>
              <a:t>În anul 2015 se prevede:</a:t>
            </a:r>
            <a:endParaRPr lang="ru-RU" sz="2500" b="1" i="1">
              <a:latin typeface="Times New Roman" pitchFamily="18" charset="0"/>
              <a:cs typeface="Times New Roman" pitchFamily="18" charset="0"/>
            </a:endParaRPr>
          </a:p>
          <a:p>
            <a:pPr marL="342900" indent="-342900" algn="just">
              <a:spcAft>
                <a:spcPts val="1200"/>
              </a:spcAft>
              <a:buClr>
                <a:schemeClr val="bg2"/>
              </a:buClr>
              <a:buSzPct val="75000"/>
              <a:buFont typeface="Wingdings" pitchFamily="2" charset="2"/>
              <a:buChar char="n"/>
            </a:pPr>
            <a:r>
              <a:rPr lang="ro-RO" sz="2100" b="1">
                <a:latin typeface="Times New Roman" pitchFamily="18" charset="0"/>
                <a:cs typeface="Times New Roman" pitchFamily="18" charset="0"/>
              </a:rPr>
              <a:t>Extinderea</a:t>
            </a:r>
            <a:r>
              <a:rPr lang="ro-RO" sz="2100">
                <a:latin typeface="Times New Roman" pitchFamily="18" charset="0"/>
                <a:cs typeface="Times New Roman" pitchFamily="18" charset="0"/>
              </a:rPr>
              <a:t> bazei impozabile a taxei pentru dispozitivele publicitare prin taxarea persoanelor care utilizează în scopuri proprii panouri pentru reclamă sau publicitate în locul în care acestea desfășoară activitate economică sau oricare alt loc, în vederea consolidării autonomiei locale.</a:t>
            </a:r>
          </a:p>
          <a:p>
            <a:pPr marL="342900" indent="-342900" algn="just">
              <a:spcBef>
                <a:spcPct val="20000"/>
              </a:spcBef>
              <a:buClr>
                <a:schemeClr val="bg2"/>
              </a:buClr>
              <a:buSzPct val="75000"/>
              <a:buFont typeface="Wingdings" pitchFamily="2" charset="2"/>
              <a:buChar char="n"/>
            </a:pPr>
            <a:endParaRPr lang="ru-RU" sz="2500" b="1">
              <a:latin typeface="Times New Roman" pitchFamily="18" charset="0"/>
              <a:cs typeface="Times New Roman" pitchFamily="18" charset="0"/>
            </a:endParaRPr>
          </a:p>
        </p:txBody>
      </p:sp>
      <p:sp>
        <p:nvSpPr>
          <p:cNvPr id="13" name="Заголовок 7"/>
          <p:cNvSpPr txBox="1">
            <a:spLocks/>
          </p:cNvSpPr>
          <p:nvPr/>
        </p:nvSpPr>
        <p:spPr bwMode="auto">
          <a:xfrm>
            <a:off x="533400" y="3200400"/>
            <a:ext cx="8229600" cy="685800"/>
          </a:xfrm>
          <a:prstGeom prst="rect">
            <a:avLst/>
          </a:prstGeom>
          <a:noFill/>
          <a:ln w="9525">
            <a:noFill/>
            <a:miter lim="800000"/>
            <a:headEnd/>
            <a:tailEnd/>
          </a:ln>
          <a:effectLst/>
        </p:spPr>
        <p:txBody>
          <a:bodyPr anchor="ctr"/>
          <a:lstStyle/>
          <a:p>
            <a:pPr algn="ctr">
              <a:defRPr/>
            </a:pPr>
            <a:r>
              <a:rPr lang="ro-RO" sz="3200" b="1" i="1" kern="0" dirty="0">
                <a:solidFill>
                  <a:srgbClr val="F72973"/>
                </a:solidFill>
                <a:latin typeface="Times New Roman" pitchFamily="18" charset="0"/>
                <a:ea typeface="+mj-ea"/>
                <a:cs typeface="Times New Roman" pitchFamily="18" charset="0"/>
              </a:rPr>
              <a:t>VII. Taxele locale</a:t>
            </a:r>
            <a:endParaRPr lang="ru-RU" sz="3200" b="1" kern="0" dirty="0">
              <a:solidFill>
                <a:srgbClr val="F72973"/>
              </a:solidFill>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133600" y="2209800"/>
            <a:ext cx="7010400" cy="3733800"/>
          </a:xfrm>
        </p:spPr>
        <p:txBody>
          <a:bodyPr/>
          <a:lstStyle/>
          <a:p>
            <a:pPr algn="ctr" eaLnBrk="1" hangingPunct="1"/>
            <a:r>
              <a:rPr lang="ro-RO" sz="4600" smtClean="0">
                <a:solidFill>
                  <a:schemeClr val="tx1"/>
                </a:solidFill>
              </a:rPr>
              <a:t/>
            </a:r>
            <a:br>
              <a:rPr lang="ro-RO" sz="4600" smtClean="0">
                <a:solidFill>
                  <a:schemeClr val="tx1"/>
                </a:solidFill>
              </a:rPr>
            </a:br>
            <a:r>
              <a:rPr lang="ro-RO" b="1" i="1" smtClean="0">
                <a:solidFill>
                  <a:srgbClr val="F72973"/>
                </a:solidFill>
                <a:latin typeface="Times New Roman" pitchFamily="18" charset="0"/>
                <a:cs typeface="Times New Roman" pitchFamily="18" charset="0"/>
              </a:rPr>
              <a:t>Obiectivele</a:t>
            </a:r>
            <a:r>
              <a:rPr lang="ro-RO" b="1" i="1" smtClean="0">
                <a:solidFill>
                  <a:schemeClr val="tx1"/>
                </a:solidFill>
                <a:latin typeface="Times New Roman" pitchFamily="18" charset="0"/>
                <a:cs typeface="Times New Roman" pitchFamily="18" charset="0"/>
              </a:rPr>
              <a:t> </a:t>
            </a:r>
            <a:r>
              <a:rPr lang="en-US" b="1" i="1" smtClean="0">
                <a:solidFill>
                  <a:schemeClr val="tx1"/>
                </a:solidFill>
                <a:latin typeface="Times New Roman" pitchFamily="18" charset="0"/>
                <a:cs typeface="Times New Roman" pitchFamily="18" charset="0"/>
              </a:rPr>
              <a:t/>
            </a:r>
            <a:br>
              <a:rPr lang="en-US" b="1" i="1" smtClean="0">
                <a:solidFill>
                  <a:schemeClr val="tx1"/>
                </a:solidFill>
                <a:latin typeface="Times New Roman" pitchFamily="18" charset="0"/>
                <a:cs typeface="Times New Roman" pitchFamily="18" charset="0"/>
              </a:rPr>
            </a:br>
            <a:r>
              <a:rPr lang="ro-RO" b="1" i="1" smtClean="0">
                <a:solidFill>
                  <a:schemeClr val="tx1"/>
                </a:solidFill>
                <a:latin typeface="Times New Roman" pitchFamily="18" charset="0"/>
                <a:cs typeface="Times New Roman" pitchFamily="18" charset="0"/>
              </a:rPr>
              <a:t>p</a:t>
            </a:r>
            <a:r>
              <a:rPr lang="en-US" b="1" i="1" smtClean="0">
                <a:solidFill>
                  <a:schemeClr val="tx1"/>
                </a:solidFill>
                <a:latin typeface="Times New Roman" pitchFamily="18" charset="0"/>
                <a:cs typeface="Times New Roman" pitchFamily="18" charset="0"/>
              </a:rPr>
              <a:t>oliticii </a:t>
            </a:r>
            <a:r>
              <a:rPr lang="ro-RO" b="1" i="1" smtClean="0">
                <a:solidFill>
                  <a:schemeClr val="tx1"/>
                </a:solidFill>
                <a:latin typeface="Times New Roman" pitchFamily="18" charset="0"/>
                <a:cs typeface="Times New Roman" pitchFamily="18" charset="0"/>
              </a:rPr>
              <a:t>f</a:t>
            </a:r>
            <a:r>
              <a:rPr lang="en-US" b="1" i="1" smtClean="0">
                <a:solidFill>
                  <a:schemeClr val="tx1"/>
                </a:solidFill>
                <a:latin typeface="Times New Roman" pitchFamily="18" charset="0"/>
                <a:cs typeface="Times New Roman" pitchFamily="18" charset="0"/>
              </a:rPr>
              <a:t>iscale </a:t>
            </a:r>
            <a:r>
              <a:rPr lang="ro-RO" smtClean="0">
                <a:solidFill>
                  <a:schemeClr val="tx1"/>
                </a:solidFill>
                <a:latin typeface="Times New Roman" pitchFamily="18" charset="0"/>
                <a:cs typeface="Times New Roman" pitchFamily="18" charset="0"/>
              </a:rPr>
              <a:t/>
            </a:r>
            <a:br>
              <a:rPr lang="ro-RO" smtClean="0">
                <a:solidFill>
                  <a:schemeClr val="tx1"/>
                </a:solidFill>
                <a:latin typeface="Times New Roman" pitchFamily="18" charset="0"/>
                <a:cs typeface="Times New Roman" pitchFamily="18" charset="0"/>
              </a:rPr>
            </a:br>
            <a:r>
              <a:rPr lang="ro-RO" sz="4600" smtClean="0">
                <a:solidFill>
                  <a:schemeClr val="tx1"/>
                </a:solidFill>
                <a:latin typeface="Times New Roman" pitchFamily="18" charset="0"/>
                <a:cs typeface="Times New Roman" pitchFamily="18" charset="0"/>
              </a:rPr>
              <a:t/>
            </a:r>
            <a:br>
              <a:rPr lang="ro-RO" sz="4600" smtClean="0">
                <a:solidFill>
                  <a:schemeClr val="tx1"/>
                </a:solidFill>
                <a:latin typeface="Times New Roman" pitchFamily="18" charset="0"/>
                <a:cs typeface="Times New Roman" pitchFamily="18" charset="0"/>
              </a:rPr>
            </a:br>
            <a:r>
              <a:rPr lang="ro-RO" sz="4600" smtClean="0">
                <a:solidFill>
                  <a:schemeClr val="tx1"/>
                </a:solidFill>
              </a:rPr>
              <a:t/>
            </a:r>
            <a:br>
              <a:rPr lang="ro-RO" sz="4600" smtClean="0">
                <a:solidFill>
                  <a:schemeClr val="tx1"/>
                </a:solidFill>
              </a:rPr>
            </a:br>
            <a:r>
              <a:rPr lang="ro-RO" sz="4600" smtClean="0">
                <a:solidFill>
                  <a:schemeClr val="tx1"/>
                </a:solidFill>
              </a:rPr>
              <a:t/>
            </a:r>
            <a:br>
              <a:rPr lang="ro-RO" sz="4600" smtClean="0">
                <a:solidFill>
                  <a:schemeClr val="tx1"/>
                </a:solidFill>
              </a:rPr>
            </a:br>
            <a:endParaRPr lang="ru-RU" sz="4600" smtClean="0">
              <a:solidFill>
                <a:schemeClr val="tx1"/>
              </a:solidFill>
            </a:endParaRPr>
          </a:p>
        </p:txBody>
      </p:sp>
      <p:pic>
        <p:nvPicPr>
          <p:cNvPr id="5123" name="Рисунок 2" descr="stema_RM_1.jpg"/>
          <p:cNvPicPr>
            <a:picLocks noChangeAspect="1"/>
          </p:cNvPicPr>
          <p:nvPr/>
        </p:nvPicPr>
        <p:blipFill>
          <a:blip r:embed="rId3" cstate="print"/>
          <a:srcRect/>
          <a:stretch>
            <a:fillRect/>
          </a:stretch>
        </p:blipFill>
        <p:spPr bwMode="auto">
          <a:xfrm>
            <a:off x="8001000" y="152400"/>
            <a:ext cx="954088" cy="1066800"/>
          </a:xfrm>
          <a:prstGeom prst="rect">
            <a:avLst/>
          </a:prstGeom>
          <a:noFill/>
          <a:ln w="9525">
            <a:noFill/>
            <a:miter lim="800000"/>
            <a:headEnd/>
            <a:tailEnd/>
          </a:ln>
        </p:spPr>
      </p:pic>
      <p:sp>
        <p:nvSpPr>
          <p:cNvPr id="5124" name="TextBox 3"/>
          <p:cNvSpPr txBox="1">
            <a:spLocks noChangeArrowheads="1"/>
          </p:cNvSpPr>
          <p:nvPr/>
        </p:nvSpPr>
        <p:spPr bwMode="auto">
          <a:xfrm>
            <a:off x="5257800" y="304800"/>
            <a:ext cx="2438400" cy="646113"/>
          </a:xfrm>
          <a:prstGeom prst="rect">
            <a:avLst/>
          </a:prstGeom>
          <a:noFill/>
          <a:ln w="9525">
            <a:noFill/>
            <a:miter lim="800000"/>
            <a:headEnd/>
            <a:tailEnd/>
          </a:ln>
        </p:spPr>
        <p:txBody>
          <a:bodyPr>
            <a:spAutoFit/>
          </a:bodyPr>
          <a:lstStyle/>
          <a:p>
            <a:pPr algn="r"/>
            <a:r>
              <a:rPr lang="ro-RO" b="1" i="1">
                <a:latin typeface="Times New Roman" pitchFamily="18" charset="0"/>
                <a:cs typeface="Times New Roman" pitchFamily="18" charset="0"/>
              </a:rPr>
              <a:t>Ministerul Finanţelor</a:t>
            </a:r>
            <a:r>
              <a:rPr lang="en-US" b="1" i="1">
                <a:latin typeface="Times New Roman" pitchFamily="18" charset="0"/>
                <a:cs typeface="Times New Roman" pitchFamily="18" charset="0"/>
              </a:rPr>
              <a:t> </a:t>
            </a:r>
          </a:p>
          <a:p>
            <a:pPr algn="r"/>
            <a:r>
              <a:rPr lang="en-US" b="1" i="1">
                <a:latin typeface="Times New Roman" pitchFamily="18" charset="0"/>
                <a:cs typeface="Times New Roman" pitchFamily="18" charset="0"/>
              </a:rPr>
              <a:t>al Republicii Moldova</a:t>
            </a:r>
            <a:r>
              <a:rPr lang="ro-RO" b="1" i="1">
                <a:latin typeface="Times New Roman" pitchFamily="18" charset="0"/>
                <a:cs typeface="Times New Roman" pitchFamily="18" charset="0"/>
              </a:rPr>
              <a:t> </a:t>
            </a:r>
            <a:endParaRPr lang="ru-RU" b="1" i="1">
              <a:latin typeface="Times New Roman" pitchFamily="18" charset="0"/>
              <a:cs typeface="Times New Roman" pitchFamily="18" charset="0"/>
            </a:endParaRPr>
          </a:p>
        </p:txBody>
      </p:sp>
      <p:pic>
        <p:nvPicPr>
          <p:cNvPr id="5125" name="Рисунок 4" descr="20110630.jpeg"/>
          <p:cNvPicPr>
            <a:picLocks noChangeAspect="1"/>
          </p:cNvPicPr>
          <p:nvPr/>
        </p:nvPicPr>
        <p:blipFill>
          <a:blip r:embed="rId4" cstate="print"/>
          <a:srcRect/>
          <a:stretch>
            <a:fillRect/>
          </a:stretch>
        </p:blipFill>
        <p:spPr bwMode="auto">
          <a:xfrm>
            <a:off x="3886200" y="188913"/>
            <a:ext cx="1066800" cy="877887"/>
          </a:xfrm>
          <a:prstGeom prst="rect">
            <a:avLst/>
          </a:prstGeom>
          <a:noFill/>
          <a:ln w="9525">
            <a:noFill/>
            <a:miter lim="800000"/>
            <a:headEnd/>
            <a:tailEnd/>
          </a:ln>
        </p:spPr>
      </p:pic>
      <p:pic>
        <p:nvPicPr>
          <p:cNvPr id="5126" name="Рисунок 5" descr="fisc.png"/>
          <p:cNvPicPr>
            <a:picLocks noChangeAspect="1"/>
          </p:cNvPicPr>
          <p:nvPr/>
        </p:nvPicPr>
        <p:blipFill>
          <a:blip r:embed="rId5" cstate="print"/>
          <a:srcRect/>
          <a:stretch>
            <a:fillRect/>
          </a:stretch>
        </p:blipFill>
        <p:spPr bwMode="auto">
          <a:xfrm>
            <a:off x="152400" y="76200"/>
            <a:ext cx="1323975" cy="14652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Рисунок 5" descr="stema_RM_1.jpg"/>
          <p:cNvPicPr>
            <a:picLocks noChangeAspect="1"/>
          </p:cNvPicPr>
          <p:nvPr/>
        </p:nvPicPr>
        <p:blipFill>
          <a:blip r:embed="rId3" cstate="print"/>
          <a:srcRect/>
          <a:stretch>
            <a:fillRect/>
          </a:stretch>
        </p:blipFill>
        <p:spPr bwMode="auto">
          <a:xfrm>
            <a:off x="8189913" y="76200"/>
            <a:ext cx="573087" cy="641350"/>
          </a:xfrm>
          <a:prstGeom prst="rect">
            <a:avLst/>
          </a:prstGeom>
          <a:noFill/>
          <a:ln w="9525">
            <a:noFill/>
            <a:miter lim="800000"/>
            <a:headEnd/>
            <a:tailEnd/>
          </a:ln>
        </p:spPr>
      </p:pic>
      <p:sp>
        <p:nvSpPr>
          <p:cNvPr id="22531" name="TextBox 6"/>
          <p:cNvSpPr txBox="1">
            <a:spLocks noChangeArrowheads="1"/>
          </p:cNvSpPr>
          <p:nvPr/>
        </p:nvSpPr>
        <p:spPr bwMode="auto">
          <a:xfrm>
            <a:off x="37338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22532" name="Рисунок 8" descr="20110630.jpeg"/>
          <p:cNvPicPr>
            <a:picLocks noChangeAspect="1"/>
          </p:cNvPicPr>
          <p:nvPr/>
        </p:nvPicPr>
        <p:blipFill>
          <a:blip r:embed="rId4" cstate="print"/>
          <a:srcRect/>
          <a:stretch>
            <a:fillRect/>
          </a:stretch>
        </p:blipFill>
        <p:spPr bwMode="auto">
          <a:xfrm>
            <a:off x="0" y="6019800"/>
            <a:ext cx="1012825" cy="762000"/>
          </a:xfrm>
          <a:prstGeom prst="rect">
            <a:avLst/>
          </a:prstGeom>
          <a:noFill/>
          <a:ln w="9525">
            <a:noFill/>
            <a:miter lim="800000"/>
            <a:headEnd/>
            <a:tailEnd/>
          </a:ln>
        </p:spPr>
      </p:pic>
      <p:sp>
        <p:nvSpPr>
          <p:cNvPr id="22533" name="Rectangle 3"/>
          <p:cNvSpPr txBox="1">
            <a:spLocks noChangeArrowheads="1"/>
          </p:cNvSpPr>
          <p:nvPr/>
        </p:nvSpPr>
        <p:spPr bwMode="auto">
          <a:xfrm>
            <a:off x="457200" y="914400"/>
            <a:ext cx="8229600" cy="1828800"/>
          </a:xfrm>
          <a:prstGeom prst="rect">
            <a:avLst/>
          </a:prstGeom>
          <a:noFill/>
          <a:ln w="9525">
            <a:noFill/>
            <a:miter lim="800000"/>
            <a:headEnd/>
            <a:tailEnd/>
          </a:ln>
        </p:spPr>
        <p:txBody>
          <a:bodyPr/>
          <a:lstStyle/>
          <a:p>
            <a:pPr marL="342900" indent="-342900">
              <a:spcBef>
                <a:spcPct val="20000"/>
              </a:spcBef>
              <a:spcAft>
                <a:spcPts val="1200"/>
              </a:spcAft>
              <a:buClr>
                <a:schemeClr val="bg2"/>
              </a:buClr>
              <a:buSzPct val="75000"/>
              <a:buFont typeface="Wingdings" pitchFamily="2" charset="2"/>
              <a:buNone/>
            </a:pPr>
            <a:r>
              <a:rPr lang="ro-RO" sz="2000" b="1" i="1">
                <a:latin typeface="Times New Roman" pitchFamily="18" charset="0"/>
                <a:cs typeface="Times New Roman" pitchFamily="18" charset="0"/>
              </a:rPr>
              <a:t>În anul 2015 se prevede:</a:t>
            </a:r>
            <a:endParaRPr lang="ru-RU" sz="2000" b="1" i="1">
              <a:latin typeface="Times New Roman" pitchFamily="18" charset="0"/>
              <a:cs typeface="Times New Roman" pitchFamily="18" charset="0"/>
            </a:endParaRPr>
          </a:p>
          <a:p>
            <a:pPr marL="342900" indent="-342900" algn="just">
              <a:spcAft>
                <a:spcPts val="600"/>
              </a:spcAft>
              <a:buClr>
                <a:schemeClr val="bg2"/>
              </a:buClr>
              <a:buSzPct val="75000"/>
              <a:buFont typeface="Wingdings" pitchFamily="2" charset="2"/>
              <a:buChar char="n"/>
            </a:pPr>
            <a:r>
              <a:rPr lang="ro-RO" sz="2000" b="1">
                <a:latin typeface="Times New Roman" pitchFamily="18" charset="0"/>
                <a:cs typeface="Times New Roman" pitchFamily="18" charset="0"/>
              </a:rPr>
              <a:t>Majorarea</a:t>
            </a:r>
            <a:r>
              <a:rPr lang="ro-RO" sz="2000">
                <a:latin typeface="Times New Roman" pitchFamily="18" charset="0"/>
                <a:cs typeface="Times New Roman" pitchFamily="18" charset="0"/>
              </a:rPr>
              <a:t> cotelor taxelor rutiere pentru autovehiculele înmatriculate în Republica Moldova.</a:t>
            </a:r>
          </a:p>
          <a:p>
            <a:pPr marL="342900" indent="-342900" algn="just">
              <a:spcAft>
                <a:spcPts val="600"/>
              </a:spcAft>
              <a:buClr>
                <a:schemeClr val="bg2"/>
              </a:buClr>
              <a:buSzPct val="75000"/>
              <a:buFont typeface="Wingdings" pitchFamily="2" charset="2"/>
              <a:buChar char="n"/>
            </a:pPr>
            <a:r>
              <a:rPr lang="ro-RO" sz="2000" b="1">
                <a:latin typeface="Times New Roman" pitchFamily="18" charset="0"/>
                <a:cs typeface="Times New Roman" pitchFamily="18" charset="0"/>
              </a:rPr>
              <a:t>Examinarea </a:t>
            </a:r>
            <a:r>
              <a:rPr lang="ro-RO" sz="2000">
                <a:latin typeface="Times New Roman" pitchFamily="18" charset="0"/>
                <a:cs typeface="Times New Roman" pitchFamily="18" charset="0"/>
              </a:rPr>
              <a:t>sistemului de taxe rutiere în vederea eliminării taxelor rutiere ce nu corespund noțiunii de impozit și taxă.</a:t>
            </a:r>
          </a:p>
          <a:p>
            <a:pPr marL="342900" indent="-342900" algn="just">
              <a:spcAft>
                <a:spcPts val="1200"/>
              </a:spcAft>
              <a:buClr>
                <a:schemeClr val="bg2"/>
              </a:buClr>
              <a:buSzPct val="75000"/>
              <a:buFont typeface="Wingdings" pitchFamily="2" charset="2"/>
              <a:buChar char="n"/>
            </a:pPr>
            <a:endParaRPr lang="ru-RU" sz="2500" b="1">
              <a:latin typeface="Times New Roman" pitchFamily="18" charset="0"/>
              <a:cs typeface="Times New Roman" pitchFamily="18" charset="0"/>
            </a:endParaRPr>
          </a:p>
        </p:txBody>
      </p:sp>
      <p:sp>
        <p:nvSpPr>
          <p:cNvPr id="22534" name="Заголовок 7"/>
          <p:cNvSpPr>
            <a:spLocks noGrp="1"/>
          </p:cNvSpPr>
          <p:nvPr>
            <p:ph type="title"/>
          </p:nvPr>
        </p:nvSpPr>
        <p:spPr>
          <a:xfrm>
            <a:off x="457200" y="457200"/>
            <a:ext cx="8229600" cy="533400"/>
          </a:xfrm>
        </p:spPr>
        <p:txBody>
          <a:bodyPr/>
          <a:lstStyle/>
          <a:p>
            <a:pPr algn="ctr" eaLnBrk="1" hangingPunct="1"/>
            <a:r>
              <a:rPr lang="ro-RO" sz="3200" b="1" i="1" smtClean="0">
                <a:solidFill>
                  <a:srgbClr val="F72973"/>
                </a:solidFill>
                <a:latin typeface="Times New Roman" pitchFamily="18" charset="0"/>
                <a:cs typeface="Times New Roman" pitchFamily="18" charset="0"/>
              </a:rPr>
              <a:t>VIII. Taxele rutiere</a:t>
            </a:r>
            <a:endParaRPr lang="ru-RU" sz="3200" b="1" smtClean="0">
              <a:solidFill>
                <a:srgbClr val="F72973"/>
              </a:solidFill>
              <a:latin typeface="Times New Roman" pitchFamily="18" charset="0"/>
              <a:cs typeface="Times New Roman" pitchFamily="18" charset="0"/>
            </a:endParaRPr>
          </a:p>
        </p:txBody>
      </p:sp>
      <p:sp>
        <p:nvSpPr>
          <p:cNvPr id="22535" name="Rectangle 3"/>
          <p:cNvSpPr txBox="1">
            <a:spLocks noChangeArrowheads="1"/>
          </p:cNvSpPr>
          <p:nvPr/>
        </p:nvSpPr>
        <p:spPr bwMode="auto">
          <a:xfrm>
            <a:off x="609600" y="3505200"/>
            <a:ext cx="8229600" cy="2819400"/>
          </a:xfrm>
          <a:prstGeom prst="rect">
            <a:avLst/>
          </a:prstGeom>
          <a:noFill/>
          <a:ln w="9525">
            <a:noFill/>
            <a:miter lim="800000"/>
            <a:headEnd/>
            <a:tailEnd/>
          </a:ln>
        </p:spPr>
        <p:txBody>
          <a:bodyPr/>
          <a:lstStyle/>
          <a:p>
            <a:pPr marL="342900" indent="-342900">
              <a:spcBef>
                <a:spcPct val="20000"/>
              </a:spcBef>
              <a:spcAft>
                <a:spcPts val="1200"/>
              </a:spcAft>
              <a:buClr>
                <a:schemeClr val="bg2"/>
              </a:buClr>
              <a:buSzPct val="75000"/>
              <a:buFont typeface="Wingdings" pitchFamily="2" charset="2"/>
              <a:buNone/>
            </a:pPr>
            <a:r>
              <a:rPr lang="ro-RO" sz="2000" b="1" i="1">
                <a:latin typeface="Times New Roman" pitchFamily="18" charset="0"/>
                <a:cs typeface="Times New Roman" pitchFamily="18" charset="0"/>
              </a:rPr>
              <a:t>În anul 2016 se prevede:</a:t>
            </a:r>
            <a:endParaRPr lang="ru-RU" sz="2000" b="1" i="1">
              <a:latin typeface="Times New Roman" pitchFamily="18" charset="0"/>
              <a:cs typeface="Times New Roman" pitchFamily="18" charset="0"/>
            </a:endParaRPr>
          </a:p>
          <a:p>
            <a:pPr marL="342900" indent="-342900" algn="just">
              <a:spcAft>
                <a:spcPts val="1200"/>
              </a:spcAft>
              <a:buClr>
                <a:schemeClr val="bg2"/>
              </a:buClr>
              <a:buSzPct val="75000"/>
              <a:buFont typeface="Wingdings" pitchFamily="2" charset="2"/>
              <a:buChar char="n"/>
            </a:pPr>
            <a:r>
              <a:rPr lang="ro-RO" sz="2000" b="1">
                <a:latin typeface="Times New Roman" pitchFamily="18" charset="0"/>
                <a:cs typeface="Times New Roman" pitchFamily="18" charset="0"/>
              </a:rPr>
              <a:t>Finalizarea</a:t>
            </a:r>
            <a:r>
              <a:rPr lang="ro-RO" sz="2000">
                <a:latin typeface="Times New Roman" pitchFamily="18" charset="0"/>
                <a:cs typeface="Times New Roman" pitchFamily="18" charset="0"/>
              </a:rPr>
              <a:t> sistematizării legislaţiei fiscale, prin implementarea Titlului X al Codului fiscal "Alte impozite şi taxe", care va reglementa impozitul privat şi patenta de întreprinzător</a:t>
            </a:r>
            <a:r>
              <a:rPr lang="ro-RO" sz="2100">
                <a:latin typeface="Times New Roman" pitchFamily="18" charset="0"/>
                <a:cs typeface="Times New Roman" pitchFamily="18" charset="0"/>
              </a:rPr>
              <a:t>.</a:t>
            </a:r>
          </a:p>
          <a:p>
            <a:pPr marL="342900" indent="-342900" algn="just">
              <a:spcAft>
                <a:spcPts val="1200"/>
              </a:spcAft>
              <a:buClr>
                <a:schemeClr val="bg2"/>
              </a:buClr>
              <a:buSzPct val="75000"/>
            </a:pPr>
            <a:r>
              <a:rPr lang="ro-RO" sz="2000" b="1" i="1">
                <a:latin typeface="Times New Roman" pitchFamily="18" charset="0"/>
                <a:cs typeface="Times New Roman" pitchFamily="18" charset="0"/>
              </a:rPr>
              <a:t>În anul 2017 se prevede:</a:t>
            </a:r>
          </a:p>
          <a:p>
            <a:pPr marL="342900" indent="-342900" algn="just">
              <a:spcAft>
                <a:spcPts val="1200"/>
              </a:spcAft>
              <a:buClr>
                <a:schemeClr val="bg2"/>
              </a:buClr>
              <a:buSzPct val="75000"/>
              <a:buFont typeface="Wingdings" pitchFamily="2" charset="2"/>
              <a:buChar char="n"/>
            </a:pPr>
            <a:r>
              <a:rPr lang="ro-RO" sz="2000" b="1">
                <a:latin typeface="Times New Roman" pitchFamily="18" charset="0"/>
                <a:cs typeface="Times New Roman" pitchFamily="18" charset="0"/>
              </a:rPr>
              <a:t>Implementarea</a:t>
            </a:r>
            <a:r>
              <a:rPr lang="ro-RO" sz="2000">
                <a:latin typeface="Times New Roman" pitchFamily="18" charset="0"/>
                <a:cs typeface="Times New Roman" pitchFamily="18" charset="0"/>
              </a:rPr>
              <a:t> noului</a:t>
            </a:r>
            <a:r>
              <a:rPr lang="ro-RO" sz="2000" i="1">
                <a:latin typeface="Times New Roman" pitchFamily="18" charset="0"/>
                <a:cs typeface="Times New Roman" pitchFamily="18" charset="0"/>
              </a:rPr>
              <a:t> </a:t>
            </a:r>
            <a:r>
              <a:rPr lang="ro-RO" sz="2000">
                <a:latin typeface="Times New Roman" pitchFamily="18" charset="0"/>
                <a:cs typeface="Times New Roman" pitchFamily="18" charset="0"/>
              </a:rPr>
              <a:t>Cod fiscal în baza noilor concepţii cu privire la sistemul fiscal.</a:t>
            </a:r>
            <a:endParaRPr lang="ro-RO" sz="2100">
              <a:latin typeface="Times New Roman" pitchFamily="18" charset="0"/>
              <a:cs typeface="Times New Roman" pitchFamily="18" charset="0"/>
            </a:endParaRPr>
          </a:p>
          <a:p>
            <a:pPr marL="342900" indent="-342900" algn="just">
              <a:spcBef>
                <a:spcPct val="20000"/>
              </a:spcBef>
              <a:buClr>
                <a:schemeClr val="bg2"/>
              </a:buClr>
              <a:buSzPct val="75000"/>
              <a:buFont typeface="Wingdings" pitchFamily="2" charset="2"/>
              <a:buChar char="n"/>
            </a:pPr>
            <a:endParaRPr lang="ru-RU" sz="2500" b="1">
              <a:latin typeface="Times New Roman" pitchFamily="18" charset="0"/>
              <a:cs typeface="Times New Roman" pitchFamily="18" charset="0"/>
            </a:endParaRPr>
          </a:p>
        </p:txBody>
      </p:sp>
      <p:sp>
        <p:nvSpPr>
          <p:cNvPr id="13" name="Заголовок 7"/>
          <p:cNvSpPr txBox="1">
            <a:spLocks/>
          </p:cNvSpPr>
          <p:nvPr/>
        </p:nvSpPr>
        <p:spPr bwMode="auto">
          <a:xfrm>
            <a:off x="533400" y="2971800"/>
            <a:ext cx="8229600" cy="533400"/>
          </a:xfrm>
          <a:prstGeom prst="rect">
            <a:avLst/>
          </a:prstGeom>
          <a:noFill/>
          <a:ln w="9525">
            <a:noFill/>
            <a:miter lim="800000"/>
            <a:headEnd/>
            <a:tailEnd/>
          </a:ln>
          <a:effectLst/>
        </p:spPr>
        <p:txBody>
          <a:bodyPr anchor="ctr"/>
          <a:lstStyle/>
          <a:p>
            <a:pPr algn="ctr">
              <a:defRPr/>
            </a:pPr>
            <a:r>
              <a:rPr lang="ro-RO" sz="3200" b="1" i="1" kern="0" dirty="0">
                <a:solidFill>
                  <a:srgbClr val="F72973"/>
                </a:solidFill>
                <a:latin typeface="Times New Roman" pitchFamily="18" charset="0"/>
                <a:ea typeface="+mj-ea"/>
                <a:cs typeface="Times New Roman" pitchFamily="18" charset="0"/>
              </a:rPr>
              <a:t>IX. Alte impozite și taxe</a:t>
            </a:r>
            <a:endParaRPr lang="ru-RU" sz="3200" b="1" kern="0" dirty="0">
              <a:solidFill>
                <a:srgbClr val="F72973"/>
              </a:solidFill>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2133600" y="2286000"/>
            <a:ext cx="7010400" cy="3276600"/>
          </a:xfrm>
        </p:spPr>
        <p:txBody>
          <a:bodyPr/>
          <a:lstStyle/>
          <a:p>
            <a:pPr algn="ctr" eaLnBrk="1" hangingPunct="1"/>
            <a:r>
              <a:rPr lang="ro-RO" sz="4600" smtClean="0">
                <a:solidFill>
                  <a:schemeClr val="tx1"/>
                </a:solidFill>
              </a:rPr>
              <a:t/>
            </a:r>
            <a:br>
              <a:rPr lang="ro-RO" sz="4600" smtClean="0">
                <a:solidFill>
                  <a:schemeClr val="tx1"/>
                </a:solidFill>
              </a:rPr>
            </a:br>
            <a:r>
              <a:rPr lang="ro-RO" b="1" i="1" smtClean="0">
                <a:solidFill>
                  <a:srgbClr val="F72973"/>
                </a:solidFill>
                <a:latin typeface="Times New Roman" pitchFamily="18" charset="0"/>
                <a:cs typeface="Times New Roman" pitchFamily="18" charset="0"/>
              </a:rPr>
              <a:t>Obiectivele</a:t>
            </a:r>
            <a:r>
              <a:rPr lang="ro-RO" b="1" i="1" smtClean="0">
                <a:solidFill>
                  <a:schemeClr val="tx1"/>
                </a:solidFill>
                <a:latin typeface="Times New Roman" pitchFamily="18" charset="0"/>
                <a:cs typeface="Times New Roman" pitchFamily="18" charset="0"/>
              </a:rPr>
              <a:t> </a:t>
            </a:r>
            <a:r>
              <a:rPr lang="en-US" b="1" i="1" smtClean="0">
                <a:solidFill>
                  <a:schemeClr val="tx1"/>
                </a:solidFill>
                <a:latin typeface="Times New Roman" pitchFamily="18" charset="0"/>
                <a:cs typeface="Times New Roman" pitchFamily="18" charset="0"/>
              </a:rPr>
              <a:t/>
            </a:r>
            <a:br>
              <a:rPr lang="en-US" b="1" i="1" smtClean="0">
                <a:solidFill>
                  <a:schemeClr val="tx1"/>
                </a:solidFill>
                <a:latin typeface="Times New Roman" pitchFamily="18" charset="0"/>
                <a:cs typeface="Times New Roman" pitchFamily="18" charset="0"/>
              </a:rPr>
            </a:br>
            <a:r>
              <a:rPr lang="ro-RO" b="1" i="1" smtClean="0">
                <a:solidFill>
                  <a:schemeClr val="tx1"/>
                </a:solidFill>
                <a:latin typeface="Times New Roman" pitchFamily="18" charset="0"/>
                <a:cs typeface="Times New Roman" pitchFamily="18" charset="0"/>
              </a:rPr>
              <a:t>p</a:t>
            </a:r>
            <a:r>
              <a:rPr lang="en-US" b="1" i="1" smtClean="0">
                <a:solidFill>
                  <a:schemeClr val="tx1"/>
                </a:solidFill>
                <a:latin typeface="Times New Roman" pitchFamily="18" charset="0"/>
                <a:cs typeface="Times New Roman" pitchFamily="18" charset="0"/>
              </a:rPr>
              <a:t>oliticii </a:t>
            </a:r>
            <a:r>
              <a:rPr lang="ro-RO" b="1" i="1" smtClean="0">
                <a:solidFill>
                  <a:schemeClr val="tx1"/>
                </a:solidFill>
                <a:latin typeface="Times New Roman" pitchFamily="18" charset="0"/>
                <a:cs typeface="Times New Roman" pitchFamily="18" charset="0"/>
              </a:rPr>
              <a:t>vamale</a:t>
            </a:r>
            <a:r>
              <a:rPr lang="ro-RO" smtClean="0">
                <a:solidFill>
                  <a:schemeClr val="tx1"/>
                </a:solidFill>
                <a:latin typeface="Times New Roman" pitchFamily="18" charset="0"/>
                <a:cs typeface="Times New Roman" pitchFamily="18" charset="0"/>
              </a:rPr>
              <a:t/>
            </a:r>
            <a:br>
              <a:rPr lang="ro-RO" smtClean="0">
                <a:solidFill>
                  <a:schemeClr val="tx1"/>
                </a:solidFill>
                <a:latin typeface="Times New Roman" pitchFamily="18" charset="0"/>
                <a:cs typeface="Times New Roman" pitchFamily="18" charset="0"/>
              </a:rPr>
            </a:br>
            <a:r>
              <a:rPr lang="ro-RO" sz="4600" smtClean="0">
                <a:solidFill>
                  <a:schemeClr val="tx1"/>
                </a:solidFill>
                <a:latin typeface="Times New Roman" pitchFamily="18" charset="0"/>
                <a:cs typeface="Times New Roman" pitchFamily="18" charset="0"/>
              </a:rPr>
              <a:t/>
            </a:r>
            <a:br>
              <a:rPr lang="ro-RO" sz="4600" smtClean="0">
                <a:solidFill>
                  <a:schemeClr val="tx1"/>
                </a:solidFill>
                <a:latin typeface="Times New Roman" pitchFamily="18" charset="0"/>
                <a:cs typeface="Times New Roman" pitchFamily="18" charset="0"/>
              </a:rPr>
            </a:br>
            <a:r>
              <a:rPr lang="ro-RO" sz="4600" smtClean="0">
                <a:solidFill>
                  <a:schemeClr val="tx1"/>
                </a:solidFill>
              </a:rPr>
              <a:t/>
            </a:r>
            <a:br>
              <a:rPr lang="ro-RO" sz="4600" smtClean="0">
                <a:solidFill>
                  <a:schemeClr val="tx1"/>
                </a:solidFill>
              </a:rPr>
            </a:br>
            <a:r>
              <a:rPr lang="ro-RO" sz="4600" smtClean="0">
                <a:solidFill>
                  <a:schemeClr val="tx1"/>
                </a:solidFill>
              </a:rPr>
              <a:t/>
            </a:r>
            <a:br>
              <a:rPr lang="ro-RO" sz="4600" smtClean="0">
                <a:solidFill>
                  <a:schemeClr val="tx1"/>
                </a:solidFill>
              </a:rPr>
            </a:br>
            <a:endParaRPr lang="ru-RU" sz="4600" smtClean="0">
              <a:solidFill>
                <a:schemeClr val="tx1"/>
              </a:solidFill>
            </a:endParaRPr>
          </a:p>
        </p:txBody>
      </p:sp>
      <p:pic>
        <p:nvPicPr>
          <p:cNvPr id="23555" name="Рисунок 2" descr="stema_RM_1.jpg"/>
          <p:cNvPicPr>
            <a:picLocks noChangeAspect="1"/>
          </p:cNvPicPr>
          <p:nvPr/>
        </p:nvPicPr>
        <p:blipFill>
          <a:blip r:embed="rId3" cstate="print"/>
          <a:srcRect/>
          <a:stretch>
            <a:fillRect/>
          </a:stretch>
        </p:blipFill>
        <p:spPr bwMode="auto">
          <a:xfrm>
            <a:off x="8001000" y="152400"/>
            <a:ext cx="954088" cy="1066800"/>
          </a:xfrm>
          <a:prstGeom prst="rect">
            <a:avLst/>
          </a:prstGeom>
          <a:noFill/>
          <a:ln w="9525">
            <a:noFill/>
            <a:miter lim="800000"/>
            <a:headEnd/>
            <a:tailEnd/>
          </a:ln>
        </p:spPr>
      </p:pic>
      <p:sp>
        <p:nvSpPr>
          <p:cNvPr id="23556" name="TextBox 3"/>
          <p:cNvSpPr txBox="1">
            <a:spLocks noChangeArrowheads="1"/>
          </p:cNvSpPr>
          <p:nvPr/>
        </p:nvSpPr>
        <p:spPr bwMode="auto">
          <a:xfrm>
            <a:off x="5257800" y="304800"/>
            <a:ext cx="2438400" cy="646113"/>
          </a:xfrm>
          <a:prstGeom prst="rect">
            <a:avLst/>
          </a:prstGeom>
          <a:noFill/>
          <a:ln w="9525">
            <a:noFill/>
            <a:miter lim="800000"/>
            <a:headEnd/>
            <a:tailEnd/>
          </a:ln>
        </p:spPr>
        <p:txBody>
          <a:bodyPr>
            <a:spAutoFit/>
          </a:bodyPr>
          <a:lstStyle/>
          <a:p>
            <a:pPr algn="r"/>
            <a:r>
              <a:rPr lang="ro-RO" b="1" i="1">
                <a:latin typeface="Times New Roman" pitchFamily="18" charset="0"/>
                <a:cs typeface="Times New Roman" pitchFamily="18" charset="0"/>
              </a:rPr>
              <a:t>Ministerul Finanţelor</a:t>
            </a:r>
            <a:r>
              <a:rPr lang="en-US" b="1" i="1">
                <a:latin typeface="Times New Roman" pitchFamily="18" charset="0"/>
                <a:cs typeface="Times New Roman" pitchFamily="18" charset="0"/>
              </a:rPr>
              <a:t> </a:t>
            </a:r>
          </a:p>
          <a:p>
            <a:pPr algn="r"/>
            <a:r>
              <a:rPr lang="en-US" b="1" i="1">
                <a:latin typeface="Times New Roman" pitchFamily="18" charset="0"/>
                <a:cs typeface="Times New Roman" pitchFamily="18" charset="0"/>
              </a:rPr>
              <a:t>al Republicii Moldova</a:t>
            </a:r>
            <a:r>
              <a:rPr lang="ro-RO" b="1" i="1">
                <a:latin typeface="Times New Roman" pitchFamily="18" charset="0"/>
                <a:cs typeface="Times New Roman" pitchFamily="18" charset="0"/>
              </a:rPr>
              <a:t> </a:t>
            </a:r>
            <a:endParaRPr lang="ru-RU" b="1" i="1">
              <a:latin typeface="Times New Roman" pitchFamily="18" charset="0"/>
              <a:cs typeface="Times New Roman" pitchFamily="18" charset="0"/>
            </a:endParaRPr>
          </a:p>
        </p:txBody>
      </p:sp>
      <p:pic>
        <p:nvPicPr>
          <p:cNvPr id="23557" name="Рисунок 4" descr="20110630.jpeg"/>
          <p:cNvPicPr>
            <a:picLocks noChangeAspect="1"/>
          </p:cNvPicPr>
          <p:nvPr/>
        </p:nvPicPr>
        <p:blipFill>
          <a:blip r:embed="rId4" cstate="print"/>
          <a:srcRect/>
          <a:stretch>
            <a:fillRect/>
          </a:stretch>
        </p:blipFill>
        <p:spPr bwMode="auto">
          <a:xfrm>
            <a:off x="3962400" y="188913"/>
            <a:ext cx="1066800" cy="877887"/>
          </a:xfrm>
          <a:prstGeom prst="rect">
            <a:avLst/>
          </a:prstGeom>
          <a:noFill/>
          <a:ln w="9525">
            <a:noFill/>
            <a:miter lim="800000"/>
            <a:headEnd/>
            <a:tailEnd/>
          </a:ln>
        </p:spPr>
      </p:pic>
      <p:pic>
        <p:nvPicPr>
          <p:cNvPr id="23558" name="Рисунок 5" descr="vama.jpg"/>
          <p:cNvPicPr>
            <a:picLocks noChangeAspect="1"/>
          </p:cNvPicPr>
          <p:nvPr/>
        </p:nvPicPr>
        <p:blipFill>
          <a:blip r:embed="rId5" cstate="print"/>
          <a:srcRect/>
          <a:stretch>
            <a:fillRect/>
          </a:stretch>
        </p:blipFill>
        <p:spPr bwMode="auto">
          <a:xfrm>
            <a:off x="7620000" y="5029200"/>
            <a:ext cx="1219200" cy="15017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Рисунок 5" descr="stema_RM_1.jpg"/>
          <p:cNvPicPr>
            <a:picLocks noChangeAspect="1"/>
          </p:cNvPicPr>
          <p:nvPr/>
        </p:nvPicPr>
        <p:blipFill>
          <a:blip r:embed="rId3" cstate="print"/>
          <a:srcRect/>
          <a:stretch>
            <a:fillRect/>
          </a:stretch>
        </p:blipFill>
        <p:spPr bwMode="auto">
          <a:xfrm>
            <a:off x="8189913" y="76200"/>
            <a:ext cx="573087" cy="641350"/>
          </a:xfrm>
          <a:prstGeom prst="rect">
            <a:avLst/>
          </a:prstGeom>
          <a:noFill/>
          <a:ln w="9525">
            <a:noFill/>
            <a:miter lim="800000"/>
            <a:headEnd/>
            <a:tailEnd/>
          </a:ln>
        </p:spPr>
      </p:pic>
      <p:sp>
        <p:nvSpPr>
          <p:cNvPr id="24579" name="TextBox 6"/>
          <p:cNvSpPr txBox="1">
            <a:spLocks noChangeArrowheads="1"/>
          </p:cNvSpPr>
          <p:nvPr/>
        </p:nvSpPr>
        <p:spPr bwMode="auto">
          <a:xfrm>
            <a:off x="37338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24580" name="Рисунок 8" descr="20110630.jpeg"/>
          <p:cNvPicPr>
            <a:picLocks noChangeAspect="1"/>
          </p:cNvPicPr>
          <p:nvPr/>
        </p:nvPicPr>
        <p:blipFill>
          <a:blip r:embed="rId4" cstate="print"/>
          <a:srcRect/>
          <a:stretch>
            <a:fillRect/>
          </a:stretch>
        </p:blipFill>
        <p:spPr bwMode="auto">
          <a:xfrm>
            <a:off x="0" y="6019800"/>
            <a:ext cx="1012825" cy="762000"/>
          </a:xfrm>
          <a:prstGeom prst="rect">
            <a:avLst/>
          </a:prstGeom>
          <a:noFill/>
          <a:ln w="9525">
            <a:noFill/>
            <a:miter lim="800000"/>
            <a:headEnd/>
            <a:tailEnd/>
          </a:ln>
        </p:spPr>
      </p:pic>
      <p:sp>
        <p:nvSpPr>
          <p:cNvPr id="24581" name="Rectangle 3"/>
          <p:cNvSpPr txBox="1">
            <a:spLocks noChangeArrowheads="1"/>
          </p:cNvSpPr>
          <p:nvPr/>
        </p:nvSpPr>
        <p:spPr bwMode="auto">
          <a:xfrm>
            <a:off x="457200" y="762000"/>
            <a:ext cx="8229600" cy="3276600"/>
          </a:xfrm>
          <a:prstGeom prst="rect">
            <a:avLst/>
          </a:prstGeom>
          <a:noFill/>
          <a:ln w="9525">
            <a:noFill/>
            <a:miter lim="800000"/>
            <a:headEnd/>
            <a:tailEnd/>
          </a:ln>
        </p:spPr>
        <p:txBody>
          <a:bodyPr/>
          <a:lstStyle/>
          <a:p>
            <a:pPr marL="342900" indent="-342900">
              <a:spcBef>
                <a:spcPct val="20000"/>
              </a:spcBef>
              <a:spcAft>
                <a:spcPts val="1200"/>
              </a:spcAft>
              <a:buClr>
                <a:schemeClr val="bg2"/>
              </a:buClr>
              <a:buSzPct val="75000"/>
              <a:buFont typeface="Wingdings" pitchFamily="2" charset="2"/>
              <a:buNone/>
            </a:pPr>
            <a:r>
              <a:rPr lang="ro-RO" sz="2500" b="1" i="1">
                <a:latin typeface="Times New Roman" pitchFamily="18" charset="0"/>
                <a:cs typeface="Times New Roman" pitchFamily="18" charset="0"/>
              </a:rPr>
              <a:t>În anul 2015 se prevede:</a:t>
            </a:r>
            <a:endParaRPr lang="ru-RU" sz="2500" b="1" i="1">
              <a:latin typeface="Times New Roman" pitchFamily="18" charset="0"/>
              <a:cs typeface="Times New Roman" pitchFamily="18" charset="0"/>
            </a:endParaRPr>
          </a:p>
          <a:p>
            <a:pPr marL="342900" indent="-342900" algn="just">
              <a:spcAft>
                <a:spcPts val="600"/>
              </a:spcAft>
              <a:buClr>
                <a:schemeClr val="bg2"/>
              </a:buClr>
              <a:buSzPct val="75000"/>
              <a:buFont typeface="Wingdings" pitchFamily="2" charset="2"/>
              <a:buChar char="n"/>
            </a:pPr>
            <a:r>
              <a:rPr lang="ro-RO" sz="2000" b="1">
                <a:latin typeface="Times New Roman" pitchFamily="18" charset="0"/>
                <a:cs typeface="Times New Roman" pitchFamily="18" charset="0"/>
              </a:rPr>
              <a:t>Sistematizarea</a:t>
            </a:r>
            <a:r>
              <a:rPr lang="ro-RO" sz="2000">
                <a:latin typeface="Times New Roman" pitchFamily="18" charset="0"/>
                <a:cs typeface="Times New Roman" pitchFamily="18" charset="0"/>
              </a:rPr>
              <a:t> legislației vamale, prin implementarea noului Cod vamal într-o formulă revăzută, care va cuprinde Codul Vamal al Republicii Moldova, Legea cu privire la tariful vamal și Legea cu privire la modul de introducere şi scoatere a bunurilor de pe teritoriul Republicii Moldova de către persoane fizice, precum şi va fi corelată cu legislaţia vamală a UE şi cea din regiune .</a:t>
            </a:r>
          </a:p>
          <a:p>
            <a:pPr marL="342900" indent="-342900" algn="just">
              <a:spcAft>
                <a:spcPts val="600"/>
              </a:spcAft>
              <a:buClr>
                <a:schemeClr val="bg2"/>
              </a:buClr>
              <a:buSzPct val="75000"/>
              <a:buFont typeface="Wingdings" pitchFamily="2" charset="2"/>
              <a:buChar char="n"/>
            </a:pPr>
            <a:r>
              <a:rPr lang="ro-RO" sz="2000" b="1">
                <a:latin typeface="Times New Roman" pitchFamily="18" charset="0"/>
                <a:cs typeface="Times New Roman" pitchFamily="18" charset="0"/>
              </a:rPr>
              <a:t>Stabilirea</a:t>
            </a:r>
            <a:r>
              <a:rPr lang="ro-RO" sz="2000">
                <a:latin typeface="Times New Roman" pitchFamily="18" charset="0"/>
                <a:cs typeface="Times New Roman" pitchFamily="18" charset="0"/>
              </a:rPr>
              <a:t> taxei pentru efectuarea procedurilor vamale în sumă fixă pentru unele servicii specifice activității vamale, conform standardelor OMC şi UE.</a:t>
            </a:r>
          </a:p>
          <a:p>
            <a:pPr marL="342900" indent="-342900" algn="just">
              <a:spcAft>
                <a:spcPts val="1200"/>
              </a:spcAft>
              <a:buClr>
                <a:schemeClr val="bg2"/>
              </a:buClr>
              <a:buSzPct val="75000"/>
              <a:buFont typeface="Wingdings" pitchFamily="2" charset="2"/>
              <a:buChar char="n"/>
            </a:pPr>
            <a:endParaRPr lang="ru-RU" sz="2500" b="1">
              <a:latin typeface="Times New Roman" pitchFamily="18" charset="0"/>
              <a:cs typeface="Times New Roman" pitchFamily="18" charset="0"/>
            </a:endParaRPr>
          </a:p>
        </p:txBody>
      </p:sp>
      <p:sp>
        <p:nvSpPr>
          <p:cNvPr id="10" name="Rectangle 3"/>
          <p:cNvSpPr txBox="1">
            <a:spLocks noChangeArrowheads="1"/>
          </p:cNvSpPr>
          <p:nvPr/>
        </p:nvSpPr>
        <p:spPr bwMode="auto">
          <a:xfrm>
            <a:off x="457200" y="4419600"/>
            <a:ext cx="8229600" cy="2057400"/>
          </a:xfrm>
          <a:prstGeom prst="rect">
            <a:avLst/>
          </a:prstGeom>
          <a:noFill/>
          <a:ln w="9525">
            <a:noFill/>
            <a:miter lim="800000"/>
            <a:headEnd/>
            <a:tailEnd/>
          </a:ln>
          <a:effectLst/>
        </p:spPr>
        <p:txBody>
          <a:bodyPr/>
          <a:lstStyle/>
          <a:p>
            <a:pPr marL="342900" indent="-342900">
              <a:spcBef>
                <a:spcPct val="20000"/>
              </a:spcBef>
              <a:spcAft>
                <a:spcPts val="1200"/>
              </a:spcAft>
              <a:buClr>
                <a:schemeClr val="bg2"/>
              </a:buClr>
              <a:buSzPct val="75000"/>
              <a:buFont typeface="Wingdings" pitchFamily="2" charset="2"/>
              <a:buNone/>
              <a:defRPr/>
            </a:pPr>
            <a:r>
              <a:rPr lang="ro-RO" sz="2500" b="1" i="1" kern="0" dirty="0">
                <a:latin typeface="Times New Roman" pitchFamily="18" charset="0"/>
                <a:cs typeface="Times New Roman" pitchFamily="18" charset="0"/>
              </a:rPr>
              <a:t>În anul 2015 - 2017 se prevede:</a:t>
            </a:r>
            <a:endParaRPr lang="ru-RU" sz="2500" b="1" i="1" kern="0" dirty="0">
              <a:latin typeface="Times New Roman" pitchFamily="18" charset="0"/>
              <a:cs typeface="Times New Roman" pitchFamily="18" charset="0"/>
            </a:endParaRPr>
          </a:p>
          <a:p>
            <a:pPr marL="342900" indent="-342900" algn="just">
              <a:spcBef>
                <a:spcPts val="0"/>
              </a:spcBef>
              <a:spcAft>
                <a:spcPts val="1200"/>
              </a:spcAft>
              <a:buClr>
                <a:schemeClr val="bg2"/>
              </a:buClr>
              <a:buSzPct val="75000"/>
              <a:buFont typeface="Wingdings" pitchFamily="2" charset="2"/>
              <a:buChar char="n"/>
              <a:defRPr/>
            </a:pPr>
            <a:r>
              <a:rPr lang="ro-RO" sz="2000" b="1" dirty="0">
                <a:latin typeface="Times New Roman" pitchFamily="18" charset="0"/>
                <a:cs typeface="Times New Roman" pitchFamily="18" charset="0"/>
              </a:rPr>
              <a:t>Armonizarea</a:t>
            </a:r>
            <a:r>
              <a:rPr lang="ro-RO" sz="2000" dirty="0">
                <a:latin typeface="Times New Roman" pitchFamily="18" charset="0"/>
                <a:cs typeface="Times New Roman" pitchFamily="18" charset="0"/>
              </a:rPr>
              <a:t> cadrului legal vamal cu actele legislative ale Uniunii Europene, în conformitate cu calendarul stabilit în Acordul de Asociere dintre UE și Republica Moldova.</a:t>
            </a:r>
            <a:endParaRPr lang="ro-RO" sz="2100" kern="0" dirty="0">
              <a:latin typeface="Times New Roman" pitchFamily="18" charset="0"/>
              <a:cs typeface="Times New Roman" pitchFamily="18" charset="0"/>
            </a:endParaRPr>
          </a:p>
          <a:p>
            <a:pPr marL="342900" indent="-342900" algn="just">
              <a:spcBef>
                <a:spcPct val="20000"/>
              </a:spcBef>
              <a:buClr>
                <a:schemeClr val="bg2"/>
              </a:buClr>
              <a:buSzPct val="75000"/>
              <a:buFont typeface="Wingdings" pitchFamily="2" charset="2"/>
              <a:buChar char="n"/>
              <a:defRPr/>
            </a:pPr>
            <a:endParaRPr lang="ru-RU" sz="2500" b="1" kern="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2133600" y="2286000"/>
            <a:ext cx="7010400" cy="3276600"/>
          </a:xfrm>
        </p:spPr>
        <p:txBody>
          <a:bodyPr/>
          <a:lstStyle/>
          <a:p>
            <a:pPr algn="ctr" eaLnBrk="1" hangingPunct="1"/>
            <a:r>
              <a:rPr lang="ro-RO" sz="4600" smtClean="0">
                <a:solidFill>
                  <a:schemeClr val="tx1"/>
                </a:solidFill>
              </a:rPr>
              <a:t/>
            </a:r>
            <a:br>
              <a:rPr lang="ro-RO" sz="4600" smtClean="0">
                <a:solidFill>
                  <a:schemeClr val="tx1"/>
                </a:solidFill>
              </a:rPr>
            </a:br>
            <a:r>
              <a:rPr lang="ro-RO" smtClean="0">
                <a:solidFill>
                  <a:srgbClr val="F72973"/>
                </a:solidFill>
                <a:latin typeface="Times New Roman" pitchFamily="18" charset="0"/>
                <a:cs typeface="Times New Roman" pitchFamily="18" charset="0"/>
              </a:rPr>
              <a:t>Mulțumim </a:t>
            </a:r>
            <a:r>
              <a:rPr lang="ro-RO" smtClean="0">
                <a:solidFill>
                  <a:schemeClr val="tx1"/>
                </a:solidFill>
                <a:latin typeface="Times New Roman" pitchFamily="18" charset="0"/>
                <a:cs typeface="Times New Roman" pitchFamily="18" charset="0"/>
              </a:rPr>
              <a:t> </a:t>
            </a:r>
            <a:r>
              <a:rPr lang="en-US" smtClean="0">
                <a:solidFill>
                  <a:schemeClr val="tx1"/>
                </a:solidFill>
                <a:latin typeface="Times New Roman" pitchFamily="18" charset="0"/>
                <a:cs typeface="Times New Roman" pitchFamily="18" charset="0"/>
              </a:rPr>
              <a:t/>
            </a:r>
            <a:br>
              <a:rPr lang="en-US" smtClean="0">
                <a:solidFill>
                  <a:schemeClr val="tx1"/>
                </a:solidFill>
                <a:latin typeface="Times New Roman" pitchFamily="18" charset="0"/>
                <a:cs typeface="Times New Roman" pitchFamily="18" charset="0"/>
              </a:rPr>
            </a:br>
            <a:r>
              <a:rPr lang="ro-RO" smtClean="0">
                <a:solidFill>
                  <a:schemeClr val="tx1"/>
                </a:solidFill>
                <a:latin typeface="Times New Roman" pitchFamily="18" charset="0"/>
                <a:cs typeface="Times New Roman" pitchFamily="18" charset="0"/>
              </a:rPr>
              <a:t>pentru atenție.</a:t>
            </a:r>
            <a:br>
              <a:rPr lang="ro-RO" smtClean="0">
                <a:solidFill>
                  <a:schemeClr val="tx1"/>
                </a:solidFill>
                <a:latin typeface="Times New Roman" pitchFamily="18" charset="0"/>
                <a:cs typeface="Times New Roman" pitchFamily="18" charset="0"/>
              </a:rPr>
            </a:br>
            <a:r>
              <a:rPr lang="ro-RO" sz="4600" smtClean="0">
                <a:solidFill>
                  <a:schemeClr val="tx1"/>
                </a:solidFill>
                <a:latin typeface="Times New Roman" pitchFamily="18" charset="0"/>
                <a:cs typeface="Times New Roman" pitchFamily="18" charset="0"/>
              </a:rPr>
              <a:t/>
            </a:r>
            <a:br>
              <a:rPr lang="ro-RO" sz="4600" smtClean="0">
                <a:solidFill>
                  <a:schemeClr val="tx1"/>
                </a:solidFill>
                <a:latin typeface="Times New Roman" pitchFamily="18" charset="0"/>
                <a:cs typeface="Times New Roman" pitchFamily="18" charset="0"/>
              </a:rPr>
            </a:br>
            <a:r>
              <a:rPr lang="ro-RO" sz="4600" smtClean="0">
                <a:solidFill>
                  <a:schemeClr val="tx1"/>
                </a:solidFill>
              </a:rPr>
              <a:t/>
            </a:r>
            <a:br>
              <a:rPr lang="ro-RO" sz="4600" smtClean="0">
                <a:solidFill>
                  <a:schemeClr val="tx1"/>
                </a:solidFill>
              </a:rPr>
            </a:br>
            <a:r>
              <a:rPr lang="ro-RO" sz="4600" smtClean="0">
                <a:solidFill>
                  <a:schemeClr val="tx1"/>
                </a:solidFill>
              </a:rPr>
              <a:t/>
            </a:r>
            <a:br>
              <a:rPr lang="ro-RO" sz="4600" smtClean="0">
                <a:solidFill>
                  <a:schemeClr val="tx1"/>
                </a:solidFill>
              </a:rPr>
            </a:br>
            <a:endParaRPr lang="ru-RU" sz="4600" smtClean="0">
              <a:solidFill>
                <a:schemeClr val="tx1"/>
              </a:solidFill>
            </a:endParaRPr>
          </a:p>
        </p:txBody>
      </p:sp>
      <p:pic>
        <p:nvPicPr>
          <p:cNvPr id="25603" name="Рисунок 2" descr="stema_RM_1.jpg"/>
          <p:cNvPicPr>
            <a:picLocks noChangeAspect="1"/>
          </p:cNvPicPr>
          <p:nvPr/>
        </p:nvPicPr>
        <p:blipFill>
          <a:blip r:embed="rId3" cstate="print"/>
          <a:srcRect/>
          <a:stretch>
            <a:fillRect/>
          </a:stretch>
        </p:blipFill>
        <p:spPr bwMode="auto">
          <a:xfrm>
            <a:off x="8001000" y="152400"/>
            <a:ext cx="954088" cy="1066800"/>
          </a:xfrm>
          <a:prstGeom prst="rect">
            <a:avLst/>
          </a:prstGeom>
          <a:noFill/>
          <a:ln w="9525">
            <a:noFill/>
            <a:miter lim="800000"/>
            <a:headEnd/>
            <a:tailEnd/>
          </a:ln>
        </p:spPr>
      </p:pic>
      <p:sp>
        <p:nvSpPr>
          <p:cNvPr id="25604" name="TextBox 3"/>
          <p:cNvSpPr txBox="1">
            <a:spLocks noChangeArrowheads="1"/>
          </p:cNvSpPr>
          <p:nvPr/>
        </p:nvSpPr>
        <p:spPr bwMode="auto">
          <a:xfrm>
            <a:off x="5257800" y="304800"/>
            <a:ext cx="2438400" cy="646113"/>
          </a:xfrm>
          <a:prstGeom prst="rect">
            <a:avLst/>
          </a:prstGeom>
          <a:noFill/>
          <a:ln w="9525">
            <a:noFill/>
            <a:miter lim="800000"/>
            <a:headEnd/>
            <a:tailEnd/>
          </a:ln>
        </p:spPr>
        <p:txBody>
          <a:bodyPr>
            <a:spAutoFit/>
          </a:bodyPr>
          <a:lstStyle/>
          <a:p>
            <a:pPr algn="r"/>
            <a:r>
              <a:rPr lang="ro-RO" b="1" i="1">
                <a:latin typeface="Times New Roman" pitchFamily="18" charset="0"/>
                <a:cs typeface="Times New Roman" pitchFamily="18" charset="0"/>
              </a:rPr>
              <a:t>Ministerul Finanţelor</a:t>
            </a:r>
            <a:r>
              <a:rPr lang="en-US" b="1" i="1">
                <a:latin typeface="Times New Roman" pitchFamily="18" charset="0"/>
                <a:cs typeface="Times New Roman" pitchFamily="18" charset="0"/>
              </a:rPr>
              <a:t> </a:t>
            </a:r>
          </a:p>
          <a:p>
            <a:pPr algn="r"/>
            <a:r>
              <a:rPr lang="en-US" b="1" i="1">
                <a:latin typeface="Times New Roman" pitchFamily="18" charset="0"/>
                <a:cs typeface="Times New Roman" pitchFamily="18" charset="0"/>
              </a:rPr>
              <a:t>al Republicii Moldova</a:t>
            </a:r>
            <a:r>
              <a:rPr lang="ro-RO" b="1" i="1">
                <a:latin typeface="Times New Roman" pitchFamily="18" charset="0"/>
                <a:cs typeface="Times New Roman" pitchFamily="18" charset="0"/>
              </a:rPr>
              <a:t> </a:t>
            </a:r>
            <a:endParaRPr lang="ru-RU" b="1" i="1">
              <a:latin typeface="Times New Roman" pitchFamily="18" charset="0"/>
              <a:cs typeface="Times New Roman" pitchFamily="18" charset="0"/>
            </a:endParaRPr>
          </a:p>
        </p:txBody>
      </p:sp>
      <p:pic>
        <p:nvPicPr>
          <p:cNvPr id="25605" name="Рисунок 4" descr="20110630.jpeg"/>
          <p:cNvPicPr>
            <a:picLocks noChangeAspect="1"/>
          </p:cNvPicPr>
          <p:nvPr/>
        </p:nvPicPr>
        <p:blipFill>
          <a:blip r:embed="rId4" cstate="print"/>
          <a:srcRect/>
          <a:stretch>
            <a:fillRect/>
          </a:stretch>
        </p:blipFill>
        <p:spPr bwMode="auto">
          <a:xfrm>
            <a:off x="3962400" y="188913"/>
            <a:ext cx="1066800" cy="8778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p:txBody>
          <a:bodyPr/>
          <a:lstStyle/>
          <a:p>
            <a:pPr eaLnBrk="1" hangingPunct="1">
              <a:buFont typeface="Wingdings" pitchFamily="2" charset="2"/>
              <a:buNone/>
            </a:pPr>
            <a:r>
              <a:rPr lang="ro-RO" sz="3000" b="1" i="1" smtClean="0">
                <a:latin typeface="Times New Roman" pitchFamily="18" charset="0"/>
                <a:cs typeface="Times New Roman" pitchFamily="18" charset="0"/>
              </a:rPr>
              <a:t>În anul 2015 se prevede:</a:t>
            </a:r>
            <a:endParaRPr lang="ru-RU" sz="3000" b="1" i="1" smtClean="0">
              <a:latin typeface="Times New Roman" pitchFamily="18" charset="0"/>
              <a:cs typeface="Times New Roman" pitchFamily="18" charset="0"/>
            </a:endParaRPr>
          </a:p>
          <a:p>
            <a:pPr algn="just" eaLnBrk="1" hangingPunct="1"/>
            <a:r>
              <a:rPr lang="ro-RO" sz="3000" b="1" smtClean="0">
                <a:latin typeface="Times New Roman" pitchFamily="18" charset="0"/>
                <a:cs typeface="Times New Roman" pitchFamily="18" charset="0"/>
              </a:rPr>
              <a:t>Menţinerea</a:t>
            </a:r>
            <a:r>
              <a:rPr lang="ro-RO" sz="3000" smtClean="0">
                <a:latin typeface="Times New Roman" pitchFamily="18" charset="0"/>
                <a:cs typeface="Times New Roman" pitchFamily="18" charset="0"/>
              </a:rPr>
              <a:t> sistemului progresiv de impozitare a veniturilor cetăţenilor, concomitent cu majorarea tranşelor de venit impozabil, scutirii anuale personale, scutirii anuale personale majore şi a scutirii anuale pentru persoanele întreţinute la rata inflaţiei prognozată pentru 2015 – 2017. </a:t>
            </a:r>
            <a:endParaRPr lang="ru-RU" sz="3000" b="1" smtClean="0">
              <a:latin typeface="Times New Roman" pitchFamily="18" charset="0"/>
              <a:cs typeface="Times New Roman" pitchFamily="18" charset="0"/>
            </a:endParaRPr>
          </a:p>
        </p:txBody>
      </p:sp>
      <p:pic>
        <p:nvPicPr>
          <p:cNvPr id="6147" name="Рисунок 5" descr="stema_RM_1.jpg"/>
          <p:cNvPicPr>
            <a:picLocks noChangeAspect="1"/>
          </p:cNvPicPr>
          <p:nvPr/>
        </p:nvPicPr>
        <p:blipFill>
          <a:blip r:embed="rId3" cstate="print"/>
          <a:srcRect/>
          <a:stretch>
            <a:fillRect/>
          </a:stretch>
        </p:blipFill>
        <p:spPr bwMode="auto">
          <a:xfrm>
            <a:off x="8077200" y="152400"/>
            <a:ext cx="573088" cy="641350"/>
          </a:xfrm>
          <a:prstGeom prst="rect">
            <a:avLst/>
          </a:prstGeom>
          <a:noFill/>
          <a:ln w="9525">
            <a:noFill/>
            <a:miter lim="800000"/>
            <a:headEnd/>
            <a:tailEnd/>
          </a:ln>
        </p:spPr>
      </p:pic>
      <p:sp>
        <p:nvSpPr>
          <p:cNvPr id="6148" name="TextBox 6"/>
          <p:cNvSpPr txBox="1">
            <a:spLocks noChangeArrowheads="1"/>
          </p:cNvSpPr>
          <p:nvPr/>
        </p:nvSpPr>
        <p:spPr bwMode="auto">
          <a:xfrm>
            <a:off x="3581400" y="152400"/>
            <a:ext cx="4267200" cy="307975"/>
          </a:xfrm>
          <a:prstGeom prst="rect">
            <a:avLst/>
          </a:prstGeom>
          <a:noFill/>
          <a:ln w="9525">
            <a:noFill/>
            <a:miter lim="800000"/>
            <a:headEnd/>
            <a:tailEnd/>
          </a:ln>
        </p:spPr>
        <p:txBody>
          <a:bodyPr>
            <a:spAutoFit/>
          </a:bodyPr>
          <a:lstStyle/>
          <a:p>
            <a:pPr algn="r"/>
            <a:r>
              <a:rPr lang="ro-RO" sz="1400" b="1" i="1">
                <a:latin typeface="Times New Roman" pitchFamily="18" charset="0"/>
                <a:cs typeface="Times New Roman" pitchFamily="18" charset="0"/>
              </a:rPr>
              <a:t>Ministerul Finanţelor</a:t>
            </a:r>
            <a:r>
              <a:rPr lang="en-US" sz="1400" b="1" i="1">
                <a:latin typeface="Times New Roman" pitchFamily="18" charset="0"/>
                <a:cs typeface="Times New Roman" pitchFamily="18" charset="0"/>
              </a:rPr>
              <a:t> </a:t>
            </a:r>
            <a:r>
              <a:rPr lang="ro-RO" sz="1400" b="1" i="1">
                <a:latin typeface="Times New Roman" pitchFamily="18" charset="0"/>
                <a:cs typeface="Times New Roman" pitchFamily="18" charset="0"/>
              </a:rPr>
              <a:t> </a:t>
            </a:r>
            <a:r>
              <a:rPr lang="en-US" sz="1400" b="1" i="1">
                <a:latin typeface="Times New Roman" pitchFamily="18" charset="0"/>
                <a:cs typeface="Times New Roman" pitchFamily="18" charset="0"/>
              </a:rPr>
              <a:t>al Republicii Moldova</a:t>
            </a:r>
            <a:r>
              <a:rPr lang="ro-RO" sz="1400" b="1" i="1">
                <a:latin typeface="Times New Roman" pitchFamily="18" charset="0"/>
                <a:cs typeface="Times New Roman" pitchFamily="18" charset="0"/>
              </a:rPr>
              <a:t> </a:t>
            </a:r>
            <a:endParaRPr lang="ru-RU" sz="1400" b="1" i="1">
              <a:latin typeface="Times New Roman" pitchFamily="18" charset="0"/>
              <a:cs typeface="Times New Roman" pitchFamily="18" charset="0"/>
            </a:endParaRPr>
          </a:p>
        </p:txBody>
      </p:sp>
      <p:sp>
        <p:nvSpPr>
          <p:cNvPr id="6149" name="Заголовок 7"/>
          <p:cNvSpPr>
            <a:spLocks noGrp="1"/>
          </p:cNvSpPr>
          <p:nvPr>
            <p:ph type="title"/>
          </p:nvPr>
        </p:nvSpPr>
        <p:spPr>
          <a:xfrm>
            <a:off x="457200" y="762000"/>
            <a:ext cx="8229600" cy="914400"/>
          </a:xfrm>
        </p:spPr>
        <p:txBody>
          <a:bodyPr/>
          <a:lstStyle/>
          <a:p>
            <a:pPr algn="ctr" eaLnBrk="1" hangingPunct="1"/>
            <a:r>
              <a:rPr lang="ro-RO" sz="3200" b="1" i="1" smtClean="0">
                <a:solidFill>
                  <a:srgbClr val="F72973"/>
                </a:solidFill>
                <a:latin typeface="Times New Roman" pitchFamily="18" charset="0"/>
                <a:cs typeface="Times New Roman" pitchFamily="18" charset="0"/>
              </a:rPr>
              <a:t>I. Impozitul pe venitul persoanelor fizice</a:t>
            </a:r>
            <a:endParaRPr lang="ru-RU" sz="3200" b="1" smtClean="0">
              <a:solidFill>
                <a:srgbClr val="F72973"/>
              </a:solidFill>
              <a:latin typeface="Times New Roman" pitchFamily="18" charset="0"/>
              <a:cs typeface="Times New Roman" pitchFamily="18" charset="0"/>
            </a:endParaRPr>
          </a:p>
        </p:txBody>
      </p:sp>
      <p:pic>
        <p:nvPicPr>
          <p:cNvPr id="6150" name="Рисунок 8" descr="20110630.jpeg"/>
          <p:cNvPicPr>
            <a:picLocks noChangeAspect="1"/>
          </p:cNvPicPr>
          <p:nvPr/>
        </p:nvPicPr>
        <p:blipFill>
          <a:blip r:embed="rId4" cstate="print"/>
          <a:srcRect/>
          <a:stretch>
            <a:fillRect/>
          </a:stretch>
        </p:blipFill>
        <p:spPr bwMode="auto">
          <a:xfrm>
            <a:off x="53975" y="6019800"/>
            <a:ext cx="1012825" cy="762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a:xfrm>
            <a:off x="457200" y="1066800"/>
            <a:ext cx="8229600" cy="4800600"/>
          </a:xfrm>
        </p:spPr>
        <p:txBody>
          <a:bodyPr/>
          <a:lstStyle/>
          <a:p>
            <a:pPr algn="ctr" eaLnBrk="1" hangingPunct="1">
              <a:buFont typeface="Wingdings" pitchFamily="2" charset="2"/>
              <a:buNone/>
            </a:pPr>
            <a:endParaRPr lang="ro-RO" sz="700" smtClean="0">
              <a:solidFill>
                <a:srgbClr val="F72973"/>
              </a:solidFill>
              <a:latin typeface="Times New Roman" pitchFamily="18" charset="0"/>
              <a:cs typeface="Times New Roman" pitchFamily="18" charset="0"/>
            </a:endParaRPr>
          </a:p>
          <a:p>
            <a:pPr algn="ctr" eaLnBrk="1" hangingPunct="1">
              <a:buFont typeface="Wingdings" pitchFamily="2" charset="2"/>
              <a:buNone/>
            </a:pPr>
            <a:r>
              <a:rPr lang="ro-RO" sz="1800" i="1" smtClean="0">
                <a:latin typeface="Times New Roman" pitchFamily="18" charset="0"/>
                <a:cs typeface="Times New Roman" pitchFamily="18" charset="0"/>
              </a:rPr>
              <a:t>Evoluţia cotelor impozitului pe venitul persoanelor fizice, scutirilor personale, personale majore și pentru persoanele întreținute pentru anii 2012 – 2017</a:t>
            </a:r>
            <a:endParaRPr lang="ru-RU" sz="1800" i="1" smtClean="0">
              <a:latin typeface="Times New Roman" pitchFamily="18" charset="0"/>
              <a:cs typeface="Times New Roman" pitchFamily="18" charset="0"/>
            </a:endParaRPr>
          </a:p>
        </p:txBody>
      </p:sp>
      <p:pic>
        <p:nvPicPr>
          <p:cNvPr id="1028" name="Рисунок 5" descr="stema_RM_1.jpg"/>
          <p:cNvPicPr>
            <a:picLocks noChangeAspect="1"/>
          </p:cNvPicPr>
          <p:nvPr/>
        </p:nvPicPr>
        <p:blipFill>
          <a:blip r:embed="rId4" cstate="print"/>
          <a:srcRect/>
          <a:stretch>
            <a:fillRect/>
          </a:stretch>
        </p:blipFill>
        <p:spPr bwMode="auto">
          <a:xfrm>
            <a:off x="8189913" y="152400"/>
            <a:ext cx="573087" cy="641350"/>
          </a:xfrm>
          <a:prstGeom prst="rect">
            <a:avLst/>
          </a:prstGeom>
          <a:noFill/>
          <a:ln w="9525">
            <a:noFill/>
            <a:miter lim="800000"/>
            <a:headEnd/>
            <a:tailEnd/>
          </a:ln>
        </p:spPr>
      </p:pic>
      <p:pic>
        <p:nvPicPr>
          <p:cNvPr id="1029" name="Рисунок 8" descr="20110630.jpeg"/>
          <p:cNvPicPr>
            <a:picLocks noChangeAspect="1"/>
          </p:cNvPicPr>
          <p:nvPr/>
        </p:nvPicPr>
        <p:blipFill>
          <a:blip r:embed="rId5" cstate="print"/>
          <a:srcRect/>
          <a:stretch>
            <a:fillRect/>
          </a:stretch>
        </p:blipFill>
        <p:spPr bwMode="auto">
          <a:xfrm>
            <a:off x="-22225" y="6096000"/>
            <a:ext cx="1012825" cy="762000"/>
          </a:xfrm>
          <a:prstGeom prst="rect">
            <a:avLst/>
          </a:prstGeom>
          <a:noFill/>
          <a:ln w="9525">
            <a:noFill/>
            <a:miter lim="800000"/>
            <a:headEnd/>
            <a:tailEnd/>
          </a:ln>
        </p:spPr>
      </p:pic>
      <p:graphicFrame>
        <p:nvGraphicFramePr>
          <p:cNvPr id="1026" name="Object 2"/>
          <p:cNvGraphicFramePr>
            <a:graphicFrameLocks noChangeAspect="1"/>
          </p:cNvGraphicFramePr>
          <p:nvPr/>
        </p:nvGraphicFramePr>
        <p:xfrm>
          <a:off x="228600" y="1828800"/>
          <a:ext cx="8763000" cy="4662488"/>
        </p:xfrm>
        <a:graphic>
          <a:graphicData uri="http://schemas.openxmlformats.org/presentationml/2006/ole">
            <p:oleObj spid="_x0000_s1026" name="Document" r:id="rId6" imgW="6362539" imgH="3060914" progId="Word.Document.8">
              <p:embed/>
            </p:oleObj>
          </a:graphicData>
        </a:graphic>
      </p:graphicFrame>
      <p:sp>
        <p:nvSpPr>
          <p:cNvPr id="1030" name="TextBox 6"/>
          <p:cNvSpPr txBox="1">
            <a:spLocks noChangeArrowheads="1"/>
          </p:cNvSpPr>
          <p:nvPr/>
        </p:nvSpPr>
        <p:spPr bwMode="auto">
          <a:xfrm>
            <a:off x="3581400" y="152400"/>
            <a:ext cx="4267200" cy="307975"/>
          </a:xfrm>
          <a:prstGeom prst="rect">
            <a:avLst/>
          </a:prstGeom>
          <a:noFill/>
          <a:ln w="9525">
            <a:noFill/>
            <a:miter lim="800000"/>
            <a:headEnd/>
            <a:tailEnd/>
          </a:ln>
        </p:spPr>
        <p:txBody>
          <a:bodyPr>
            <a:spAutoFit/>
          </a:bodyPr>
          <a:lstStyle/>
          <a:p>
            <a:pPr algn="r"/>
            <a:r>
              <a:rPr lang="ro-RO" sz="1400" b="1" i="1">
                <a:latin typeface="Times New Roman" pitchFamily="18" charset="0"/>
                <a:cs typeface="Times New Roman" pitchFamily="18" charset="0"/>
              </a:rPr>
              <a:t>Ministerul Finanţelor</a:t>
            </a:r>
            <a:r>
              <a:rPr lang="en-US" sz="1400" b="1" i="1">
                <a:latin typeface="Times New Roman" pitchFamily="18" charset="0"/>
                <a:cs typeface="Times New Roman" pitchFamily="18" charset="0"/>
              </a:rPr>
              <a:t> </a:t>
            </a:r>
            <a:r>
              <a:rPr lang="ro-RO" sz="1400" b="1" i="1">
                <a:latin typeface="Times New Roman" pitchFamily="18" charset="0"/>
                <a:cs typeface="Times New Roman" pitchFamily="18" charset="0"/>
              </a:rPr>
              <a:t> </a:t>
            </a:r>
            <a:r>
              <a:rPr lang="en-US" sz="1400" b="1" i="1">
                <a:latin typeface="Times New Roman" pitchFamily="18" charset="0"/>
                <a:cs typeface="Times New Roman" pitchFamily="18" charset="0"/>
              </a:rPr>
              <a:t>al Republicii Moldova</a:t>
            </a:r>
            <a:r>
              <a:rPr lang="ro-RO" sz="1400" b="1" i="1">
                <a:latin typeface="Times New Roman" pitchFamily="18" charset="0"/>
                <a:cs typeface="Times New Roman" pitchFamily="18" charset="0"/>
              </a:rPr>
              <a:t> </a:t>
            </a:r>
            <a:endParaRPr lang="ru-RU" sz="1400" b="1" i="1">
              <a:latin typeface="Times New Roman" pitchFamily="18" charset="0"/>
              <a:cs typeface="Times New Roman" pitchFamily="18" charset="0"/>
            </a:endParaRPr>
          </a:p>
        </p:txBody>
      </p:sp>
      <p:sp>
        <p:nvSpPr>
          <p:cNvPr id="1031" name="Заголовок 7"/>
          <p:cNvSpPr>
            <a:spLocks noGrp="1"/>
          </p:cNvSpPr>
          <p:nvPr>
            <p:ph type="title"/>
          </p:nvPr>
        </p:nvSpPr>
        <p:spPr>
          <a:xfrm>
            <a:off x="381000" y="685800"/>
            <a:ext cx="8382000" cy="533400"/>
          </a:xfrm>
        </p:spPr>
        <p:txBody>
          <a:bodyPr/>
          <a:lstStyle/>
          <a:p>
            <a:pPr eaLnBrk="1" hangingPunct="1"/>
            <a:r>
              <a:rPr lang="ro-RO" sz="2900" b="1" i="1" smtClean="0">
                <a:solidFill>
                  <a:srgbClr val="F72973"/>
                </a:solidFill>
                <a:latin typeface="Times New Roman" pitchFamily="18" charset="0"/>
                <a:cs typeface="Times New Roman" pitchFamily="18" charset="0"/>
              </a:rPr>
              <a:t>I. Impozitul pe venitul persoanelor fizice</a:t>
            </a:r>
            <a:r>
              <a:rPr lang="en-US" sz="2900" b="1" i="1" smtClean="0">
                <a:solidFill>
                  <a:srgbClr val="F72973"/>
                </a:solidFill>
                <a:latin typeface="Times New Roman" pitchFamily="18" charset="0"/>
                <a:cs typeface="Times New Roman" pitchFamily="18" charset="0"/>
              </a:rPr>
              <a:t> (continuare)</a:t>
            </a:r>
            <a:endParaRPr lang="ru-RU" sz="2900" b="1" smtClean="0">
              <a:solidFill>
                <a:srgbClr val="F72973"/>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Рисунок 5" descr="stema_RM_1.jpg"/>
          <p:cNvPicPr>
            <a:picLocks noChangeAspect="1"/>
          </p:cNvPicPr>
          <p:nvPr/>
        </p:nvPicPr>
        <p:blipFill>
          <a:blip r:embed="rId3" cstate="print"/>
          <a:srcRect/>
          <a:stretch>
            <a:fillRect/>
          </a:stretch>
        </p:blipFill>
        <p:spPr bwMode="auto">
          <a:xfrm>
            <a:off x="8266113" y="120650"/>
            <a:ext cx="573087" cy="641350"/>
          </a:xfrm>
          <a:prstGeom prst="rect">
            <a:avLst/>
          </a:prstGeom>
          <a:noFill/>
          <a:ln w="9525">
            <a:noFill/>
            <a:miter lim="800000"/>
            <a:headEnd/>
            <a:tailEnd/>
          </a:ln>
        </p:spPr>
      </p:pic>
      <p:sp>
        <p:nvSpPr>
          <p:cNvPr id="7171" name="TextBox 6"/>
          <p:cNvSpPr txBox="1">
            <a:spLocks noChangeArrowheads="1"/>
          </p:cNvSpPr>
          <p:nvPr/>
        </p:nvSpPr>
        <p:spPr bwMode="auto">
          <a:xfrm>
            <a:off x="3657600" y="1524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sp>
        <p:nvSpPr>
          <p:cNvPr id="10" name="Заголовок 7"/>
          <p:cNvSpPr txBox="1">
            <a:spLocks/>
          </p:cNvSpPr>
          <p:nvPr/>
        </p:nvSpPr>
        <p:spPr bwMode="auto">
          <a:xfrm>
            <a:off x="228600" y="838200"/>
            <a:ext cx="8763000" cy="381000"/>
          </a:xfrm>
          <a:prstGeom prst="rect">
            <a:avLst/>
          </a:prstGeom>
          <a:noFill/>
          <a:ln w="9525">
            <a:noFill/>
            <a:miter lim="800000"/>
            <a:headEnd/>
            <a:tailEnd/>
          </a:ln>
          <a:effectLst/>
        </p:spPr>
        <p:txBody>
          <a:bodyPr anchor="ctr"/>
          <a:lstStyle/>
          <a:p>
            <a:pPr algn="ctr">
              <a:defRPr/>
            </a:pPr>
            <a:r>
              <a:rPr lang="ro-RO" sz="3000" b="1" i="1" kern="0" dirty="0">
                <a:solidFill>
                  <a:srgbClr val="F72973"/>
                </a:solidFill>
                <a:latin typeface="Times New Roman" pitchFamily="18" charset="0"/>
                <a:ea typeface="+mj-ea"/>
                <a:cs typeface="Times New Roman" pitchFamily="18" charset="0"/>
              </a:rPr>
              <a:t>I. Impozitul pe venitul persoanelor fizice (continuare)</a:t>
            </a:r>
            <a:endParaRPr lang="ru-RU" sz="3000" b="1" i="1" kern="0" dirty="0">
              <a:solidFill>
                <a:srgbClr val="F72973"/>
              </a:solidFill>
              <a:latin typeface="Times New Roman" pitchFamily="18" charset="0"/>
              <a:ea typeface="+mj-ea"/>
              <a:cs typeface="Times New Roman" pitchFamily="18" charset="0"/>
            </a:endParaRPr>
          </a:p>
        </p:txBody>
      </p:sp>
      <p:graphicFrame>
        <p:nvGraphicFramePr>
          <p:cNvPr id="12" name="Схема 11"/>
          <p:cNvGraphicFramePr/>
          <p:nvPr/>
        </p:nvGraphicFramePr>
        <p:xfrm>
          <a:off x="152400" y="1600200"/>
          <a:ext cx="8839200" cy="4902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174" name="TextBox 13"/>
          <p:cNvSpPr txBox="1">
            <a:spLocks noChangeArrowheads="1"/>
          </p:cNvSpPr>
          <p:nvPr/>
        </p:nvSpPr>
        <p:spPr bwMode="auto">
          <a:xfrm>
            <a:off x="609600" y="1350963"/>
            <a:ext cx="4343400" cy="477837"/>
          </a:xfrm>
          <a:prstGeom prst="rect">
            <a:avLst/>
          </a:prstGeom>
          <a:noFill/>
          <a:ln w="9525">
            <a:noFill/>
            <a:miter lim="800000"/>
            <a:headEnd/>
            <a:tailEnd/>
          </a:ln>
        </p:spPr>
        <p:txBody>
          <a:bodyPr>
            <a:spAutoFit/>
          </a:bodyPr>
          <a:lstStyle/>
          <a:p>
            <a:r>
              <a:rPr lang="ro-RO" sz="2500" b="1" i="1">
                <a:latin typeface="Times New Roman" pitchFamily="18" charset="0"/>
                <a:cs typeface="Times New Roman" pitchFamily="18" charset="0"/>
              </a:rPr>
              <a:t>În anul 2015 se prevede:</a:t>
            </a:r>
            <a:endParaRPr lang="ru-RU" sz="2500" b="1" i="1">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Рисунок 5" descr="stema_RM_1.jpg"/>
          <p:cNvPicPr>
            <a:picLocks noChangeAspect="1"/>
          </p:cNvPicPr>
          <p:nvPr/>
        </p:nvPicPr>
        <p:blipFill>
          <a:blip r:embed="rId3" cstate="print"/>
          <a:srcRect/>
          <a:stretch>
            <a:fillRect/>
          </a:stretch>
        </p:blipFill>
        <p:spPr bwMode="auto">
          <a:xfrm>
            <a:off x="8266113" y="76200"/>
            <a:ext cx="573087" cy="641350"/>
          </a:xfrm>
          <a:prstGeom prst="rect">
            <a:avLst/>
          </a:prstGeom>
          <a:noFill/>
          <a:ln w="9525">
            <a:noFill/>
            <a:miter lim="800000"/>
            <a:headEnd/>
            <a:tailEnd/>
          </a:ln>
        </p:spPr>
      </p:pic>
      <p:sp>
        <p:nvSpPr>
          <p:cNvPr id="8195" name="TextBox 6"/>
          <p:cNvSpPr txBox="1">
            <a:spLocks noChangeArrowheads="1"/>
          </p:cNvSpPr>
          <p:nvPr/>
        </p:nvSpPr>
        <p:spPr bwMode="auto">
          <a:xfrm>
            <a:off x="3810000" y="1524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 </a:t>
            </a:r>
            <a:r>
              <a:rPr lang="en-US" sz="1600" b="1" i="1">
                <a:latin typeface="Times New Roman" pitchFamily="18" charset="0"/>
                <a:cs typeface="Times New Roman" pitchFamily="18" charset="0"/>
              </a:rPr>
              <a:t>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8196" name="Рисунок 8" descr="20110630.jpeg"/>
          <p:cNvPicPr>
            <a:picLocks noChangeAspect="1"/>
          </p:cNvPicPr>
          <p:nvPr/>
        </p:nvPicPr>
        <p:blipFill>
          <a:blip r:embed="rId4" cstate="print"/>
          <a:srcRect/>
          <a:stretch>
            <a:fillRect/>
          </a:stretch>
        </p:blipFill>
        <p:spPr bwMode="auto">
          <a:xfrm>
            <a:off x="0" y="6096000"/>
            <a:ext cx="1012825" cy="762000"/>
          </a:xfrm>
          <a:prstGeom prst="rect">
            <a:avLst/>
          </a:prstGeom>
          <a:noFill/>
          <a:ln w="9525">
            <a:noFill/>
            <a:miter lim="800000"/>
            <a:headEnd/>
            <a:tailEnd/>
          </a:ln>
        </p:spPr>
      </p:pic>
      <p:sp>
        <p:nvSpPr>
          <p:cNvPr id="8197" name="Заголовок 7"/>
          <p:cNvSpPr>
            <a:spLocks noGrp="1"/>
          </p:cNvSpPr>
          <p:nvPr>
            <p:ph type="title"/>
          </p:nvPr>
        </p:nvSpPr>
        <p:spPr>
          <a:xfrm>
            <a:off x="381000" y="609600"/>
            <a:ext cx="8229600" cy="762000"/>
          </a:xfrm>
        </p:spPr>
        <p:txBody>
          <a:bodyPr/>
          <a:lstStyle/>
          <a:p>
            <a:pPr algn="ctr" eaLnBrk="1" hangingPunct="1"/>
            <a:r>
              <a:rPr lang="ro-RO" sz="3200" b="1" i="1" smtClean="0">
                <a:solidFill>
                  <a:srgbClr val="F72973"/>
                </a:solidFill>
                <a:latin typeface="Times New Roman" pitchFamily="18" charset="0"/>
                <a:cs typeface="Times New Roman" pitchFamily="18" charset="0"/>
              </a:rPr>
              <a:t>II. Impozitul pe venitul persoanelor juridice</a:t>
            </a:r>
            <a:endParaRPr lang="ru-RU" sz="3200" b="1" smtClean="0">
              <a:solidFill>
                <a:srgbClr val="F72973"/>
              </a:solidFill>
              <a:latin typeface="Times New Roman" pitchFamily="18" charset="0"/>
              <a:cs typeface="Times New Roman" pitchFamily="18" charset="0"/>
            </a:endParaRPr>
          </a:p>
        </p:txBody>
      </p:sp>
      <p:graphicFrame>
        <p:nvGraphicFramePr>
          <p:cNvPr id="11" name="Схема 10"/>
          <p:cNvGraphicFramePr/>
          <p:nvPr/>
        </p:nvGraphicFramePr>
        <p:xfrm>
          <a:off x="381000" y="1828800"/>
          <a:ext cx="8458200" cy="4191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199" name="TextBox 12"/>
          <p:cNvSpPr txBox="1">
            <a:spLocks noChangeArrowheads="1"/>
          </p:cNvSpPr>
          <p:nvPr/>
        </p:nvSpPr>
        <p:spPr bwMode="auto">
          <a:xfrm>
            <a:off x="533400" y="1295400"/>
            <a:ext cx="4495800" cy="477838"/>
          </a:xfrm>
          <a:prstGeom prst="rect">
            <a:avLst/>
          </a:prstGeom>
          <a:noFill/>
          <a:ln w="9525">
            <a:noFill/>
            <a:miter lim="800000"/>
            <a:headEnd/>
            <a:tailEnd/>
          </a:ln>
        </p:spPr>
        <p:txBody>
          <a:bodyPr>
            <a:spAutoFit/>
          </a:bodyPr>
          <a:lstStyle/>
          <a:p>
            <a:r>
              <a:rPr lang="ro-RO" sz="2500" b="1" i="1">
                <a:latin typeface="Times New Roman" pitchFamily="18" charset="0"/>
                <a:cs typeface="Times New Roman" pitchFamily="18" charset="0"/>
              </a:rPr>
              <a:t>În anul 2015 se prevede:</a:t>
            </a:r>
            <a:endParaRPr lang="ru-RU" sz="2500" b="1" i="1">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Рисунок 5" descr="stema_RM_1.jpg"/>
          <p:cNvPicPr>
            <a:picLocks noChangeAspect="1"/>
          </p:cNvPicPr>
          <p:nvPr/>
        </p:nvPicPr>
        <p:blipFill>
          <a:blip r:embed="rId3" cstate="print"/>
          <a:srcRect/>
          <a:stretch>
            <a:fillRect/>
          </a:stretch>
        </p:blipFill>
        <p:spPr bwMode="auto">
          <a:xfrm>
            <a:off x="8266113" y="76200"/>
            <a:ext cx="573087" cy="641350"/>
          </a:xfrm>
          <a:prstGeom prst="rect">
            <a:avLst/>
          </a:prstGeom>
          <a:noFill/>
          <a:ln w="9525">
            <a:noFill/>
            <a:miter lim="800000"/>
            <a:headEnd/>
            <a:tailEnd/>
          </a:ln>
        </p:spPr>
      </p:pic>
      <p:sp>
        <p:nvSpPr>
          <p:cNvPr id="9219" name="TextBox 6"/>
          <p:cNvSpPr txBox="1">
            <a:spLocks noChangeArrowheads="1"/>
          </p:cNvSpPr>
          <p:nvPr/>
        </p:nvSpPr>
        <p:spPr bwMode="auto">
          <a:xfrm>
            <a:off x="3733800" y="1524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9220" name="Рисунок 8" descr="20110630.jpeg"/>
          <p:cNvPicPr>
            <a:picLocks noChangeAspect="1"/>
          </p:cNvPicPr>
          <p:nvPr/>
        </p:nvPicPr>
        <p:blipFill>
          <a:blip r:embed="rId4" cstate="print"/>
          <a:srcRect/>
          <a:stretch>
            <a:fillRect/>
          </a:stretch>
        </p:blipFill>
        <p:spPr bwMode="auto">
          <a:xfrm>
            <a:off x="0" y="6208713"/>
            <a:ext cx="762000" cy="573087"/>
          </a:xfrm>
          <a:prstGeom prst="rect">
            <a:avLst/>
          </a:prstGeom>
          <a:noFill/>
          <a:ln w="9525">
            <a:noFill/>
            <a:miter lim="800000"/>
            <a:headEnd/>
            <a:tailEnd/>
          </a:ln>
        </p:spPr>
      </p:pic>
      <p:sp>
        <p:nvSpPr>
          <p:cNvPr id="10" name="Заголовок 7"/>
          <p:cNvSpPr txBox="1">
            <a:spLocks/>
          </p:cNvSpPr>
          <p:nvPr/>
        </p:nvSpPr>
        <p:spPr bwMode="auto">
          <a:xfrm>
            <a:off x="228600" y="685800"/>
            <a:ext cx="8686800" cy="762000"/>
          </a:xfrm>
          <a:prstGeom prst="rect">
            <a:avLst/>
          </a:prstGeom>
          <a:noFill/>
          <a:ln w="9525">
            <a:noFill/>
            <a:miter lim="800000"/>
            <a:headEnd/>
            <a:tailEnd/>
          </a:ln>
          <a:effectLst/>
        </p:spPr>
        <p:txBody>
          <a:bodyPr anchor="ctr"/>
          <a:lstStyle/>
          <a:p>
            <a:pPr algn="ctr">
              <a:defRPr/>
            </a:pPr>
            <a:r>
              <a:rPr lang="ro-RO" sz="2800" b="1" i="1" kern="0" dirty="0">
                <a:solidFill>
                  <a:srgbClr val="F72973"/>
                </a:solidFill>
                <a:latin typeface="Times New Roman" pitchFamily="18" charset="0"/>
                <a:ea typeface="+mj-ea"/>
                <a:cs typeface="Times New Roman" pitchFamily="18" charset="0"/>
              </a:rPr>
              <a:t>II. Impozitul pe venitul persoanelor juridice (continuare)</a:t>
            </a:r>
            <a:endParaRPr lang="ru-RU" sz="2800" b="1" i="1" kern="0" dirty="0">
              <a:solidFill>
                <a:srgbClr val="F72973"/>
              </a:solidFill>
              <a:latin typeface="Times New Roman" pitchFamily="18" charset="0"/>
              <a:ea typeface="+mj-ea"/>
              <a:cs typeface="Times New Roman" pitchFamily="18" charset="0"/>
            </a:endParaRPr>
          </a:p>
        </p:txBody>
      </p:sp>
      <p:graphicFrame>
        <p:nvGraphicFramePr>
          <p:cNvPr id="14" name="Схема 13"/>
          <p:cNvGraphicFramePr/>
          <p:nvPr/>
        </p:nvGraphicFramePr>
        <p:xfrm>
          <a:off x="304800" y="1371600"/>
          <a:ext cx="8534400" cy="4953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Рисунок 5" descr="stema_RM_1.jpg"/>
          <p:cNvPicPr>
            <a:picLocks noChangeAspect="1"/>
          </p:cNvPicPr>
          <p:nvPr/>
        </p:nvPicPr>
        <p:blipFill>
          <a:blip r:embed="rId3" cstate="print"/>
          <a:srcRect/>
          <a:stretch>
            <a:fillRect/>
          </a:stretch>
        </p:blipFill>
        <p:spPr bwMode="auto">
          <a:xfrm>
            <a:off x="8113713" y="152400"/>
            <a:ext cx="573087" cy="641350"/>
          </a:xfrm>
          <a:prstGeom prst="rect">
            <a:avLst/>
          </a:prstGeom>
          <a:noFill/>
          <a:ln w="9525">
            <a:noFill/>
            <a:miter lim="800000"/>
            <a:headEnd/>
            <a:tailEnd/>
          </a:ln>
        </p:spPr>
      </p:pic>
      <p:sp>
        <p:nvSpPr>
          <p:cNvPr id="10243" name="TextBox 6"/>
          <p:cNvSpPr txBox="1">
            <a:spLocks noChangeArrowheads="1"/>
          </p:cNvSpPr>
          <p:nvPr/>
        </p:nvSpPr>
        <p:spPr bwMode="auto">
          <a:xfrm>
            <a:off x="3581400" y="1524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pic>
        <p:nvPicPr>
          <p:cNvPr id="10244" name="Рисунок 8" descr="20110630.jpeg"/>
          <p:cNvPicPr>
            <a:picLocks noChangeAspect="1"/>
          </p:cNvPicPr>
          <p:nvPr/>
        </p:nvPicPr>
        <p:blipFill>
          <a:blip r:embed="rId4" cstate="print"/>
          <a:srcRect/>
          <a:stretch>
            <a:fillRect/>
          </a:stretch>
        </p:blipFill>
        <p:spPr bwMode="auto">
          <a:xfrm>
            <a:off x="0" y="6019800"/>
            <a:ext cx="1012825" cy="762000"/>
          </a:xfrm>
          <a:prstGeom prst="rect">
            <a:avLst/>
          </a:prstGeom>
          <a:noFill/>
          <a:ln w="9525">
            <a:noFill/>
            <a:miter lim="800000"/>
            <a:headEnd/>
            <a:tailEnd/>
          </a:ln>
        </p:spPr>
      </p:pic>
      <p:graphicFrame>
        <p:nvGraphicFramePr>
          <p:cNvPr id="14" name="Схема 13"/>
          <p:cNvGraphicFramePr/>
          <p:nvPr/>
        </p:nvGraphicFramePr>
        <p:xfrm>
          <a:off x="457200" y="2133600"/>
          <a:ext cx="8382000" cy="3962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0246" name="TextBox 7"/>
          <p:cNvSpPr txBox="1">
            <a:spLocks noChangeArrowheads="1"/>
          </p:cNvSpPr>
          <p:nvPr/>
        </p:nvSpPr>
        <p:spPr bwMode="auto">
          <a:xfrm>
            <a:off x="533400" y="1457325"/>
            <a:ext cx="4495800" cy="523875"/>
          </a:xfrm>
          <a:prstGeom prst="rect">
            <a:avLst/>
          </a:prstGeom>
          <a:noFill/>
          <a:ln w="9525">
            <a:noFill/>
            <a:miter lim="800000"/>
            <a:headEnd/>
            <a:tailEnd/>
          </a:ln>
        </p:spPr>
        <p:txBody>
          <a:bodyPr>
            <a:spAutoFit/>
          </a:bodyPr>
          <a:lstStyle/>
          <a:p>
            <a:r>
              <a:rPr lang="ro-RO" sz="2800" b="1" i="1">
                <a:latin typeface="Times New Roman" pitchFamily="18" charset="0"/>
                <a:cs typeface="Times New Roman" pitchFamily="18" charset="0"/>
              </a:rPr>
              <a:t>În anul 2015 se prevede:</a:t>
            </a:r>
            <a:endParaRPr lang="ru-RU" sz="2800" b="1" i="1">
              <a:latin typeface="Times New Roman" pitchFamily="18" charset="0"/>
              <a:cs typeface="Times New Roman" pitchFamily="18" charset="0"/>
            </a:endParaRPr>
          </a:p>
        </p:txBody>
      </p:sp>
      <p:sp>
        <p:nvSpPr>
          <p:cNvPr id="8" name="Заголовок 7"/>
          <p:cNvSpPr txBox="1">
            <a:spLocks/>
          </p:cNvSpPr>
          <p:nvPr/>
        </p:nvSpPr>
        <p:spPr bwMode="auto">
          <a:xfrm>
            <a:off x="228600" y="685800"/>
            <a:ext cx="8686800" cy="762000"/>
          </a:xfrm>
          <a:prstGeom prst="rect">
            <a:avLst/>
          </a:prstGeom>
          <a:noFill/>
          <a:ln w="9525">
            <a:noFill/>
            <a:miter lim="800000"/>
            <a:headEnd/>
            <a:tailEnd/>
          </a:ln>
          <a:effectLst/>
        </p:spPr>
        <p:txBody>
          <a:bodyPr anchor="ctr"/>
          <a:lstStyle/>
          <a:p>
            <a:pPr algn="ctr">
              <a:defRPr/>
            </a:pPr>
            <a:r>
              <a:rPr lang="ro-RO" sz="2800" b="1" i="1" kern="0" dirty="0">
                <a:solidFill>
                  <a:srgbClr val="F72973"/>
                </a:solidFill>
                <a:latin typeface="Times New Roman" pitchFamily="18" charset="0"/>
                <a:ea typeface="+mj-ea"/>
                <a:cs typeface="Times New Roman" pitchFamily="18" charset="0"/>
              </a:rPr>
              <a:t>II. Impozitul pe venitul persoanelor juridice (continuare)</a:t>
            </a:r>
            <a:endParaRPr lang="ru-RU" sz="2800" b="1" i="1" kern="0" dirty="0">
              <a:solidFill>
                <a:srgbClr val="F72973"/>
              </a:solidFill>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Рисунок 5" descr="stema_RM_1.jpg"/>
          <p:cNvPicPr>
            <a:picLocks noChangeAspect="1"/>
          </p:cNvPicPr>
          <p:nvPr/>
        </p:nvPicPr>
        <p:blipFill>
          <a:blip r:embed="rId3" cstate="print"/>
          <a:srcRect/>
          <a:stretch>
            <a:fillRect/>
          </a:stretch>
        </p:blipFill>
        <p:spPr bwMode="auto">
          <a:xfrm>
            <a:off x="8458200" y="44450"/>
            <a:ext cx="573088" cy="641350"/>
          </a:xfrm>
          <a:prstGeom prst="rect">
            <a:avLst/>
          </a:prstGeom>
          <a:noFill/>
          <a:ln w="9525">
            <a:noFill/>
            <a:miter lim="800000"/>
            <a:headEnd/>
            <a:tailEnd/>
          </a:ln>
        </p:spPr>
      </p:pic>
      <p:sp>
        <p:nvSpPr>
          <p:cNvPr id="11267" name="TextBox 6"/>
          <p:cNvSpPr txBox="1">
            <a:spLocks noChangeArrowheads="1"/>
          </p:cNvSpPr>
          <p:nvPr/>
        </p:nvSpPr>
        <p:spPr bwMode="auto">
          <a:xfrm>
            <a:off x="4114800" y="76200"/>
            <a:ext cx="4267200" cy="338138"/>
          </a:xfrm>
          <a:prstGeom prst="rect">
            <a:avLst/>
          </a:prstGeom>
          <a:noFill/>
          <a:ln w="9525">
            <a:noFill/>
            <a:miter lim="800000"/>
            <a:headEnd/>
            <a:tailEnd/>
          </a:ln>
        </p:spPr>
        <p:txBody>
          <a:bodyPr>
            <a:spAutoFit/>
          </a:bodyPr>
          <a:lstStyle/>
          <a:p>
            <a:pPr algn="r"/>
            <a:r>
              <a:rPr lang="ro-RO" sz="1600" b="1" i="1">
                <a:latin typeface="Times New Roman" pitchFamily="18" charset="0"/>
                <a:cs typeface="Times New Roman" pitchFamily="18" charset="0"/>
              </a:rPr>
              <a:t>Ministerul Finanţelor</a:t>
            </a:r>
            <a:r>
              <a:rPr lang="en-US" sz="1600" b="1" i="1">
                <a:latin typeface="Times New Roman" pitchFamily="18" charset="0"/>
                <a:cs typeface="Times New Roman" pitchFamily="18" charset="0"/>
              </a:rPr>
              <a:t> al Republicii Moldova</a:t>
            </a:r>
            <a:r>
              <a:rPr lang="ro-RO" sz="1600" b="1" i="1">
                <a:latin typeface="Times New Roman" pitchFamily="18" charset="0"/>
                <a:cs typeface="Times New Roman" pitchFamily="18" charset="0"/>
              </a:rPr>
              <a:t> </a:t>
            </a:r>
            <a:endParaRPr lang="ru-RU" sz="1600" b="1" i="1">
              <a:latin typeface="Times New Roman" pitchFamily="18" charset="0"/>
              <a:cs typeface="Times New Roman" pitchFamily="18" charset="0"/>
            </a:endParaRPr>
          </a:p>
        </p:txBody>
      </p:sp>
      <p:sp>
        <p:nvSpPr>
          <p:cNvPr id="11" name="Rectangle 3"/>
          <p:cNvSpPr txBox="1">
            <a:spLocks noChangeArrowheads="1"/>
          </p:cNvSpPr>
          <p:nvPr/>
        </p:nvSpPr>
        <p:spPr bwMode="auto">
          <a:xfrm>
            <a:off x="457200" y="1752600"/>
            <a:ext cx="8229600" cy="3886200"/>
          </a:xfrm>
          <a:prstGeom prst="rect">
            <a:avLst/>
          </a:prstGeom>
          <a:noFill/>
          <a:ln w="9525">
            <a:noFill/>
            <a:miter lim="800000"/>
            <a:headEnd/>
            <a:tailEnd/>
          </a:ln>
          <a:effectLst/>
        </p:spPr>
        <p:txBody>
          <a:bodyPr/>
          <a:lstStyle/>
          <a:p>
            <a:pPr marL="342900" indent="-342900">
              <a:spcBef>
                <a:spcPct val="20000"/>
              </a:spcBef>
              <a:buClr>
                <a:schemeClr val="bg2"/>
              </a:buClr>
              <a:buSzPct val="75000"/>
              <a:buFont typeface="Wingdings" pitchFamily="2" charset="2"/>
              <a:buNone/>
              <a:defRPr/>
            </a:pPr>
            <a:endParaRPr lang="ru-RU" sz="3000" b="1" kern="0" dirty="0">
              <a:latin typeface="Times New Roman" pitchFamily="18" charset="0"/>
              <a:cs typeface="Times New Roman" pitchFamily="18" charset="0"/>
            </a:endParaRPr>
          </a:p>
        </p:txBody>
      </p:sp>
      <p:sp>
        <p:nvSpPr>
          <p:cNvPr id="11269" name="Заголовок 7"/>
          <p:cNvSpPr>
            <a:spLocks noGrp="1"/>
          </p:cNvSpPr>
          <p:nvPr>
            <p:ph type="title"/>
          </p:nvPr>
        </p:nvSpPr>
        <p:spPr>
          <a:xfrm>
            <a:off x="304800" y="457200"/>
            <a:ext cx="8229600" cy="762000"/>
          </a:xfrm>
        </p:spPr>
        <p:txBody>
          <a:bodyPr/>
          <a:lstStyle/>
          <a:p>
            <a:pPr algn="ctr" eaLnBrk="1" hangingPunct="1"/>
            <a:r>
              <a:rPr lang="ro-RO" sz="2500" b="1" i="1" smtClean="0">
                <a:solidFill>
                  <a:srgbClr val="F72973"/>
                </a:solidFill>
                <a:latin typeface="Times New Roman" pitchFamily="18" charset="0"/>
                <a:cs typeface="Times New Roman" pitchFamily="18" charset="0"/>
              </a:rPr>
              <a:t>III. Contribuţiile de asigurări sociale de stat şi primele de asigurare obligatorie de asistenţă medicală</a:t>
            </a:r>
            <a:endParaRPr lang="ru-RU" sz="2500" b="1" smtClean="0">
              <a:solidFill>
                <a:srgbClr val="F72973"/>
              </a:solidFill>
              <a:latin typeface="Times New Roman" pitchFamily="18" charset="0"/>
              <a:cs typeface="Times New Roman" pitchFamily="18" charset="0"/>
            </a:endParaRPr>
          </a:p>
        </p:txBody>
      </p:sp>
      <p:graphicFrame>
        <p:nvGraphicFramePr>
          <p:cNvPr id="15" name="Таблица 14"/>
          <p:cNvGraphicFramePr>
            <a:graphicFrameLocks noGrp="1"/>
          </p:cNvGraphicFramePr>
          <p:nvPr/>
        </p:nvGraphicFramePr>
        <p:xfrm>
          <a:off x="304800" y="1905000"/>
          <a:ext cx="8534400" cy="4575176"/>
        </p:xfrm>
        <a:graphic>
          <a:graphicData uri="http://schemas.openxmlformats.org/drawingml/2006/table">
            <a:tbl>
              <a:tblPr/>
              <a:tblGrid>
                <a:gridCol w="4032250"/>
                <a:gridCol w="735013"/>
                <a:gridCol w="100012"/>
                <a:gridCol w="733425"/>
                <a:gridCol w="733425"/>
                <a:gridCol w="733425"/>
                <a:gridCol w="733425"/>
                <a:gridCol w="733425"/>
              </a:tblGrid>
              <a:tr h="298450">
                <a:tc rowSpan="3">
                  <a:txBody>
                    <a:bodyPr/>
                    <a:lstStyle/>
                    <a:p>
                      <a:pPr marL="0" marR="0" lvl="0" indent="144463" algn="ctr" defTabSz="914400" rtl="0" eaLnBrk="1" fontAlgn="base" latinLnBrk="0" hangingPunct="1">
                        <a:lnSpc>
                          <a:spcPct val="115000"/>
                        </a:lnSpc>
                        <a:spcBef>
                          <a:spcPct val="0"/>
                        </a:spcBef>
                        <a:spcAft>
                          <a:spcPct val="0"/>
                        </a:spcAft>
                        <a:buClrTx/>
                        <a:buSzTx/>
                        <a:buFontTx/>
                        <a:buNone/>
                        <a:tabLst>
                          <a:tab pos="23495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Indicatori</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7">
                  <a:txBody>
                    <a:bodyPr/>
                    <a:lstStyle/>
                    <a:p>
                      <a:pPr marL="0" marR="0" lvl="0" indent="0" algn="ctr" defTabSz="914400" rtl="0" eaLnBrk="1" fontAlgn="base" latinLnBrk="0" hangingPunct="1">
                        <a:lnSpc>
                          <a:spcPct val="115000"/>
                        </a:lnSpc>
                        <a:spcBef>
                          <a:spcPct val="0"/>
                        </a:spcBef>
                        <a:spcAft>
                          <a:spcPct val="0"/>
                        </a:spcAft>
                        <a:buClrTx/>
                        <a:buSzTx/>
                        <a:buFontTx/>
                        <a:buNone/>
                        <a:tabLst>
                          <a:tab pos="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Anii</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98450">
                <a:tc vMerge="1">
                  <a:txBody>
                    <a:bodyPr/>
                    <a:lstStyle/>
                    <a:p>
                      <a:endParaRPr lang="ru-RU"/>
                    </a:p>
                  </a:txBody>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tab pos="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2012</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ru-RU"/>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2013</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2014</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2015</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2016</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2017</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584200">
                <a:tc vMerge="1">
                  <a:txBody>
                    <a:bodyPr/>
                    <a:lstStyle/>
                    <a:p>
                      <a:endParaRPr lang="ru-RU"/>
                    </a:p>
                  </a:txBody>
                  <a:tcPr/>
                </a:tc>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tab pos="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efectiv</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ru-RU"/>
                    </a:p>
                  </a:txBody>
                  <a:tcPr/>
                </a:tc>
                <a:tc hMerge="1">
                  <a:txBody>
                    <a:bodyPr/>
                    <a:lstStyle/>
                    <a:p>
                      <a:endParaRPr lang="ru-RU"/>
                    </a:p>
                  </a:txBody>
                  <a:tcPr/>
                </a:tc>
                <a:tc hMerge="1">
                  <a:txBody>
                    <a:bodyPr/>
                    <a:lstStyle/>
                    <a:p>
                      <a:endParaRPr lang="ru-RU"/>
                    </a:p>
                  </a:txBody>
                  <a:tcPr/>
                </a:tc>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tab pos="0" algn="l"/>
                        </a:tabLst>
                      </a:pPr>
                      <a:r>
                        <a:rPr kumimoji="0" lang="ro-RO" sz="1400" b="1" i="0" u="none" strike="noStrike" cap="none" normalizeH="0" baseline="0" smtClean="0">
                          <a:ln>
                            <a:noFill/>
                          </a:ln>
                          <a:solidFill>
                            <a:schemeClr val="tx1"/>
                          </a:solidFill>
                          <a:effectLst/>
                          <a:latin typeface="Times New Roman" pitchFamily="18" charset="0"/>
                          <a:cs typeface="Times New Roman" pitchFamily="18" charset="0"/>
                        </a:rPr>
                        <a:t>propuneri pe termen mediu</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ru-RU"/>
                    </a:p>
                  </a:txBody>
                  <a:tcPr/>
                </a:tc>
                <a:tc hMerge="1">
                  <a:txBody>
                    <a:bodyPr/>
                    <a:lstStyle/>
                    <a:p>
                      <a:endParaRPr lang="ru-RU"/>
                    </a:p>
                  </a:txBody>
                  <a:tcPr/>
                </a:tc>
              </a:tr>
              <a:tr h="1011238">
                <a:tc>
                  <a:txBody>
                    <a:bodyPr/>
                    <a:lstStyle/>
                    <a:p>
                      <a:pPr marL="0" marR="0" lvl="0" indent="144463" algn="just" defTabSz="914400" rtl="0" eaLnBrk="1" fontAlgn="base" latinLnBrk="0" hangingPunct="1">
                        <a:lnSpc>
                          <a:spcPct val="115000"/>
                        </a:lnSpc>
                        <a:spcBef>
                          <a:spcPct val="0"/>
                        </a:spcBef>
                        <a:spcAft>
                          <a:spcPct val="0"/>
                        </a:spcAft>
                        <a:buClrTx/>
                        <a:buSzTx/>
                        <a:buFontTx/>
                        <a:buNone/>
                        <a:tabLst>
                          <a:tab pos="23495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Cotele contribuţiilor de asigurări sociale de stat obligatorii, total, %,</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144463" algn="just" defTabSz="914400" rtl="0" eaLnBrk="1" fontAlgn="base" latinLnBrk="0" hangingPunct="1">
                        <a:lnSpc>
                          <a:spcPct val="115000"/>
                        </a:lnSpc>
                        <a:spcBef>
                          <a:spcPct val="0"/>
                        </a:spcBef>
                        <a:spcAft>
                          <a:spcPct val="0"/>
                        </a:spcAft>
                        <a:buClrTx/>
                        <a:buSzTx/>
                        <a:buFontTx/>
                        <a:buNone/>
                        <a:tabLst>
                          <a:tab pos="23495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 din care:</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144463" algn="just" defTabSz="914400" rtl="0" eaLnBrk="1" fontAlgn="base" latinLnBrk="0" hangingPunct="1">
                        <a:lnSpc>
                          <a:spcPct val="115000"/>
                        </a:lnSpc>
                        <a:spcBef>
                          <a:spcPct val="0"/>
                        </a:spcBef>
                        <a:spcAft>
                          <a:spcPct val="0"/>
                        </a:spcAft>
                        <a:buClrTx/>
                        <a:buSzTx/>
                        <a:buFontTx/>
                        <a:buNone/>
                        <a:tabLst>
                          <a:tab pos="23495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 pentru angajator, %</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23%</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23%</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23%</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23%</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23%</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23%</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144463" algn="just" defTabSz="914400" rtl="0" eaLnBrk="1" fontAlgn="base" latinLnBrk="0" hangingPunct="1">
                        <a:lnSpc>
                          <a:spcPct val="115000"/>
                        </a:lnSpc>
                        <a:spcBef>
                          <a:spcPct val="0"/>
                        </a:spcBef>
                        <a:spcAft>
                          <a:spcPct val="0"/>
                        </a:spcAft>
                        <a:buClrTx/>
                        <a:buSzTx/>
                        <a:buFontTx/>
                        <a:buNone/>
                        <a:tabLst>
                          <a:tab pos="23495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 pentru salariat, %</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1238">
                <a:tc>
                  <a:txBody>
                    <a:bodyPr/>
                    <a:lstStyle/>
                    <a:p>
                      <a:pPr marL="0" marR="0" lvl="0" indent="144463" algn="just" defTabSz="914400" rtl="0" eaLnBrk="1" fontAlgn="base" latinLnBrk="0" hangingPunct="1">
                        <a:lnSpc>
                          <a:spcPct val="115000"/>
                        </a:lnSpc>
                        <a:spcBef>
                          <a:spcPct val="0"/>
                        </a:spcBef>
                        <a:spcAft>
                          <a:spcPct val="0"/>
                        </a:spcAft>
                        <a:buClrTx/>
                        <a:buSzTx/>
                        <a:buFontTx/>
                        <a:buNone/>
                        <a:tabLst>
                          <a:tab pos="23495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Prima de asigurare obligatorie de asistenţă medicală, total, %,</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144463" algn="just" defTabSz="914400" rtl="0" eaLnBrk="1" fontAlgn="base" latinLnBrk="0" hangingPunct="1">
                        <a:lnSpc>
                          <a:spcPct val="115000"/>
                        </a:lnSpc>
                        <a:spcBef>
                          <a:spcPct val="0"/>
                        </a:spcBef>
                        <a:spcAft>
                          <a:spcPct val="0"/>
                        </a:spcAft>
                        <a:buClrTx/>
                        <a:buSzTx/>
                        <a:buFontTx/>
                        <a:buNone/>
                        <a:tabLst>
                          <a:tab pos="23495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din care:</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144463" algn="just" defTabSz="914400" rtl="0" eaLnBrk="1" fontAlgn="base" latinLnBrk="0" hangingPunct="1">
                        <a:lnSpc>
                          <a:spcPct val="115000"/>
                        </a:lnSpc>
                        <a:spcBef>
                          <a:spcPct val="0"/>
                        </a:spcBef>
                        <a:spcAft>
                          <a:spcPct val="0"/>
                        </a:spcAft>
                        <a:buClrTx/>
                        <a:buSzTx/>
                        <a:buFontTx/>
                        <a:buNone/>
                        <a:tabLst>
                          <a:tab pos="23495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 pentru angajator, %</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3,5%</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3,5%</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144463" algn="just" defTabSz="914400" rtl="0" eaLnBrk="1" fontAlgn="base" latinLnBrk="0" hangingPunct="1">
                        <a:lnSpc>
                          <a:spcPct val="115000"/>
                        </a:lnSpc>
                        <a:spcBef>
                          <a:spcPct val="0"/>
                        </a:spcBef>
                        <a:spcAft>
                          <a:spcPct val="0"/>
                        </a:spcAft>
                        <a:buClrTx/>
                        <a:buSzTx/>
                        <a:buFontTx/>
                        <a:buNone/>
                        <a:tabLst>
                          <a:tab pos="23495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 pentru salariat, %</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3,5%</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3,5%</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tab pos="0" algn="l"/>
                        </a:tabLst>
                      </a:pPr>
                      <a:r>
                        <a:rPr kumimoji="0" lang="ro-RO"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txBody>
                  <a:tcPr marL="46938" marR="46938" marT="8029"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1345" name="TextBox 15"/>
          <p:cNvSpPr txBox="1">
            <a:spLocks noChangeArrowheads="1"/>
          </p:cNvSpPr>
          <p:nvPr/>
        </p:nvSpPr>
        <p:spPr bwMode="auto">
          <a:xfrm>
            <a:off x="304800" y="1320800"/>
            <a:ext cx="8534400" cy="584200"/>
          </a:xfrm>
          <a:prstGeom prst="rect">
            <a:avLst/>
          </a:prstGeom>
          <a:noFill/>
          <a:ln w="9525">
            <a:noFill/>
            <a:miter lim="800000"/>
            <a:headEnd/>
            <a:tailEnd/>
          </a:ln>
        </p:spPr>
        <p:txBody>
          <a:bodyPr>
            <a:spAutoFit/>
          </a:bodyPr>
          <a:lstStyle/>
          <a:p>
            <a:pPr algn="ctr"/>
            <a:r>
              <a:rPr lang="ro-RO" sz="1600" i="1">
                <a:latin typeface="Times New Roman" pitchFamily="18" charset="0"/>
                <a:cs typeface="Times New Roman" pitchFamily="18" charset="0"/>
              </a:rPr>
              <a:t>Evoluţia cotelor contribuţiilor de asigurări sociale de stat obligatorii şi primelor de asigurare obligatorie de asistenţă medicală în 2012 - 2017</a:t>
            </a:r>
            <a:endParaRPr lang="ru-RU" sz="1600" i="1">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Пиксел">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1089</TotalTime>
  <Words>2133</Words>
  <Application>Microsoft Office PowerPoint</Application>
  <PresentationFormat>Экран (4:3)</PresentationFormat>
  <Paragraphs>493</Paragraphs>
  <Slides>23</Slides>
  <Notes>19</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23</vt:i4>
      </vt:variant>
    </vt:vector>
  </HeadingPairs>
  <TitlesOfParts>
    <vt:vector size="25" baseType="lpstr">
      <vt:lpstr>Пиксел</vt:lpstr>
      <vt:lpstr>Document</vt:lpstr>
      <vt:lpstr> OBIECTIVELE  Politicii Fiscale şi Vamale pe termen mediu  2015 - 2017   </vt:lpstr>
      <vt:lpstr> Obiectivele  politicii fiscale     </vt:lpstr>
      <vt:lpstr>I. Impozitul pe venitul persoanelor fizice</vt:lpstr>
      <vt:lpstr>I. Impozitul pe venitul persoanelor fizice (continuare)</vt:lpstr>
      <vt:lpstr>Слайд 5</vt:lpstr>
      <vt:lpstr>II. Impozitul pe venitul persoanelor juridice</vt:lpstr>
      <vt:lpstr>Слайд 7</vt:lpstr>
      <vt:lpstr>Слайд 8</vt:lpstr>
      <vt:lpstr>III. Contribuţiile de asigurări sociale de stat şi primele de asigurare obligatorie de asistenţă medicală</vt:lpstr>
      <vt:lpstr>IV. Taxa pe valoarea adăugată</vt:lpstr>
      <vt:lpstr>IV. Taxa pe valoarea adăugată (continuare)</vt:lpstr>
      <vt:lpstr>V. Accize</vt:lpstr>
      <vt:lpstr>Слайд 13</vt:lpstr>
      <vt:lpstr>  Accize (continuare) Cotele accizelor la produsele petroliere ajustate la rata de creştere a PIB-ului nominal.</vt:lpstr>
      <vt:lpstr>  Accize (continuare)</vt:lpstr>
      <vt:lpstr> Accize (continuare)</vt:lpstr>
      <vt:lpstr>  Accize (continuare)</vt:lpstr>
      <vt:lpstr>Слайд 18</vt:lpstr>
      <vt:lpstr>VI. Impozitul pe bunurile imobiliare</vt:lpstr>
      <vt:lpstr>VIII. Taxele rutiere</vt:lpstr>
      <vt:lpstr> Obiectivele  politicii vamale    </vt:lpstr>
      <vt:lpstr>Слайд 22</vt:lpstr>
      <vt:lpstr> Mulțumim   pentru atenție.    </vt:lpstr>
    </vt:vector>
  </TitlesOfParts>
  <Company>minfin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Rezultatele implementării</dc:title>
  <dc:creator>user</dc:creator>
  <cp:lastModifiedBy>Rosca Dina</cp:lastModifiedBy>
  <cp:revision>106</cp:revision>
  <dcterms:created xsi:type="dcterms:W3CDTF">2008-10-08T06:13:49Z</dcterms:created>
  <dcterms:modified xsi:type="dcterms:W3CDTF">2014-04-02T06:30:24Z</dcterms:modified>
</cp:coreProperties>
</file>