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08" r:id="rId1"/>
  </p:sldMasterIdLst>
  <p:notesMasterIdLst>
    <p:notesMasterId r:id="rId16"/>
  </p:notesMasterIdLst>
  <p:sldIdLst>
    <p:sldId id="256" r:id="rId2"/>
    <p:sldId id="273" r:id="rId3"/>
    <p:sldId id="278" r:id="rId4"/>
    <p:sldId id="275" r:id="rId5"/>
    <p:sldId id="276" r:id="rId6"/>
    <p:sldId id="271" r:id="rId7"/>
    <p:sldId id="270" r:id="rId8"/>
    <p:sldId id="268" r:id="rId9"/>
    <p:sldId id="279" r:id="rId10"/>
    <p:sldId id="269" r:id="rId11"/>
    <p:sldId id="280" r:id="rId12"/>
    <p:sldId id="272" r:id="rId13"/>
    <p:sldId id="274" r:id="rId14"/>
    <p:sldId id="26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F1E5EF-F607-493D-B538-57025419F219}" type="datetimeFigureOut">
              <a:rPr lang="ro-RO" smtClean="0"/>
              <a:pPr/>
              <a:t>04.03.2019</a:t>
            </a:fld>
            <a:endParaRPr lang="ro-RO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2CDD7E-988B-443A-9C24-520FB449E9C8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75121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CDD7E-988B-443A-9C24-520FB449E9C8}" type="slidenum">
              <a:rPr lang="ro-RO" smtClean="0"/>
              <a:pPr/>
              <a:t>4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39317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CDD7E-988B-443A-9C24-520FB449E9C8}" type="slidenum">
              <a:rPr lang="ro-RO" smtClean="0"/>
              <a:pPr/>
              <a:t>7</a:t>
            </a:fld>
            <a:endParaRPr lang="ro-RO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o-RO" dirty="0" err="1" smtClean="0"/>
              <a:t>gthfutfi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CDD7E-988B-443A-9C24-520FB449E9C8}" type="slidenum">
              <a:rPr lang="ro-RO" smtClean="0"/>
              <a:pPr/>
              <a:t>8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077972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CDD7E-988B-443A-9C24-520FB449E9C8}" type="slidenum">
              <a:rPr lang="ro-RO" smtClean="0"/>
              <a:pPr/>
              <a:t>13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75077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Clic pentru a edita stilul de subtitlu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573D1-7015-4D9E-8BBD-A6CA71B96932}" type="datetime1">
              <a:rPr lang="en-US" smtClean="0"/>
              <a:pPr/>
              <a:t>3/4/2019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321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06F53-7BE1-4FCC-AD54-FD29B23D69AF}" type="datetime1">
              <a:rPr lang="en-US" smtClean="0"/>
              <a:pPr/>
              <a:t>3/4/2019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147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1E04-A790-4DA6-948B-C27A1A125EA8}" type="datetime1">
              <a:rPr lang="en-US" smtClean="0"/>
              <a:pPr/>
              <a:t>3/4/2019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170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D5A94-50F5-4DD6-A385-AEDD13C1B176}" type="datetime1">
              <a:rPr lang="en-US" smtClean="0"/>
              <a:pPr/>
              <a:t>3/4/2019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159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D79F8-FF18-4203-873E-3D6C5EF09313}" type="datetime1">
              <a:rPr lang="en-US" smtClean="0"/>
              <a:pPr/>
              <a:t>3/4/2019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033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769F5-E2D2-4E33-8066-DF1A9A5B58BC}" type="datetime1">
              <a:rPr lang="en-US" smtClean="0"/>
              <a:pPr/>
              <a:t>3/4/2019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219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EE68B-5AF7-43D8-86B0-05562E3BBA1F}" type="datetime1">
              <a:rPr lang="en-US" smtClean="0"/>
              <a:pPr/>
              <a:t>3/4/2019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07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E2A29-EE11-4910-BF18-860350A4C69C}" type="datetime1">
              <a:rPr lang="en-US" smtClean="0"/>
              <a:pPr/>
              <a:t>3/4/2019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312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4FA0E-555F-4D71-96D4-AB2124C9626B}" type="datetime1">
              <a:rPr lang="en-US" smtClean="0"/>
              <a:pPr/>
              <a:t>3/4/2019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639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C2F7-C71F-4051-B1FA-2C897A105D57}" type="datetime1">
              <a:rPr lang="en-US" smtClean="0"/>
              <a:pPr/>
              <a:t>3/4/2019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B8D3B-F405-4ED3-ADF4-9FD80F37100D}" type="datetime1">
              <a:rPr lang="en-US" smtClean="0"/>
              <a:pPr/>
              <a:t>3/4/2019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673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93B7C-A099-4FBA-89E6-8CB17BC74828}" type="datetime1">
              <a:rPr lang="en-US" smtClean="0"/>
              <a:pPr/>
              <a:t>3/4/2019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67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mf.gov.md/iban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../2019%20Ordin/Anexe_rom_2019.xl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3143248"/>
            <a:ext cx="7860369" cy="1390938"/>
          </a:xfrm>
        </p:spPr>
        <p:txBody>
          <a:bodyPr>
            <a:noAutofit/>
          </a:bodyPr>
          <a:lstStyle/>
          <a:p>
            <a:r>
              <a:rPr lang="ro-MO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o-MO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o-MO" sz="2800" b="1" i="1" dirty="0" smtClean="0">
                <a:latin typeface="Times New Roman" pitchFamily="18" charset="0"/>
                <a:cs typeface="Times New Roman" pitchFamily="18" charset="0"/>
              </a:rPr>
              <a:t>Modul de achitare şi evidenţă a plăţilor la bugetul public naţional prin sistemul </a:t>
            </a:r>
            <a:r>
              <a:rPr lang="ro-MO" sz="2800" b="1" i="1" dirty="0" err="1" smtClean="0">
                <a:latin typeface="Times New Roman" pitchFamily="18" charset="0"/>
                <a:cs typeface="Times New Roman" pitchFamily="18" charset="0"/>
              </a:rPr>
              <a:t>trezorerial</a:t>
            </a:r>
            <a:r>
              <a:rPr lang="ro-MO" sz="2800" b="1" i="1" dirty="0" smtClean="0">
                <a:latin typeface="Times New Roman" pitchFamily="18" charset="0"/>
                <a:cs typeface="Times New Roman" pitchFamily="18" charset="0"/>
              </a:rPr>
              <a:t> al Ministerului Finanţelor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4500570"/>
            <a:ext cx="8715436" cy="2214578"/>
          </a:xfrm>
        </p:spPr>
        <p:txBody>
          <a:bodyPr>
            <a:normAutofit lnSpcReduction="10000"/>
          </a:bodyPr>
          <a:lstStyle/>
          <a:p>
            <a:pPr algn="l"/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o-RO" sz="1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06.03.2019</a:t>
            </a:r>
          </a:p>
          <a:p>
            <a:endParaRPr lang="ro-RO" dirty="0" smtClean="0"/>
          </a:p>
          <a:p>
            <a:endParaRPr lang="en-US" dirty="0"/>
          </a:p>
        </p:txBody>
      </p:sp>
      <p:cxnSp>
        <p:nvCxnSpPr>
          <p:cNvPr id="5" name="Conector drept 4"/>
          <p:cNvCxnSpPr/>
          <p:nvPr/>
        </p:nvCxnSpPr>
        <p:spPr>
          <a:xfrm>
            <a:off x="428596" y="3143248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drept 5"/>
          <p:cNvCxnSpPr/>
          <p:nvPr/>
        </p:nvCxnSpPr>
        <p:spPr>
          <a:xfrm>
            <a:off x="1547664" y="3284984"/>
            <a:ext cx="6336703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32656"/>
            <a:ext cx="1856781" cy="2339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setăText 8"/>
          <p:cNvSpPr txBox="1"/>
          <p:nvPr/>
        </p:nvSpPr>
        <p:spPr>
          <a:xfrm flipH="1">
            <a:off x="2272381" y="2700037"/>
            <a:ext cx="45318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6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al Republicii Moldova  </a:t>
            </a:r>
            <a:endParaRPr lang="ro-RO" sz="16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539552" y="10572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rept 7"/>
          <p:cNvCxnSpPr/>
          <p:nvPr/>
        </p:nvCxnSpPr>
        <p:spPr>
          <a:xfrm>
            <a:off x="1043608" y="908720"/>
            <a:ext cx="6336703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1024980" y="37712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642910" y="1071546"/>
            <a:ext cx="8215370" cy="785818"/>
          </a:xfrm>
        </p:spPr>
        <p:txBody>
          <a:bodyPr>
            <a:normAutofit/>
          </a:bodyPr>
          <a:lstStyle/>
          <a:p>
            <a:r>
              <a:rPr lang="ro-RO" sz="1800" dirty="0" smtClean="0">
                <a:latin typeface="Times New Roman" pitchFamily="18" charset="0"/>
                <a:cs typeface="Times New Roman" pitchFamily="18" charset="0"/>
              </a:rPr>
              <a:t>Stingerea obligaţiilor prin compensare, trecerea plăţilor de la un tip de plată la altul şi restituirea plăţilor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428596" y="1714488"/>
            <a:ext cx="8258204" cy="478634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o-RO" sz="2800" b="1" dirty="0" smtClean="0"/>
              <a:t> </a:t>
            </a:r>
            <a:endParaRPr lang="en-US" sz="2800" b="1" dirty="0" smtClean="0"/>
          </a:p>
          <a:p>
            <a:pPr lvl="0" algn="just">
              <a:lnSpc>
                <a:spcPct val="170000"/>
              </a:lnSpc>
              <a:buNone/>
            </a:pPr>
            <a:r>
              <a:rPr lang="ro-RO" sz="6400" dirty="0" smtClean="0">
                <a:latin typeface="Times New Roman" pitchFamily="18" charset="0"/>
                <a:cs typeface="Times New Roman" pitchFamily="18" charset="0"/>
              </a:rPr>
              <a:t>	Pentru stingerea obligaţiilor aferente bugetului public naţional prin compensare, precum şi restituirea mijloacelor la conturile curente ale contribuabililor/plătitorilor, demersurile privind corectarea sau restituirea plăţilor vor fi îndreptate nemijlocit </a:t>
            </a:r>
            <a:r>
              <a:rPr lang="ro-RO" sz="6400" b="1" dirty="0" smtClean="0">
                <a:latin typeface="Times New Roman" pitchFamily="18" charset="0"/>
                <a:cs typeface="Times New Roman" pitchFamily="18" charset="0"/>
              </a:rPr>
              <a:t>administratorilor de venituri:</a:t>
            </a:r>
          </a:p>
          <a:p>
            <a:pPr lvl="0" algn="just">
              <a:lnSpc>
                <a:spcPct val="170000"/>
              </a:lnSpc>
              <a:buNone/>
            </a:pPr>
            <a:endParaRPr lang="ro-RO" sz="6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143000" lvl="0" indent="-1143000" algn="just">
              <a:lnSpc>
                <a:spcPct val="170000"/>
              </a:lnSpc>
              <a:buAutoNum type="arabicPeriod"/>
            </a:pPr>
            <a:r>
              <a:rPr lang="ro-RO" sz="6400" dirty="0" smtClean="0">
                <a:latin typeface="Times New Roman" pitchFamily="18" charset="0"/>
                <a:cs typeface="Times New Roman" pitchFamily="18" charset="0"/>
              </a:rPr>
              <a:t>Serviciul Fiscal de Stat, respectiv subdiviziunile SFS;</a:t>
            </a:r>
          </a:p>
          <a:p>
            <a:pPr marL="1143000" lvl="0" indent="-1143000" algn="just">
              <a:lnSpc>
                <a:spcPct val="170000"/>
              </a:lnSpc>
              <a:buAutoNum type="arabicPeriod"/>
            </a:pPr>
            <a:r>
              <a:rPr lang="ro-RO" sz="6400" dirty="0" smtClean="0">
                <a:latin typeface="Times New Roman" pitchFamily="18" charset="0"/>
                <a:cs typeface="Times New Roman" pitchFamily="18" charset="0"/>
              </a:rPr>
              <a:t>Serviciul Vamal; </a:t>
            </a:r>
          </a:p>
          <a:p>
            <a:pPr marL="1143000" lvl="0" indent="-1143000" algn="just">
              <a:lnSpc>
                <a:spcPct val="170000"/>
              </a:lnSpc>
              <a:buAutoNum type="arabicPeriod"/>
            </a:pPr>
            <a:r>
              <a:rPr lang="ro-RO" sz="6400" dirty="0" smtClean="0">
                <a:latin typeface="Times New Roman" pitchFamily="18" charset="0"/>
                <a:cs typeface="Times New Roman" pitchFamily="18" charset="0"/>
              </a:rPr>
              <a:t>Casa Națională de Asigurări Sociale; </a:t>
            </a:r>
          </a:p>
          <a:p>
            <a:pPr marL="1143000" lvl="0" indent="-1143000" algn="just">
              <a:lnSpc>
                <a:spcPct val="170000"/>
              </a:lnSpc>
              <a:buAutoNum type="arabicPeriod"/>
            </a:pPr>
            <a:r>
              <a:rPr lang="ro-RO" sz="6400" dirty="0" smtClean="0">
                <a:latin typeface="Times New Roman" pitchFamily="18" charset="0"/>
                <a:cs typeface="Times New Roman" pitchFamily="18" charset="0"/>
              </a:rPr>
              <a:t>Compania Naţională de Asigurări în Medicină; </a:t>
            </a:r>
          </a:p>
          <a:p>
            <a:pPr marL="1143000" lvl="0" indent="-1143000" algn="just">
              <a:lnSpc>
                <a:spcPct val="170000"/>
              </a:lnSpc>
              <a:buAutoNum type="arabicPeriod"/>
            </a:pPr>
            <a:r>
              <a:rPr lang="ro-RO" sz="6400" dirty="0" smtClean="0">
                <a:latin typeface="Times New Roman" pitchFamily="18" charset="0"/>
                <a:cs typeface="Times New Roman" pitchFamily="18" charset="0"/>
              </a:rPr>
              <a:t> Autoritățile/instituţiile bugetare.</a:t>
            </a:r>
            <a:endParaRPr lang="en-US" sz="6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70000"/>
              </a:lnSpc>
              <a:buNone/>
            </a:pPr>
            <a:r>
              <a:rPr lang="ro-RO" sz="64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6400" dirty="0" smtClean="0"/>
          </a:p>
          <a:p>
            <a:pPr algn="just">
              <a:buNone/>
            </a:pPr>
            <a:endParaRPr lang="ro-RO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vi-VN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vi-VN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vi-VN" dirty="0" smtClean="0"/>
              <a:t/>
            </a:r>
            <a:br>
              <a:rPr lang="vi-VN" dirty="0" smtClean="0"/>
            </a:br>
            <a:endParaRPr lang="ru-RU" dirty="0"/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335" y="32172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539552" y="10572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rept 7"/>
          <p:cNvCxnSpPr/>
          <p:nvPr/>
        </p:nvCxnSpPr>
        <p:spPr>
          <a:xfrm>
            <a:off x="1043608" y="908720"/>
            <a:ext cx="6336703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1024980" y="37712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642910" y="1071546"/>
            <a:ext cx="8215370" cy="785818"/>
          </a:xfrm>
        </p:spPr>
        <p:txBody>
          <a:bodyPr>
            <a:normAutofit fontScale="90000"/>
          </a:bodyPr>
          <a:lstStyle/>
          <a:p>
            <a:r>
              <a:rPr lang="ro-RO" sz="1800" b="1" dirty="0" smtClean="0">
                <a:latin typeface="Times New Roman" pitchFamily="18" charset="0"/>
                <a:cs typeface="Times New Roman" pitchFamily="18" charset="0"/>
              </a:rPr>
              <a:t>Stingerea obligaţiilor prin compensare, trecerea plăţilor de la un tip de plată la altul şi restituirea </a:t>
            </a:r>
            <a:r>
              <a:rPr lang="ro-RO" sz="1800" b="1" dirty="0" err="1" smtClean="0">
                <a:latin typeface="Times New Roman" pitchFamily="18" charset="0"/>
                <a:cs typeface="Times New Roman" pitchFamily="18" charset="0"/>
              </a:rPr>
              <a:t>plăţilor</a:t>
            </a:r>
            <a:r>
              <a:rPr lang="ro-RO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o-RO" sz="1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323528" y="1916832"/>
            <a:ext cx="8363272" cy="4584002"/>
          </a:xfrm>
        </p:spPr>
        <p:txBody>
          <a:bodyPr>
            <a:normAutofit fontScale="25000" lnSpcReduction="20000"/>
          </a:bodyPr>
          <a:lstStyle/>
          <a:p>
            <a:pPr marL="0" lvl="0" indent="0" algn="just">
              <a:lnSpc>
                <a:spcPct val="120000"/>
              </a:lnSpc>
              <a:buNone/>
            </a:pPr>
            <a:r>
              <a:rPr lang="ro-RO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9.10. </a:t>
            </a:r>
            <a:r>
              <a:rPr lang="en-US" sz="7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Mijloacele</a:t>
            </a: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din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privatizarea</a:t>
            </a:r>
            <a:r>
              <a:rPr lang="ro-RO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o-RO" sz="7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vînzarea</a:t>
            </a: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bunurilor</a:t>
            </a:r>
            <a:r>
              <a:rPr lang="ro-RO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/terenurilor</a:t>
            </a: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proprietate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publică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stat </a:t>
            </a:r>
            <a:r>
              <a:rPr lang="ro-RO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(cod ECO 415231, 415232, 415233, 415234, 415235) </a:t>
            </a:r>
            <a:r>
              <a:rPr lang="en-US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încasate</a:t>
            </a: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en-US" sz="7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bugetul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stat, 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vor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restitui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Ministerul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Finanţelor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Direcţia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Trezoreria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Stat)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baza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borderoului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documentelor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plată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completat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Agenţia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Proprietăţii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Publice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informaţii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ţine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competenţa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conform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solicitării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depuse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beneficiar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Agenţia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Proprietăţii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Publice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cu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anexarea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documentelor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justificative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o-RO" sz="6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buNone/>
            </a:pPr>
            <a:endParaRPr lang="ro-RO" sz="6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buNone/>
            </a:pPr>
            <a:endParaRPr lang="ro-RO" sz="6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buNone/>
            </a:pPr>
            <a:endParaRPr lang="en-US" sz="6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9.1</a:t>
            </a:r>
            <a:r>
              <a:rPr lang="ro-RO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Mijloacele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din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realizarea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clădirilor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(cod ECO 311210),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realizarea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terenurilo</a:t>
            </a:r>
            <a:r>
              <a:rPr lang="ro-RO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 </a:t>
            </a: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(cod 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ECO 371210)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mijloace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din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privatizarea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MD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pachetelor de acțiuni /cotelor sociale proprietate publică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încasate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bugetul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local 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(cod ECO 415232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o-RO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vor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restitui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către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autorităţile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publice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locale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la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bugetele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cărora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au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fost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încasate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>
              <a:lnSpc>
                <a:spcPct val="120000"/>
              </a:lnSpc>
              <a:buNone/>
            </a:pPr>
            <a:r>
              <a:rPr lang="ro-RO" sz="3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3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ro-RO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vi-VN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vi-VN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vi-VN" dirty="0" smtClean="0"/>
              <a:t/>
            </a:r>
            <a:br>
              <a:rPr lang="vi-VN" dirty="0" smtClean="0"/>
            </a:br>
            <a:endParaRPr lang="ru-RU" dirty="0"/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335" y="32172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506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539552" y="10572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rept 7"/>
          <p:cNvCxnSpPr/>
          <p:nvPr/>
        </p:nvCxnSpPr>
        <p:spPr>
          <a:xfrm>
            <a:off x="1043608" y="908720"/>
            <a:ext cx="6336703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1024980" y="37712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642910" y="1071546"/>
            <a:ext cx="8158162" cy="500066"/>
          </a:xfrm>
        </p:spPr>
        <p:txBody>
          <a:bodyPr>
            <a:normAutofit fontScale="90000"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142844" y="1817070"/>
            <a:ext cx="8821644" cy="2795232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o-RO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vi-VN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vi-VN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vi-VN" dirty="0" smtClean="0"/>
              <a:t/>
            </a:r>
            <a:br>
              <a:rPr lang="vi-VN" dirty="0" smtClean="0"/>
            </a:br>
            <a:endParaRPr lang="en-US" dirty="0" smtClean="0"/>
          </a:p>
          <a:p>
            <a:pPr algn="just">
              <a:buNone/>
            </a:pPr>
            <a:endParaRPr lang="en-US" dirty="0" smtClean="0"/>
          </a:p>
          <a:p>
            <a:pPr algn="just">
              <a:buNone/>
            </a:pPr>
            <a:endParaRPr lang="ru-RU" dirty="0"/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335" y="32172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142844" y="4857760"/>
          <a:ext cx="8610599" cy="1253132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538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722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53132">
                <a:tc>
                  <a:txBody>
                    <a:bodyPr/>
                    <a:lstStyle/>
                    <a:p>
                      <a:r>
                        <a:rPr lang="ro-RO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pe suport electronic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notele de transfer / ordinele de plată, însoţite de Borderou, confirmat prin semnăturile digitale ale persoanelor împuternicite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19" name="Group 12"/>
          <p:cNvGrpSpPr/>
          <p:nvPr/>
        </p:nvGrpSpPr>
        <p:grpSpPr>
          <a:xfrm>
            <a:off x="308973" y="2331428"/>
            <a:ext cx="8223467" cy="1203877"/>
            <a:chOff x="267813" y="1821457"/>
            <a:chExt cx="8104412" cy="1479041"/>
          </a:xfrm>
        </p:grpSpPr>
        <p:sp>
          <p:nvSpPr>
            <p:cNvPr id="20" name="Rectangle 19"/>
            <p:cNvSpPr/>
            <p:nvPr/>
          </p:nvSpPr>
          <p:spPr>
            <a:xfrm>
              <a:off x="267813" y="2578473"/>
              <a:ext cx="1800000" cy="72000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latin typeface="Times New Roman" pitchFamily="18" charset="0"/>
                  <a:cs typeface="Times New Roman" pitchFamily="18" charset="0"/>
                </a:rPr>
                <a:t>Pl</a:t>
              </a:r>
              <a:r>
                <a:rPr lang="ro-RO" sz="2800" b="1" dirty="0" err="1" smtClean="0">
                  <a:latin typeface="Times New Roman" pitchFamily="18" charset="0"/>
                  <a:cs typeface="Times New Roman" pitchFamily="18" charset="0"/>
                </a:rPr>
                <a:t>ătitorii</a:t>
              </a:r>
              <a:endParaRPr lang="en-US" sz="2800" b="1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Right Arrow 20"/>
            <p:cNvSpPr/>
            <p:nvPr/>
          </p:nvSpPr>
          <p:spPr>
            <a:xfrm>
              <a:off x="2366085" y="2760497"/>
              <a:ext cx="1064609" cy="3600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>
                <a:solidFill>
                  <a:schemeClr val="lt1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569540" y="2580499"/>
              <a:ext cx="1800000" cy="71999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o-RO" sz="4000" b="1" dirty="0" smtClean="0">
                  <a:latin typeface="Times New Roman" pitchFamily="18" charset="0"/>
                  <a:cs typeface="Times New Roman" pitchFamily="18" charset="0"/>
                </a:rPr>
                <a:t>AV</a:t>
              </a:r>
              <a:endParaRPr lang="ru-RU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572225" y="1821457"/>
              <a:ext cx="1800000" cy="71999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o-RO" sz="3600" b="1" dirty="0" smtClean="0">
                  <a:latin typeface="Times New Roman" pitchFamily="18" charset="0"/>
                  <a:cs typeface="Times New Roman" pitchFamily="18" charset="0"/>
                </a:rPr>
                <a:t>DTS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5" name="Rectangle 24"/>
          <p:cNvSpPr/>
          <p:nvPr/>
        </p:nvSpPr>
        <p:spPr>
          <a:xfrm>
            <a:off x="6705998" y="3533657"/>
            <a:ext cx="1826442" cy="58604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sz="3600" b="1" dirty="0" smtClean="0">
                <a:latin typeface="Times New Roman" pitchFamily="18" charset="0"/>
                <a:cs typeface="Times New Roman" pitchFamily="18" charset="0"/>
              </a:rPr>
              <a:t>TR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ight Arrow 6"/>
          <p:cNvSpPr/>
          <p:nvPr/>
        </p:nvSpPr>
        <p:spPr>
          <a:xfrm rot="19384915">
            <a:off x="5601635" y="2880528"/>
            <a:ext cx="901426" cy="2273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Arrow 25"/>
          <p:cNvSpPr/>
          <p:nvPr/>
        </p:nvSpPr>
        <p:spPr>
          <a:xfrm rot="1494316">
            <a:off x="5657730" y="3463218"/>
            <a:ext cx="901426" cy="2273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539552" y="10572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rept 7"/>
          <p:cNvCxnSpPr/>
          <p:nvPr/>
        </p:nvCxnSpPr>
        <p:spPr>
          <a:xfrm>
            <a:off x="1043608" y="908720"/>
            <a:ext cx="6336703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1024980" y="37712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642910" y="1071546"/>
            <a:ext cx="8158162" cy="500066"/>
          </a:xfrm>
        </p:spPr>
        <p:txBody>
          <a:bodyPr>
            <a:normAutofit fontScale="90000"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357158" y="1571612"/>
            <a:ext cx="8501122" cy="4554551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o-RO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Controlul şi responsabilitatea pentru corectitudinea de stingere a obligaţiei fiscale/vamale prin compensare, precum şi restituirea mijloacelor la contul contribuabilului/plătitorului,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se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atribuie </a:t>
            </a:r>
            <a:r>
              <a:rPr lang="ro-RO" sz="2800" b="1" dirty="0" smtClean="0">
                <a:latin typeface="Times New Roman" pitchFamily="18" charset="0"/>
                <a:cs typeface="Times New Roman" pitchFamily="18" charset="0"/>
              </a:rPr>
              <a:t>administratorilor  de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800" b="1" dirty="0" smtClean="0">
                <a:latin typeface="Times New Roman" pitchFamily="18" charset="0"/>
                <a:cs typeface="Times New Roman" pitchFamily="18" charset="0"/>
              </a:rPr>
              <a:t> venituri.</a:t>
            </a:r>
          </a:p>
          <a:p>
            <a:pPr algn="just">
              <a:lnSpc>
                <a:spcPct val="110000"/>
              </a:lnSpc>
              <a:buNone/>
            </a:pPr>
            <a:r>
              <a:rPr lang="ro-RO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vi-VN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vi-VN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vi-VN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335" y="32172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539552" y="10572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rept 7"/>
          <p:cNvCxnSpPr/>
          <p:nvPr/>
        </p:nvCxnSpPr>
        <p:spPr>
          <a:xfrm>
            <a:off x="1043608" y="908720"/>
            <a:ext cx="6336703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1024980" y="37712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611560" y="2204864"/>
            <a:ext cx="8229600" cy="1143000"/>
          </a:xfrm>
        </p:spPr>
        <p:txBody>
          <a:bodyPr>
            <a:normAutofit/>
          </a:bodyPr>
          <a:lstStyle/>
          <a:p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MULȚUMESC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251520" y="3356992"/>
            <a:ext cx="8229600" cy="3168352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endParaRPr lang="ro-RO" sz="2000" b="1" dirty="0" smtClean="0">
              <a:ln w="0"/>
              <a:latin typeface="Cambria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ro-RO" sz="2000" b="1" dirty="0" smtClean="0">
                <a:ln w="0"/>
                <a:latin typeface="Times New Roman" pitchFamily="18" charset="0"/>
                <a:cs typeface="Times New Roman" pitchFamily="18" charset="0"/>
              </a:rPr>
              <a:t>Ministerul Finanțelor al Republicii Moldova</a:t>
            </a:r>
          </a:p>
          <a:p>
            <a:pPr>
              <a:buNone/>
              <a:defRPr/>
            </a:pP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Direcția Trezoreria de Stat</a:t>
            </a:r>
          </a:p>
          <a:p>
            <a:pPr>
              <a:buNone/>
              <a:defRPr/>
            </a:pP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Secția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opera</a:t>
            </a:r>
            <a:r>
              <a:rPr lang="ro-RO" sz="2000" dirty="0" err="1" smtClean="0">
                <a:latin typeface="Times New Roman" pitchFamily="18" charset="0"/>
                <a:cs typeface="Times New Roman" pitchFamily="18" charset="0"/>
              </a:rPr>
              <a:t>țională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Ro</a:t>
            </a:r>
            <a:r>
              <a:rPr lang="ro-RO" sz="2000" dirty="0" err="1" smtClean="0">
                <a:latin typeface="Times New Roman" pitchFamily="18" charset="0"/>
                <a:cs typeface="Times New Roman" pitchFamily="18" charset="0"/>
              </a:rPr>
              <a:t>șeț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 Ana,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consultant principal</a:t>
            </a:r>
          </a:p>
          <a:p>
            <a:pPr>
              <a:buNone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tel. (022) 26-25-71</a:t>
            </a:r>
          </a:p>
          <a:p>
            <a:pPr>
              <a:buNone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e-mail: ana.roset@mf.gov.md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335" y="32172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539552" y="10572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rept 7"/>
          <p:cNvCxnSpPr/>
          <p:nvPr/>
        </p:nvCxnSpPr>
        <p:spPr>
          <a:xfrm>
            <a:off x="1043608" y="908720"/>
            <a:ext cx="6336703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1024980" y="37712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642910" y="1071546"/>
            <a:ext cx="8158162" cy="500066"/>
          </a:xfrm>
        </p:spPr>
        <p:txBody>
          <a:bodyPr>
            <a:normAutofit fontScale="90000"/>
          </a:bodyPr>
          <a:lstStyle/>
          <a:p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Dispoziții generale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357158" y="1571612"/>
            <a:ext cx="8329642" cy="4554551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o-RO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o-RO" sz="33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vi-VN" dirty="0" smtClean="0"/>
              <a:t/>
            </a:r>
            <a:br>
              <a:rPr lang="vi-VN" dirty="0" smtClean="0"/>
            </a:br>
            <a:endParaRPr lang="ru-RU" dirty="0"/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335" y="32172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609600" y="1752600"/>
            <a:ext cx="8156448" cy="4343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20040" lvl="2" indent="-320040" algn="just">
              <a:spcBef>
                <a:spcPts val="700"/>
              </a:spcBef>
              <a:buSzPct val="60000"/>
            </a:pPr>
            <a:r>
              <a:rPr lang="vi-VN" sz="2800" dirty="0" smtClean="0"/>
              <a:t/>
            </a:r>
            <a:br>
              <a:rPr lang="vi-VN" sz="2800" dirty="0" smtClean="0"/>
            </a:br>
            <a:r>
              <a:rPr lang="vi-VN" sz="2800" b="1" dirty="0" smtClean="0">
                <a:latin typeface="Times New Roman" pitchFamily="18" charset="0"/>
                <a:cs typeface="Times New Roman" pitchFamily="18" charset="0"/>
              </a:rPr>
              <a:t>Încasările</a:t>
            </a:r>
            <a:r>
              <a:rPr lang="vi-VN" sz="2800" dirty="0" smtClean="0">
                <a:latin typeface="Times New Roman" pitchFamily="18" charset="0"/>
                <a:cs typeface="Times New Roman" pitchFamily="18" charset="0"/>
              </a:rPr>
              <a:t> la bugetele componente ale bugetului public naţional constituie totalitatea impozitelor, taxelor, contribuţiilor şi primelor de asigurare obligatorie, precum şi alte încasări stabilite prin legile/deciziile bugetare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2800" dirty="0" smtClean="0">
                <a:latin typeface="Times New Roman" pitchFamily="18" charset="0"/>
                <a:cs typeface="Times New Roman" pitchFamily="18" charset="0"/>
              </a:rPr>
              <a:t>anuale.</a:t>
            </a:r>
            <a:br>
              <a:rPr lang="vi-VN" sz="2800" dirty="0" smtClean="0">
                <a:latin typeface="Times New Roman" pitchFamily="18" charset="0"/>
                <a:cs typeface="Times New Roman" pitchFamily="18" charset="0"/>
              </a:rPr>
            </a:b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2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60000"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ro-RO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Bugetul de Stat (33114001)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ro-RO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BASS (331701)</a:t>
            </a:r>
            <a:r>
              <a:rPr kumimoji="0" lang="vi-V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;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ro-RO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FAOAM (331891)</a:t>
            </a:r>
            <a:r>
              <a:rPr kumimoji="0" lang="vi-V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ro-RO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</a:t>
            </a:r>
            <a:r>
              <a:rPr kumimoji="0" lang="vi-V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ugetele </a:t>
            </a:r>
            <a:r>
              <a:rPr kumimoji="0" lang="ro-RO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</a:t>
            </a:r>
            <a:r>
              <a:rPr kumimoji="0" lang="vi-V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ocale</a:t>
            </a:r>
            <a:r>
              <a:rPr kumimoji="0" lang="ro-RO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(2266XX)</a:t>
            </a:r>
            <a:r>
              <a:rPr kumimoji="0" lang="vi-V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</a:p>
        </p:txBody>
      </p:sp>
      <p:sp>
        <p:nvSpPr>
          <p:cNvPr id="12" name="Right Brace 11"/>
          <p:cNvSpPr/>
          <p:nvPr/>
        </p:nvSpPr>
        <p:spPr>
          <a:xfrm>
            <a:off x="4929190" y="4286256"/>
            <a:ext cx="457200" cy="1828800"/>
          </a:xfrm>
          <a:prstGeom prst="rightBrace">
            <a:avLst>
              <a:gd name="adj1" fmla="val 29213"/>
              <a:gd name="adj2" fmla="val 50421"/>
            </a:avLst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572132" y="4929198"/>
            <a:ext cx="1600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CUT</a:t>
            </a:r>
          </a:p>
          <a:p>
            <a:pPr algn="ctr"/>
            <a:r>
              <a:rPr lang="ro-RO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TREZMD2X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539552" y="10572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rept 7"/>
          <p:cNvCxnSpPr/>
          <p:nvPr/>
        </p:nvCxnSpPr>
        <p:spPr>
          <a:xfrm>
            <a:off x="1043608" y="908720"/>
            <a:ext cx="6336703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1024980" y="37712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642910" y="1071546"/>
            <a:ext cx="8158162" cy="500066"/>
          </a:xfrm>
        </p:spPr>
        <p:txBody>
          <a:bodyPr>
            <a:normAutofit fontScale="90000"/>
          </a:bodyPr>
          <a:lstStyle/>
          <a:p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Dispoziții generale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357158" y="1571612"/>
            <a:ext cx="8329642" cy="4554551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endParaRPr lang="ro-RO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o-RO" sz="3300" b="1" dirty="0" smtClean="0"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ro-RO" sz="3500" b="1" dirty="0" smtClean="0">
                <a:latin typeface="Times New Roman" pitchFamily="18" charset="0"/>
                <a:cs typeface="Times New Roman" pitchFamily="18" charset="0"/>
              </a:rPr>
              <a:t>Direcți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o-RO" sz="3500" b="1" dirty="0" smtClean="0">
                <a:latin typeface="Times New Roman" pitchFamily="18" charset="0"/>
                <a:cs typeface="Times New Roman" pitchFamily="18" charset="0"/>
              </a:rPr>
              <a:t> Trezoreria de Stat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3500" b="1" dirty="0" smtClean="0">
                <a:latin typeface="Times New Roman" pitchFamily="18" charset="0"/>
                <a:cs typeface="Times New Roman" pitchFamily="18" charset="0"/>
              </a:rPr>
              <a:t>și Trezoreriile Regionale ale Ministerului Finanțelor </a:t>
            </a:r>
          </a:p>
          <a:p>
            <a:pPr algn="ctr">
              <a:buNone/>
            </a:pPr>
            <a:endParaRPr lang="ro-RO" sz="33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o-RO" sz="2800" dirty="0" smtClean="0">
                <a:latin typeface="+mj-lt"/>
                <a:cs typeface="Times New Roman" pitchFamily="18" charset="0"/>
              </a:rPr>
              <a:t>	</a:t>
            </a:r>
            <a:r>
              <a:rPr lang="ro-RO" sz="31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vi-VN" sz="3100" dirty="0" smtClean="0">
                <a:latin typeface="Times New Roman" pitchFamily="18" charset="0"/>
                <a:cs typeface="Times New Roman" pitchFamily="18" charset="0"/>
              </a:rPr>
              <a:t>sigură eviden</a:t>
            </a:r>
            <a:r>
              <a:rPr lang="ro-RO" sz="3100" dirty="0" smtClean="0">
                <a:latin typeface="Times New Roman" pitchFamily="18" charset="0"/>
                <a:cs typeface="Times New Roman" pitchFamily="18" charset="0"/>
              </a:rPr>
              <a:t>ța</a:t>
            </a:r>
            <a:r>
              <a:rPr lang="vi-VN" sz="3100" dirty="0" smtClean="0">
                <a:latin typeface="Times New Roman" pitchFamily="18" charset="0"/>
                <a:cs typeface="Times New Roman" pitchFamily="18" charset="0"/>
              </a:rPr>
              <a:t> încasărilor </a:t>
            </a:r>
            <a:r>
              <a:rPr lang="ro-RO" sz="3100" dirty="0" smtClean="0">
                <a:latin typeface="Times New Roman" pitchFamily="18" charset="0"/>
                <a:cs typeface="Times New Roman" pitchFamily="18" charset="0"/>
              </a:rPr>
              <a:t>la </a:t>
            </a:r>
            <a:r>
              <a:rPr lang="vi-VN" sz="3100" dirty="0" smtClean="0">
                <a:latin typeface="Times New Roman" pitchFamily="18" charset="0"/>
                <a:cs typeface="Times New Roman" pitchFamily="18" charset="0"/>
              </a:rPr>
              <a:t>bugetel</a:t>
            </a:r>
            <a:r>
              <a:rPr lang="ro-RO" sz="31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vi-VN" sz="3100" dirty="0" smtClean="0">
                <a:latin typeface="Times New Roman" pitchFamily="18" charset="0"/>
                <a:cs typeface="Times New Roman" pitchFamily="18" charset="0"/>
              </a:rPr>
              <a:t> componente ale bugetului public naţional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vi-VN" sz="3100" dirty="0" smtClean="0">
                <a:latin typeface="Times New Roman" pitchFamily="18" charset="0"/>
                <a:cs typeface="Times New Roman" pitchFamily="18" charset="0"/>
              </a:rPr>
              <a:t>în baza clasificaţiei bugetare şi a planului de conturi contabile</a:t>
            </a:r>
            <a:r>
              <a:rPr lang="ro-RO" sz="31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vi-VN" dirty="0" smtClean="0">
                <a:latin typeface="Times New Roman" pitchFamily="18" charset="0"/>
                <a:cs typeface="Times New Roman" pitchFamily="18" charset="0"/>
              </a:rPr>
            </a:br>
            <a:r>
              <a:rPr lang="vi-VN" dirty="0" smtClean="0"/>
              <a:t/>
            </a:r>
            <a:br>
              <a:rPr lang="vi-VN" dirty="0" smtClean="0"/>
            </a:br>
            <a:r>
              <a:rPr lang="vi-VN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vi-VN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vi-VN" dirty="0" smtClean="0"/>
              <a:t/>
            </a:r>
            <a:br>
              <a:rPr lang="vi-VN" dirty="0" smtClean="0"/>
            </a:br>
            <a:endParaRPr lang="ru-RU" dirty="0"/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335" y="32172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969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539552" y="10572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rept 7"/>
          <p:cNvCxnSpPr/>
          <p:nvPr/>
        </p:nvCxnSpPr>
        <p:spPr>
          <a:xfrm>
            <a:off x="1043608" y="908720"/>
            <a:ext cx="6336703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1024980" y="37712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372476" cy="928694"/>
          </a:xfrm>
        </p:spPr>
        <p:txBody>
          <a:bodyPr>
            <a:noAutofit/>
          </a:bodyPr>
          <a:lstStyle/>
          <a:p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Modul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achitare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400" b="1" i="1" dirty="0" smtClean="0">
                <a:latin typeface="Times New Roman" pitchFamily="18" charset="0"/>
                <a:cs typeface="Times New Roman" pitchFamily="18" charset="0"/>
              </a:rPr>
              <a:t>și evidență a plăților la bugetul public național prin sistemul </a:t>
            </a:r>
            <a:r>
              <a:rPr lang="ro-RO" sz="2400" b="1" i="1" dirty="0" err="1" smtClean="0">
                <a:latin typeface="Times New Roman" pitchFamily="18" charset="0"/>
                <a:cs typeface="Times New Roman" pitchFamily="18" charset="0"/>
              </a:rPr>
              <a:t>trezorerial</a:t>
            </a:r>
            <a:r>
              <a:rPr lang="ro-RO" sz="2400" b="1" i="1" dirty="0" smtClean="0">
                <a:latin typeface="Times New Roman" pitchFamily="18" charset="0"/>
                <a:cs typeface="Times New Roman" pitchFamily="18" charset="0"/>
              </a:rPr>
              <a:t> al Ministerului Finanțelor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179512" y="1682761"/>
            <a:ext cx="8971752" cy="4554551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endParaRPr lang="ro-RO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o-RO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o-RO" sz="1800" dirty="0" smtClean="0">
                <a:latin typeface="Times New Roman" pitchFamily="18" charset="0"/>
                <a:cs typeface="Times New Roman" pitchFamily="18" charset="0"/>
              </a:rPr>
              <a:t>Ordinul Ministerului Finanțelor:</a:t>
            </a:r>
          </a:p>
          <a:p>
            <a:pPr algn="just">
              <a:buFont typeface="Times New Roman" pitchFamily="18" charset="0"/>
              <a:buChar char="‒"/>
            </a:pPr>
            <a:endParaRPr lang="ro-RO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Se elaborează, se aprobă și se publică anual;</a:t>
            </a:r>
          </a:p>
          <a:p>
            <a:pPr algn="just">
              <a:lnSpc>
                <a:spcPct val="150000"/>
              </a:lnSpc>
              <a:buFont typeface="Times New Roman" pitchFamily="18" charset="0"/>
              <a:buChar char="‒"/>
            </a:pPr>
            <a:endParaRPr lang="ro-RO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Times New Roman" pitchFamily="18" charset="0"/>
              <a:buChar char="‒"/>
            </a:pPr>
            <a:endParaRPr lang="ro-RO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Times New Roman" pitchFamily="18" charset="0"/>
              <a:buChar char="‒"/>
            </a:pPr>
            <a:endParaRPr lang="ro-RO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Times New Roman" pitchFamily="18" charset="0"/>
              <a:buChar char="‒"/>
            </a:pP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Achitarea și evidența plăților la bugetul public național se efectuează conform Clasificației bugetare: </a:t>
            </a: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Clasificația economică;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ro-RO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Times New Roman" pitchFamily="18" charset="0"/>
              <a:buChar char="‒"/>
            </a:pP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Plățile în folosul bugetului public național se efectuează cu utilizarea  </a:t>
            </a: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codurilor IBAN.</a:t>
            </a:r>
          </a:p>
          <a:p>
            <a:pPr algn="just">
              <a:buFont typeface="Times New Roman" pitchFamily="18" charset="0"/>
              <a:buChar char="‒"/>
            </a:pPr>
            <a:endParaRPr lang="ru-RU" sz="2000" dirty="0"/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335" y="32172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323528" y="3128947"/>
            <a:ext cx="8443246" cy="69046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o-RO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Pentru anul 2019</a:t>
            </a:r>
            <a:r>
              <a:rPr lang="ro-RO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o-R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Modul de achitare și evidență a plăților la BPN prin sistemul </a:t>
            </a:r>
            <a:r>
              <a:rPr lang="ro-RO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trezorerial</a:t>
            </a:r>
            <a:r>
              <a:rPr lang="ro-R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 MF </a:t>
            </a:r>
            <a: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s-a </a:t>
            </a:r>
            <a:r>
              <a:rPr lang="ro-R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aprobat </a:t>
            </a:r>
            <a: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prin </a:t>
            </a:r>
            <a:r>
              <a:rPr lang="ro-R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Ordinul nr.</a:t>
            </a:r>
            <a:r>
              <a:rPr lang="ro-RO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205</a:t>
            </a:r>
            <a:r>
              <a:rPr lang="ro-R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din 21.12.2018 (Monitorul Oficial al </a:t>
            </a:r>
            <a:r>
              <a:rPr lang="ro-RO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R.Moldova</a:t>
            </a:r>
            <a:r>
              <a:rPr lang="ro-R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nr.513-525 art.1845 din 28.12.2018)</a:t>
            </a:r>
          </a:p>
        </p:txBody>
      </p:sp>
      <p:sp>
        <p:nvSpPr>
          <p:cNvPr id="18" name="Right Arrow 17"/>
          <p:cNvSpPr/>
          <p:nvPr/>
        </p:nvSpPr>
        <p:spPr>
          <a:xfrm>
            <a:off x="1907704" y="3161996"/>
            <a:ext cx="341412" cy="14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539552" y="10572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rept 7"/>
          <p:cNvCxnSpPr/>
          <p:nvPr/>
        </p:nvCxnSpPr>
        <p:spPr>
          <a:xfrm>
            <a:off x="1043608" y="908720"/>
            <a:ext cx="6336703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1024980" y="37712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142844" y="1071546"/>
            <a:ext cx="8658228" cy="785818"/>
          </a:xfrm>
        </p:spPr>
        <p:txBody>
          <a:bodyPr>
            <a:normAutofit fontScale="90000"/>
          </a:bodyPr>
          <a:lstStyle/>
          <a:p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Modul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achitare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400" b="1" i="1" dirty="0" smtClean="0">
                <a:latin typeface="Times New Roman" pitchFamily="18" charset="0"/>
                <a:cs typeface="Times New Roman" pitchFamily="18" charset="0"/>
              </a:rPr>
              <a:t>și evidență a plăților la bugetul public național prin sistemul </a:t>
            </a:r>
            <a:r>
              <a:rPr lang="ro-RO" sz="2400" b="1" i="1" dirty="0" err="1" smtClean="0">
                <a:latin typeface="Times New Roman" pitchFamily="18" charset="0"/>
                <a:cs typeface="Times New Roman" pitchFamily="18" charset="0"/>
              </a:rPr>
              <a:t>trezorerial</a:t>
            </a:r>
            <a:r>
              <a:rPr lang="ro-RO" sz="2400" b="1" i="1" dirty="0" smtClean="0">
                <a:latin typeface="Times New Roman" pitchFamily="18" charset="0"/>
                <a:cs typeface="Times New Roman" pitchFamily="18" charset="0"/>
              </a:rPr>
              <a:t> al Ministerului Finanțelor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357158" y="1571612"/>
            <a:ext cx="8329642" cy="4554551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o-RO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Times New Roman" pitchFamily="18" charset="0"/>
              <a:buChar char="‒"/>
            </a:pP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Conține 11 capitole și 6 anexe:</a:t>
            </a:r>
          </a:p>
          <a:p>
            <a:pPr>
              <a:buNone/>
            </a:pP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		Cont bancar 33114001- </a:t>
            </a: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Anexa 1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>
              <a:buNone/>
            </a:pP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                                2266 TT - </a:t>
            </a: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Anexa 2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>
              <a:buNone/>
            </a:pP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                                331701-</a:t>
            </a: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Anexa 4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>
              <a:buNone/>
            </a:pP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                                331891- </a:t>
            </a: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Anexa 5</a:t>
            </a:r>
          </a:p>
          <a:p>
            <a:pPr>
              <a:buNone/>
            </a:pPr>
            <a:endParaRPr lang="ro-RO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Anexa 3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 include conturile și codurile Trezoreriilor Regionale  </a:t>
            </a:r>
            <a:endParaRPr lang="ru-RU" dirty="0"/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335" y="32172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609600" y="1752600"/>
            <a:ext cx="8156448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20040" lvl="2" indent="-320040" algn="just">
              <a:spcBef>
                <a:spcPts val="700"/>
              </a:spcBef>
              <a:buSzPct val="60000"/>
            </a:pPr>
            <a:r>
              <a:rPr lang="vi-VN" sz="2800" dirty="0" smtClean="0"/>
              <a:t/>
            </a:r>
            <a:br>
              <a:rPr lang="vi-VN" sz="2800" dirty="0" smtClean="0"/>
            </a:b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Right Brace 14"/>
          <p:cNvSpPr/>
          <p:nvPr/>
        </p:nvSpPr>
        <p:spPr>
          <a:xfrm>
            <a:off x="5429256" y="2643182"/>
            <a:ext cx="428628" cy="1500198"/>
          </a:xfrm>
          <a:prstGeom prst="rightBrace">
            <a:avLst>
              <a:gd name="adj1" fmla="val 29213"/>
              <a:gd name="adj2" fmla="val 50421"/>
            </a:avLst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6000760" y="3071810"/>
            <a:ext cx="2357454" cy="114300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Coduri economice de încasări în conformitate cu Clasificația bugetară</a:t>
            </a:r>
            <a:endParaRPr lang="en-US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539552" y="10572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rept 7"/>
          <p:cNvCxnSpPr/>
          <p:nvPr/>
        </p:nvCxnSpPr>
        <p:spPr>
          <a:xfrm>
            <a:off x="1043608" y="908720"/>
            <a:ext cx="6336703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1024980" y="37712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642910" y="1071546"/>
            <a:ext cx="8158162" cy="500066"/>
          </a:xfrm>
        </p:spPr>
        <p:txBody>
          <a:bodyPr>
            <a:normAutofit fontScale="90000"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500034" y="1357298"/>
            <a:ext cx="8429684" cy="4929222"/>
          </a:xfrm>
        </p:spPr>
        <p:txBody>
          <a:bodyPr>
            <a:normAutofit fontScale="55000" lnSpcReduction="20000"/>
          </a:bodyPr>
          <a:lstStyle/>
          <a:p>
            <a:pPr algn="just">
              <a:buFont typeface="Times New Roman" pitchFamily="18" charset="0"/>
              <a:buChar char="‒"/>
            </a:pPr>
            <a:r>
              <a:rPr lang="ro-RO" sz="2900" dirty="0" smtClean="0">
                <a:latin typeface="Times New Roman" pitchFamily="18" charset="0"/>
                <a:cs typeface="Times New Roman" pitchFamily="18" charset="0"/>
              </a:rPr>
              <a:t>Plătitorii/contribuabilii au posibilitatea de a afla codurile IBAN pe pagina web a Ministerului Finanțelor </a:t>
            </a:r>
            <a:r>
              <a:rPr lang="ro-RO" sz="29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http://mf.gov.md/iban </a:t>
            </a:r>
            <a:r>
              <a:rPr lang="ro-RO" sz="2900" dirty="0" smtClean="0">
                <a:latin typeface="Times New Roman" pitchFamily="18" charset="0"/>
                <a:cs typeface="Times New Roman" pitchFamily="18" charset="0"/>
              </a:rPr>
              <a:t>prin selectarea codului Clasificației economice, raionului în care se află contribuabilul și codului statistic al localității contribuabilului conform clasificatorului unităților administrativ-teritoriale (CUATM);</a:t>
            </a:r>
          </a:p>
          <a:p>
            <a:pPr lvl="0" algn="just">
              <a:buNone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lvl="0" algn="just">
              <a:buNone/>
            </a:pPr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o-RO" sz="23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900" b="1" dirty="0" err="1" smtClean="0">
                <a:latin typeface="Times New Roman" pitchFamily="18" charset="0"/>
                <a:cs typeface="Times New Roman" pitchFamily="18" charset="0"/>
              </a:rPr>
              <a:t>Venituri</a:t>
            </a:r>
            <a:r>
              <a:rPr lang="en-US" sz="2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900" b="1" dirty="0" err="1" smtClean="0">
                <a:latin typeface="Times New Roman" pitchFamily="18" charset="0"/>
                <a:cs typeface="Times New Roman" pitchFamily="18" charset="0"/>
              </a:rPr>
              <a:t>generale</a:t>
            </a:r>
            <a:endParaRPr lang="en-US" sz="29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o-RO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900" dirty="0" err="1" smtClean="0">
                <a:latin typeface="Times New Roman" pitchFamily="18" charset="0"/>
                <a:cs typeface="Times New Roman" pitchFamily="18" charset="0"/>
              </a:rPr>
              <a:t>Structura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900" dirty="0" err="1" smtClean="0">
                <a:latin typeface="Times New Roman" pitchFamily="18" charset="0"/>
                <a:cs typeface="Times New Roman" pitchFamily="18" charset="0"/>
              </a:rPr>
              <a:t>codului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 IBAN de </a:t>
            </a:r>
            <a:r>
              <a:rPr lang="en-US" sz="2900" b="1" dirty="0" smtClean="0">
                <a:latin typeface="Times New Roman" pitchFamily="18" charset="0"/>
                <a:cs typeface="Times New Roman" pitchFamily="18" charset="0"/>
              </a:rPr>
              <a:t>tip G</a:t>
            </a:r>
          </a:p>
          <a:p>
            <a:pPr lvl="0" algn="just">
              <a:buNone/>
            </a:pPr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</a:p>
          <a:p>
            <a:pPr lvl="0" algn="ctr">
              <a:buNone/>
            </a:pPr>
            <a:r>
              <a:rPr lang="ro-RO" sz="5100" b="1" dirty="0" smtClean="0">
                <a:latin typeface="Times New Roman" pitchFamily="18" charset="0"/>
                <a:cs typeface="Times New Roman" pitchFamily="18" charset="0"/>
              </a:rPr>
              <a:t>MD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5100" b="1" dirty="0" smtClean="0"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5100" b="1" dirty="0" smtClean="0">
                <a:latin typeface="Times New Roman" pitchFamily="18" charset="0"/>
                <a:cs typeface="Times New Roman" pitchFamily="18" charset="0"/>
              </a:rPr>
              <a:t>TR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G AAA </a:t>
            </a:r>
            <a:r>
              <a:rPr lang="ro-RO" sz="5100" b="1" dirty="0" smtClean="0">
                <a:latin typeface="Times New Roman" pitchFamily="18" charset="0"/>
                <a:cs typeface="Times New Roman" pitchFamily="18" charset="0"/>
              </a:rPr>
              <a:t>EEEEEE LLLL 0000 </a:t>
            </a:r>
            <a:endParaRPr lang="en-US" sz="51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”MD” – codul Republicii Moldova (cod litere);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”XX” – cifra de control (cod numeric);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”TR”  – cod ce descifrează bicul băncii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TREZ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TREZMD2X (cod litere);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”G” – cod ce descifrează tipul de structură a contului </a:t>
            </a:r>
            <a:r>
              <a:rPr lang="ro-RO" sz="2600" dirty="0" err="1" smtClean="0">
                <a:latin typeface="Times New Roman" pitchFamily="18" charset="0"/>
                <a:cs typeface="Times New Roman" pitchFamily="18" charset="0"/>
              </a:rPr>
              <a:t>trezorerial</a:t>
            </a: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 incorporat în IBAN (cod litere);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”AAA” – cod ce descifrează informația despre contul bancar (cod litere);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”EEEEEE” –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cod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ce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descifrează codul clasificației economice „cod ECO” (cod numeric);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”LLLL” – cod ce descifrează codul localității conform CUATM (cod numeric) ;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”0000” – ”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zerouri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” (4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semne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endParaRPr lang="en-US" sz="23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en-US" sz="4400" b="1" dirty="0" smtClean="0">
                <a:latin typeface="Times New Roman" panose="02020603050405020304" pitchFamily="18" charset="0"/>
                <a:cs typeface="Times New Roman" pitchFamily="18" charset="0"/>
              </a:rPr>
              <a:t>Exemplu: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MD11TRGAAA11111001200000</a:t>
            </a:r>
            <a:endParaRPr lang="en-US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/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335" y="32172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539552" y="10572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rept 7"/>
          <p:cNvCxnSpPr/>
          <p:nvPr/>
        </p:nvCxnSpPr>
        <p:spPr>
          <a:xfrm>
            <a:off x="1043608" y="908720"/>
            <a:ext cx="6336703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1024980" y="37712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642910" y="1071546"/>
            <a:ext cx="8158162" cy="500066"/>
          </a:xfrm>
        </p:spPr>
        <p:txBody>
          <a:bodyPr>
            <a:normAutofit fontScale="90000"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357158" y="1571612"/>
            <a:ext cx="8643998" cy="4554551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en-US" sz="5200" b="1" dirty="0" err="1" smtClean="0">
                <a:latin typeface="Times New Roman" pitchFamily="18" charset="0"/>
                <a:cs typeface="Times New Roman" pitchFamily="18" charset="0"/>
              </a:rPr>
              <a:t>Venituri</a:t>
            </a:r>
            <a:r>
              <a:rPr lang="en-US" sz="5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200" b="1" dirty="0" err="1" smtClean="0">
                <a:latin typeface="Times New Roman" pitchFamily="18" charset="0"/>
                <a:cs typeface="Times New Roman" pitchFamily="18" charset="0"/>
              </a:rPr>
              <a:t>colectate</a:t>
            </a:r>
            <a:endParaRPr lang="en-US" sz="5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70000"/>
              </a:lnSpc>
              <a:buNone/>
            </a:pPr>
            <a:r>
              <a:rPr lang="ro-RO" sz="5200" dirty="0" smtClean="0">
                <a:latin typeface="Times New Roman" pitchFamily="18" charset="0"/>
                <a:cs typeface="Times New Roman" pitchFamily="18" charset="0"/>
              </a:rPr>
              <a:t>	Informaţia referitor la codul IBAN pentru veniturile colectate sunt oferite de către autorităţile/instituţiile bugetare respective</a:t>
            </a:r>
            <a:endParaRPr lang="ro-RO" sz="5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70000"/>
              </a:lnSpc>
              <a:buNone/>
            </a:pPr>
            <a:r>
              <a:rPr lang="ro-RO" sz="5200" dirty="0" smtClean="0">
                <a:latin typeface="Times New Roman" pitchFamily="18" charset="0"/>
                <a:cs typeface="Times New Roman" pitchFamily="18" charset="0"/>
              </a:rPr>
              <a:t> 	</a:t>
            </a:r>
          </a:p>
          <a:p>
            <a:pPr lvl="0" algn="just">
              <a:buNone/>
            </a:pPr>
            <a:r>
              <a:rPr lang="en-US" sz="5200" dirty="0" err="1" smtClean="0">
                <a:latin typeface="Times New Roman" pitchFamily="18" charset="0"/>
                <a:cs typeface="Times New Roman" pitchFamily="18" charset="0"/>
              </a:rPr>
              <a:t>Structura</a:t>
            </a:r>
            <a:r>
              <a:rPr lang="en-US" sz="5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200" dirty="0" err="1" smtClean="0">
                <a:latin typeface="Times New Roman" pitchFamily="18" charset="0"/>
                <a:cs typeface="Times New Roman" pitchFamily="18" charset="0"/>
              </a:rPr>
              <a:t>codului</a:t>
            </a:r>
            <a:r>
              <a:rPr lang="en-US" sz="5200" dirty="0" smtClean="0">
                <a:latin typeface="Times New Roman" pitchFamily="18" charset="0"/>
                <a:cs typeface="Times New Roman" pitchFamily="18" charset="0"/>
              </a:rPr>
              <a:t> IBAN de </a:t>
            </a:r>
            <a:r>
              <a:rPr lang="en-US" sz="5200" b="1" dirty="0" smtClean="0">
                <a:latin typeface="Times New Roman" pitchFamily="18" charset="0"/>
                <a:cs typeface="Times New Roman" pitchFamily="18" charset="0"/>
              </a:rPr>
              <a:t>tip P</a:t>
            </a:r>
            <a:endParaRPr lang="ro-RO" sz="5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o-RO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o-RO" sz="6400" b="1" dirty="0" smtClean="0">
                <a:latin typeface="Times New Roman" pitchFamily="18" charset="0"/>
                <a:cs typeface="Times New Roman" pitchFamily="18" charset="0"/>
              </a:rPr>
              <a:t>MD XX TR </a:t>
            </a:r>
            <a:r>
              <a:rPr lang="ro-RO" sz="6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o-RO" sz="6400" b="1" dirty="0" smtClean="0">
                <a:latin typeface="Times New Roman" pitchFamily="18" charset="0"/>
                <a:cs typeface="Times New Roman" pitchFamily="18" charset="0"/>
              </a:rPr>
              <a:t> AAA EEEEEE A </a:t>
            </a:r>
            <a:r>
              <a:rPr lang="ro-RO" sz="6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IIIII</a:t>
            </a:r>
            <a:r>
              <a:rPr lang="ro-RO" sz="6400" b="1" dirty="0" smtClean="0">
                <a:latin typeface="Times New Roman" pitchFamily="18" charset="0"/>
                <a:cs typeface="Times New Roman" pitchFamily="18" charset="0"/>
              </a:rPr>
              <a:t> AA</a:t>
            </a:r>
            <a:endParaRPr lang="en-US" sz="6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o-RO" sz="2800" b="1" dirty="0" smtClean="0"/>
              <a:t> </a:t>
            </a:r>
          </a:p>
          <a:p>
            <a:pPr>
              <a:buNone/>
            </a:pPr>
            <a:r>
              <a:rPr lang="vi-VN" sz="5600" dirty="0" smtClean="0">
                <a:latin typeface="+mj-lt"/>
              </a:rPr>
              <a:t>“</a:t>
            </a:r>
            <a:r>
              <a:rPr lang="vi-VN" sz="5600" b="1" dirty="0" smtClean="0">
                <a:latin typeface="+mj-lt"/>
              </a:rPr>
              <a:t>MD</a:t>
            </a:r>
            <a:r>
              <a:rPr lang="vi-VN" sz="5600" dirty="0" smtClean="0">
                <a:latin typeface="+mj-lt"/>
              </a:rPr>
              <a:t>” – codul Republicii Moldova (cod litere);</a:t>
            </a:r>
          </a:p>
          <a:p>
            <a:pPr>
              <a:buNone/>
            </a:pPr>
            <a:r>
              <a:rPr lang="vi-VN" sz="5600" dirty="0" smtClean="0">
                <a:latin typeface="+mj-lt"/>
              </a:rPr>
              <a:t>“</a:t>
            </a:r>
            <a:r>
              <a:rPr lang="vi-VN" sz="5600" b="1" dirty="0" smtClean="0">
                <a:latin typeface="+mj-lt"/>
              </a:rPr>
              <a:t>XX</a:t>
            </a:r>
            <a:r>
              <a:rPr lang="vi-VN" sz="5600" dirty="0" smtClean="0">
                <a:latin typeface="+mj-lt"/>
              </a:rPr>
              <a:t>” – cifra de control</a:t>
            </a:r>
            <a:r>
              <a:rPr lang="ro-RO" sz="5600" dirty="0" smtClean="0">
                <a:latin typeface="+mj-lt"/>
              </a:rPr>
              <a:t> </a:t>
            </a:r>
            <a:r>
              <a:rPr lang="vi-VN" sz="5600" dirty="0" smtClean="0">
                <a:latin typeface="+mj-lt"/>
              </a:rPr>
              <a:t>(cod numeric);</a:t>
            </a:r>
          </a:p>
          <a:p>
            <a:pPr>
              <a:buNone/>
            </a:pPr>
            <a:r>
              <a:rPr lang="vi-VN" sz="5600" dirty="0" smtClean="0">
                <a:latin typeface="+mj-lt"/>
              </a:rPr>
              <a:t> “</a:t>
            </a:r>
            <a:r>
              <a:rPr lang="vi-VN" sz="5600" b="1" dirty="0" smtClean="0">
                <a:latin typeface="+mj-lt"/>
              </a:rPr>
              <a:t>TR</a:t>
            </a:r>
            <a:r>
              <a:rPr lang="vi-VN" sz="5600" dirty="0" smtClean="0">
                <a:latin typeface="+mj-lt"/>
              </a:rPr>
              <a:t>”  – codul ce descifrează bicul băncii TREZ </a:t>
            </a:r>
            <a:r>
              <a:rPr lang="en-US" sz="6000" dirty="0" err="1" smtClean="0"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6000" dirty="0" smtClean="0">
                <a:latin typeface="Times New Roman" pitchFamily="18" charset="0"/>
                <a:cs typeface="Times New Roman" pitchFamily="18" charset="0"/>
              </a:rPr>
              <a:t>TREZMD2X</a:t>
            </a:r>
            <a:r>
              <a:rPr lang="vi-VN" sz="5600" dirty="0" smtClean="0">
                <a:latin typeface="+mj-lt"/>
              </a:rPr>
              <a:t> (cod litere);</a:t>
            </a:r>
          </a:p>
          <a:p>
            <a:pPr>
              <a:buNone/>
            </a:pPr>
            <a:r>
              <a:rPr lang="vi-VN" sz="5600" dirty="0" smtClean="0">
                <a:solidFill>
                  <a:srgbClr val="FF0000"/>
                </a:solidFill>
                <a:latin typeface="+mj-lt"/>
              </a:rPr>
              <a:t> “</a:t>
            </a:r>
            <a:r>
              <a:rPr lang="vi-VN" sz="5600" b="1" dirty="0" smtClean="0">
                <a:solidFill>
                  <a:srgbClr val="FF0000"/>
                </a:solidFill>
                <a:latin typeface="+mj-lt"/>
              </a:rPr>
              <a:t>P</a:t>
            </a:r>
            <a:r>
              <a:rPr lang="vi-VN" sz="5600" dirty="0" smtClean="0">
                <a:solidFill>
                  <a:srgbClr val="FF0000"/>
                </a:solidFill>
                <a:latin typeface="+mj-lt"/>
              </a:rPr>
              <a:t>” </a:t>
            </a:r>
            <a:r>
              <a:rPr lang="vi-VN" sz="5600" dirty="0" smtClean="0">
                <a:latin typeface="+mj-lt"/>
              </a:rPr>
              <a:t>– cod litere ce descifrează tipul de structură a contului trezorerial incorporat în IBAN;</a:t>
            </a:r>
          </a:p>
          <a:p>
            <a:pPr>
              <a:buNone/>
            </a:pPr>
            <a:r>
              <a:rPr lang="vi-VN" sz="5600" dirty="0" smtClean="0">
                <a:latin typeface="+mj-lt"/>
              </a:rPr>
              <a:t>“</a:t>
            </a:r>
            <a:r>
              <a:rPr lang="vi-VN" sz="5600" b="1" dirty="0" smtClean="0">
                <a:latin typeface="+mj-lt"/>
              </a:rPr>
              <a:t>AAA</a:t>
            </a:r>
            <a:r>
              <a:rPr lang="vi-VN" sz="5600" dirty="0" smtClean="0">
                <a:latin typeface="+mj-lt"/>
              </a:rPr>
              <a:t>” – cod litere ce descifrează informaţia despre contul bancar;</a:t>
            </a:r>
          </a:p>
          <a:p>
            <a:pPr>
              <a:buNone/>
            </a:pPr>
            <a:r>
              <a:rPr lang="vi-VN" sz="5600" dirty="0" smtClean="0">
                <a:latin typeface="+mj-lt"/>
              </a:rPr>
              <a:t> “</a:t>
            </a:r>
            <a:r>
              <a:rPr lang="vi-VN" sz="5600" b="1" dirty="0" smtClean="0">
                <a:latin typeface="+mj-lt"/>
              </a:rPr>
              <a:t>EEEEEE</a:t>
            </a:r>
            <a:r>
              <a:rPr lang="vi-VN" sz="5600" dirty="0" smtClean="0">
                <a:latin typeface="+mj-lt"/>
              </a:rPr>
              <a:t>” – cod numeric ce descifrează codul planului de conturi (clasificaţia economică);</a:t>
            </a:r>
          </a:p>
          <a:p>
            <a:pPr>
              <a:buNone/>
            </a:pPr>
            <a:r>
              <a:rPr lang="vi-VN" sz="5600" dirty="0" smtClean="0">
                <a:latin typeface="+mj-lt"/>
              </a:rPr>
              <a:t> “</a:t>
            </a:r>
            <a:r>
              <a:rPr lang="vi-VN" sz="5600" b="1" dirty="0" smtClean="0">
                <a:latin typeface="+mj-lt"/>
              </a:rPr>
              <a:t>A</a:t>
            </a:r>
            <a:r>
              <a:rPr lang="vi-VN" sz="5600" dirty="0" smtClean="0">
                <a:latin typeface="+mj-lt"/>
              </a:rPr>
              <a:t>” – cod litere ce descifrează codul contului curent al instituţiei bugetare, care conţine informaţia privind combinaţia dintre următoarele coduri ale clasificaţiei bugetare: S1S2; ORG1; ORG2; F1-F3; P3 (dacă este proiect);</a:t>
            </a:r>
          </a:p>
          <a:p>
            <a:pPr>
              <a:buNone/>
            </a:pPr>
            <a:r>
              <a:rPr lang="vi-VN" sz="5600" dirty="0" smtClean="0">
                <a:solidFill>
                  <a:srgbClr val="FF0000"/>
                </a:solidFill>
                <a:latin typeface="+mj-lt"/>
              </a:rPr>
              <a:t>“</a:t>
            </a:r>
            <a:r>
              <a:rPr lang="vi-VN" sz="5600" b="1" dirty="0" smtClean="0">
                <a:solidFill>
                  <a:srgbClr val="FF0000"/>
                </a:solidFill>
                <a:latin typeface="+mj-lt"/>
              </a:rPr>
              <a:t>IIIII</a:t>
            </a:r>
            <a:r>
              <a:rPr lang="vi-VN" sz="5600" dirty="0" smtClean="0">
                <a:solidFill>
                  <a:srgbClr val="FF0000"/>
                </a:solidFill>
                <a:latin typeface="+mj-lt"/>
              </a:rPr>
              <a:t>” </a:t>
            </a:r>
            <a:r>
              <a:rPr lang="vi-VN" sz="5600" dirty="0" smtClean="0">
                <a:latin typeface="+mj-lt"/>
              </a:rPr>
              <a:t>– cod numeric ce descifrează codul ORG2</a:t>
            </a:r>
            <a:r>
              <a:rPr lang="vi-VN" sz="5600" baseline="30000" dirty="0" smtClean="0">
                <a:latin typeface="+mj-lt"/>
              </a:rPr>
              <a:t>regular</a:t>
            </a:r>
            <a:r>
              <a:rPr lang="vi-VN" sz="5600" dirty="0" smtClean="0">
                <a:latin typeface="+mj-lt"/>
              </a:rPr>
              <a:t> sau ORG2</a:t>
            </a:r>
            <a:r>
              <a:rPr lang="vi-VN" sz="5600" baseline="30000" dirty="0" smtClean="0">
                <a:latin typeface="+mj-lt"/>
              </a:rPr>
              <a:t>AG</a:t>
            </a:r>
            <a:r>
              <a:rPr lang="vi-VN" sz="5600" dirty="0" smtClean="0">
                <a:latin typeface="+mj-lt"/>
              </a:rPr>
              <a:t> al instituţiei bugetare conform clasificaţiei organizaţionale;</a:t>
            </a:r>
          </a:p>
          <a:p>
            <a:pPr>
              <a:buNone/>
            </a:pPr>
            <a:r>
              <a:rPr lang="vi-VN" sz="5600" dirty="0" smtClean="0">
                <a:latin typeface="+mj-lt"/>
              </a:rPr>
              <a:t> “</a:t>
            </a:r>
            <a:r>
              <a:rPr lang="vi-VN" sz="5600" b="1" dirty="0" smtClean="0">
                <a:latin typeface="+mj-lt"/>
              </a:rPr>
              <a:t>AA</a:t>
            </a:r>
            <a:r>
              <a:rPr lang="vi-VN" sz="5600" dirty="0" smtClean="0">
                <a:latin typeface="+mj-lt"/>
              </a:rPr>
              <a:t>” – cod litere ce descifrează codurile clasificaţiei bugetare care nu se conţin în contul curent.</a:t>
            </a:r>
          </a:p>
          <a:p>
            <a:pPr>
              <a:buNone/>
            </a:pPr>
            <a:r>
              <a:rPr lang="vi-VN" sz="4000" dirty="0" smtClean="0">
                <a:latin typeface="+mj-lt"/>
              </a:rPr>
              <a:t/>
            </a:r>
            <a:br>
              <a:rPr lang="vi-VN" sz="4000" dirty="0" smtClean="0">
                <a:latin typeface="+mj-lt"/>
              </a:rPr>
            </a:br>
            <a:endParaRPr lang="en-US" sz="4000" dirty="0" smtClean="0">
              <a:latin typeface="+mj-lt"/>
            </a:endParaRPr>
          </a:p>
          <a:p>
            <a:pPr lvl="0" algn="just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vi-VN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vi-VN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o-RO" sz="8000" b="1" dirty="0">
                <a:latin typeface="Times New Roman" pitchFamily="18" charset="0"/>
                <a:cs typeface="Times New Roman" pitchFamily="18" charset="0"/>
              </a:rPr>
              <a:t>Exemplu:MD53TRPAAA145111A01344AA </a:t>
            </a:r>
            <a:r>
              <a:rPr lang="vi-VN" sz="8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vi-VN" sz="8000" dirty="0" smtClean="0">
                <a:latin typeface="Times New Roman" pitchFamily="18" charset="0"/>
                <a:cs typeface="Times New Roman" pitchFamily="18" charset="0"/>
              </a:rPr>
            </a:b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335" y="32172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539552" y="10572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rept 7"/>
          <p:cNvCxnSpPr/>
          <p:nvPr/>
        </p:nvCxnSpPr>
        <p:spPr>
          <a:xfrm>
            <a:off x="1043608" y="908720"/>
            <a:ext cx="6336703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1024980" y="37712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357158" y="1065630"/>
            <a:ext cx="8329642" cy="506053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vi-VN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vi-VN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vi-VN" dirty="0" smtClean="0"/>
              <a:t/>
            </a:r>
            <a:br>
              <a:rPr lang="vi-VN" dirty="0" smtClean="0"/>
            </a:br>
            <a:endParaRPr lang="ru-RU" dirty="0"/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335" y="32172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57158" y="1015825"/>
            <a:ext cx="8572560" cy="830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Font typeface="Times New Roman" pitchFamily="18" charset="0"/>
              <a:buChar char="‒"/>
            </a:pPr>
            <a:r>
              <a:rPr lang="ro-RO" sz="1600" dirty="0" smtClean="0">
                <a:latin typeface="Times New Roman" pitchFamily="18" charset="0"/>
                <a:cs typeface="Times New Roman" pitchFamily="18" charset="0"/>
              </a:rPr>
              <a:t>Responsabili de corectitudinea întocmirii documentelor de plată 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o-RO" sz="1600" dirty="0" err="1" smtClean="0">
                <a:latin typeface="Times New Roman" pitchFamily="18" charset="0"/>
                <a:cs typeface="Times New Roman" pitchFamily="18" charset="0"/>
              </a:rPr>
              <a:t>nt</a:t>
            </a:r>
            <a:r>
              <a:rPr lang="ro-RO" sz="1600" dirty="0" smtClean="0">
                <a:latin typeface="Times New Roman" pitchFamily="18" charset="0"/>
                <a:cs typeface="Times New Roman" pitchFamily="18" charset="0"/>
              </a:rPr>
              <a:t> plătitorii/contribuabilii;</a:t>
            </a:r>
          </a:p>
          <a:p>
            <a:pPr algn="just">
              <a:lnSpc>
                <a:spcPct val="150000"/>
              </a:lnSpc>
            </a:pPr>
            <a:endParaRPr lang="ro-RO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Font typeface="Times New Roman" pitchFamily="18" charset="0"/>
              <a:buChar char="‒"/>
            </a:pPr>
            <a:r>
              <a:rPr lang="ro-RO" sz="1600" dirty="0" smtClean="0">
                <a:latin typeface="Times New Roman" pitchFamily="18" charset="0"/>
                <a:cs typeface="Times New Roman" pitchFamily="18" charset="0"/>
              </a:rPr>
              <a:t>Sumele achitate incorect 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o-RO" sz="1600" dirty="0" err="1" smtClean="0">
                <a:latin typeface="Times New Roman" pitchFamily="18" charset="0"/>
                <a:cs typeface="Times New Roman" pitchFamily="18" charset="0"/>
              </a:rPr>
              <a:t>nt</a:t>
            </a:r>
            <a:r>
              <a:rPr lang="ro-RO" sz="1600" dirty="0" smtClean="0">
                <a:latin typeface="Times New Roman" pitchFamily="18" charset="0"/>
                <a:cs typeface="Times New Roman" pitchFamily="18" charset="0"/>
              </a:rPr>
              <a:t> înregistrate la “Venituri neidentificate” ale bugetelor respective, care</a:t>
            </a:r>
          </a:p>
          <a:p>
            <a:pPr lvl="0" algn="just">
              <a:lnSpc>
                <a:spcPct val="150000"/>
              </a:lnSpc>
            </a:pPr>
            <a:r>
              <a:rPr lang="ro-RO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vi-VN" sz="1600" b="1" dirty="0" smtClean="0">
                <a:latin typeface="Times New Roman" pitchFamily="18" charset="0"/>
                <a:cs typeface="Times New Roman" pitchFamily="18" charset="0"/>
              </a:rPr>
              <a:t>u mai târziu de a doua zi operaţională</a:t>
            </a:r>
            <a:r>
              <a:rPr lang="ro-RO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1600" dirty="0" smtClean="0">
                <a:latin typeface="Times New Roman" pitchFamily="18" charset="0"/>
                <a:cs typeface="Times New Roman" pitchFamily="18" charset="0"/>
              </a:rPr>
              <a:t>se restituie plătitorilor;</a:t>
            </a:r>
          </a:p>
          <a:p>
            <a:pPr lvl="0" algn="just">
              <a:lnSpc>
                <a:spcPct val="150000"/>
              </a:lnSpc>
            </a:pPr>
            <a:endParaRPr lang="ro-RO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ro-RO" sz="16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1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Sumele</a:t>
            </a:r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încasate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la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persoanele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fizice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</a:t>
            </a:r>
            <a:r>
              <a:rPr lang="en-US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analizează</a:t>
            </a:r>
            <a: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se </a:t>
            </a:r>
            <a:r>
              <a:rPr lang="en-US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clarifică</a:t>
            </a:r>
            <a: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US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transferă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la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contul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trezorerial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încasări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venituri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neidentificate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codul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clasificaţiei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economice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Venituri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neidentificate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”) la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codul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clasificaţiei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economice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corespunzătoare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sau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cazul</a:t>
            </a:r>
            <a: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când</a:t>
            </a:r>
            <a: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nu pot fi </a:t>
            </a:r>
            <a:r>
              <a:rPr lang="en-US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identificate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codul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clasificaţiei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economice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Alte</a:t>
            </a:r>
            <a: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venituri</a:t>
            </a:r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o-RO" sz="1600" dirty="0" smtClean="0">
                <a:latin typeface="Times New Roman" pitchFamily="18" charset="0"/>
                <a:cs typeface="Times New Roman" pitchFamily="18" charset="0"/>
              </a:rPr>
              <a:t>În conformitate cu art.70 alin (1) al Legii finanțelor publice și responsabilității bugetar-fiscale nr 181 din 25 iulie 2014, în </a:t>
            </a:r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ultima zi lucrătoare a anului bugetar </a:t>
            </a:r>
            <a:r>
              <a:rPr lang="ro-RO" sz="1600" dirty="0" smtClean="0">
                <a:latin typeface="Times New Roman" pitchFamily="18" charset="0"/>
                <a:cs typeface="Times New Roman" pitchFamily="18" charset="0"/>
              </a:rPr>
              <a:t>nu se efectuează operaţiuni de încasări şi plăţi bugetare, ci doar operaţiuni interne în sistemul </a:t>
            </a:r>
            <a:r>
              <a:rPr lang="ro-RO" sz="1600" dirty="0" err="1" smtClean="0">
                <a:latin typeface="Times New Roman" pitchFamily="18" charset="0"/>
                <a:cs typeface="Times New Roman" pitchFamily="18" charset="0"/>
              </a:rPr>
              <a:t>trezorerial</a:t>
            </a:r>
            <a:r>
              <a:rPr lang="ro-RO" sz="1600" dirty="0" smtClean="0">
                <a:latin typeface="Times New Roman" pitchFamily="18" charset="0"/>
                <a:cs typeface="Times New Roman" pitchFamily="18" charset="0"/>
              </a:rPr>
              <a:t> al Ministerului Finanțelor. </a:t>
            </a:r>
          </a:p>
          <a:p>
            <a:pPr algn="just">
              <a:lnSpc>
                <a:spcPct val="150000"/>
              </a:lnSpc>
              <a:buFont typeface="Times New Roman" pitchFamily="18" charset="0"/>
              <a:buChar char="‒"/>
            </a:pPr>
            <a:endParaRPr lang="ro-RO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Times New Roman" pitchFamily="18" charset="0"/>
              <a:buChar char="‒"/>
            </a:pPr>
            <a:endParaRPr lang="ro-RO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539552" y="10572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rept 7"/>
          <p:cNvCxnSpPr/>
          <p:nvPr/>
        </p:nvCxnSpPr>
        <p:spPr>
          <a:xfrm>
            <a:off x="1043608" y="908720"/>
            <a:ext cx="6336703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1024980" y="37712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642910" y="1071546"/>
            <a:ext cx="8158162" cy="500066"/>
          </a:xfrm>
        </p:spPr>
        <p:txBody>
          <a:bodyPr>
            <a:normAutofit fontScale="90000"/>
          </a:bodyPr>
          <a:lstStyle/>
          <a:p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Încasările la bugetele locale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357158" y="1571612"/>
            <a:ext cx="8329642" cy="5025740"/>
          </a:xfrm>
        </p:spPr>
        <p:txBody>
          <a:bodyPr>
            <a:normAutofit fontScale="32500" lnSpcReduction="20000"/>
          </a:bodyPr>
          <a:lstStyle/>
          <a:p>
            <a:pPr lvl="0" algn="just"/>
            <a:endParaRPr lang="ro-RO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70000"/>
              </a:lnSpc>
              <a:buNone/>
            </a:pPr>
            <a:r>
              <a:rPr 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o-RO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Taxa </a:t>
            </a:r>
            <a:r>
              <a:rPr lang="ro-RO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cumpărarea valutei străine de către persoanele fizice în casele de schimb valutar (cod ECO 142245) se va vira integral la </a:t>
            </a:r>
            <a:r>
              <a:rPr lang="ro-RO" sz="5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bugetul local</a:t>
            </a:r>
            <a:r>
              <a:rPr lang="ro-RO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conform codurilor IBAN specificate în </a:t>
            </a:r>
            <a:r>
              <a:rPr lang="ro-RO" sz="55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Anexa nr.6</a:t>
            </a:r>
            <a:r>
              <a:rPr lang="ro-RO" sz="55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.</a:t>
            </a:r>
            <a:endParaRPr lang="ro-RO" sz="5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o-RO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o-RO" sz="5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o-RO" sz="5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70000"/>
              </a:lnSpc>
              <a:buNone/>
            </a:pPr>
            <a:r>
              <a:rPr lang="ro-RO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Impozitele </a:t>
            </a:r>
            <a:r>
              <a:rPr lang="ro-RO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și taxele locale încasate de către </a:t>
            </a:r>
            <a:r>
              <a:rPr lang="ro-RO" sz="5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perceptorii fiscali </a:t>
            </a:r>
            <a:r>
              <a:rPr lang="ro-RO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din cadrul Serviciilor de colectare a impozitelor și taxelor locale din primării, se vor achita la buget prin intermediul Serviciului Guvernamental de </a:t>
            </a:r>
            <a:r>
              <a:rPr lang="ro-RO" sz="5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Plăţi</a:t>
            </a:r>
            <a:r>
              <a:rPr lang="ro-RO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Electronice (</a:t>
            </a:r>
            <a:r>
              <a:rPr lang="ro-RO" sz="5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MPay</a:t>
            </a:r>
            <a:r>
              <a:rPr lang="ro-RO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utilizând în acest scop SIA SCITL (Stingerea obligațiilor fiscale prin intermediul Serviciului de colectare a impozitelor și taxelor locale), fiind generate notele de plată prin sistemul respectiv.</a:t>
            </a:r>
            <a:endParaRPr lang="en-US" sz="5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pPr marL="0" indent="0">
              <a:buNone/>
            </a:pPr>
            <a:r>
              <a:rPr lang="ro-RO" dirty="0"/>
              <a:t> </a:t>
            </a:r>
            <a:endParaRPr lang="en-US" dirty="0"/>
          </a:p>
          <a:p>
            <a:pPr algn="just">
              <a:buNone/>
            </a:pPr>
            <a:r>
              <a:rPr lang="vi-VN" dirty="0" smtClean="0"/>
              <a:t/>
            </a:r>
            <a:br>
              <a:rPr lang="vi-VN" dirty="0" smtClean="0"/>
            </a:br>
            <a:endParaRPr lang="ru-RU" dirty="0"/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335" y="32172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35695" y="1774368"/>
            <a:ext cx="8572592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ro-RO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Times New Roman" pitchFamily="18" charset="0"/>
              <a:buChar char="‒"/>
            </a:pPr>
            <a:endParaRPr lang="ro-RO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24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2836</TotalTime>
  <Words>794</Words>
  <Application>Microsoft Office PowerPoint</Application>
  <PresentationFormat>On-screen Show (4:3)</PresentationFormat>
  <Paragraphs>204</Paragraphs>
  <Slides>14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Arial Unicode MS</vt:lpstr>
      <vt:lpstr>Calibri</vt:lpstr>
      <vt:lpstr>Cambria</vt:lpstr>
      <vt:lpstr>Times New Roman</vt:lpstr>
      <vt:lpstr>Wingdings</vt:lpstr>
      <vt:lpstr>Temă Office</vt:lpstr>
      <vt:lpstr> Modul de achitare şi evidenţă a plăţilor la bugetul public naţional prin sistemul trezorerial al Ministerului Finanţelor</vt:lpstr>
      <vt:lpstr>Dispoziții generale</vt:lpstr>
      <vt:lpstr>Dispoziții generale</vt:lpstr>
      <vt:lpstr>Modul de achitare și evidență a plăților la bugetul public național prin sistemul trezorerial al Ministerului Finanțelor</vt:lpstr>
      <vt:lpstr>Modul de achitare și evidență a plăților la bugetul public național prin sistemul trezorerial al Ministerului Finanțelor</vt:lpstr>
      <vt:lpstr>PowerPoint Presentation</vt:lpstr>
      <vt:lpstr>PowerPoint Presentation</vt:lpstr>
      <vt:lpstr>PowerPoint Presentation</vt:lpstr>
      <vt:lpstr>Încasările la bugetele locale</vt:lpstr>
      <vt:lpstr>Stingerea obligaţiilor prin compensare, trecerea plăţilor de la un tip de plată la altul şi restituirea plăţilor</vt:lpstr>
      <vt:lpstr>Stingerea obligaţiilor prin compensare, trecerea plăţilor de la un tip de plată la altul şi restituirea plăţilor </vt:lpstr>
      <vt:lpstr>PowerPoint Presentation</vt:lpstr>
      <vt:lpstr>PowerPoint Presentation</vt:lpstr>
      <vt:lpstr>MULȚUMESC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Armasu Octavian</dc:creator>
  <cp:lastModifiedBy>Ion Iaconi</cp:lastModifiedBy>
  <cp:revision>250</cp:revision>
  <dcterms:created xsi:type="dcterms:W3CDTF">2016-03-01T10:58:13Z</dcterms:created>
  <dcterms:modified xsi:type="dcterms:W3CDTF">2019-03-04T15:28:55Z</dcterms:modified>
</cp:coreProperties>
</file>