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34" r:id="rId1"/>
  </p:sldMasterIdLst>
  <p:notesMasterIdLst>
    <p:notesMasterId r:id="rId9"/>
  </p:notesMasterIdLst>
  <p:handoutMasterIdLst>
    <p:handoutMasterId r:id="rId10"/>
  </p:handoutMasterIdLst>
  <p:sldIdLst>
    <p:sldId id="275" r:id="rId2"/>
    <p:sldId id="475" r:id="rId3"/>
    <p:sldId id="476" r:id="rId4"/>
    <p:sldId id="477" r:id="rId5"/>
    <p:sldId id="478" r:id="rId6"/>
    <p:sldId id="473" r:id="rId7"/>
    <p:sldId id="474" r:id="rId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3300"/>
    <a:srgbClr val="FF3399"/>
    <a:srgbClr val="99FF66"/>
    <a:srgbClr val="FFFF00"/>
    <a:srgbClr val="FFFF99"/>
    <a:srgbClr val="FF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750" autoAdjust="0"/>
  </p:normalViewPr>
  <p:slideViewPr>
    <p:cSldViewPr>
      <p:cViewPr varScale="1">
        <p:scale>
          <a:sx n="109" d="100"/>
          <a:sy n="109" d="100"/>
        </p:scale>
        <p:origin x="172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1DEC62C-615A-470A-A464-B38E51F302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7187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noProof="0" smtClean="0"/>
              <a:t>Se face clic pentru editarea stilurilor textului Coordonatorului</a:t>
            </a:r>
          </a:p>
          <a:p>
            <a:pPr lvl="1"/>
            <a:r>
              <a:rPr lang="ro-RO" noProof="0" smtClean="0"/>
              <a:t>Nivelul secund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fld id="{15EA6593-624B-4ACE-A1E4-B04BF982493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99193-3877-47E8-8878-985FADE72F2A}" type="slidenum">
              <a:rPr lang="ro-RO" altLang="en-US" smtClean="0"/>
              <a:pPr/>
              <a:t>1</a:t>
            </a:fld>
            <a:endParaRPr lang="ro-RO" alt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95E1F-0185-44D6-AE3F-075340A82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0FADF-53F5-47B5-800F-25E463360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D5016-F5F9-4A05-84F5-A67412464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CCAEB-8732-4871-B29A-F6B8A761C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1CB08-0A7E-4787-B8BD-FA749A022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BBD5-0BEB-49C5-865B-3EC3FE499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AD00-AE50-4D84-B66C-CE0A055FC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85D-042A-4EB5-9D14-6022551DA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6DB1-10BE-41E5-868A-EBBAF296D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CB6A-935D-40C8-BD70-CB9D8FFF5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EFA75-9353-403F-8F50-8ECB0D78B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8CEB74-8E75-4AB9-8BE7-E487A21B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43" r:id="rId9"/>
    <p:sldLayoutId id="2147484244" r:id="rId10"/>
    <p:sldLayoutId id="214748424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85162-6C63-46F0-89D2-59A61A9610D8}" type="slidenum">
              <a:rPr lang="ru-RU" altLang="en-US"/>
              <a:pPr>
                <a:defRPr/>
              </a:pPr>
              <a:t>1</a:t>
            </a:fld>
            <a:endParaRPr lang="ru-RU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6690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>
              <a:solidFill>
                <a:srgbClr val="FFFF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>
              <a:solidFill>
                <a:schemeClr val="tx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dirty="0" smtClean="0"/>
              <a:t>      </a:t>
            </a: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altLang="en-US" sz="3500" b="1" i="1" dirty="0" smtClean="0">
                <a:solidFill>
                  <a:srgbClr val="003399"/>
                </a:solidFill>
                <a:latin typeface="Tahoma" pitchFamily="34" charset="0"/>
                <a:cs typeface="Times New Roman" pitchFamily="18" charset="0"/>
              </a:rPr>
              <a:t>Sumar privind progresul aferent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altLang="en-US" sz="3500" b="1" i="1" dirty="0" smtClean="0">
                <a:solidFill>
                  <a:srgbClr val="003399"/>
                </a:solidFill>
                <a:latin typeface="Tahoma" pitchFamily="34" charset="0"/>
                <a:cs typeface="Times New Roman" pitchFamily="18" charset="0"/>
              </a:rPr>
              <a:t>subiectelor înaintate la ședințele precedente</a:t>
            </a: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i="1" dirty="0" smtClean="0"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06  martie </a:t>
            </a: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2</a:t>
            </a: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01</a:t>
            </a:r>
            <a:r>
              <a:rPr lang="ro-RO" altLang="en-US" sz="2000" i="1" dirty="0">
                <a:latin typeface="Tahoma" pitchFamily="34" charset="0"/>
                <a:cs typeface="Times New Roman" pitchFamily="18" charset="0"/>
              </a:rPr>
              <a:t>9</a:t>
            </a:r>
            <a:endParaRPr lang="ro-RO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n-US" b="1" dirty="0" smtClean="0">
                <a:solidFill>
                  <a:srgbClr val="CC3300"/>
                </a:solidFill>
              </a:rPr>
              <a:t> 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42938" y="3143250"/>
            <a:ext cx="77755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o-RO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85750"/>
            <a:ext cx="1368425" cy="1368425"/>
          </a:xfrm>
          <a:prstGeom prst="rect">
            <a:avLst/>
          </a:prstGeom>
          <a:solidFill>
            <a:srgbClr val="3366FF">
              <a:alpha val="61176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5650" y="1785926"/>
            <a:ext cx="7272338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34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en-US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ro-RO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nanțelor </a:t>
            </a:r>
            <a:endParaRPr lang="en-US" sz="3400" i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o-RO" sz="4000" dirty="0" smtClean="0"/>
              <a:t>Sinteze a subiectelor/problemelor înaintate de DF a UAT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o-RO" i="1" u="sng" dirty="0" smtClean="0"/>
              <a:t>Ședința din 24.01.2018</a:t>
            </a:r>
          </a:p>
          <a:p>
            <a:r>
              <a:rPr lang="ro-RO" dirty="0" smtClean="0"/>
              <a:t>Formulate și înaintate 45 subiecte grupate în 3 blocuri:</a:t>
            </a:r>
          </a:p>
          <a:p>
            <a:pPr marL="0" indent="0">
              <a:buNone/>
            </a:pPr>
            <a:r>
              <a:rPr lang="ro-RO" dirty="0" smtClean="0"/>
              <a:t>a) de ordin general (8)</a:t>
            </a:r>
          </a:p>
          <a:p>
            <a:pPr marL="0" indent="0">
              <a:buNone/>
            </a:pPr>
            <a:r>
              <a:rPr lang="ro-RO" dirty="0" smtClean="0"/>
              <a:t>b) module din SIMF (14)</a:t>
            </a:r>
          </a:p>
          <a:p>
            <a:pPr marL="0" indent="0">
              <a:buNone/>
            </a:pPr>
            <a:r>
              <a:rPr lang="ro-RO" dirty="0" smtClean="0"/>
              <a:t>c) de raportare (23)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o-RO" i="1" u="sng" dirty="0" smtClean="0"/>
              <a:t>Ședința din 18.04.2018</a:t>
            </a:r>
          </a:p>
          <a:p>
            <a:r>
              <a:rPr lang="ro-RO" dirty="0" smtClean="0"/>
              <a:t>Formulate și înaintate 35 subiecte grupate în 3 blocuri:</a:t>
            </a:r>
          </a:p>
          <a:p>
            <a:pPr marL="0" indent="0">
              <a:buNone/>
            </a:pPr>
            <a:r>
              <a:rPr lang="ro-RO" dirty="0" smtClean="0"/>
              <a:t>a) de ordin general (11)</a:t>
            </a:r>
          </a:p>
          <a:p>
            <a:pPr marL="0" indent="0">
              <a:buNone/>
            </a:pPr>
            <a:r>
              <a:rPr lang="ro-RO" dirty="0" smtClean="0"/>
              <a:t>b) module din SIMF (14)</a:t>
            </a:r>
          </a:p>
          <a:p>
            <a:pPr marL="0" indent="0">
              <a:buNone/>
            </a:pPr>
            <a:r>
              <a:rPr lang="ro-RO" dirty="0" smtClean="0"/>
              <a:t>c) expuse în cadrul    ședinței (10)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95BBD5-0BEB-49C5-865B-3EC3FE499EC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7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o-RO" dirty="0" smtClean="0"/>
              <a:t>Progresul atins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GB" sz="2000" i="1" u="sng" dirty="0" err="1"/>
              <a:t>Ședința</a:t>
            </a:r>
            <a:r>
              <a:rPr lang="en-GB" sz="2000" i="1" u="sng" dirty="0"/>
              <a:t> din 24.01.2018</a:t>
            </a:r>
          </a:p>
          <a:p>
            <a:r>
              <a:rPr lang="ro-RO" sz="2000" i="1" dirty="0" smtClean="0"/>
              <a:t>De ordin general </a:t>
            </a:r>
            <a:r>
              <a:rPr lang="ro-RO" sz="2000" dirty="0" smtClean="0"/>
              <a:t>(8)- soluționate integral 6, imposibil de soluționat 2</a:t>
            </a:r>
          </a:p>
          <a:p>
            <a:r>
              <a:rPr lang="ro-RO" sz="2000" i="1" dirty="0" smtClean="0"/>
              <a:t>Module din SIMF </a:t>
            </a:r>
            <a:r>
              <a:rPr lang="ro-RO" sz="2000" dirty="0" smtClean="0"/>
              <a:t>(14) – soluționate integral 11, parțial – 1 și imposibil de realizat la moment din punct de vedere tehnic – 2</a:t>
            </a:r>
          </a:p>
          <a:p>
            <a:r>
              <a:rPr lang="ro-RO" sz="2000" i="1" dirty="0" smtClean="0"/>
              <a:t>De raportare </a:t>
            </a:r>
            <a:r>
              <a:rPr lang="ro-RO" sz="2000" dirty="0" smtClean="0"/>
              <a:t>(23) – soluționate integral 18, </a:t>
            </a:r>
            <a:r>
              <a:rPr lang="ro-RO" sz="2000" dirty="0"/>
              <a:t>soluționate parțial </a:t>
            </a:r>
            <a:r>
              <a:rPr lang="ro-RO" sz="2000" dirty="0" smtClean="0"/>
              <a:t>1 și nesoluționate – 4  </a:t>
            </a:r>
            <a:endParaRPr lang="en-GB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GB" sz="2000" i="1" u="sng" dirty="0" err="1"/>
              <a:t>Ședința</a:t>
            </a:r>
            <a:r>
              <a:rPr lang="en-GB" sz="2000" i="1" u="sng" dirty="0"/>
              <a:t> din 18.04.2018</a:t>
            </a:r>
          </a:p>
          <a:p>
            <a:r>
              <a:rPr lang="ro-RO" sz="2000" i="1" dirty="0" smtClean="0"/>
              <a:t>De ordin general </a:t>
            </a:r>
            <a:r>
              <a:rPr lang="ro-RO" sz="2000" dirty="0" smtClean="0"/>
              <a:t>(11) – soluționate 9, inoportună 1, nu ține de competența ministerului 1</a:t>
            </a:r>
          </a:p>
          <a:p>
            <a:r>
              <a:rPr lang="ro-RO" sz="2000" i="1" dirty="0" smtClean="0"/>
              <a:t>Module din SIMF </a:t>
            </a:r>
            <a:r>
              <a:rPr lang="ro-RO" sz="2000" dirty="0" smtClean="0"/>
              <a:t>(14) – soluționate 6, soluționate parțial 3, imposibil de realizat la moment din punct de vedere tehnic 4 și nesoluționate 1 </a:t>
            </a:r>
          </a:p>
          <a:p>
            <a:r>
              <a:rPr lang="ro-RO" sz="2000" i="1" dirty="0" smtClean="0"/>
              <a:t>Expuse în cadrul ședinței </a:t>
            </a:r>
            <a:r>
              <a:rPr lang="ro-RO" sz="2000" dirty="0" smtClean="0"/>
              <a:t>(10) – soluționate 8, inoportună 1 și nesoluționate 1 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95BBD5-0BEB-49C5-865B-3EC3FE499EC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66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o-RO" sz="4000" dirty="0" smtClean="0"/>
              <a:t>Întrebări înaintate și fixate în procesele-verbale ale ședințelor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4853136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o-RO" sz="1800" i="1" u="sng" dirty="0" smtClean="0"/>
              <a:t>Ședința din 18.09.2018</a:t>
            </a:r>
          </a:p>
          <a:p>
            <a:r>
              <a:rPr lang="ro-RO" sz="1800" dirty="0" smtClean="0"/>
              <a:t>Înaintate 22 întrebări/subiecte structurate pe tematici:</a:t>
            </a:r>
          </a:p>
          <a:p>
            <a:pPr marL="514350" indent="-514350">
              <a:buAutoNum type="alphaLcParenR"/>
            </a:pPr>
            <a:r>
              <a:rPr lang="ro-RO" sz="1800" dirty="0" smtClean="0"/>
              <a:t>compensarea veniturilor ratate</a:t>
            </a:r>
          </a:p>
          <a:p>
            <a:pPr marL="514350" indent="-514350">
              <a:buAutoNum type="alphaLcParenR"/>
            </a:pPr>
            <a:r>
              <a:rPr lang="ro-RO" sz="1800" dirty="0" smtClean="0"/>
              <a:t>pachet minim de servicii sociale, noile angajări din domeniu</a:t>
            </a:r>
          </a:p>
          <a:p>
            <a:pPr marL="514350" indent="-514350">
              <a:buAutoNum type="alphaLcParenR"/>
            </a:pPr>
            <a:r>
              <a:rPr lang="ro-RO" sz="1800" dirty="0" smtClean="0"/>
              <a:t>finanțarea învățământului general (școli mici, solduri)</a:t>
            </a:r>
          </a:p>
          <a:p>
            <a:pPr marL="514350" indent="-514350">
              <a:buAutoNum type="alphaLcParenR"/>
            </a:pPr>
            <a:r>
              <a:rPr lang="ro-RO" sz="1800" dirty="0" smtClean="0"/>
              <a:t>stimularea persoanelor cu demnitate publică</a:t>
            </a:r>
          </a:p>
          <a:p>
            <a:pPr marL="514350" indent="-514350">
              <a:buAutoNum type="alphaLcParenR"/>
            </a:pPr>
            <a:r>
              <a:rPr lang="ro-RO" sz="1800" dirty="0" smtClean="0"/>
              <a:t>Alocarea soldurilor neutilizate la TDS</a:t>
            </a:r>
          </a:p>
          <a:p>
            <a:pPr marL="514350" indent="-514350">
              <a:buAutoNum type="alphaLcParenR"/>
            </a:pPr>
            <a:r>
              <a:rPr lang="ro-RO" sz="1800" dirty="0" smtClean="0"/>
              <a:t>lipsa contabililor în primării</a:t>
            </a:r>
          </a:p>
          <a:p>
            <a:pPr marL="514350" indent="-514350">
              <a:buAutoNum type="alphaLcParenR"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53136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o-RO" sz="1800" i="1" u="sng" dirty="0" smtClean="0"/>
              <a:t>Ședința din </a:t>
            </a:r>
            <a:r>
              <a:rPr lang="ro-RO" sz="1800" i="1" u="sng" dirty="0" smtClean="0"/>
              <a:t>06.12.2018</a:t>
            </a:r>
            <a:endParaRPr lang="en-US" sz="1800" dirty="0" smtClean="0"/>
          </a:p>
          <a:p>
            <a:r>
              <a:rPr lang="ro-RO" sz="1800" dirty="0" smtClean="0"/>
              <a:t>Înaintate 16 întrebări/subiecte structurate pe tematici:</a:t>
            </a:r>
            <a:endParaRPr lang="ro-RO" sz="1800" dirty="0" smtClean="0"/>
          </a:p>
          <a:p>
            <a:pPr marL="457200" indent="-457200">
              <a:buFont typeface="+mj-lt"/>
              <a:buAutoNum type="alphaLcParenR"/>
            </a:pPr>
            <a:r>
              <a:rPr lang="ro-RO" sz="1800" dirty="0" smtClean="0"/>
              <a:t>aplicarea normelor financiare la alimentația copiilor</a:t>
            </a:r>
          </a:p>
          <a:p>
            <a:pPr marL="457200" indent="-457200">
              <a:buFont typeface="+mj-lt"/>
              <a:buAutoNum type="alphaLcParenR"/>
            </a:pPr>
            <a:r>
              <a:rPr lang="ro-RO" sz="1800" dirty="0" smtClean="0"/>
              <a:t>alocarea soldurilor neutilizate la TDS</a:t>
            </a:r>
          </a:p>
          <a:p>
            <a:pPr marL="457200" indent="-457200">
              <a:buFont typeface="+mj-lt"/>
              <a:buAutoNum type="alphaLcParenR"/>
            </a:pPr>
            <a:r>
              <a:rPr lang="ro-RO" sz="1800" dirty="0" smtClean="0"/>
              <a:t>monitorizarea soldurilor la TDS pe instituții bugetare (Org2)</a:t>
            </a:r>
          </a:p>
          <a:p>
            <a:pPr marL="457200" indent="-457200">
              <a:buFont typeface="+mj-lt"/>
              <a:buAutoNum type="alphaLcParenR"/>
            </a:pPr>
            <a:r>
              <a:rPr lang="ro-RO" sz="1800" dirty="0" smtClean="0"/>
              <a:t>furnizarea informației privind obiectele la investiții capitale din TDS</a:t>
            </a:r>
          </a:p>
          <a:p>
            <a:pPr marL="457200" indent="-457200">
              <a:buFont typeface="+mj-lt"/>
              <a:buAutoNum type="alphaLcParenR"/>
            </a:pPr>
            <a:r>
              <a:rPr lang="ro-RO" sz="1800" dirty="0" smtClean="0"/>
              <a:t>legea nouă privind sistemul unitar de salarizare în sectorul bugetar</a:t>
            </a:r>
          </a:p>
          <a:p>
            <a:pPr marL="457200" indent="-457200">
              <a:buFont typeface="+mj-lt"/>
              <a:buAutoNum type="alphaLcParenR"/>
            </a:pPr>
            <a:r>
              <a:rPr lang="ro-RO" sz="1800" dirty="0" smtClean="0"/>
              <a:t>neconcordanța între transferurile de la BS către BL din fondurile centralizate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95BBD5-0BEB-49C5-865B-3EC3FE499EC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94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o-RO" dirty="0" smtClean="0"/>
              <a:t>Subiecte aflate în regim de lucru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o-RO" sz="2200" u="sng" dirty="0" smtClean="0"/>
              <a:t>Ședința din 18.09.2018</a:t>
            </a:r>
          </a:p>
          <a:p>
            <a:r>
              <a:rPr lang="ro-RO" sz="2200" dirty="0" smtClean="0"/>
              <a:t>finanțarea în 2019 a pachetului minim de servicii sociale din Fondul de susținere a populației</a:t>
            </a:r>
          </a:p>
          <a:p>
            <a:r>
              <a:rPr lang="ro-RO" sz="2200" dirty="0" smtClean="0"/>
              <a:t>marcarea cheltuielilor efectuate din Fondul de susținere a populației</a:t>
            </a:r>
          </a:p>
          <a:p>
            <a:r>
              <a:rPr lang="ro-RO" sz="2200" dirty="0" smtClean="0"/>
              <a:t>finanțarea școlilor mici – modificarea cadrului normativ cu acces la fonduri din componenta raională</a:t>
            </a:r>
            <a:endParaRPr lang="en-GB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o-RO" sz="2200" u="sng" dirty="0" smtClean="0"/>
              <a:t>Ședința din 06.12.2018</a:t>
            </a:r>
          </a:p>
          <a:p>
            <a:r>
              <a:rPr lang="ro-RO" sz="2200" dirty="0" smtClean="0"/>
              <a:t>neconcordanța între transferurile de la BS către BL din fondurile centralizate</a:t>
            </a:r>
          </a:p>
          <a:p>
            <a:r>
              <a:rPr lang="ro-RO" sz="2200" dirty="0" smtClean="0"/>
              <a:t>deficiențe ale noii legi privind sistemul unitar de salarizare în sectorul bugetar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95BBD5-0BEB-49C5-865B-3EC3FE499EC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10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15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o-RO" smtClean="0"/>
              <a:t>Mulțumesc pentru atenție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D1085D-042A-4EB5-9D14-6022551DA20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88840"/>
            <a:ext cx="7772400" cy="515089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2400" dirty="0" err="1"/>
              <a:t>Pentru</a:t>
            </a:r>
            <a:r>
              <a:rPr lang="en-GB" sz="2400" dirty="0"/>
              <a:t> </a:t>
            </a:r>
            <a:r>
              <a:rPr lang="en-GB" sz="2400" dirty="0" err="1"/>
              <a:t>informații</a:t>
            </a:r>
            <a:r>
              <a:rPr lang="en-GB" sz="2400" dirty="0"/>
              <a:t> </a:t>
            </a:r>
            <a:r>
              <a:rPr lang="en-GB" sz="2400" dirty="0" err="1" smtClean="0"/>
              <a:t>suplimentare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81CB08-0A7E-4787-B8BD-FA749A022A5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2503929"/>
            <a:ext cx="59046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o-RO" sz="27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ion.iaconi</a:t>
            </a:r>
            <a:r>
              <a:rPr lang="en-US" sz="27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27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619672" y="3144324"/>
            <a:ext cx="6192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25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90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6782</TotalTime>
  <Words>442</Words>
  <Application>Microsoft Office PowerPoint</Application>
  <PresentationFormat>On-screen Show (4:3)</PresentationFormat>
  <Paragraphs>83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Comic Sans MS</vt:lpstr>
      <vt:lpstr>Lato Black</vt:lpstr>
      <vt:lpstr>Tahoma</vt:lpstr>
      <vt:lpstr>Times New Roman</vt:lpstr>
      <vt:lpstr>Тема Office</vt:lpstr>
      <vt:lpstr>PowerPoint Presentation</vt:lpstr>
      <vt:lpstr>Sinteze a subiectelor/problemelor înaintate de DF a UAT</vt:lpstr>
      <vt:lpstr>Progresul atins</vt:lpstr>
      <vt:lpstr>Întrebări înaintate și fixate în procesele-verbale ale ședințelor</vt:lpstr>
      <vt:lpstr>Subiecte aflate în regim de lucru</vt:lpstr>
      <vt:lpstr>Mulțumesc pentru atenție</vt:lpstr>
      <vt:lpstr>(+373) 22 26 26 25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Tehnici de Negociere</dc:title>
  <dc:creator>www.RegieLive.ro</dc:creator>
  <cp:lastModifiedBy>Ion Iaconi</cp:lastModifiedBy>
  <cp:revision>770</cp:revision>
  <dcterms:created xsi:type="dcterms:W3CDTF">2006-03-19T15:54:55Z</dcterms:created>
  <dcterms:modified xsi:type="dcterms:W3CDTF">2019-03-06T06:53:23Z</dcterms:modified>
</cp:coreProperties>
</file>