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3"/>
  </p:notesMasterIdLst>
  <p:handoutMasterIdLst>
    <p:handoutMasterId r:id="rId14"/>
  </p:handoutMasterIdLst>
  <p:sldIdLst>
    <p:sldId id="294" r:id="rId2"/>
    <p:sldId id="284" r:id="rId3"/>
    <p:sldId id="286" r:id="rId4"/>
    <p:sldId id="299" r:id="rId5"/>
    <p:sldId id="301" r:id="rId6"/>
    <p:sldId id="303" r:id="rId7"/>
    <p:sldId id="300" r:id="rId8"/>
    <p:sldId id="302" r:id="rId9"/>
    <p:sldId id="304" r:id="rId10"/>
    <p:sldId id="305" r:id="rId11"/>
    <p:sldId id="295" r:id="rId12"/>
  </p:sldIdLst>
  <p:sldSz cx="9144000" cy="5143500" type="screen16x9"/>
  <p:notesSz cx="6735763" cy="9866313"/>
  <p:embeddedFontLst>
    <p:embeddedFont>
      <p:font typeface="Calibri Light" panose="020F0302020204030204" pitchFamily="34" charset="0"/>
      <p:regular r:id="rId15"/>
      <p:italic r:id="rId16"/>
    </p:embeddedFont>
    <p:embeddedFont>
      <p:font typeface="Arial Narrow" panose="020B0606020202030204" pitchFamily="3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Arial Nova" panose="020B0504020202020204" pitchFamily="34" charset="0"/>
      <p:regular r:id="rId25"/>
      <p:bold r:id="rId26"/>
      <p:italic r:id="rId27"/>
      <p:boldItalic r:id="rId28"/>
    </p:embeddedFont>
    <p:embeddedFont>
      <p:font typeface="Source Sans Pro" panose="020B0604020202020204" charset="0"/>
      <p:regular r:id="rId29"/>
      <p:bold r:id="rId30"/>
      <p:italic r:id="rId31"/>
      <p:boldItalic r:id="rId32"/>
    </p:embeddedFont>
    <p:embeddedFont>
      <p:font typeface="Montserrat" panose="020B0604020202020204" charset="-52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ladean Dan" initials="BD" lastIdx="2" clrIdx="0">
    <p:extLst>
      <p:ext uri="{19B8F6BF-5375-455C-9EA6-DF929625EA0E}">
        <p15:presenceInfo xmlns:p15="http://schemas.microsoft.com/office/powerpoint/2012/main" userId="Berladean D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A5AF"/>
    <a:srgbClr val="94B8A9"/>
    <a:srgbClr val="C7D5E0"/>
    <a:srgbClr val="C5D5A0"/>
    <a:srgbClr val="E8EF81"/>
    <a:srgbClr val="BBD189"/>
    <a:srgbClr val="333333"/>
    <a:srgbClr val="3A81BA"/>
    <a:srgbClr val="0594B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0A429A-533F-40F5-A678-562649785E0B}">
  <a:tblStyle styleId="{970A429A-533F-40F5-A678-562649785E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 snapToGrid="0">
      <p:cViewPr varScale="1">
        <p:scale>
          <a:sx n="152" d="100"/>
          <a:sy n="152" d="100"/>
        </p:scale>
        <p:origin x="444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viewProps" Target="viewProps.xml"/><Relationship Id="rId21" Type="http://schemas.openxmlformats.org/officeDocument/2006/relationships/font" Target="fonts/font7.fntdata"/><Relationship Id="rId34" Type="http://schemas.openxmlformats.org/officeDocument/2006/relationships/font" Target="fonts/font2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font" Target="fonts/font22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font" Target="fonts/font2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E1E38-F1F3-4674-A869-3BD165A3D39D}" type="datetimeFigureOut">
              <a:rPr lang="ro-RO" smtClean="0"/>
              <a:t>04.03.2019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74BF8-78DE-4DE4-826C-D72FFF3D93D3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21065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8600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1" tIns="91411" rIns="91411" bIns="91411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89240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spcFirstLastPara="1" wrap="square" lIns="91411" tIns="91411" rIns="91411" bIns="91411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751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rgbClr val="00BE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»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2" name="Frame 1"/>
          <p:cNvSpPr/>
          <p:nvPr userDrawn="1"/>
        </p:nvSpPr>
        <p:spPr>
          <a:xfrm>
            <a:off x="-25" y="0"/>
            <a:ext cx="9144000" cy="5143500"/>
          </a:xfrm>
          <a:prstGeom prst="frame">
            <a:avLst>
              <a:gd name="adj1" fmla="val 3476"/>
            </a:avLst>
          </a:prstGeom>
          <a:solidFill>
            <a:schemeClr val="bg2">
              <a:lumMod val="40000"/>
              <a:lumOff val="6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backgroun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403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hoto background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744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●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○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■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●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○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■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12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60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lexandru.coseru@mf.gov.md" TargetMode="External"/><Relationship Id="rId2" Type="http://schemas.openxmlformats.org/officeDocument/2006/relationships/hyperlink" Target="mailto:maxim.ciobanu@mf.gov.m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" t="10169" r="6599" b="5124"/>
          <a:stretch/>
        </p:blipFill>
        <p:spPr>
          <a:xfrm>
            <a:off x="0" y="-1"/>
            <a:ext cx="9131618" cy="2803836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/>
        </p:nvSpPr>
        <p:spPr>
          <a:xfrm>
            <a:off x="5702618" y="3729876"/>
            <a:ext cx="3246120" cy="141362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</a:pPr>
            <a:r>
              <a:rPr lang="ru-RU" sz="700" dirty="0"/>
              <a:t>	</a:t>
            </a:r>
          </a:p>
          <a:p>
            <a:pPr algn="r">
              <a:lnSpc>
                <a:spcPct val="100000"/>
              </a:lnSpc>
              <a:buNone/>
            </a:pPr>
            <a:r>
              <a:rPr lang="ru-RU" sz="700" dirty="0"/>
              <a:t>		</a:t>
            </a:r>
            <a:r>
              <a:rPr lang="ro-RO" sz="1400" b="1" dirty="0" smtClean="0"/>
              <a:t>Ciobanu Maxim</a:t>
            </a:r>
            <a:endParaRPr lang="ru-RU" sz="1200" b="1" dirty="0"/>
          </a:p>
          <a:p>
            <a:pPr marL="604838" indent="-604838" algn="r">
              <a:lnSpc>
                <a:spcPct val="100000"/>
              </a:lnSpc>
              <a:buNone/>
            </a:pPr>
            <a:r>
              <a:rPr lang="ro-RO" sz="1200" b="1" dirty="0"/>
              <a:t>Direcția Trezoreria de Stat</a:t>
            </a:r>
            <a:endParaRPr lang="ru-RU" sz="1200" b="1" dirty="0"/>
          </a:p>
          <a:p>
            <a:pPr marL="604838" indent="-604838" algn="r">
              <a:lnSpc>
                <a:spcPct val="100000"/>
              </a:lnSpc>
              <a:buNone/>
            </a:pPr>
            <a:r>
              <a:rPr lang="ro-RO" sz="1000" i="1" dirty="0"/>
              <a:t>m</a:t>
            </a:r>
            <a:r>
              <a:rPr lang="ro-RO" sz="1000" i="1" dirty="0" smtClean="0"/>
              <a:t>axim.ciobanut</a:t>
            </a:r>
            <a:r>
              <a:rPr lang="ro-RO" sz="1000" i="1" dirty="0"/>
              <a:t>@ mf.gov.md</a:t>
            </a:r>
          </a:p>
          <a:p>
            <a:pPr marL="604838" indent="-604838" algn="r">
              <a:lnSpc>
                <a:spcPct val="100000"/>
              </a:lnSpc>
              <a:buNone/>
            </a:pPr>
            <a:r>
              <a:rPr lang="ro-RO" sz="1000" i="1" dirty="0"/>
              <a:t>tel. </a:t>
            </a:r>
            <a:r>
              <a:rPr lang="ro-RO" sz="1000" i="1" dirty="0" smtClean="0"/>
              <a:t>022-26-25-77</a:t>
            </a:r>
            <a:endParaRPr lang="ru-RU" sz="1000" b="1" dirty="0">
              <a:latin typeface="Arial Narrow" pitchFamily="34" charset="0"/>
            </a:endParaRPr>
          </a:p>
          <a:p>
            <a:pPr algn="r">
              <a:lnSpc>
                <a:spcPct val="100000"/>
              </a:lnSpc>
              <a:buNone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19062" y="2593864"/>
            <a:ext cx="90125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000" b="1" cap="all" dirty="0">
                <a:solidFill>
                  <a:schemeClr val="tx1"/>
                </a:solidFill>
                <a:latin typeface="Arial Nova" panose="020B0504020202020204" pitchFamily="34" charset="0"/>
                <a:cs typeface="Times New Roman" pitchFamily="18" charset="0"/>
              </a:rPr>
              <a:t>Contractele </a:t>
            </a:r>
            <a:r>
              <a:rPr lang="ro-RO" sz="2000" b="1" cap="all" dirty="0" smtClean="0">
                <a:solidFill>
                  <a:schemeClr val="tx1"/>
                </a:solidFill>
                <a:latin typeface="Arial Nova" panose="020B0504020202020204" pitchFamily="34" charset="0"/>
                <a:cs typeface="Times New Roman" pitchFamily="18" charset="0"/>
              </a:rPr>
              <a:t>Încheiate de </a:t>
            </a:r>
            <a:r>
              <a:rPr lang="ro-RO" sz="2000" b="1" cap="all" dirty="0">
                <a:solidFill>
                  <a:schemeClr val="tx1"/>
                </a:solidFill>
                <a:latin typeface="Arial Nova" panose="020B0504020202020204" pitchFamily="34" charset="0"/>
                <a:cs typeface="Times New Roman" pitchFamily="18" charset="0"/>
              </a:rPr>
              <a:t>către Ministerul Finanțelor cu prestatorii </a:t>
            </a:r>
            <a:r>
              <a:rPr lang="ro-RO" sz="2000" b="1" cap="all" dirty="0" smtClean="0">
                <a:solidFill>
                  <a:schemeClr val="tx1"/>
                </a:solidFill>
                <a:latin typeface="Arial Nova" panose="020B0504020202020204" pitchFamily="34" charset="0"/>
                <a:cs typeface="Times New Roman" pitchFamily="18" charset="0"/>
              </a:rPr>
              <a:t>de servicii </a:t>
            </a:r>
            <a:r>
              <a:rPr lang="ro-RO" sz="2000" b="1" cap="all" dirty="0">
                <a:solidFill>
                  <a:schemeClr val="tx1"/>
                </a:solidFill>
                <a:latin typeface="Arial Nova" panose="020B0504020202020204" pitchFamily="34" charset="0"/>
                <a:cs typeface="Times New Roman" pitchFamily="18" charset="0"/>
              </a:rPr>
              <a:t>de plată</a:t>
            </a:r>
            <a:endParaRPr lang="en-US" sz="2000" dirty="0">
              <a:solidFill>
                <a:schemeClr val="tx1"/>
              </a:solidFill>
              <a:latin typeface="Arial Nova" panose="020B05040202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9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7"/>
          <p:cNvSpPr txBox="1">
            <a:spLocks/>
          </p:cNvSpPr>
          <p:nvPr/>
        </p:nvSpPr>
        <p:spPr>
          <a:xfrm>
            <a:off x="217409" y="587265"/>
            <a:ext cx="8651631" cy="43997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o-R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Pentru conectarea Prestatorului de servicii </a:t>
            </a:r>
            <a:r>
              <a:rPr kumimoji="0" lang="ro-RO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publice la </a:t>
            </a:r>
            <a:r>
              <a:rPr kumimoji="0" lang="ro-R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MPay sunt necesari următorii </a:t>
            </a:r>
            <a:r>
              <a:rPr kumimoji="0" lang="ro-RO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pași:</a:t>
            </a:r>
            <a:r>
              <a:rPr kumimoji="0" lang="ro-R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o-R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o-RO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14400" marR="0" lvl="1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Prestatorul expediază către Agenția de Guvernare Electronică o scrisoare oficială cu solicitare de conectare la serviciul MPay;</a:t>
            </a:r>
          </a:p>
          <a:p>
            <a:pPr marL="1168400" marR="0" lvl="2" indent="-2682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o-RO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În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scrisoare de indicat numele și contactele persoanei responsabile de conectare, desemnate de Prestator;</a:t>
            </a:r>
          </a:p>
          <a:p>
            <a:pPr marL="914400" marR="0" lvl="1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o-RO" dirty="0">
                <a:solidFill>
                  <a:prstClr val="black"/>
                </a:solidFill>
                <a:latin typeface="Calibri"/>
              </a:rPr>
              <a:t>A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 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răspunde la solicitare cu instrucțiuni ulterioare și informații de contact. La răspuns va fi remis și Acordul-tip pentru a fi examinat și semnat;</a:t>
            </a:r>
          </a:p>
          <a:p>
            <a:pPr marL="914400" marR="0" lvl="1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 examinează Acordul și se semnează;</a:t>
            </a:r>
          </a:p>
          <a:p>
            <a:pPr marL="914400" marR="0" lvl="1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 coordonează și se efectuează lucrările pe dimensiunea tehnică, inclusiv se petrec testările necesare,</a:t>
            </a:r>
          </a:p>
          <a:p>
            <a:pPr marL="914400" marR="0" lvl="1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 lansează în producție integrarea și se comunică despre acest lucru solicitanților de servicii și prestatorilor de plăți.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o-RO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6792" y="-5770"/>
            <a:ext cx="7332402" cy="5930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5</a:t>
            </a: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o-RO" sz="1800" dirty="0" smtClean="0">
                <a:latin typeface="+mj-lt"/>
              </a:rPr>
              <a:t>MPay</a:t>
            </a:r>
            <a:r>
              <a:rPr lang="en-US" sz="1800" dirty="0" smtClean="0">
                <a:latin typeface="+mj-lt"/>
              </a:rPr>
              <a:t> – </a:t>
            </a:r>
            <a:r>
              <a:rPr lang="ro-MD" sz="1800" dirty="0" smtClean="0">
                <a:latin typeface="+mj-lt"/>
              </a:rPr>
              <a:t>contract pentru achitarea serviciului taxa pentru grădinițe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552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620774"/>
            <a:ext cx="9029700" cy="1957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</a:t>
            </a:r>
            <a:r>
              <a:rPr lang="ro-RO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ă mulțumim pentru atenție !</a:t>
            </a:r>
            <a:endParaRPr lang="en-US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/>
        </p:nvSpPr>
        <p:spPr>
          <a:xfrm>
            <a:off x="-531775" y="2977331"/>
            <a:ext cx="3831235" cy="1498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</a:pPr>
            <a:r>
              <a:rPr lang="ru-RU" sz="1000" dirty="0" smtClean="0"/>
              <a:t>	</a:t>
            </a:r>
          </a:p>
          <a:p>
            <a:pPr algn="r">
              <a:buNone/>
            </a:pPr>
            <a:r>
              <a:rPr lang="ru-RU" sz="1000" dirty="0" smtClean="0"/>
              <a:t>		  </a:t>
            </a:r>
            <a:r>
              <a:rPr lang="en-US" b="1" dirty="0" smtClean="0"/>
              <a:t>Ciobanu Maxim</a:t>
            </a:r>
            <a:endParaRPr lang="ru-RU" b="1" dirty="0" smtClean="0"/>
          </a:p>
          <a:p>
            <a:pPr marL="806450" indent="-806450" algn="r">
              <a:buNone/>
            </a:pPr>
            <a:r>
              <a:rPr lang="en-US" b="1" dirty="0" smtClean="0"/>
              <a:t>Direc</a:t>
            </a:r>
            <a:r>
              <a:rPr lang="ro-RO" b="1" dirty="0" smtClean="0"/>
              <a:t>ția Trezoreria de Stat</a:t>
            </a:r>
            <a:endParaRPr lang="ru-RU" b="1" dirty="0" smtClean="0"/>
          </a:p>
          <a:p>
            <a:pPr marL="806450" indent="-806450" algn="r">
              <a:buNone/>
            </a:pPr>
            <a:r>
              <a:rPr lang="ro-RO" b="1" dirty="0" smtClean="0"/>
              <a:t> </a:t>
            </a:r>
            <a:r>
              <a:rPr lang="ro-RO" sz="1600" b="1" dirty="0" smtClean="0">
                <a:latin typeface="Arial Narrow" pitchFamily="34" charset="0"/>
              </a:rPr>
              <a:t>maxim.ciobanu@ mf.gov.md</a:t>
            </a:r>
            <a:endParaRPr lang="ru-RU" b="1" dirty="0" smtClean="0">
              <a:latin typeface="Arial Narrow" pitchFamily="34" charset="0"/>
            </a:endParaRPr>
          </a:p>
          <a:p>
            <a:pPr algn="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13759" y="3951509"/>
            <a:ext cx="5730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i="1" dirty="0" smtClean="0"/>
              <a:t>Datele de contact pentru informații suplimentare: </a:t>
            </a:r>
          </a:p>
          <a:p>
            <a:r>
              <a:rPr lang="ro-RO" b="1" i="1" dirty="0" smtClean="0"/>
              <a:t>Ciobanu Maxim</a:t>
            </a:r>
            <a:r>
              <a:rPr lang="ro-RO" i="1" dirty="0" smtClean="0"/>
              <a:t> – </a:t>
            </a:r>
            <a:r>
              <a:rPr lang="ro-RO" i="1" dirty="0" smtClean="0">
                <a:hlinkClick r:id="rId2"/>
              </a:rPr>
              <a:t>maxim.ciobanu@mf.gov.md</a:t>
            </a:r>
            <a:r>
              <a:rPr lang="ro-RO" i="1" dirty="0" smtClean="0"/>
              <a:t>, tel. 022-26-25-77;</a:t>
            </a:r>
          </a:p>
          <a:p>
            <a:r>
              <a:rPr lang="ro-RO" b="1" i="1" dirty="0" smtClean="0"/>
              <a:t>Coșeru Alexandru</a:t>
            </a:r>
            <a:r>
              <a:rPr lang="ro-RO" i="1" dirty="0" smtClean="0"/>
              <a:t>- </a:t>
            </a:r>
            <a:r>
              <a:rPr lang="ro-RO" i="1" dirty="0" smtClean="0">
                <a:hlinkClick r:id="rId3"/>
              </a:rPr>
              <a:t>alexandru.coseru@mf.gov.md</a:t>
            </a:r>
            <a:r>
              <a:rPr lang="ro-RO" i="1" dirty="0" smtClean="0"/>
              <a:t>, tel. 022-26-25-75; 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3502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4732" y="85640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1. Achiziționarea </a:t>
            </a: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serviciilor de deservire bancară a sistemului trezorerial pentru perioada 01.01.2019 – 31.12.2021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55600" y="1414026"/>
            <a:ext cx="8509000" cy="36163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o-MD" sz="1800" b="1" dirty="0">
                <a:latin typeface="Arial Nova" panose="020B0504020202020204" pitchFamily="34" charset="0"/>
                <a:cs typeface="Calibri" panose="020F0502020204030204" pitchFamily="34" charset="0"/>
              </a:rPr>
              <a:t>Pentru efectuarea </a:t>
            </a:r>
            <a:r>
              <a:rPr lang="ro-MD" sz="1800" b="1" dirty="0" smtClean="0">
                <a:latin typeface="Arial Nova" panose="020B0504020202020204" pitchFamily="34" charset="0"/>
                <a:cs typeface="Calibri" panose="020F0502020204030204" pitchFamily="34" charset="0"/>
              </a:rPr>
              <a:t>operațiunilor </a:t>
            </a:r>
            <a:r>
              <a:rPr lang="ro-MD" sz="1800" b="1" dirty="0">
                <a:latin typeface="Arial Nova" panose="020B0504020202020204" pitchFamily="34" charset="0"/>
                <a:cs typeface="Calibri" panose="020F0502020204030204" pitchFamily="34" charset="0"/>
              </a:rPr>
              <a:t>ce </a:t>
            </a:r>
            <a:r>
              <a:rPr lang="ro-MD" sz="1800" b="1" dirty="0" smtClean="0">
                <a:latin typeface="Arial Nova" panose="020B0504020202020204" pitchFamily="34" charset="0"/>
                <a:cs typeface="Calibri" panose="020F0502020204030204" pitchFamily="34" charset="0"/>
              </a:rPr>
              <a:t>țin </a:t>
            </a:r>
            <a:r>
              <a:rPr lang="ro-MD" sz="1800" b="1" dirty="0">
                <a:latin typeface="Arial Nova" panose="020B0504020202020204" pitchFamily="34" charset="0"/>
                <a:cs typeface="Calibri" panose="020F0502020204030204" pitchFamily="34" charset="0"/>
              </a:rPr>
              <a:t>de executarea de casă a bugetelor,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 în conformitate cu art.62 alin.(7) și (8) din Legea finanțelor publice 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și responsabilității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bugetar-fiscale nr.181 din 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25.07.2014</a:t>
            </a:r>
            <a:r>
              <a:rPr lang="en-GB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:</a:t>
            </a:r>
          </a:p>
          <a:p>
            <a:endParaRPr lang="ro-RO" sz="1100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Ministerul Finanțelor </a:t>
            </a:r>
            <a:r>
              <a:rPr lang="en-GB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 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poate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angaja prestatori de servicii de plată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;</a:t>
            </a:r>
            <a:endParaRPr lang="en-US" sz="1800" dirty="0" smtClean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o-RO" sz="1100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procedura de selectare a băncilor comerciale, ca prestatori de servicii de plată, se face o dată la trei ani în conformitate cu 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legislația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privind 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achizițiile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publice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.</a:t>
            </a:r>
            <a:endParaRPr lang="en-US" sz="1800" dirty="0" smtClean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o-RO" sz="1100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	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În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rezultatul licitației efectuate de către Ministerul Finanțelor, a fost încheiat Contractul nr.218 din 14.12.2018 de 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achiziționare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a serviciilor de deservire bancară a sistemului t</a:t>
            </a:r>
            <a:r>
              <a:rPr lang="ro-MD" sz="1800" dirty="0" smtClean="0">
                <a:latin typeface="Arial Nova" panose="020B0504020202020204" pitchFamily="34" charset="0"/>
                <a:cs typeface="Calibri" panose="020F0502020204030204" pitchFamily="34" charset="0"/>
              </a:rPr>
              <a:t>rezorerial </a:t>
            </a:r>
            <a:r>
              <a:rPr lang="ro-MD" sz="1800" dirty="0">
                <a:latin typeface="Arial Nova" panose="020B0504020202020204" pitchFamily="34" charset="0"/>
                <a:cs typeface="Calibri" panose="020F0502020204030204" pitchFamily="34" charset="0"/>
              </a:rPr>
              <a:t>pentru perioada 01.01.2019 – 31.12.2021, între Ministerul Finanțelor și BC “Moldova-Agroindbank” S.A.</a:t>
            </a:r>
            <a:endParaRPr lang="ro-RO" sz="1100" dirty="0">
              <a:latin typeface="Arial Nova" panose="020B0504020202020204" pitchFamily="34" charset="0"/>
              <a:cs typeface="Calibri" panose="020F0502020204030204" pitchFamily="34" charset="0"/>
            </a:endParaRPr>
          </a:p>
          <a:p>
            <a:pPr marL="1520825" lvl="2" indent="-6064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ova" panose="020B0504020202020204" pitchFamily="34" charset="0"/>
                <a:ea typeface="Times New Roman" pitchFamily="18" charset="0"/>
                <a:cs typeface="Calibri" panose="020F0502020204030204" pitchFamily="34" charset="0"/>
              </a:rPr>
              <a:t>  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ova" panose="020B0504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" y="-276999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2. Contractul </a:t>
            </a: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nr.218 din 14.12.2018 </a:t>
            </a: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– obiectul contractului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0" y="782756"/>
            <a:ext cx="8920442" cy="5026778"/>
            <a:chOff x="106680" y="1380651"/>
            <a:chExt cx="8828591" cy="3581991"/>
          </a:xfrm>
        </p:grpSpPr>
        <p:grpSp>
          <p:nvGrpSpPr>
            <p:cNvPr id="95" name="Group 94"/>
            <p:cNvGrpSpPr/>
            <p:nvPr/>
          </p:nvGrpSpPr>
          <p:grpSpPr>
            <a:xfrm>
              <a:off x="106680" y="1380651"/>
              <a:ext cx="8828591" cy="3581991"/>
              <a:chOff x="106680" y="1420511"/>
              <a:chExt cx="8828591" cy="358199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06680" y="1420511"/>
                <a:ext cx="8828591" cy="3581991"/>
                <a:chOff x="707217" y="1810442"/>
                <a:chExt cx="10449597" cy="4654131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707217" y="1810442"/>
                  <a:ext cx="10449597" cy="4654131"/>
                  <a:chOff x="3602008" y="1722311"/>
                  <a:chExt cx="7387299" cy="3510098"/>
                </a:xfrm>
                <a:grpFill/>
              </p:grpSpPr>
              <p:sp>
                <p:nvSpPr>
                  <p:cNvPr id="19" name="Freeform 8"/>
                  <p:cNvSpPr>
                    <a:spLocks/>
                  </p:cNvSpPr>
                  <p:nvPr/>
                </p:nvSpPr>
                <p:spPr bwMode="auto">
                  <a:xfrm>
                    <a:off x="4307615" y="3812564"/>
                    <a:ext cx="6681692" cy="726157"/>
                  </a:xfrm>
                  <a:prstGeom prst="snip1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20" name="Freeform 9"/>
                  <p:cNvSpPr>
                    <a:spLocks/>
                  </p:cNvSpPr>
                  <p:nvPr/>
                </p:nvSpPr>
                <p:spPr bwMode="auto">
                  <a:xfrm>
                    <a:off x="4307615" y="1722311"/>
                    <a:ext cx="6549282" cy="705043"/>
                  </a:xfrm>
                  <a:prstGeom prst="snip1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22" name="Freeform 11"/>
                  <p:cNvSpPr>
                    <a:spLocks/>
                  </p:cNvSpPr>
                  <p:nvPr/>
                </p:nvSpPr>
                <p:spPr bwMode="auto">
                  <a:xfrm>
                    <a:off x="4307615" y="2429706"/>
                    <a:ext cx="6270838" cy="696176"/>
                  </a:xfrm>
                  <a:prstGeom prst="snip1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23" name="Freeform 12"/>
                  <p:cNvSpPr>
                    <a:spLocks/>
                  </p:cNvSpPr>
                  <p:nvPr/>
                </p:nvSpPr>
                <p:spPr bwMode="auto">
                  <a:xfrm>
                    <a:off x="4307618" y="3125882"/>
                    <a:ext cx="5812766" cy="701835"/>
                  </a:xfrm>
                  <a:prstGeom prst="snip1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27" name="Freeform 16"/>
                  <p:cNvSpPr>
                    <a:spLocks/>
                  </p:cNvSpPr>
                  <p:nvPr/>
                </p:nvSpPr>
                <p:spPr bwMode="auto">
                  <a:xfrm>
                    <a:off x="3602008" y="1733531"/>
                    <a:ext cx="705609" cy="1741383"/>
                  </a:xfrm>
                  <a:custGeom>
                    <a:avLst/>
                    <a:gdLst>
                      <a:gd name="T0" fmla="*/ 0 w 374"/>
                      <a:gd name="T1" fmla="*/ 923 h 923"/>
                      <a:gd name="T2" fmla="*/ 374 w 374"/>
                      <a:gd name="T3" fmla="*/ 369 h 923"/>
                      <a:gd name="T4" fmla="*/ 374 w 374"/>
                      <a:gd name="T5" fmla="*/ 0 h 923"/>
                      <a:gd name="T6" fmla="*/ 0 w 374"/>
                      <a:gd name="T7" fmla="*/ 831 h 923"/>
                      <a:gd name="T8" fmla="*/ 0 w 374"/>
                      <a:gd name="T9" fmla="*/ 923 h 9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4" h="923">
                        <a:moveTo>
                          <a:pt x="0" y="923"/>
                        </a:moveTo>
                        <a:lnTo>
                          <a:pt x="374" y="369"/>
                        </a:lnTo>
                        <a:lnTo>
                          <a:pt x="374" y="0"/>
                        </a:lnTo>
                        <a:lnTo>
                          <a:pt x="0" y="831"/>
                        </a:lnTo>
                        <a:lnTo>
                          <a:pt x="0" y="923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29" name="Freeform 18"/>
                  <p:cNvSpPr>
                    <a:spLocks/>
                  </p:cNvSpPr>
                  <p:nvPr/>
                </p:nvSpPr>
                <p:spPr bwMode="auto">
                  <a:xfrm>
                    <a:off x="3602008" y="2429707"/>
                    <a:ext cx="705609" cy="1224439"/>
                  </a:xfrm>
                  <a:custGeom>
                    <a:avLst/>
                    <a:gdLst>
                      <a:gd name="T0" fmla="*/ 0 w 374"/>
                      <a:gd name="T1" fmla="*/ 649 h 649"/>
                      <a:gd name="T2" fmla="*/ 374 w 374"/>
                      <a:gd name="T3" fmla="*/ 369 h 649"/>
                      <a:gd name="T4" fmla="*/ 374 w 374"/>
                      <a:gd name="T5" fmla="*/ 0 h 649"/>
                      <a:gd name="T6" fmla="*/ 0 w 374"/>
                      <a:gd name="T7" fmla="*/ 554 h 649"/>
                      <a:gd name="T8" fmla="*/ 0 w 374"/>
                      <a:gd name="T9" fmla="*/ 649 h 6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4" h="649">
                        <a:moveTo>
                          <a:pt x="0" y="649"/>
                        </a:moveTo>
                        <a:lnTo>
                          <a:pt x="374" y="369"/>
                        </a:lnTo>
                        <a:lnTo>
                          <a:pt x="374" y="0"/>
                        </a:lnTo>
                        <a:lnTo>
                          <a:pt x="0" y="554"/>
                        </a:lnTo>
                        <a:lnTo>
                          <a:pt x="0" y="649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31" name="Freeform 20"/>
                  <p:cNvSpPr>
                    <a:spLocks/>
                  </p:cNvSpPr>
                  <p:nvPr/>
                </p:nvSpPr>
                <p:spPr bwMode="auto">
                  <a:xfrm>
                    <a:off x="3602008" y="3125882"/>
                    <a:ext cx="705609" cy="701835"/>
                  </a:xfrm>
                  <a:custGeom>
                    <a:avLst/>
                    <a:gdLst>
                      <a:gd name="T0" fmla="*/ 0 w 374"/>
                      <a:gd name="T1" fmla="*/ 372 h 372"/>
                      <a:gd name="T2" fmla="*/ 374 w 374"/>
                      <a:gd name="T3" fmla="*/ 372 h 372"/>
                      <a:gd name="T4" fmla="*/ 374 w 374"/>
                      <a:gd name="T5" fmla="*/ 0 h 372"/>
                      <a:gd name="T6" fmla="*/ 0 w 374"/>
                      <a:gd name="T7" fmla="*/ 280 h 372"/>
                      <a:gd name="T8" fmla="*/ 0 w 374"/>
                      <a:gd name="T9" fmla="*/ 372 h 3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4" h="372">
                        <a:moveTo>
                          <a:pt x="0" y="372"/>
                        </a:moveTo>
                        <a:lnTo>
                          <a:pt x="374" y="372"/>
                        </a:lnTo>
                        <a:lnTo>
                          <a:pt x="374" y="0"/>
                        </a:lnTo>
                        <a:lnTo>
                          <a:pt x="0" y="280"/>
                        </a:lnTo>
                        <a:lnTo>
                          <a:pt x="0" y="372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33" name="Freeform 22"/>
                  <p:cNvSpPr>
                    <a:spLocks/>
                  </p:cNvSpPr>
                  <p:nvPr/>
                </p:nvSpPr>
                <p:spPr bwMode="auto">
                  <a:xfrm>
                    <a:off x="3602008" y="3829867"/>
                    <a:ext cx="711269" cy="708854"/>
                  </a:xfrm>
                  <a:custGeom>
                    <a:avLst/>
                    <a:gdLst>
                      <a:gd name="T0" fmla="*/ 0 w 377"/>
                      <a:gd name="T1" fmla="*/ 95 h 372"/>
                      <a:gd name="T2" fmla="*/ 377 w 377"/>
                      <a:gd name="T3" fmla="*/ 372 h 372"/>
                      <a:gd name="T4" fmla="*/ 377 w 377"/>
                      <a:gd name="T5" fmla="*/ 0 h 372"/>
                      <a:gd name="T6" fmla="*/ 0 w 377"/>
                      <a:gd name="T7" fmla="*/ 0 h 372"/>
                      <a:gd name="T8" fmla="*/ 0 w 377"/>
                      <a:gd name="T9" fmla="*/ 95 h 3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7" h="372">
                        <a:moveTo>
                          <a:pt x="0" y="95"/>
                        </a:moveTo>
                        <a:lnTo>
                          <a:pt x="377" y="372"/>
                        </a:lnTo>
                        <a:lnTo>
                          <a:pt x="377" y="0"/>
                        </a:lnTo>
                        <a:lnTo>
                          <a:pt x="0" y="0"/>
                        </a:lnTo>
                        <a:lnTo>
                          <a:pt x="0" y="95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Light" charset="0"/>
                      <a:ea typeface="Calibri Light" charset="0"/>
                      <a:cs typeface="Calibri Light" charset="0"/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4176635" y="2007213"/>
                    <a:ext cx="505624" cy="392080"/>
                  </a:xfrm>
                  <a:prstGeom prst="rect">
                    <a:avLst/>
                  </a:prstGeom>
                  <a:grp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rPr>
                      <a:t>01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4165609" y="2653702"/>
                    <a:ext cx="505624" cy="392080"/>
                  </a:xfrm>
                  <a:prstGeom prst="rect">
                    <a:avLst/>
                  </a:prstGeom>
                  <a:grp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rPr>
                      <a:t>02</a:t>
                    </a: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4160411" y="3318256"/>
                    <a:ext cx="505624" cy="392080"/>
                  </a:xfrm>
                  <a:prstGeom prst="rect">
                    <a:avLst/>
                  </a:prstGeom>
                  <a:grp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rPr>
                      <a:t>03</a:t>
                    </a: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168156" y="3979198"/>
                    <a:ext cx="505624" cy="392080"/>
                  </a:xfrm>
                  <a:prstGeom prst="rect">
                    <a:avLst/>
                  </a:prstGeom>
                  <a:grp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rPr>
                      <a:t>04</a:t>
                    </a:r>
                  </a:p>
                </p:txBody>
              </p: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4307617" y="1724007"/>
                    <a:ext cx="5812766" cy="2093"/>
                  </a:xfrm>
                  <a:prstGeom prst="line">
                    <a:avLst/>
                  </a:prstGeom>
                  <a:grpFill/>
                  <a:ln w="12700" cap="flat" cmpd="sng" algn="ctr">
                    <a:solidFill>
                      <a:srgbClr val="6BC2ED">
                        <a:lumMod val="40000"/>
                        <a:lumOff val="60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9" name="Straight Connector 48"/>
                  <p:cNvCxnSpPr>
                    <a:stCxn id="27" idx="1"/>
                  </p:cNvCxnSpPr>
                  <p:nvPr/>
                </p:nvCxnSpPr>
                <p:spPr>
                  <a:xfrm flipV="1">
                    <a:off x="4307617" y="2429706"/>
                    <a:ext cx="5606059" cy="1"/>
                  </a:xfrm>
                  <a:prstGeom prst="line">
                    <a:avLst/>
                  </a:prstGeom>
                  <a:grpFill/>
                  <a:ln w="12700" cap="flat" cmpd="sng" algn="ctr">
                    <a:solidFill>
                      <a:srgbClr val="6BC2ED">
                        <a:lumMod val="40000"/>
                        <a:lumOff val="60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 flipV="1">
                    <a:off x="4307617" y="3122108"/>
                    <a:ext cx="5103888" cy="3141"/>
                  </a:xfrm>
                  <a:prstGeom prst="line">
                    <a:avLst/>
                  </a:prstGeom>
                  <a:grpFill/>
                  <a:ln w="12700" cap="flat" cmpd="sng" algn="ctr">
                    <a:solidFill>
                      <a:srgbClr val="6BC2ED">
                        <a:lumMod val="40000"/>
                        <a:lumOff val="60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4307617" y="3812013"/>
                    <a:ext cx="5778338" cy="18070"/>
                  </a:xfrm>
                  <a:prstGeom prst="line">
                    <a:avLst/>
                  </a:prstGeom>
                  <a:grpFill/>
                  <a:ln w="12700" cap="flat" cmpd="sng" algn="ctr">
                    <a:solidFill>
                      <a:srgbClr val="6BC2ED">
                        <a:lumMod val="40000"/>
                        <a:lumOff val="60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flipV="1">
                    <a:off x="4307617" y="4528902"/>
                    <a:ext cx="6101351" cy="1292"/>
                  </a:xfrm>
                  <a:prstGeom prst="line">
                    <a:avLst/>
                  </a:prstGeom>
                  <a:grpFill/>
                  <a:ln w="12700" cap="flat" cmpd="sng" algn="ctr">
                    <a:solidFill>
                      <a:srgbClr val="6BC2ED">
                        <a:lumMod val="40000"/>
                        <a:lumOff val="60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V="1">
                    <a:off x="4307617" y="5232040"/>
                    <a:ext cx="6116726" cy="369"/>
                  </a:xfrm>
                  <a:prstGeom prst="line">
                    <a:avLst/>
                  </a:prstGeom>
                  <a:grpFill/>
                  <a:ln w="15875" cap="flat" cmpd="sng" algn="ctr">
                    <a:solidFill>
                      <a:srgbClr val="6BC2ED">
                        <a:lumMod val="40000"/>
                        <a:lumOff val="60000"/>
                      </a:srgbClr>
                    </a:solidFill>
                    <a:prstDash val="solid"/>
                  </a:ln>
                  <a:effectLst/>
                </p:spPr>
              </p:cxnSp>
            </p:grpSp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6841" y="4714435"/>
                  <a:ext cx="818353" cy="714739"/>
                </a:xfrm>
                <a:prstGeom prst="rect">
                  <a:avLst/>
                </a:prstGeom>
                <a:grpFill/>
              </p:spPr>
            </p:pic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01444" y="1886147"/>
                  <a:ext cx="943412" cy="807724"/>
                </a:xfrm>
                <a:prstGeom prst="rect">
                  <a:avLst/>
                </a:prstGeom>
                <a:grpFill/>
              </p:spPr>
            </p:pic>
          </p:grpSp>
          <p:cxnSp>
            <p:nvCxnSpPr>
              <p:cNvPr id="56" name="Straight Connector 55"/>
              <p:cNvCxnSpPr>
                <a:endCxn id="31" idx="0"/>
              </p:cNvCxnSpPr>
              <p:nvPr/>
            </p:nvCxnSpPr>
            <p:spPr>
              <a:xfrm flipH="1">
                <a:off x="106680" y="3569040"/>
                <a:ext cx="843277" cy="0"/>
              </a:xfrm>
              <a:prstGeom prst="line">
                <a:avLst/>
              </a:prstGeom>
              <a:ln w="0">
                <a:gradFill>
                  <a:gsLst>
                    <a:gs pos="0">
                      <a:schemeClr val="accent1">
                        <a:alpha val="0"/>
                        <a:lumMod val="38000"/>
                      </a:schemeClr>
                    </a:gs>
                    <a:gs pos="74000">
                      <a:schemeClr val="accent3"/>
                    </a:gs>
                    <a:gs pos="8300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3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 flipV="1">
                <a:off x="106680" y="3745219"/>
                <a:ext cx="843276" cy="539367"/>
              </a:xfrm>
              <a:prstGeom prst="line">
                <a:avLst/>
              </a:prstGeom>
              <a:ln w="0">
                <a:gradFill>
                  <a:gsLst>
                    <a:gs pos="0">
                      <a:schemeClr val="accent1">
                        <a:alpha val="0"/>
                        <a:lumMod val="38000"/>
                      </a:schemeClr>
                    </a:gs>
                    <a:gs pos="74000">
                      <a:schemeClr val="accent3"/>
                    </a:gs>
                    <a:gs pos="8300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3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2351569" y="1550148"/>
                <a:ext cx="6391373" cy="5263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2"/>
                <a:r>
                  <a:rPr lang="ro-MD" dirty="0">
                    <a:latin typeface="Arial Nova" panose="020B0504020202020204" pitchFamily="34" charset="0"/>
                  </a:rPr>
                  <a:t>servicii de distribuire </a:t>
                </a:r>
                <a:r>
                  <a:rPr lang="ro-MD" dirty="0" smtClean="0">
                    <a:latin typeface="Arial Nova" panose="020B0504020202020204" pitchFamily="34" charset="0"/>
                  </a:rPr>
                  <a:t>și </a:t>
                </a:r>
                <a:r>
                  <a:rPr lang="ro-MD" dirty="0">
                    <a:latin typeface="Arial Nova" panose="020B0504020202020204" pitchFamily="34" charset="0"/>
                  </a:rPr>
                  <a:t>eliberare în numerar la </a:t>
                </a:r>
                <a:r>
                  <a:rPr lang="ro-MD" dirty="0" smtClean="0">
                    <a:latin typeface="Arial Nova" panose="020B0504020202020204" pitchFamily="34" charset="0"/>
                  </a:rPr>
                  <a:t>ghișeele </a:t>
                </a:r>
                <a:r>
                  <a:rPr lang="ro-MD" dirty="0">
                    <a:latin typeface="Arial Nova" panose="020B0504020202020204" pitchFamily="34" charset="0"/>
                  </a:rPr>
                  <a:t>Prestatorului a mijloacelor </a:t>
                </a:r>
                <a:r>
                  <a:rPr lang="ro-MD" dirty="0" smtClean="0">
                    <a:latin typeface="Arial Nova" panose="020B0504020202020204" pitchFamily="34" charset="0"/>
                  </a:rPr>
                  <a:t>bănești </a:t>
                </a:r>
                <a:r>
                  <a:rPr lang="ro-MD" dirty="0">
                    <a:latin typeface="Arial Nova" panose="020B0504020202020204" pitchFamily="34" charset="0"/>
                  </a:rPr>
                  <a:t>în adresa Destinatarilor (restituirea plăților din BPN persoanelor fizice</a:t>
                </a:r>
                <a:r>
                  <a:rPr lang="ro-MD" dirty="0" smtClean="0">
                    <a:latin typeface="Arial Nova" panose="020B0504020202020204" pitchFamily="34" charset="0"/>
                  </a:rPr>
                  <a:t>);</a:t>
                </a:r>
                <a:endParaRPr lang="ro-RO" dirty="0">
                  <a:latin typeface="Arial Nova" panose="020B0504020202020204" pitchFamily="34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378303" y="2278813"/>
                <a:ext cx="7065955" cy="372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14400" lvl="2"/>
                <a:r>
                  <a:rPr lang="ro-MD" dirty="0">
                    <a:latin typeface="Arial Nova" panose="020B0504020202020204" pitchFamily="34" charset="0"/>
                  </a:rPr>
                  <a:t>servicii de distribuire, eliberare și încasare în numerar a mijloacelor bănești la ghișeele Prestatorului, la solicitarea Trezoreriei și clientelei acesteia;</a:t>
                </a:r>
                <a:endParaRPr lang="ro-RO" dirty="0">
                  <a:latin typeface="Arial Nova" panose="020B0504020202020204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2279440" y="2996936"/>
                <a:ext cx="5715069" cy="372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o-RO" dirty="0">
                    <a:latin typeface="Arial Nova" panose="020B0504020202020204" pitchFamily="34" charset="0"/>
                  </a:rPr>
                  <a:t>servicii de transfer/eliberare în numerar a mijloacelor bănești, în baza documentelor executorii, din conturile Trezoreriilor;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2351569" y="3700789"/>
                <a:ext cx="6110019" cy="5263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o-RO" dirty="0"/>
                  <a:t>servicii </a:t>
                </a:r>
                <a:r>
                  <a:rPr lang="ro-RO" dirty="0">
                    <a:latin typeface="Arial Nova" panose="020B0504020202020204" pitchFamily="34" charset="0"/>
                  </a:rPr>
                  <a:t>aferente</a:t>
                </a:r>
                <a:r>
                  <a:rPr lang="ro-RO" dirty="0"/>
                  <a:t> operațiunilor în valuta </a:t>
                </a:r>
                <a:r>
                  <a:rPr lang="ro-RO" dirty="0" smtClean="0"/>
                  <a:t>străina (încasarea/eliberarea </a:t>
                </a:r>
                <a:r>
                  <a:rPr lang="ro-RO" dirty="0"/>
                  <a:t>numerarului, convertire, transfer) la solicitarea Trezoreriei și clientelei acesteia;</a:t>
                </a:r>
              </a:p>
            </p:txBody>
          </p:sp>
          <p:cxnSp>
            <p:nvCxnSpPr>
              <p:cNvPr id="77" name="Straight Connector 76"/>
              <p:cNvCxnSpPr>
                <a:stCxn id="31" idx="2"/>
                <a:endCxn id="31" idx="3"/>
              </p:cNvCxnSpPr>
              <p:nvPr/>
            </p:nvCxnSpPr>
            <p:spPr>
              <a:xfrm flipH="1">
                <a:off x="106680" y="2852830"/>
                <a:ext cx="843276" cy="539083"/>
              </a:xfrm>
              <a:prstGeom prst="line">
                <a:avLst/>
              </a:prstGeom>
              <a:ln w="0">
                <a:gradFill>
                  <a:gsLst>
                    <a:gs pos="0">
                      <a:schemeClr val="accent1">
                        <a:alpha val="0"/>
                        <a:lumMod val="38000"/>
                      </a:schemeClr>
                    </a:gs>
                    <a:gs pos="74000">
                      <a:schemeClr val="accent3"/>
                    </a:gs>
                    <a:gs pos="8300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3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>
                <a:endCxn id="27" idx="3"/>
              </p:cNvCxnSpPr>
              <p:nvPr/>
            </p:nvCxnSpPr>
            <p:spPr>
              <a:xfrm flipH="1">
                <a:off x="106680" y="1420511"/>
                <a:ext cx="843274" cy="1611373"/>
              </a:xfrm>
              <a:prstGeom prst="line">
                <a:avLst/>
              </a:prstGeom>
              <a:ln w="0">
                <a:gradFill>
                  <a:gsLst>
                    <a:gs pos="0">
                      <a:schemeClr val="accent1">
                        <a:alpha val="0"/>
                        <a:lumMod val="38000"/>
                      </a:schemeClr>
                    </a:gs>
                    <a:gs pos="74000">
                      <a:schemeClr val="accent3"/>
                    </a:gs>
                    <a:gs pos="8300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3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endCxn id="29" idx="3"/>
              </p:cNvCxnSpPr>
              <p:nvPr/>
            </p:nvCxnSpPr>
            <p:spPr>
              <a:xfrm flipH="1">
                <a:off x="106680" y="2139995"/>
                <a:ext cx="843274" cy="1069016"/>
              </a:xfrm>
              <a:prstGeom prst="line">
                <a:avLst/>
              </a:prstGeom>
              <a:ln w="0">
                <a:gradFill>
                  <a:gsLst>
                    <a:gs pos="0">
                      <a:schemeClr val="accent1">
                        <a:alpha val="0"/>
                        <a:lumMod val="38000"/>
                      </a:schemeClr>
                    </a:gs>
                    <a:gs pos="74000">
                      <a:schemeClr val="accent3"/>
                    </a:gs>
                    <a:gs pos="8300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3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1406695" y="2190885"/>
              <a:ext cx="753047" cy="532240"/>
              <a:chOff x="799991" y="2080663"/>
              <a:chExt cx="1232680" cy="858353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1268817" y="2080663"/>
                <a:ext cx="763854" cy="826722"/>
                <a:chOff x="6179852" y="6090161"/>
                <a:chExt cx="3808470" cy="3253968"/>
              </a:xfrm>
              <a:solidFill>
                <a:schemeClr val="tx1"/>
              </a:solidFill>
            </p:grpSpPr>
            <p:sp>
              <p:nvSpPr>
                <p:cNvPr id="100" name="Flowchart: Extract 99"/>
                <p:cNvSpPr/>
                <p:nvPr/>
              </p:nvSpPr>
              <p:spPr>
                <a:xfrm>
                  <a:off x="6198341" y="6090161"/>
                  <a:ext cx="3771516" cy="1059852"/>
                </a:xfrm>
                <a:prstGeom prst="flowChartExtra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01" name="Group 100"/>
                <p:cNvGrpSpPr/>
                <p:nvPr/>
              </p:nvGrpSpPr>
              <p:grpSpPr>
                <a:xfrm>
                  <a:off x="6765515" y="7266474"/>
                  <a:ext cx="2637143" cy="1209840"/>
                  <a:chOff x="6700209" y="8883947"/>
                  <a:chExt cx="2877789" cy="1675833"/>
                </a:xfrm>
                <a:grpFill/>
              </p:grpSpPr>
              <p:sp>
                <p:nvSpPr>
                  <p:cNvPr id="104" name="Rectangle 103"/>
                  <p:cNvSpPr/>
                  <p:nvPr/>
                </p:nvSpPr>
                <p:spPr>
                  <a:xfrm>
                    <a:off x="6700209" y="8883953"/>
                    <a:ext cx="612891" cy="167582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5" name="Rectangle 104"/>
                  <p:cNvSpPr/>
                  <p:nvPr/>
                </p:nvSpPr>
                <p:spPr>
                  <a:xfrm>
                    <a:off x="7832662" y="8883947"/>
                    <a:ext cx="612891" cy="167582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>
                  <a:xfrm>
                    <a:off x="8965107" y="8883947"/>
                    <a:ext cx="612891" cy="167582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02" name="Rectangle 101"/>
                <p:cNvSpPr/>
                <p:nvPr/>
              </p:nvSpPr>
              <p:spPr>
                <a:xfrm>
                  <a:off x="6179852" y="9020294"/>
                  <a:ext cx="3808470" cy="32383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6614749" y="8592570"/>
                  <a:ext cx="2938644" cy="32383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297" flipH="1">
                <a:off x="799991" y="2493872"/>
                <a:ext cx="445143" cy="445144"/>
              </a:xfrm>
              <a:prstGeom prst="rect">
                <a:avLst/>
              </a:prstGeom>
            </p:spPr>
          </p:pic>
        </p:grp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609" y="2932099"/>
              <a:ext cx="606897" cy="461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65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" y="-276999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2. Contractul </a:t>
            </a: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nr.218 din 14.12.2018 </a:t>
            </a: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– obiectul contractului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0" y="788705"/>
            <a:ext cx="9088997" cy="3892281"/>
            <a:chOff x="181335" y="1223546"/>
            <a:chExt cx="8772887" cy="2734879"/>
          </a:xfrm>
        </p:grpSpPr>
        <p:grpSp>
          <p:nvGrpSpPr>
            <p:cNvPr id="74" name="Group 73"/>
            <p:cNvGrpSpPr/>
            <p:nvPr/>
          </p:nvGrpSpPr>
          <p:grpSpPr>
            <a:xfrm>
              <a:off x="181335" y="1223546"/>
              <a:ext cx="8772887" cy="2686685"/>
              <a:chOff x="155757" y="1562450"/>
              <a:chExt cx="8772887" cy="2686685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155757" y="1562450"/>
                <a:ext cx="8772887" cy="2683157"/>
                <a:chOff x="181335" y="1818226"/>
                <a:chExt cx="8772887" cy="2683157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181335" y="1833225"/>
                  <a:ext cx="8772887" cy="2668158"/>
                  <a:chOff x="106680" y="1626446"/>
                  <a:chExt cx="8772887" cy="2668158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106680" y="1626446"/>
                    <a:ext cx="8772887" cy="2668158"/>
                    <a:chOff x="3602008" y="1924115"/>
                    <a:chExt cx="7340687" cy="2614607"/>
                  </a:xfrm>
                  <a:solidFill>
                    <a:schemeClr val="accent4">
                      <a:lumMod val="40000"/>
                      <a:lumOff val="60000"/>
                    </a:schemeClr>
                  </a:solidFill>
                </p:grpSpPr>
                <p:sp>
                  <p:nvSpPr>
                    <p:cNvPr id="19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4261003" y="3812013"/>
                      <a:ext cx="6681692" cy="726157"/>
                    </a:xfrm>
                    <a:prstGeom prst="snip1Rect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p:txBody>
                </p:sp>
                <p:sp>
                  <p:nvSpPr>
                    <p:cNvPr id="22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4307615" y="1924115"/>
                      <a:ext cx="6629418" cy="1205962"/>
                    </a:xfrm>
                    <a:prstGeom prst="snip1Rect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p:txBody>
                </p:sp>
                <p:sp>
                  <p:nvSpPr>
                    <p:cNvPr id="23" name="Freeform 12"/>
                    <p:cNvSpPr>
                      <a:spLocks/>
                    </p:cNvSpPr>
                    <p:nvPr/>
                  </p:nvSpPr>
                  <p:spPr bwMode="auto">
                    <a:xfrm>
                      <a:off x="4307618" y="3125882"/>
                      <a:ext cx="6253472" cy="701835"/>
                    </a:xfrm>
                    <a:prstGeom prst="snip1Rect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p:txBody>
                </p:sp>
                <p:sp>
                  <p:nvSpPr>
                    <p:cNvPr id="31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3602008" y="3125882"/>
                      <a:ext cx="705609" cy="701835"/>
                    </a:xfrm>
                    <a:custGeom>
                      <a:avLst/>
                      <a:gdLst>
                        <a:gd name="T0" fmla="*/ 0 w 374"/>
                        <a:gd name="T1" fmla="*/ 372 h 372"/>
                        <a:gd name="T2" fmla="*/ 374 w 374"/>
                        <a:gd name="T3" fmla="*/ 372 h 372"/>
                        <a:gd name="T4" fmla="*/ 374 w 374"/>
                        <a:gd name="T5" fmla="*/ 0 h 372"/>
                        <a:gd name="T6" fmla="*/ 0 w 374"/>
                        <a:gd name="T7" fmla="*/ 280 h 372"/>
                        <a:gd name="T8" fmla="*/ 0 w 374"/>
                        <a:gd name="T9" fmla="*/ 372 h 3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74" h="372">
                          <a:moveTo>
                            <a:pt x="0" y="372"/>
                          </a:moveTo>
                          <a:lnTo>
                            <a:pt x="374" y="372"/>
                          </a:lnTo>
                          <a:lnTo>
                            <a:pt x="374" y="0"/>
                          </a:lnTo>
                          <a:lnTo>
                            <a:pt x="0" y="280"/>
                          </a:lnTo>
                          <a:lnTo>
                            <a:pt x="0" y="37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p:txBody>
                </p:sp>
                <p:sp>
                  <p:nvSpPr>
                    <p:cNvPr id="33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3602009" y="3829867"/>
                      <a:ext cx="658995" cy="708855"/>
                    </a:xfrm>
                    <a:custGeom>
                      <a:avLst/>
                      <a:gdLst>
                        <a:gd name="T0" fmla="*/ 0 w 377"/>
                        <a:gd name="T1" fmla="*/ 95 h 372"/>
                        <a:gd name="T2" fmla="*/ 377 w 377"/>
                        <a:gd name="T3" fmla="*/ 372 h 372"/>
                        <a:gd name="T4" fmla="*/ 377 w 377"/>
                        <a:gd name="T5" fmla="*/ 0 h 372"/>
                        <a:gd name="T6" fmla="*/ 0 w 377"/>
                        <a:gd name="T7" fmla="*/ 0 h 372"/>
                        <a:gd name="T8" fmla="*/ 0 w 377"/>
                        <a:gd name="T9" fmla="*/ 95 h 3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77" h="372">
                          <a:moveTo>
                            <a:pt x="0" y="95"/>
                          </a:moveTo>
                          <a:lnTo>
                            <a:pt x="377" y="372"/>
                          </a:lnTo>
                          <a:lnTo>
                            <a:pt x="377" y="0"/>
                          </a:lnTo>
                          <a:lnTo>
                            <a:pt x="0" y="0"/>
                          </a:lnTo>
                          <a:lnTo>
                            <a:pt x="0" y="9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4170279" y="2435872"/>
                      <a:ext cx="505624" cy="392080"/>
                    </a:xfrm>
                    <a:prstGeom prst="rect">
                      <a:avLst/>
                    </a:prstGeom>
                    <a:grp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05</a:t>
                      </a: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4170279" y="3298619"/>
                      <a:ext cx="505624" cy="392080"/>
                    </a:xfrm>
                    <a:prstGeom prst="rect">
                      <a:avLst/>
                    </a:prstGeom>
                    <a:grp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06</a:t>
                      </a:r>
                      <a:endParaRPr kumimoji="0" lang="ro-RO" sz="2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p:txBody>
                </p: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4170280" y="4012723"/>
                      <a:ext cx="505624" cy="392080"/>
                    </a:xfrm>
                    <a:prstGeom prst="rect">
                      <a:avLst/>
                    </a:prstGeom>
                    <a:grp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121898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07</a:t>
                      </a:r>
                    </a:p>
                  </p:txBody>
                </p: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flipV="1">
                      <a:off x="4307617" y="3122108"/>
                      <a:ext cx="5103888" cy="3141"/>
                    </a:xfrm>
                    <a:prstGeom prst="line">
                      <a:avLst/>
                    </a:prstGeom>
                    <a:grpFill/>
                    <a:ln w="12700" cap="flat" cmpd="sng" algn="ctr">
                      <a:solidFill>
                        <a:srgbClr val="6BC2ED">
                          <a:lumMod val="40000"/>
                          <a:lumOff val="60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flipV="1">
                      <a:off x="4307617" y="3796058"/>
                      <a:ext cx="6263866" cy="34025"/>
                    </a:xfrm>
                    <a:prstGeom prst="line">
                      <a:avLst/>
                    </a:prstGeom>
                    <a:grpFill/>
                    <a:ln w="12700" cap="flat" cmpd="sng" algn="ctr">
                      <a:solidFill>
                        <a:srgbClr val="6BC2ED">
                          <a:lumMod val="40000"/>
                          <a:lumOff val="60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4261003" y="4538170"/>
                      <a:ext cx="5824952" cy="0"/>
                    </a:xfrm>
                    <a:prstGeom prst="line">
                      <a:avLst/>
                    </a:prstGeom>
                    <a:grpFill/>
                    <a:ln w="12700" cap="flat" cmpd="sng" algn="ctr">
                      <a:solidFill>
                        <a:srgbClr val="6BC2ED">
                          <a:lumMod val="40000"/>
                          <a:lumOff val="60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cxnSp>
                <p:nvCxnSpPr>
                  <p:cNvPr id="56" name="Straight Connector 55"/>
                  <p:cNvCxnSpPr>
                    <a:stCxn id="23" idx="4"/>
                    <a:endCxn id="31" idx="0"/>
                  </p:cNvCxnSpPr>
                  <p:nvPr/>
                </p:nvCxnSpPr>
                <p:spPr>
                  <a:xfrm flipH="1">
                    <a:off x="106680" y="3569040"/>
                    <a:ext cx="843277" cy="0"/>
                  </a:xfrm>
                  <a:prstGeom prst="line">
                    <a:avLst/>
                  </a:prstGeom>
                  <a:ln w="0">
                    <a:gradFill>
                      <a:gsLst>
                        <a:gs pos="0">
                          <a:schemeClr val="accent1">
                            <a:alpha val="0"/>
                            <a:lumMod val="38000"/>
                          </a:schemeClr>
                        </a:gs>
                        <a:gs pos="74000">
                          <a:schemeClr val="accent3"/>
                        </a:gs>
                        <a:gs pos="83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 flipH="1" flipV="1">
                    <a:off x="106680" y="3745220"/>
                    <a:ext cx="787568" cy="548821"/>
                  </a:xfrm>
                  <a:prstGeom prst="line">
                    <a:avLst/>
                  </a:prstGeom>
                  <a:ln w="0">
                    <a:gradFill>
                      <a:gsLst>
                        <a:gs pos="0">
                          <a:schemeClr val="accent1">
                            <a:alpha val="0"/>
                            <a:lumMod val="38000"/>
                          </a:schemeClr>
                        </a:gs>
                        <a:gs pos="74000">
                          <a:schemeClr val="accent3"/>
                        </a:gs>
                        <a:gs pos="83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5" name="Rectangle 64"/>
                  <p:cNvSpPr/>
                  <p:nvPr/>
                </p:nvSpPr>
                <p:spPr>
                  <a:xfrm>
                    <a:off x="1440657" y="2989308"/>
                    <a:ext cx="7154032" cy="36763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914400" lvl="2"/>
                    <a:r>
                      <a:rPr lang="ro-MD" dirty="0">
                        <a:latin typeface="Arial Nova" panose="020B0504020202020204" pitchFamily="34" charset="0"/>
                      </a:rPr>
                      <a:t>servicii de </a:t>
                    </a:r>
                    <a:r>
                      <a:rPr lang="ro-MD" dirty="0" smtClean="0">
                        <a:latin typeface="Arial Nova" panose="020B0504020202020204" pitchFamily="34" charset="0"/>
                      </a:rPr>
                      <a:t>menținere </a:t>
                    </a:r>
                    <a:r>
                      <a:rPr lang="ro-MD" dirty="0">
                        <a:latin typeface="Arial Nova" panose="020B0504020202020204" pitchFamily="34" charset="0"/>
                      </a:rPr>
                      <a:t>a gropurilor sigilate destinate păstrării valorilor, la solicitarea Trezoreriei și clientelei acesteia;</a:t>
                    </a:r>
                    <a:endParaRPr lang="ro-RO" dirty="0">
                      <a:latin typeface="Arial Nova" panose="020B0504020202020204" pitchFamily="34" charset="0"/>
                    </a:endParaRPr>
                  </a:p>
                </p:txBody>
              </p:sp>
              <p:cxnSp>
                <p:nvCxnSpPr>
                  <p:cNvPr id="77" name="Straight Connector 76"/>
                  <p:cNvCxnSpPr>
                    <a:stCxn id="31" idx="2"/>
                    <a:endCxn id="31" idx="3"/>
                  </p:cNvCxnSpPr>
                  <p:nvPr/>
                </p:nvCxnSpPr>
                <p:spPr>
                  <a:xfrm flipH="1">
                    <a:off x="106680" y="2852830"/>
                    <a:ext cx="843276" cy="539083"/>
                  </a:xfrm>
                  <a:prstGeom prst="line">
                    <a:avLst/>
                  </a:prstGeom>
                  <a:ln w="0">
                    <a:gradFill>
                      <a:gsLst>
                        <a:gs pos="0">
                          <a:schemeClr val="accent1">
                            <a:alpha val="0"/>
                            <a:lumMod val="38000"/>
                          </a:schemeClr>
                        </a:gs>
                        <a:gs pos="74000">
                          <a:schemeClr val="accent3"/>
                        </a:gs>
                        <a:gs pos="83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>
                    <a:stCxn id="20" idx="4"/>
                    <a:endCxn id="29" idx="3"/>
                  </p:cNvCxnSpPr>
                  <p:nvPr/>
                </p:nvCxnSpPr>
                <p:spPr>
                  <a:xfrm flipH="1">
                    <a:off x="106680" y="2139995"/>
                    <a:ext cx="843274" cy="1069016"/>
                  </a:xfrm>
                  <a:prstGeom prst="line">
                    <a:avLst/>
                  </a:prstGeom>
                  <a:ln w="0">
                    <a:gradFill>
                      <a:gsLst>
                        <a:gs pos="0">
                          <a:schemeClr val="accent1">
                            <a:alpha val="0"/>
                            <a:lumMod val="38000"/>
                          </a:schemeClr>
                        </a:gs>
                        <a:gs pos="74000">
                          <a:schemeClr val="accent3"/>
                        </a:gs>
                        <a:gs pos="83000">
                          <a:schemeClr val="accent3">
                            <a:lumMod val="40000"/>
                            <a:lumOff val="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8" name="Freeform 18"/>
                <p:cNvSpPr>
                  <a:spLocks/>
                </p:cNvSpPr>
                <p:nvPr/>
              </p:nvSpPr>
              <p:spPr bwMode="auto">
                <a:xfrm>
                  <a:off x="181335" y="1830584"/>
                  <a:ext cx="859176" cy="1768108"/>
                </a:xfrm>
                <a:custGeom>
                  <a:avLst/>
                  <a:gdLst>
                    <a:gd name="T0" fmla="*/ 0 w 374"/>
                    <a:gd name="T1" fmla="*/ 649 h 649"/>
                    <a:gd name="T2" fmla="*/ 374 w 374"/>
                    <a:gd name="T3" fmla="*/ 369 h 649"/>
                    <a:gd name="T4" fmla="*/ 374 w 374"/>
                    <a:gd name="T5" fmla="*/ 0 h 649"/>
                    <a:gd name="T6" fmla="*/ 0 w 374"/>
                    <a:gd name="T7" fmla="*/ 554 h 649"/>
                    <a:gd name="T8" fmla="*/ 0 w 374"/>
                    <a:gd name="T9" fmla="*/ 649 h 649"/>
                    <a:gd name="connsiteX0" fmla="*/ 0 w 10115"/>
                    <a:gd name="connsiteY0" fmla="*/ 10000 h 10000"/>
                    <a:gd name="connsiteX1" fmla="*/ 10115 w 10115"/>
                    <a:gd name="connsiteY1" fmla="*/ 5936 h 10000"/>
                    <a:gd name="connsiteX2" fmla="*/ 10000 w 10115"/>
                    <a:gd name="connsiteY2" fmla="*/ 0 h 10000"/>
                    <a:gd name="connsiteX3" fmla="*/ 0 w 10115"/>
                    <a:gd name="connsiteY3" fmla="*/ 8536 h 10000"/>
                    <a:gd name="connsiteX4" fmla="*/ 0 w 10115"/>
                    <a:gd name="connsiteY4" fmla="*/ 10000 h 10000"/>
                    <a:gd name="connsiteX0" fmla="*/ 0 w 10236"/>
                    <a:gd name="connsiteY0" fmla="*/ 13247 h 13247"/>
                    <a:gd name="connsiteX1" fmla="*/ 10115 w 10236"/>
                    <a:gd name="connsiteY1" fmla="*/ 9183 h 13247"/>
                    <a:gd name="connsiteX2" fmla="*/ 10231 w 10236"/>
                    <a:gd name="connsiteY2" fmla="*/ 0 h 13247"/>
                    <a:gd name="connsiteX3" fmla="*/ 0 w 10236"/>
                    <a:gd name="connsiteY3" fmla="*/ 11783 h 13247"/>
                    <a:gd name="connsiteX4" fmla="*/ 0 w 10236"/>
                    <a:gd name="connsiteY4" fmla="*/ 13247 h 13247"/>
                    <a:gd name="connsiteX0" fmla="*/ 0 w 10346"/>
                    <a:gd name="connsiteY0" fmla="*/ 13247 h 13247"/>
                    <a:gd name="connsiteX1" fmla="*/ 10346 w 10346"/>
                    <a:gd name="connsiteY1" fmla="*/ 9135 h 13247"/>
                    <a:gd name="connsiteX2" fmla="*/ 10231 w 10346"/>
                    <a:gd name="connsiteY2" fmla="*/ 0 h 13247"/>
                    <a:gd name="connsiteX3" fmla="*/ 0 w 10346"/>
                    <a:gd name="connsiteY3" fmla="*/ 11783 h 13247"/>
                    <a:gd name="connsiteX4" fmla="*/ 0 w 10346"/>
                    <a:gd name="connsiteY4" fmla="*/ 13247 h 13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46" h="13247">
                      <a:moveTo>
                        <a:pt x="0" y="13247"/>
                      </a:moveTo>
                      <a:lnTo>
                        <a:pt x="10346" y="9135"/>
                      </a:lnTo>
                      <a:cubicBezTo>
                        <a:pt x="10308" y="7156"/>
                        <a:pt x="10269" y="1979"/>
                        <a:pt x="10231" y="0"/>
                      </a:cubicBezTo>
                      <a:lnTo>
                        <a:pt x="0" y="11783"/>
                      </a:lnTo>
                      <a:lnTo>
                        <a:pt x="0" y="13247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 charset="0"/>
                    <a:ea typeface="Calibri Light" charset="0"/>
                    <a:cs typeface="Calibri Light" charset="0"/>
                  </a:endParaRPr>
                </a:p>
              </p:txBody>
            </p:sp>
            <p:cxnSp>
              <p:nvCxnSpPr>
                <p:cNvPr id="59" name="Straight Connector 58"/>
                <p:cNvCxnSpPr>
                  <a:endCxn id="58" idx="3"/>
                </p:cNvCxnSpPr>
                <p:nvPr/>
              </p:nvCxnSpPr>
              <p:spPr>
                <a:xfrm flipH="1">
                  <a:off x="181335" y="1818226"/>
                  <a:ext cx="850040" cy="1585063"/>
                </a:xfrm>
                <a:prstGeom prst="line">
                  <a:avLst/>
                </a:prstGeom>
                <a:ln w="0">
                  <a:gradFill>
                    <a:gsLst>
                      <a:gs pos="0">
                        <a:schemeClr val="accent1">
                          <a:alpha val="0"/>
                          <a:lumMod val="38000"/>
                        </a:schemeClr>
                      </a:gs>
                      <a:gs pos="74000">
                        <a:schemeClr val="accent3"/>
                      </a:gs>
                      <a:gs pos="83000">
                        <a:schemeClr val="accent3">
                          <a:lumMod val="40000"/>
                          <a:lumOff val="60000"/>
                        </a:schemeClr>
                      </a:gs>
                      <a:gs pos="100000">
                        <a:schemeClr val="accent3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1031376" y="3044708"/>
                  <a:ext cx="7345295" cy="1719"/>
                </a:xfrm>
                <a:prstGeom prst="lin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rgbClr val="6BC2E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30" name="TextBox 29"/>
                <p:cNvSpPr txBox="1"/>
                <p:nvPr/>
              </p:nvSpPr>
              <p:spPr>
                <a:xfrm>
                  <a:off x="2369987" y="1952607"/>
                  <a:ext cx="6463950" cy="11029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o-RO" dirty="0">
                      <a:latin typeface="Arial Nova" panose="020B0504020202020204" pitchFamily="34" charset="0"/>
                    </a:rPr>
                    <a:t>servicii de distribuire a compensațiilor persoanelor supuse represiunilor politice, a compensațiilor unice pentru conectarea la conducta de gaze naturale, a indemnizațiilor unice pentru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construcția </a:t>
                  </a:r>
                  <a:r>
                    <a:rPr lang="ro-RO" dirty="0">
                      <a:latin typeface="Arial Nova" panose="020B0504020202020204" pitchFamily="34" charset="0"/>
                    </a:rPr>
                    <a:t>de case individuale sau de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locuințe </a:t>
                  </a:r>
                  <a:r>
                    <a:rPr lang="ro-RO" dirty="0">
                      <a:latin typeface="Arial Nova" panose="020B0504020202020204" pitchFamily="34" charset="0"/>
                    </a:rPr>
                    <a:t>cooperatiste, procurarea de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spațiu </a:t>
                  </a:r>
                  <a:r>
                    <a:rPr lang="ro-RO" dirty="0">
                      <a:latin typeface="Arial Nova" panose="020B0504020202020204" pitchFamily="34" charset="0"/>
                    </a:rPr>
                    <a:t>locativ sau restaurarea caselor vechi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și </a:t>
                  </a:r>
                  <a:r>
                    <a:rPr lang="ro-RO" dirty="0">
                      <a:latin typeface="Arial Nova" panose="020B0504020202020204" pitchFamily="34" charset="0"/>
                    </a:rPr>
                    <a:t>a altor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plăti </a:t>
                  </a:r>
                  <a:r>
                    <a:rPr lang="ro-RO" dirty="0">
                      <a:latin typeface="Arial Nova" panose="020B0504020202020204" pitchFamily="34" charset="0"/>
                    </a:rPr>
                    <a:t>sociale cu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destinație </a:t>
                  </a:r>
                  <a:r>
                    <a:rPr lang="ro-RO" dirty="0">
                      <a:latin typeface="Arial Nova" panose="020B0504020202020204" pitchFamily="34" charset="0"/>
                    </a:rPr>
                    <a:t>specială pentru unele categorii de </a:t>
                  </a:r>
                  <a:r>
                    <a:rPr lang="ro-RO" dirty="0" smtClean="0">
                      <a:latin typeface="Arial Nova" panose="020B0504020202020204" pitchFamily="34" charset="0"/>
                    </a:rPr>
                    <a:t>populație </a:t>
                  </a:r>
                  <a:r>
                    <a:rPr lang="ro-RO" dirty="0">
                      <a:latin typeface="Arial Nova" panose="020B0504020202020204" pitchFamily="34" charset="0"/>
                    </a:rPr>
                    <a:t>prevăzute în bugetul de stat;</a:t>
                  </a:r>
                </a:p>
                <a:p>
                  <a:endParaRPr lang="ro-RO" sz="1200" dirty="0">
                    <a:latin typeface="Arial Nova" panose="020B0504020202020204" pitchFamily="34" charset="0"/>
                  </a:endParaRPr>
                </a:p>
              </p:txBody>
            </p:sp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5541" y="3106272"/>
                  <a:ext cx="735078" cy="588372"/>
                </a:xfrm>
                <a:prstGeom prst="rect">
                  <a:avLst/>
                </a:prstGeom>
              </p:spPr>
            </p:pic>
            <p:pic>
              <p:nvPicPr>
                <p:cNvPr id="75" name="Picture 7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08550" y="2166578"/>
                  <a:ext cx="747920" cy="517423"/>
                </a:xfrm>
                <a:prstGeom prst="rect">
                  <a:avLst/>
                </a:prstGeom>
              </p:spPr>
            </p:pic>
          </p:grpSp>
          <p:cxnSp>
            <p:nvCxnSpPr>
              <p:cNvPr id="82" name="Straight Connector 81"/>
              <p:cNvCxnSpPr/>
              <p:nvPr/>
            </p:nvCxnSpPr>
            <p:spPr>
              <a:xfrm>
                <a:off x="943325" y="4245044"/>
                <a:ext cx="7919321" cy="4091"/>
              </a:xfrm>
              <a:prstGeom prst="lin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rgbClr val="6BC2ED">
                    <a:lumMod val="40000"/>
                    <a:lumOff val="60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87" name="Rectangle 86"/>
            <p:cNvSpPr/>
            <p:nvPr/>
          </p:nvSpPr>
          <p:spPr>
            <a:xfrm>
              <a:off x="2397081" y="3325519"/>
              <a:ext cx="6436856" cy="367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o-MD" dirty="0">
                  <a:latin typeface="Arial Nova" panose="020B0504020202020204" pitchFamily="34" charset="0"/>
                </a:rPr>
                <a:t>asigurarea calculării și achitarea dobânzii la soldurile mijloacelor bănești din conturile bancare ale Trezoreriilor;</a:t>
              </a:r>
              <a:endParaRPr lang="ro-RO" dirty="0">
                <a:latin typeface="Arial Nova" panose="020B0504020202020204" pitchFamily="34" charset="0"/>
              </a:endParaRPr>
            </a:p>
          </p:txBody>
        </p:sp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438" y="3181136"/>
              <a:ext cx="1001650" cy="7772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640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" y="-276999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3</a:t>
            </a: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istribuirea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plăților sociale prevăzute la art.14 alin.(1) din Legea bugetului de stat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323340" y="584038"/>
            <a:ext cx="8649210" cy="243143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ro-MD" sz="2000" dirty="0" smtClean="0">
                <a:latin typeface="Arial Nova" panose="020B0504020202020204" pitchFamily="34" charset="0"/>
              </a:rPr>
              <a:t>Pentru </a:t>
            </a:r>
            <a:r>
              <a:rPr lang="ro-MD" sz="2000" dirty="0">
                <a:latin typeface="Arial Nova" panose="020B0504020202020204" pitchFamily="34" charset="0"/>
              </a:rPr>
              <a:t>stabilirea modului de distribuire a plăților sociale prevăzute la art.14 alin.(1) din Legea bugetului de stat pentru anul 2019 nr.303 din 30.11.2018 în baza contractelor încheiate de Ministerul Finanțelor, autoritățile/instituțiile corespunzătoare urmează să încheie cu:</a:t>
            </a:r>
          </a:p>
          <a:p>
            <a:pPr>
              <a:lnSpc>
                <a:spcPct val="200000"/>
              </a:lnSpc>
            </a:pPr>
            <a:endParaRPr lang="ro-RO" sz="1600" dirty="0">
              <a:latin typeface="Arial Nova" panose="020B0504020202020204" pitchFamily="34" charset="0"/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285750" y="2709329"/>
            <a:ext cx="8686800" cy="7948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defTabSz="1218987">
              <a:defRPr/>
            </a:pP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1.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en-US" sz="2000" b="1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BC </a:t>
            </a:r>
            <a:r>
              <a:rPr lang="en-US" sz="2000" b="1" dirty="0">
                <a:latin typeface="Arial Nova" panose="020B0504020202020204" pitchFamily="34" charset="0"/>
                <a:ea typeface="Calibri Light" charset="0"/>
                <a:cs typeface="Calibri Light" charset="0"/>
              </a:rPr>
              <a:t>“Moldova-Agroindbank” </a:t>
            </a:r>
            <a:r>
              <a:rPr lang="en-US" sz="2000" dirty="0">
                <a:latin typeface="Arial Nova" panose="020B0504020202020204" pitchFamily="34" charset="0"/>
                <a:ea typeface="Calibri Light" charset="0"/>
                <a:cs typeface="Calibri Light" charset="0"/>
              </a:rPr>
              <a:t>- Acord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privind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prestarea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serviciilor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en-US" sz="2000" dirty="0">
                <a:latin typeface="Arial Nova" panose="020B0504020202020204" pitchFamily="34" charset="0"/>
                <a:ea typeface="Calibri Light" charset="0"/>
                <a:cs typeface="Calibri Light" charset="0"/>
              </a:rPr>
              <a:t>de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distribuire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en-US" sz="2000" dirty="0">
                <a:latin typeface="Arial Nova" panose="020B0504020202020204" pitchFamily="34" charset="0"/>
                <a:ea typeface="Calibri Light" charset="0"/>
                <a:cs typeface="Calibri Light" charset="0"/>
              </a:rPr>
              <a:t>a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plăților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sociale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în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numerar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sau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en-US" sz="2000" dirty="0">
                <a:latin typeface="Arial Nova" panose="020B0504020202020204" pitchFamily="34" charset="0"/>
                <a:ea typeface="Calibri Light" charset="0"/>
                <a:cs typeface="Calibri Light" charset="0"/>
              </a:rPr>
              <a:t>la </a:t>
            </a:r>
            <a:r>
              <a:rPr lang="ro-RO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conturile</a:t>
            </a:r>
            <a:r>
              <a:rPr lang="en-US" sz="2000" dirty="0" smtClean="0">
                <a:latin typeface="Arial Nova" panose="020B0504020202020204" pitchFamily="34" charset="0"/>
                <a:ea typeface="Calibri Light" charset="0"/>
                <a:cs typeface="Calibri Light" charset="0"/>
              </a:rPr>
              <a:t> </a:t>
            </a:r>
            <a:r>
              <a:rPr lang="en-US" sz="2000" dirty="0">
                <a:latin typeface="Arial Nova" panose="020B0504020202020204" pitchFamily="34" charset="0"/>
                <a:ea typeface="Calibri Light" charset="0"/>
                <a:cs typeface="Calibri Light" charset="0"/>
              </a:rPr>
              <a:t>de card;</a:t>
            </a:r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285750" y="3748551"/>
            <a:ext cx="8686800" cy="7948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o-RO" sz="2000" dirty="0">
                <a:latin typeface="+mj-lt"/>
                <a:ea typeface="Calibri Light" charset="0"/>
                <a:cs typeface="Calibri Light" charset="0"/>
              </a:rPr>
              <a:t>2</a:t>
            </a: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.</a:t>
            </a:r>
            <a:r>
              <a:rPr lang="ro-RO" sz="2000" dirty="0" smtClean="0">
                <a:latin typeface="+mj-lt"/>
                <a:ea typeface="Calibri Light" charset="0"/>
                <a:cs typeface="Calibri Light" charset="0"/>
              </a:rPr>
              <a:t> </a:t>
            </a:r>
            <a:r>
              <a:rPr lang="ro-MD" sz="2000" b="1" dirty="0">
                <a:latin typeface="Arial Nova" panose="020B0504020202020204" pitchFamily="34" charset="0"/>
              </a:rPr>
              <a:t>Î.S. „Poșta Moldovei”  </a:t>
            </a:r>
            <a:r>
              <a:rPr lang="ro-MD" sz="2000" dirty="0">
                <a:latin typeface="Arial Nova" panose="020B0504020202020204" pitchFamily="34" charset="0"/>
              </a:rPr>
              <a:t>- Contract privind distribuirea plăților sociale în numerar.</a:t>
            </a:r>
          </a:p>
        </p:txBody>
      </p:sp>
    </p:spTree>
    <p:extLst>
      <p:ext uri="{BB962C8B-B14F-4D97-AF65-F5344CB8AC3E}">
        <p14:creationId xmlns:p14="http://schemas.microsoft.com/office/powerpoint/2010/main" val="185853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" y="-276999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3</a:t>
            </a: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istribuirea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plăților sociale prevăzute la art.14 alin.(1) din Legea bugetului de stat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545234"/>
              </p:ext>
            </p:extLst>
          </p:nvPr>
        </p:nvGraphicFramePr>
        <p:xfrm>
          <a:off x="106680" y="618313"/>
          <a:ext cx="8960588" cy="4480426"/>
        </p:xfrm>
        <a:graphic>
          <a:graphicData uri="http://schemas.openxmlformats.org/drawingml/2006/table">
            <a:tbl>
              <a:tblPr firstRow="1" firstCol="1" bandRow="1">
                <a:tableStyleId>{970A429A-533F-40F5-A678-562649785E0B}</a:tableStyleId>
              </a:tblPr>
              <a:tblGrid>
                <a:gridCol w="5928459">
                  <a:extLst>
                    <a:ext uri="{9D8B030D-6E8A-4147-A177-3AD203B41FA5}">
                      <a16:colId xmlns:a16="http://schemas.microsoft.com/office/drawing/2014/main" val="2358459695"/>
                    </a:ext>
                  </a:extLst>
                </a:gridCol>
                <a:gridCol w="1714176">
                  <a:extLst>
                    <a:ext uri="{9D8B030D-6E8A-4147-A177-3AD203B41FA5}">
                      <a16:colId xmlns:a16="http://schemas.microsoft.com/office/drawing/2014/main" val="2713982742"/>
                    </a:ext>
                  </a:extLst>
                </a:gridCol>
                <a:gridCol w="1317953">
                  <a:extLst>
                    <a:ext uri="{9D8B030D-6E8A-4147-A177-3AD203B41FA5}">
                      <a16:colId xmlns:a16="http://schemas.microsoft.com/office/drawing/2014/main" val="4178058304"/>
                    </a:ext>
                  </a:extLst>
                </a:gridCol>
              </a:tblGrid>
              <a:tr h="56862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1" dirty="0">
                          <a:effectLst/>
                        </a:rPr>
                        <a:t>Denumirea plății sociale</a:t>
                      </a:r>
                      <a:endParaRPr lang="ro-RO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1" dirty="0">
                          <a:effectLst/>
                        </a:rPr>
                        <a:t>BC “Moldova-Agroindbank”</a:t>
                      </a:r>
                      <a:endParaRPr lang="ro-RO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1" dirty="0">
                          <a:effectLst/>
                        </a:rPr>
                        <a:t>Î.S. „Poșta Moldovei”</a:t>
                      </a:r>
                      <a:endParaRPr lang="ro-RO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1724026609"/>
                  </a:ext>
                </a:extLst>
              </a:tr>
              <a:tr h="29262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1" dirty="0">
                          <a:effectLst/>
                        </a:rPr>
                        <a:t>La card</a:t>
                      </a:r>
                      <a:endParaRPr lang="ro-RO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1" dirty="0">
                          <a:effectLst/>
                        </a:rPr>
                        <a:t>În numerar</a:t>
                      </a:r>
                      <a:endParaRPr lang="ro-RO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70173425"/>
                  </a:ext>
                </a:extLst>
              </a:tr>
              <a:tr h="309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Compensații pentru serviciile de transport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1135323013"/>
                  </a:ext>
                </a:extLst>
              </a:tr>
              <a:tr h="309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Susținerea copiilor rămași fără îngrijire părintească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4070157876"/>
                  </a:ext>
                </a:extLst>
              </a:tr>
              <a:tr h="309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Susținerea tinerilor specialiști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3845594974"/>
                  </a:ext>
                </a:extLst>
              </a:tr>
              <a:tr h="7045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Compensarea diferenței de tarife la energia electrică și gazele naturale pentru locuitorii din raioanele Dubăsari, Căușeni, s.Varnița r-l Anenii Noi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187860025"/>
                  </a:ext>
                </a:extLst>
              </a:tr>
              <a:tr h="469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Acordarea prestațiilor sociale pentru copiii plasați în serviciile sociale (bani de buzunar)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 anchor="ctr"/>
                </a:tc>
                <a:extLst>
                  <a:ext uri="{0D108BD9-81ED-4DB2-BD59-A6C34878D82A}">
                    <a16:rowId xmlns:a16="http://schemas.microsoft.com/office/drawing/2014/main" val="3966540505"/>
                  </a:ext>
                </a:extLst>
              </a:tr>
              <a:tr h="309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Compensaţii persoanelor supuse represiunilor politice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-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extLst>
                  <a:ext uri="{0D108BD9-81ED-4DB2-BD59-A6C34878D82A}">
                    <a16:rowId xmlns:a16="http://schemas.microsoft.com/office/drawing/2014/main" val="1384057886"/>
                  </a:ext>
                </a:extLst>
              </a:tr>
              <a:tr h="4358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Compensaţii unice pentru conectarea la conducta de gaze naturale;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-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extLst>
                  <a:ext uri="{0D108BD9-81ED-4DB2-BD59-A6C34878D82A}">
                    <a16:rowId xmlns:a16="http://schemas.microsoft.com/office/drawing/2014/main" val="1933495127"/>
                  </a:ext>
                </a:extLst>
              </a:tr>
              <a:tr h="7045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</a:rPr>
                        <a:t>Indemnizaţii unice pentru construcţia de case individuale sau de locuinţe cooperatiste, procurarea de spaţiu locativ sau restaurarea caselor vechi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+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</a:rPr>
                        <a:t>-</a:t>
                      </a:r>
                      <a:endParaRPr lang="ro-R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40" marR="58940" marT="0" marB="0"/>
                </a:tc>
                <a:extLst>
                  <a:ext uri="{0D108BD9-81ED-4DB2-BD59-A6C34878D82A}">
                    <a16:rowId xmlns:a16="http://schemas.microsoft.com/office/drawing/2014/main" val="3877728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66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485775" y="899895"/>
            <a:ext cx="8163392" cy="38318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Conform art.14 alin.(4) din Legea bugetului de stat pentru anul 2019 nr.303 din 30.11.2018, comisioanele pentru serviciile de încasare prin alte instrumente de plată </a:t>
            </a:r>
            <a:r>
              <a:rPr lang="ro-RO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decât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cardurile de plată de la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populație,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de la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agenții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constatatori, de la perceptorii fiscali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și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de la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funcționarii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fiscali a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plăților </a:t>
            </a:r>
            <a:r>
              <a:rPr lang="ro-MD" sz="1800" b="1" dirty="0">
                <a:solidFill>
                  <a:schemeClr val="dk1"/>
                </a:solidFill>
                <a:latin typeface="Arial Nova" panose="020B0504020202020204" pitchFamily="34" charset="0"/>
              </a:rPr>
              <a:t>în Contul Unic Trezorerial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al Ministerului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Finanțelor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(cu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excepția plății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drepturilor de import-export), se stabilesc în valoare maximă de 1,0% pentru o plată de la suma încasată/restituită, dar nu mai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puțin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de 1 leu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și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nu mai mult de 2,5 lei, pe bază de contract încheiat de către Ministerul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Finanțelor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cu prestatorii de servicii de plată, </a:t>
            </a:r>
            <a:r>
              <a:rPr lang="ro-MD" sz="1800" dirty="0" smtClean="0">
                <a:solidFill>
                  <a:schemeClr val="dk1"/>
                </a:solidFill>
                <a:latin typeface="Arial Nova" panose="020B0504020202020204" pitchFamily="34" charset="0"/>
              </a:rPr>
              <a:t>și </a:t>
            </a:r>
            <a:r>
              <a:rPr lang="ro-MD" sz="1800" dirty="0">
                <a:solidFill>
                  <a:schemeClr val="dk1"/>
                </a:solidFill>
                <a:latin typeface="Arial Nova" panose="020B0504020202020204" pitchFamily="34" charset="0"/>
              </a:rPr>
              <a:t>se achită de la bugetul de stat.</a:t>
            </a:r>
            <a:endParaRPr lang="ro-RO" sz="1800" dirty="0">
              <a:solidFill>
                <a:schemeClr val="dk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1455" y="-281282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4.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S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erviciile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încasare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la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populație,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la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agenții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constatatori, de la perceptorii fiscali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și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la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funcționarii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fiscali 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plăților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în Contul Unic Trezorerial al </a:t>
            </a:r>
            <a:r>
              <a:rPr lang="en-GB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MF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74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1455" y="-281282"/>
            <a:ext cx="8649210" cy="1059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4.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S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erviciile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încasare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la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populație,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la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agenții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constatatori, de la perceptorii fiscali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și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de la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funcționarii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fiscali a </a:t>
            </a:r>
            <a:r>
              <a:rPr lang="ro-RO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plăților </a:t>
            </a:r>
            <a:r>
              <a:rPr lang="ro-RO" sz="16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în Contul Unic Trezorerial al </a:t>
            </a:r>
            <a:r>
              <a:rPr lang="en-GB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MF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1455" y="778473"/>
            <a:ext cx="8770987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o-MD" sz="1600" dirty="0">
                <a:latin typeface="Arial Nova" panose="020B0504020202020204" pitchFamily="34" charset="0"/>
              </a:rPr>
              <a:t>Întru executarea prevederilor art.14 alin.(4) din Legea menționată, Ministerul Finanțelor are încheiate contracte cu prestatorii de servicii de plată, după cum urmează</a:t>
            </a:r>
            <a:r>
              <a:rPr lang="ro-MD" sz="1600" dirty="0" smtClean="0">
                <a:latin typeface="Arial Nova" panose="020B0504020202020204" pitchFamily="34" charset="0"/>
              </a:rPr>
              <a:t>:</a:t>
            </a:r>
            <a:endParaRPr lang="ro-MD" sz="1600" dirty="0">
              <a:latin typeface="Arial Nova" panose="020B05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280619" y="2065141"/>
            <a:ext cx="4657726" cy="2081981"/>
            <a:chOff x="3280619" y="2065141"/>
            <a:chExt cx="4657726" cy="2081981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80620" y="2065141"/>
              <a:ext cx="4657725" cy="3621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o-MD" sz="1800" dirty="0">
                  <a:latin typeface="Arial Nova" panose="020B0504020202020204" pitchFamily="34" charset="0"/>
                </a:rPr>
                <a:t>BC "EuroCreditBank" S.A.</a:t>
              </a: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280619" y="2925059"/>
              <a:ext cx="4657725" cy="3621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o-MD" sz="1800" dirty="0" smtClean="0">
                  <a:latin typeface="Arial Nova" panose="020B0504020202020204" pitchFamily="34" charset="0"/>
                </a:rPr>
                <a:t>BC "EnergBank" S.A</a:t>
              </a:r>
              <a:endParaRPr lang="ro-MD" sz="1800" dirty="0">
                <a:latin typeface="Arial Nova" panose="020B05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280619" y="3784977"/>
              <a:ext cx="4657725" cy="3621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o-MD" sz="1800" dirty="0">
                  <a:latin typeface="Arial Nova" panose="020B0504020202020204" pitchFamily="34" charset="0"/>
                </a:rPr>
                <a:t>BC "EXIMBANK" S.A.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71177" y="1657155"/>
            <a:ext cx="4657726" cy="2943262"/>
            <a:chOff x="971177" y="1657155"/>
            <a:chExt cx="4657726" cy="2943262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71178" y="1657155"/>
              <a:ext cx="4657725" cy="3621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o-MD" sz="1800" dirty="0">
                  <a:latin typeface="Arial Nova" panose="020B0504020202020204" pitchFamily="34" charset="0"/>
                </a:rPr>
                <a:t>BC “Moldova-Agroindbank”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971177" y="2502886"/>
              <a:ext cx="4657725" cy="2097531"/>
              <a:chOff x="971177" y="2502886"/>
              <a:chExt cx="4657725" cy="2097531"/>
            </a:xfrm>
          </p:grpSpPr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971177" y="2502886"/>
                <a:ext cx="4657725" cy="36214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o-MD" sz="1800" dirty="0">
                    <a:latin typeface="Arial Nova" panose="020B0504020202020204" pitchFamily="34" charset="0"/>
                  </a:rPr>
                  <a:t>BC "FinComBank" S.A.</a:t>
                </a: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971177" y="3362804"/>
                <a:ext cx="4657725" cy="36214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o-MD" sz="1800" dirty="0" smtClean="0">
                    <a:latin typeface="Arial Nova" panose="020B0504020202020204" pitchFamily="34" charset="0"/>
                  </a:rPr>
                  <a:t>BC "ComerțBank" S.A.</a:t>
                </a:r>
                <a:endParaRPr lang="ro-MD" sz="1800" dirty="0">
                  <a:latin typeface="Arial Nova" panose="020B05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971177" y="4238272"/>
                <a:ext cx="4657725" cy="36214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o-MD" sz="1800" dirty="0">
                    <a:latin typeface="Arial Nova" panose="020B0504020202020204" pitchFamily="34" charset="0"/>
                  </a:rPr>
                  <a:t>Î.S. „Poșta Moldovei</a:t>
                </a:r>
                <a:r>
                  <a:rPr lang="ro-MD" sz="1800" dirty="0" smtClean="0">
                    <a:latin typeface="Arial Nova" panose="020B0504020202020204" pitchFamily="34" charset="0"/>
                  </a:rPr>
                  <a:t>”</a:t>
                </a:r>
                <a:endParaRPr lang="ro-MD" sz="1800" dirty="0">
                  <a:latin typeface="Arial Nova" panose="020B05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915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6792" y="-5770"/>
            <a:ext cx="7332402" cy="5930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o-RO" sz="1800" b="1" dirty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5</a:t>
            </a:r>
            <a:r>
              <a:rPr lang="ro-RO" sz="1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o-RO" sz="1800" dirty="0" smtClean="0">
                <a:latin typeface="+mj-lt"/>
              </a:rPr>
              <a:t>MPay</a:t>
            </a:r>
            <a:r>
              <a:rPr lang="en-US" sz="1800" dirty="0" smtClean="0">
                <a:latin typeface="+mj-lt"/>
              </a:rPr>
              <a:t> – </a:t>
            </a:r>
            <a:r>
              <a:rPr lang="ro-MD" sz="1800" dirty="0" smtClean="0">
                <a:latin typeface="+mj-lt"/>
              </a:rPr>
              <a:t>contract pentru achitarea serviciului taxa pentru grădinițe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776237-ECC0-491F-882C-8DB0238A8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217" y="587265"/>
            <a:ext cx="7161735" cy="4482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ounded Rectangle 1"/>
          <p:cNvSpPr/>
          <p:nvPr/>
        </p:nvSpPr>
        <p:spPr>
          <a:xfrm>
            <a:off x="4375052" y="4473526"/>
            <a:ext cx="1582616" cy="5345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4118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Grem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</TotalTime>
  <Words>856</Words>
  <Application>Microsoft Office PowerPoint</Application>
  <PresentationFormat>On-screen Show (16:9)</PresentationFormat>
  <Paragraphs>93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Calibri Light</vt:lpstr>
      <vt:lpstr>Arial Narrow</vt:lpstr>
      <vt:lpstr>Calibri</vt:lpstr>
      <vt:lpstr>Times New Roman</vt:lpstr>
      <vt:lpstr>Arial Nova</vt:lpstr>
      <vt:lpstr>Source Sans Pro</vt:lpstr>
      <vt:lpstr>Arial</vt:lpstr>
      <vt:lpstr>Montserrat</vt:lpstr>
      <vt:lpstr>Gremio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Berladean Dan</dc:creator>
  <cp:lastModifiedBy>Ion Iaconi</cp:lastModifiedBy>
  <cp:revision>168</cp:revision>
  <cp:lastPrinted>2019-03-04T09:32:39Z</cp:lastPrinted>
  <dcterms:modified xsi:type="dcterms:W3CDTF">2019-03-04T15:29:57Z</dcterms:modified>
</cp:coreProperties>
</file>