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67" r:id="rId1"/>
  </p:sldMasterIdLst>
  <p:notesMasterIdLst>
    <p:notesMasterId r:id="rId9"/>
  </p:notesMasterIdLst>
  <p:handoutMasterIdLst>
    <p:handoutMasterId r:id="rId10"/>
  </p:handoutMasterIdLst>
  <p:sldIdLst>
    <p:sldId id="256" r:id="rId2"/>
    <p:sldId id="257" r:id="rId3"/>
    <p:sldId id="258" r:id="rId4"/>
    <p:sldId id="259" r:id="rId5"/>
    <p:sldId id="263" r:id="rId6"/>
    <p:sldId id="265" r:id="rId7"/>
    <p:sldId id="262" r:id="rId8"/>
  </p:sldIdLst>
  <p:sldSz cx="12192000" cy="6858000"/>
  <p:notesSz cx="6797675" cy="987425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10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raileantat" initials="r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A50"/>
    <a:srgbClr val="333366"/>
    <a:srgbClr val="FFD2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800" autoAdjust="0"/>
    <p:restoredTop sz="72529" autoAdjust="0"/>
  </p:normalViewPr>
  <p:slideViewPr>
    <p:cSldViewPr snapToGrid="0">
      <p:cViewPr varScale="1">
        <p:scale>
          <a:sx n="83" d="100"/>
          <a:sy n="83" d="100"/>
        </p:scale>
        <p:origin x="1800" y="9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81" d="100"/>
          <a:sy n="81" d="100"/>
        </p:scale>
        <p:origin x="-4020" y="-102"/>
      </p:cViewPr>
      <p:guideLst>
        <p:guide orient="horz" pos="3110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7D3A59B-0154-49D2-A389-6EABAC4FF2EA}" type="datetimeFigureOut">
              <a:rPr lang="ru-RU" smtClean="0"/>
              <a:pPr/>
              <a:t>04.03.2019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378950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378950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CB07103-0407-4C53-BF1A-76FFAC4133E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5659" cy="495427"/>
          </a:xfrm>
          <a:prstGeom prst="rect">
            <a:avLst/>
          </a:prstGeom>
        </p:spPr>
        <p:txBody>
          <a:bodyPr vert="horz" lIns="92702" tIns="46351" rIns="92702" bIns="46351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1"/>
            <a:ext cx="2945659" cy="495427"/>
          </a:xfrm>
          <a:prstGeom prst="rect">
            <a:avLst/>
          </a:prstGeom>
        </p:spPr>
        <p:txBody>
          <a:bodyPr vert="horz" lIns="92702" tIns="46351" rIns="92702" bIns="46351" rtlCol="0"/>
          <a:lstStyle>
            <a:lvl1pPr algn="r">
              <a:defRPr sz="1200"/>
            </a:lvl1pPr>
          </a:lstStyle>
          <a:p>
            <a:fld id="{31321BD0-CE61-45C7-ADDA-01E3CFC44782}" type="datetimeFigureOut">
              <a:rPr lang="en-US" smtClean="0"/>
              <a:pPr/>
              <a:t>3/4/2019</a:t>
            </a:fld>
            <a:endParaRPr lang="en-US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436563" y="1235075"/>
            <a:ext cx="5924550" cy="33321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702" tIns="46351" rIns="92702" bIns="46351" rtlCol="0" anchor="ctr"/>
          <a:lstStyle/>
          <a:p>
            <a:endParaRPr lang="en-US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51983"/>
            <a:ext cx="5438140" cy="3887986"/>
          </a:xfrm>
          <a:prstGeom prst="rect">
            <a:avLst/>
          </a:prstGeom>
        </p:spPr>
        <p:txBody>
          <a:bodyPr vert="horz" lIns="92702" tIns="46351" rIns="92702" bIns="46351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378825"/>
            <a:ext cx="2945659" cy="495426"/>
          </a:xfrm>
          <a:prstGeom prst="rect">
            <a:avLst/>
          </a:prstGeom>
        </p:spPr>
        <p:txBody>
          <a:bodyPr vert="horz" lIns="92702" tIns="46351" rIns="92702" bIns="46351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378825"/>
            <a:ext cx="2945659" cy="495426"/>
          </a:xfrm>
          <a:prstGeom prst="rect">
            <a:avLst/>
          </a:prstGeom>
        </p:spPr>
        <p:txBody>
          <a:bodyPr vert="horz" lIns="92702" tIns="46351" rIns="92702" bIns="46351" rtlCol="0" anchor="b"/>
          <a:lstStyle>
            <a:lvl1pPr algn="r">
              <a:defRPr sz="1200"/>
            </a:lvl1pPr>
          </a:lstStyle>
          <a:p>
            <a:fld id="{5694F56B-B12E-465A-AD1D-0FDE0116893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43001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just"/>
            <a:r>
              <a:rPr lang="vi-VN" sz="1400" b="0" i="0" kern="1200" dirty="0" smtClean="0">
                <a:solidFill>
                  <a:schemeClr val="tx1"/>
                </a:solidFill>
                <a:latin typeface="+mj-lt"/>
                <a:ea typeface="+mn-ea"/>
                <a:cs typeface="+mn-cs"/>
              </a:rPr>
              <a:t>În conformitate cu Planul de acțiuni a Ministerului Finanțelor, precum și la recomandările înaintate de Curtea de Conturi, Secția metodologie din cadrul Direcției Trezoreria de Stat  a Ministerului </a:t>
            </a:r>
            <a:r>
              <a:rPr lang="vi-VN" sz="1400" b="0" i="0" kern="1200" dirty="0" smtClean="0">
                <a:solidFill>
                  <a:schemeClr val="tx1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Finanțelor </a:t>
            </a:r>
            <a:r>
              <a:rPr lang="ro-RO" sz="1400" b="0" i="0" kern="1200" dirty="0" smtClean="0">
                <a:solidFill>
                  <a:schemeClr val="tx1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pe parcursul anului 2018 și primele luni ale anului curent </a:t>
            </a:r>
            <a:r>
              <a:rPr lang="vi-VN" sz="1400" b="0" i="0" kern="1200" dirty="0" smtClean="0">
                <a:solidFill>
                  <a:schemeClr val="tx1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a revizuit și a introdus un șir de modificări/completări în Normele metodologice privind evidența contabilă și raportarea financiară în sistemul bugetar, aprobate prin ordinul </a:t>
            </a:r>
            <a:r>
              <a:rPr lang="vi-VN" sz="1400" b="0" i="0" kern="1200" dirty="0" smtClean="0">
                <a:solidFill>
                  <a:schemeClr val="tx1"/>
                </a:solidFill>
                <a:latin typeface="+mj-lt"/>
                <a:ea typeface="+mn-ea"/>
                <a:cs typeface="+mn-cs"/>
              </a:rPr>
              <a:t>ministrului finanțelor nr.216/2015. </a:t>
            </a:r>
            <a:endParaRPr lang="ro-RO" sz="1400" b="0" i="0" kern="1200" dirty="0" smtClean="0">
              <a:solidFill>
                <a:schemeClr val="tx1"/>
              </a:solidFill>
              <a:latin typeface="+mj-lt"/>
              <a:ea typeface="+mn-ea"/>
              <a:cs typeface="+mn-cs"/>
            </a:endParaRPr>
          </a:p>
          <a:p>
            <a:pPr algn="just"/>
            <a:r>
              <a:rPr lang="ro-RO" sz="1400" b="0" i="0" kern="1200" dirty="0" smtClean="0">
                <a:solidFill>
                  <a:schemeClr val="tx1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Pe lângă modificările efectuate întru ajustarea la modificările și completările efectuate în clasificația</a:t>
            </a:r>
            <a:r>
              <a:rPr lang="ro-RO" sz="1400" b="0" i="0" kern="1200" baseline="0" dirty="0" smtClean="0">
                <a:solidFill>
                  <a:schemeClr val="tx1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 economică, au fost introduse unele prevederi noi, la care am vrea să ne referim.</a:t>
            </a:r>
            <a:endParaRPr lang="ru-RU" sz="1400" i="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94F56B-B12E-465A-AD1D-0FDE0116893B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 marL="228600" indent="-228600" algn="just">
              <a:buAutoNum type="arabicPeriod"/>
            </a:pPr>
            <a:r>
              <a:rPr lang="ro-RO" dirty="0" smtClean="0"/>
              <a:t>Prin ordinul ministrului finanțelor nr.89/2018 au fost efectuate completări prin</a:t>
            </a:r>
            <a:r>
              <a:rPr lang="ro-RO" baseline="0" dirty="0" smtClean="0"/>
              <a:t> introducerea </a:t>
            </a:r>
            <a:r>
              <a:rPr lang="ro-RO" baseline="0" dirty="0" err="1" smtClean="0"/>
              <a:t>subconturilor</a:t>
            </a:r>
            <a:r>
              <a:rPr lang="ro-RO" baseline="0" dirty="0" smtClean="0"/>
              <a:t> </a:t>
            </a:r>
            <a:r>
              <a:rPr lang="ro-RO" baseline="0" dirty="0" err="1" smtClean="0"/>
              <a:t>extrabilanțiere</a:t>
            </a:r>
            <a:r>
              <a:rPr lang="ro-RO" baseline="0" dirty="0" smtClean="0"/>
              <a:t> întru evidența mijloacelor alocate din FEN. Astfel, instituțiile bugetare – beneficiari ai proiectelor investiționale, în </a:t>
            </a:r>
            <a:r>
              <a:rPr lang="ro-RO" baseline="0" dirty="0" err="1" smtClean="0"/>
              <a:t>subcontu</a:t>
            </a:r>
            <a:r>
              <a:rPr lang="en-US" baseline="0" dirty="0" smtClean="0"/>
              <a:t>rile 822510 </a:t>
            </a:r>
            <a:r>
              <a:rPr lang="ro-RO" baseline="0" dirty="0" smtClean="0"/>
              <a:t>și 822610 vor reflecta creanțele, respectiv datoriile mijloacelor respective.</a:t>
            </a:r>
          </a:p>
          <a:p>
            <a:pPr algn="just"/>
            <a:endParaRPr lang="en-US" dirty="0" smtClean="0"/>
          </a:p>
          <a:p>
            <a:pPr algn="just"/>
            <a:r>
              <a:rPr lang="ro-RO" dirty="0" smtClean="0"/>
              <a:t>2. </a:t>
            </a:r>
            <a:r>
              <a:rPr lang="ro-RO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Î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baza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recomandărilor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Curții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de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Conturi</a:t>
            </a:r>
            <a:r>
              <a:rPr lang="ro-RO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precum și întru alinierea 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la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standardele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interna</a:t>
            </a:r>
            <a:r>
              <a:rPr lang="ro-RO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ț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ionale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IPSAS</a:t>
            </a:r>
            <a:r>
              <a:rPr lang="ro-RO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p</a:t>
            </a:r>
            <a:r>
              <a:rPr lang="ro-RO" dirty="0" smtClean="0"/>
              <a:t>rin Ordinul ministrului finanțelor nr.127/2018 a fost îmbunătățită noțiunea</a:t>
            </a:r>
            <a:r>
              <a:rPr lang="ro-RO" baseline="0" dirty="0" smtClean="0"/>
              <a:t> de mijloace fixe cu stabilirea unor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condi</a:t>
            </a:r>
            <a:r>
              <a:rPr lang="ro-RO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ț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ii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suplimentare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de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recunoa</a:t>
            </a:r>
            <a:r>
              <a:rPr lang="ro-RO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ș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tere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ale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acestora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</a:t>
            </a:r>
            <a:endParaRPr lang="ru-RU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algn="just"/>
            <a:endParaRPr lang="en-US" dirty="0" smtClean="0"/>
          </a:p>
          <a:p>
            <a:pPr algn="just"/>
            <a:r>
              <a:rPr lang="ro-RO" dirty="0" smtClean="0"/>
              <a:t>3. În baza Legii contabilității nr.</a:t>
            </a:r>
            <a:r>
              <a:rPr lang="ro-RO" baseline="0" dirty="0" smtClean="0"/>
              <a:t> 113/2007, precum și reieșind din problema cadrelor în domeniul contabilității în sistemul bugetar, Normele metodologice au fost completate cu prevederi ce țin de dreptul </a:t>
            </a:r>
            <a:r>
              <a:rPr lang="ro-RO" baseline="0" dirty="0" err="1" smtClean="0"/>
              <a:t>autoritățilot</a:t>
            </a:r>
            <a:r>
              <a:rPr lang="ro-RO" baseline="0" dirty="0" smtClean="0"/>
              <a:t>/instituțiilor bugetare de a transmite ținerea contabilității sau a unor atribuții de contabilitate unei organizații specializate sau firme de audit în bază contractuală, prin Ordinul ministrului finanțelor nr. 164/2018.</a:t>
            </a:r>
          </a:p>
          <a:p>
            <a:pPr algn="just"/>
            <a:endParaRPr lang="en-US" dirty="0" smtClean="0"/>
          </a:p>
          <a:p>
            <a:pPr algn="just"/>
            <a:r>
              <a:rPr lang="ro-RO" dirty="0" smtClean="0"/>
              <a:t>4.  Întru evitarea erorilor de calculare a uzurii mijloacelor fixe, după majorarea valorii acestora cu valoarea reparației capitale, prin Ordinul ministrului finanțelor nr. 181/2018 s-a introdus formula de </a:t>
            </a:r>
            <a:r>
              <a:rPr lang="ro-RO" dirty="0" err="1" smtClean="0"/>
              <a:t>recalcul</a:t>
            </a:r>
            <a:r>
              <a:rPr lang="ro-RO" dirty="0" smtClean="0"/>
              <a:t> a valorii </a:t>
            </a:r>
            <a:r>
              <a:rPr lang="ro-RO" dirty="0" err="1" smtClean="0"/>
              <a:t>uzurabile</a:t>
            </a:r>
            <a:r>
              <a:rPr lang="ro-RO" dirty="0" smtClean="0"/>
              <a:t> anuale. </a:t>
            </a:r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94F56B-B12E-465A-AD1D-0FDE0116893B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just"/>
            <a:r>
              <a:rPr lang="ro-RO" dirty="0" smtClean="0"/>
              <a:t>5. La recomandarea Curții de Conturi, precum și întru alinierea la </a:t>
            </a:r>
            <a:r>
              <a:rPr lang="ro-RO" dirty="0" err="1" smtClean="0"/>
              <a:t>standaretele</a:t>
            </a:r>
            <a:r>
              <a:rPr lang="ro-RO" dirty="0" smtClean="0"/>
              <a:t> internaționale de contabilitate în sectorul public, au fost efectuate modificări</a:t>
            </a:r>
            <a:r>
              <a:rPr lang="ro-RO" baseline="0" dirty="0" smtClean="0"/>
              <a:t> și completări cu privire la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asigurarea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consolidării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în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rapoartele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financiare</a:t>
            </a:r>
            <a:r>
              <a:rPr lang="ro-RO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a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operațiunilor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o-RO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de primire/transmitere cu titlu gratuit,</a:t>
            </a:r>
            <a:r>
              <a:rPr lang="ro-RO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precum și a transferurilor. </a:t>
            </a:r>
            <a:endParaRPr lang="ro-RO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algn="just"/>
            <a:r>
              <a:rPr lang="ro-RO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Concomitent, în Raportul narativ privind executarea bugetelor autorităților/instituțiilor bugetare s-a introdus necesitatea descrierii informației supuse</a:t>
            </a: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o-RO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consolidării și </a:t>
            </a:r>
            <a:r>
              <a:rPr lang="ro-RO" sz="1200" kern="1200" dirty="0" smtClean="0">
                <a:solidFill>
                  <a:schemeClr val="dk1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a informației privind </a:t>
            </a:r>
            <a:r>
              <a:rPr lang="vi-VN" sz="1200" kern="1200" dirty="0" smtClean="0">
                <a:solidFill>
                  <a:schemeClr val="dk1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executarea subsidiilor acordate din buget </a:t>
            </a:r>
            <a:r>
              <a:rPr lang="ro-RO" sz="1200" kern="1200" dirty="0" smtClean="0">
                <a:solidFill>
                  <a:schemeClr val="dk1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de către beneficiari</a:t>
            </a:r>
            <a:r>
              <a:rPr lang="ro-RO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</a:p>
          <a:p>
            <a:pPr algn="just"/>
            <a:r>
              <a:rPr lang="ro-RO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De asemenea, </a:t>
            </a:r>
            <a:r>
              <a:rPr lang="en-US" sz="120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prin</a:t>
            </a: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o-RO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Ordinul ministrului finanțelor nr.199/2018</a:t>
            </a: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o-RO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 fost micșorat numărul de rapoarte financiare</a:t>
            </a: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en-US" sz="120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despre</a:t>
            </a: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care </a:t>
            </a:r>
            <a:r>
              <a:rPr lang="ro-RO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deja cunoaștem cu toții</a:t>
            </a: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</a:t>
            </a:r>
          </a:p>
          <a:p>
            <a:pPr algn="just"/>
            <a:endParaRPr lang="en-US" sz="1200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algn="just"/>
            <a:r>
              <a:rPr lang="ro-RO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6. Prin ordinul ministrului finanțelor nr.212/2018  au fost modificate regulile generale de evaluare și reevaluare a bunurilor autorităților/instituțiilor bugetare, s-a introdus </a:t>
            </a:r>
            <a:r>
              <a:rPr lang="ro-RO" sz="120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subcontul</a:t>
            </a:r>
            <a:r>
              <a:rPr lang="ro-RO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415310 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“</a:t>
            </a:r>
            <a:r>
              <a:rPr lang="ro-RO" sz="1200" dirty="0" smtClean="0">
                <a:latin typeface="Times New Roman" pitchFamily="18" charset="0"/>
                <a:cs typeface="Times New Roman" pitchFamily="18" charset="0"/>
              </a:rPr>
              <a:t>Investiții în părți legate și nelegate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”</a:t>
            </a:r>
            <a:r>
              <a:rPr lang="ro-RO" sz="1200" dirty="0" smtClean="0">
                <a:latin typeface="Times New Roman" pitchFamily="18" charset="0"/>
                <a:cs typeface="Times New Roman" pitchFamily="18" charset="0"/>
              </a:rPr>
              <a:t> pentru evidența</a:t>
            </a:r>
            <a:r>
              <a:rPr lang="ro-RO" sz="1200" baseline="0" dirty="0" smtClean="0">
                <a:latin typeface="Times New Roman" pitchFamily="18" charset="0"/>
                <a:cs typeface="Times New Roman" pitchFamily="18" charset="0"/>
              </a:rPr>
              <a:t> bunurilor transmise în gestiune economică. Au fost efectuate un șir de modificări și completări de redacție în </a:t>
            </a:r>
            <a:r>
              <a:rPr lang="ro-RO" sz="1200" baseline="0" dirty="0" err="1" smtClean="0">
                <a:latin typeface="Times New Roman" pitchFamily="18" charset="0"/>
                <a:cs typeface="Times New Roman" pitchFamily="18" charset="0"/>
              </a:rPr>
              <a:t>subconturile</a:t>
            </a:r>
            <a:r>
              <a:rPr lang="ro-RO" sz="1200" baseline="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o-RO" sz="1200" baseline="0" dirty="0" err="1" smtClean="0">
                <a:latin typeface="Times New Roman" pitchFamily="18" charset="0"/>
                <a:cs typeface="Times New Roman" pitchFamily="18" charset="0"/>
              </a:rPr>
              <a:t>extrabilanțiere</a:t>
            </a:r>
            <a:r>
              <a:rPr lang="ro-RO" sz="1200" baseline="0" dirty="0" smtClean="0">
                <a:latin typeface="Times New Roman" pitchFamily="18" charset="0"/>
                <a:cs typeface="Times New Roman" pitchFamily="18" charset="0"/>
              </a:rPr>
              <a:t>, precum și s-au introdus </a:t>
            </a:r>
            <a:r>
              <a:rPr lang="ro-RO" sz="1200" baseline="0" dirty="0" err="1" smtClean="0">
                <a:latin typeface="Times New Roman" pitchFamily="18" charset="0"/>
                <a:cs typeface="Times New Roman" pitchFamily="18" charset="0"/>
              </a:rPr>
              <a:t>subconturi</a:t>
            </a:r>
            <a:r>
              <a:rPr lang="ro-RO" sz="1200" baseline="0" dirty="0" smtClean="0">
                <a:latin typeface="Times New Roman" pitchFamily="18" charset="0"/>
                <a:cs typeface="Times New Roman" pitchFamily="18" charset="0"/>
              </a:rPr>
              <a:t> noi pentru reflectarea operațiunilor aferente contractelor de parteneriat public-privat.</a:t>
            </a:r>
            <a:endParaRPr lang="ru-RU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algn="just"/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94F56B-B12E-465A-AD1D-0FDE0116893B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228600" marR="0" indent="-22860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lang="ro-RO" sz="1400" kern="1200" baseline="0" dirty="0" smtClean="0">
                <a:solidFill>
                  <a:schemeClr val="tx1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Au fost efectuate unele completări și în </a:t>
            </a:r>
            <a:r>
              <a:rPr lang="ru-RU" sz="1400" b="0" kern="1200" dirty="0" err="1" smtClean="0">
                <a:solidFill>
                  <a:schemeClr val="dk1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Cerințel</a:t>
            </a:r>
            <a:r>
              <a:rPr lang="ro-RO" sz="1400" b="0" kern="1200" dirty="0" smtClean="0">
                <a:solidFill>
                  <a:schemeClr val="dk1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e</a:t>
            </a:r>
            <a:r>
              <a:rPr lang="ro-RO" sz="1400" b="0" kern="1200" baseline="0" dirty="0" smtClean="0">
                <a:solidFill>
                  <a:schemeClr val="dk1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 l</a:t>
            </a:r>
            <a:r>
              <a:rPr lang="ru-RU" sz="1400" b="0" kern="1200" dirty="0" err="1" smtClean="0">
                <a:solidFill>
                  <a:schemeClr val="dk1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a</a:t>
            </a:r>
            <a:r>
              <a:rPr lang="ru-RU" sz="1400" b="0" kern="1200" dirty="0" smtClean="0">
                <a:solidFill>
                  <a:schemeClr val="dk1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r>
              <a:rPr lang="ru-RU" sz="1400" b="0" kern="1200" dirty="0" err="1" smtClean="0">
                <a:solidFill>
                  <a:schemeClr val="dk1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întocmirea</a:t>
            </a:r>
            <a:r>
              <a:rPr lang="ru-RU" sz="1400" b="0" kern="1200" dirty="0" smtClean="0">
                <a:solidFill>
                  <a:schemeClr val="dk1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r>
              <a:rPr lang="ru-RU" sz="1400" b="0" kern="1200" dirty="0" err="1" smtClean="0">
                <a:solidFill>
                  <a:schemeClr val="dk1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Raportului</a:t>
            </a:r>
            <a:r>
              <a:rPr lang="ru-RU" sz="1400" b="0" kern="1200" dirty="0" smtClean="0">
                <a:solidFill>
                  <a:schemeClr val="dk1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r>
              <a:rPr lang="ru-RU" sz="1400" b="0" kern="1200" dirty="0" err="1" smtClean="0">
                <a:solidFill>
                  <a:schemeClr val="dk1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narativ</a:t>
            </a:r>
            <a:r>
              <a:rPr lang="ru-RU" sz="1400" b="0" kern="1200" dirty="0" smtClean="0">
                <a:solidFill>
                  <a:schemeClr val="dk1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r>
              <a:rPr lang="ru-RU" sz="1400" b="0" kern="1200" dirty="0" err="1" smtClean="0">
                <a:solidFill>
                  <a:schemeClr val="dk1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privind</a:t>
            </a:r>
            <a:r>
              <a:rPr lang="ro-RO" sz="1400" b="0" kern="1200" baseline="0" dirty="0" smtClean="0">
                <a:solidFill>
                  <a:schemeClr val="dk1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r>
              <a:rPr lang="ru-RU" sz="1400" b="0" kern="1200" dirty="0" err="1" smtClean="0">
                <a:solidFill>
                  <a:schemeClr val="dk1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executarea</a:t>
            </a:r>
            <a:r>
              <a:rPr lang="ru-RU" sz="1400" b="0" kern="1200" dirty="0" smtClean="0">
                <a:solidFill>
                  <a:schemeClr val="dk1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r>
              <a:rPr lang="ru-RU" sz="1400" b="0" kern="1200" dirty="0" err="1" smtClean="0">
                <a:solidFill>
                  <a:schemeClr val="dk1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bugetelor</a:t>
            </a:r>
            <a:r>
              <a:rPr lang="ru-RU" sz="1400" b="0" kern="1200" dirty="0" smtClean="0">
                <a:solidFill>
                  <a:schemeClr val="dk1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r>
              <a:rPr lang="ru-RU" sz="1400" b="0" kern="1200" dirty="0" err="1" smtClean="0">
                <a:solidFill>
                  <a:schemeClr val="dk1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autorităților/instituțiilor bugetare</a:t>
            </a:r>
            <a:r>
              <a:rPr lang="ro-RO" sz="1400" b="0" kern="1200" dirty="0" smtClean="0">
                <a:solidFill>
                  <a:schemeClr val="dk1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, aprobate prin </a:t>
            </a:r>
            <a:r>
              <a:rPr lang="ro-RO" sz="1400" kern="1200" baseline="0" dirty="0" smtClean="0">
                <a:solidFill>
                  <a:schemeClr val="tx1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ordinul </a:t>
            </a:r>
            <a:r>
              <a:rPr lang="ru-RU" sz="1400" b="0" kern="1200" dirty="0" err="1" smtClean="0">
                <a:solidFill>
                  <a:schemeClr val="dk1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Ordinul</a:t>
            </a:r>
            <a:r>
              <a:rPr lang="ru-RU" sz="1400" b="0" kern="1200" dirty="0" smtClean="0">
                <a:solidFill>
                  <a:schemeClr val="dk1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r>
              <a:rPr lang="ru-RU" sz="1400" b="0" kern="1200" dirty="0" err="1" smtClean="0">
                <a:solidFill>
                  <a:schemeClr val="dk1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ministrului</a:t>
            </a:r>
            <a:r>
              <a:rPr lang="ru-RU" sz="1400" b="0" kern="1200" dirty="0" smtClean="0">
                <a:solidFill>
                  <a:schemeClr val="dk1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r>
              <a:rPr lang="ru-RU" sz="1400" b="0" kern="1200" dirty="0" err="1" smtClean="0">
                <a:solidFill>
                  <a:schemeClr val="dk1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finanțelor </a:t>
            </a:r>
            <a:r>
              <a:rPr lang="ru-RU" sz="1400" b="0" kern="1200" dirty="0" smtClean="0">
                <a:solidFill>
                  <a:schemeClr val="dk1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nr.164/2016</a:t>
            </a:r>
            <a:r>
              <a:rPr lang="ro-RO" sz="1400" b="0" kern="1200" dirty="0" smtClean="0">
                <a:solidFill>
                  <a:schemeClr val="dk1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. Și anume ce țin de </a:t>
            </a:r>
            <a:r>
              <a:rPr lang="ro-RO" sz="1400" kern="1200" dirty="0" smtClean="0">
                <a:solidFill>
                  <a:schemeClr val="dk1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descrierea operațiunilor supuse consolidării, a informației privind </a:t>
            </a:r>
            <a:r>
              <a:rPr lang="vi-VN" sz="1400" kern="1200" dirty="0" smtClean="0">
                <a:solidFill>
                  <a:schemeClr val="dk1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executarea subsidiilor acordate din buget </a:t>
            </a:r>
            <a:r>
              <a:rPr lang="ro-RO" sz="1400" kern="1200" dirty="0" smtClean="0">
                <a:solidFill>
                  <a:schemeClr val="dk1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de către beneficiari.</a:t>
            </a:r>
            <a:r>
              <a:rPr lang="ro-RO" sz="1400" b="0" kern="1200" dirty="0" smtClean="0">
                <a:solidFill>
                  <a:schemeClr val="dk1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  Aceste</a:t>
            </a:r>
            <a:r>
              <a:rPr lang="ro-RO" sz="1400" b="0" kern="1200" baseline="0" dirty="0" smtClean="0">
                <a:solidFill>
                  <a:schemeClr val="dk1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 completări pot fi regăsite în Ordinul ministrului finanțelor nr.210/26.12.2018.</a:t>
            </a:r>
            <a:endParaRPr lang="ro-RO" sz="1400" b="0" kern="1200" dirty="0" smtClean="0">
              <a:solidFill>
                <a:schemeClr val="dk1"/>
              </a:solidFill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228600" marR="0" indent="-22860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lang="ro-RO" sz="1400" kern="1200" dirty="0" smtClean="0">
                <a:solidFill>
                  <a:schemeClr val="tx1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Pe lângă aceasta,</a:t>
            </a:r>
            <a:r>
              <a:rPr lang="ro-RO" sz="1400" kern="1200" baseline="0" dirty="0" smtClean="0">
                <a:solidFill>
                  <a:schemeClr val="tx1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 prin ordinul ministrului finanțelor nr.192/2018 au fost aprobate </a:t>
            </a:r>
            <a:r>
              <a:rPr lang="vi-VN" sz="1400" b="0" kern="1200" dirty="0" smtClean="0">
                <a:solidFill>
                  <a:schemeClr val="dk1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Indicaţii</a:t>
            </a:r>
            <a:r>
              <a:rPr lang="ro-RO" sz="1400" b="0" kern="1200" dirty="0" smtClean="0">
                <a:solidFill>
                  <a:schemeClr val="dk1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le</a:t>
            </a:r>
            <a:r>
              <a:rPr lang="vi-VN" sz="1400" b="0" kern="1200" dirty="0" smtClean="0">
                <a:solidFill>
                  <a:schemeClr val="dk1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 metodice privind particularităţile</a:t>
            </a:r>
            <a:r>
              <a:rPr lang="ro-RO" sz="1400" b="0" kern="1200" baseline="0" dirty="0" smtClean="0">
                <a:solidFill>
                  <a:schemeClr val="dk1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r>
              <a:rPr lang="vi-VN" sz="1400" b="0" kern="1200" dirty="0" smtClean="0">
                <a:solidFill>
                  <a:schemeClr val="dk1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contabilităţii în procesul realizării</a:t>
            </a:r>
            <a:r>
              <a:rPr lang="ro-RO" sz="1400" b="0" kern="1200" dirty="0" smtClean="0">
                <a:solidFill>
                  <a:schemeClr val="dk1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r>
              <a:rPr lang="vi-VN" sz="1400" b="0" kern="1200" dirty="0" smtClean="0">
                <a:solidFill>
                  <a:schemeClr val="dk1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parteneriatului public-privat</a:t>
            </a:r>
            <a:r>
              <a:rPr lang="ro-RO" sz="1400" b="0" kern="1200" dirty="0" smtClean="0">
                <a:solidFill>
                  <a:schemeClr val="dk1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,</a:t>
            </a:r>
            <a:r>
              <a:rPr lang="ro-RO" sz="1400" b="0" kern="1200" baseline="0" dirty="0" smtClean="0">
                <a:solidFill>
                  <a:schemeClr val="dk1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 care stabilesc evidența contabilă </a:t>
            </a:r>
            <a:r>
              <a:rPr lang="vi-VN" sz="1400" kern="1200" dirty="0" smtClean="0">
                <a:solidFill>
                  <a:schemeClr val="dk1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în procesul realizării </a:t>
            </a:r>
            <a:r>
              <a:rPr lang="ro-RO" sz="1400" kern="1200" dirty="0" smtClean="0">
                <a:solidFill>
                  <a:schemeClr val="dk1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contractelor de </a:t>
            </a:r>
            <a:r>
              <a:rPr lang="vi-VN" sz="1400" kern="1200" dirty="0" smtClean="0">
                <a:solidFill>
                  <a:schemeClr val="dk1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parteneriat public-privat</a:t>
            </a:r>
            <a:r>
              <a:rPr lang="ro-RO" sz="1400" kern="1200" dirty="0" smtClean="0">
                <a:solidFill>
                  <a:schemeClr val="dk1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, atât pentru</a:t>
            </a:r>
            <a:r>
              <a:rPr lang="vi-VN" sz="1400" kern="1200" dirty="0" smtClean="0">
                <a:solidFill>
                  <a:schemeClr val="dk1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 autorităţil</a:t>
            </a:r>
            <a:r>
              <a:rPr lang="ro-RO" sz="1400" kern="1200" dirty="0" smtClean="0">
                <a:solidFill>
                  <a:schemeClr val="dk1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e</a:t>
            </a:r>
            <a:r>
              <a:rPr lang="vi-VN" sz="1400" kern="1200" dirty="0" smtClean="0">
                <a:solidFill>
                  <a:schemeClr val="dk1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 administraţiei publice, </a:t>
            </a:r>
            <a:r>
              <a:rPr lang="ro-RO" sz="1400" kern="1200" dirty="0" smtClean="0">
                <a:solidFill>
                  <a:schemeClr val="dk1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cât și pentru </a:t>
            </a:r>
            <a:r>
              <a:rPr lang="vi-VN" sz="1400" kern="1200" dirty="0" smtClean="0">
                <a:solidFill>
                  <a:schemeClr val="dk1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entităţil</a:t>
            </a:r>
            <a:r>
              <a:rPr lang="ro-RO" sz="1400" kern="1200" dirty="0" smtClean="0">
                <a:solidFill>
                  <a:schemeClr val="dk1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e</a:t>
            </a:r>
            <a:r>
              <a:rPr lang="vi-VN" sz="1400" kern="1200" dirty="0" smtClean="0">
                <a:solidFill>
                  <a:schemeClr val="dk1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 care practică activitate de întreprinzător</a:t>
            </a:r>
            <a:r>
              <a:rPr lang="ro-RO" sz="1400" kern="1200" dirty="0" smtClean="0">
                <a:solidFill>
                  <a:schemeClr val="dk1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.</a:t>
            </a:r>
          </a:p>
          <a:p>
            <a:pPr algn="just"/>
            <a:r>
              <a:rPr lang="vi-VN" sz="1200" kern="1200" dirty="0" smtClean="0">
                <a:solidFill>
                  <a:schemeClr val="dk1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vi-VN" sz="1200" kern="1200" dirty="0" smtClean="0">
                <a:solidFill>
                  <a:schemeClr val="dk1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endParaRPr lang="vi-VN" sz="1200" b="0" kern="1200" dirty="0" smtClean="0">
              <a:solidFill>
                <a:schemeClr val="dk1"/>
              </a:solidFill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228600" indent="-228600">
              <a:buAutoNum type="arabicPeriod"/>
            </a:pPr>
            <a:endParaRPr lang="ro-RO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94F56B-B12E-465A-AD1D-0FDE0116893B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just"/>
            <a:r>
              <a:rPr lang="ro-RO" sz="1400" dirty="0" smtClean="0">
                <a:latin typeface="Times New Roman" pitchFamily="18" charset="0"/>
                <a:cs typeface="Times New Roman" pitchFamily="18" charset="0"/>
              </a:rPr>
              <a:t>Suplimentar, vă informăm, că în legătură cu unele reorganizări și schimbări de statut,</a:t>
            </a:r>
            <a:r>
              <a:rPr lang="ro-RO" sz="1400" baseline="0" dirty="0" smtClean="0">
                <a:latin typeface="Times New Roman" pitchFamily="18" charset="0"/>
                <a:cs typeface="Times New Roman" pitchFamily="18" charset="0"/>
              </a:rPr>
              <a:t> trecerea unor instituții bugetare în instituții public</a:t>
            </a:r>
            <a:r>
              <a:rPr lang="en-US" sz="1400" baseline="0" smtClean="0">
                <a:latin typeface="Times New Roman" pitchFamily="18" charset="0"/>
                <a:cs typeface="Times New Roman" pitchFamily="18" charset="0"/>
              </a:rPr>
              <a:t>e</a:t>
            </a:r>
            <a:r>
              <a:rPr lang="ro-RO" sz="1400" baseline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o-RO" sz="1400" baseline="0" dirty="0" smtClean="0">
                <a:latin typeface="Times New Roman" pitchFamily="18" charset="0"/>
                <a:cs typeface="Times New Roman" pitchFamily="18" charset="0"/>
              </a:rPr>
              <a:t>la autogestiune și invers, prin Ordinul ministrului finanțelor nr. 28/2019 a fost aprobată </a:t>
            </a:r>
            <a:r>
              <a:rPr lang="en-US" sz="1400" kern="1200" dirty="0" err="1" smtClean="0">
                <a:solidFill>
                  <a:schemeClr val="tx1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Metodica</a:t>
            </a:r>
            <a:r>
              <a:rPr lang="en-US" sz="1400" kern="1200" dirty="0" smtClean="0">
                <a:solidFill>
                  <a:schemeClr val="tx1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 de </a:t>
            </a:r>
            <a:r>
              <a:rPr lang="en-US" sz="1400" kern="1200" dirty="0" err="1" smtClean="0">
                <a:solidFill>
                  <a:schemeClr val="tx1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trecere</a:t>
            </a:r>
            <a:r>
              <a:rPr lang="en-US" sz="1400" kern="1200" dirty="0" smtClean="0">
                <a:solidFill>
                  <a:schemeClr val="tx1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 a </a:t>
            </a:r>
            <a:r>
              <a:rPr lang="ro-RO" sz="1400" kern="1200" dirty="0" smtClean="0">
                <a:solidFill>
                  <a:schemeClr val="tx1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Planului de conturi contabile în sistemul bugetar la Planul general de conturi contabile în sectorul corporativ.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94F56B-B12E-465A-AD1D-0FDE0116893B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o-RO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În legătură cu auditul</a:t>
            </a:r>
            <a:r>
              <a:rPr lang="ro-RO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Curții de Conturi în autoritățile publice locale, vrem să menționăm despre cele mai frecvente constatări, precum:</a:t>
            </a:r>
          </a:p>
          <a:p>
            <a:pPr>
              <a:buFontTx/>
              <a:buChar char="-"/>
            </a:pPr>
            <a:r>
              <a:rPr lang="ro-RO" sz="1200" dirty="0" smtClean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neasigurarea</a:t>
            </a:r>
            <a:r>
              <a:rPr lang="en-US" sz="1200" dirty="0" smtClean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o-RO" sz="1200" dirty="0" smtClean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inventarierii, </a:t>
            </a:r>
            <a:r>
              <a:rPr lang="en-US" sz="1200" dirty="0" err="1" smtClean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evalu</a:t>
            </a:r>
            <a:r>
              <a:rPr lang="ro-RO" sz="1200" dirty="0" err="1" smtClean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ării</a:t>
            </a:r>
            <a:r>
              <a:rPr lang="en-US" sz="1200" dirty="0" smtClean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1200" dirty="0" err="1" smtClean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contabiliz</a:t>
            </a:r>
            <a:r>
              <a:rPr lang="ro-RO" sz="1200" dirty="0" err="1" smtClean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ării</a:t>
            </a:r>
            <a:r>
              <a:rPr lang="en-US" sz="1200" dirty="0" smtClean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200" dirty="0" err="1" smtClean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și</a:t>
            </a:r>
            <a:r>
              <a:rPr lang="en-US" sz="1200" dirty="0" smtClean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200" dirty="0" err="1" smtClean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înregist</a:t>
            </a:r>
            <a:r>
              <a:rPr lang="ro-RO" sz="1200" dirty="0" smtClean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rării</a:t>
            </a:r>
            <a:r>
              <a:rPr lang="en-US" sz="1200" dirty="0" smtClean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 conform</a:t>
            </a:r>
            <a:r>
              <a:rPr lang="ro-RO" sz="1200" dirty="0" smtClean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e</a:t>
            </a:r>
            <a:r>
              <a:rPr lang="en-US" sz="1200" dirty="0" smtClean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 a </a:t>
            </a:r>
            <a:r>
              <a:rPr lang="en-US" sz="1200" dirty="0" err="1" smtClean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patrimoniului</a:t>
            </a:r>
            <a:r>
              <a:rPr lang="en-US" sz="1200" dirty="0" smtClean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200" dirty="0" err="1" smtClean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proprietate</a:t>
            </a:r>
            <a:r>
              <a:rPr lang="en-US" sz="1200" dirty="0" smtClean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200" dirty="0" err="1" smtClean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publică</a:t>
            </a:r>
            <a:r>
              <a:rPr lang="ro-RO" sz="1200" dirty="0" smtClean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>
              <a:buFontTx/>
              <a:buNone/>
            </a:pPr>
            <a:r>
              <a:rPr lang="ro-RO" sz="1200" dirty="0" smtClean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vi-VN" sz="1200" dirty="0" smtClean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nerespectarea principiului contabilității de angajamente la înregistrarea veniturilor, creanțelor și datorilor aferente impozitelor, taxelor locale</a:t>
            </a:r>
            <a:r>
              <a:rPr lang="ro-RO" sz="1200" dirty="0" smtClean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1200" dirty="0" smtClean="0">
              <a:solidFill>
                <a:schemeClr val="dk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o-RO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ro-RO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Cu</a:t>
            </a:r>
            <a:r>
              <a:rPr lang="ro-RO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privire la ultima constatare, Ministerul Finanțelor, în prisma cadrului normativ, a argumentat Curții de Conturi </a:t>
            </a:r>
            <a:r>
              <a:rPr lang="ro-RO" sz="120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nereflectarea</a:t>
            </a:r>
            <a:r>
              <a:rPr lang="ro-RO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în rapoartele financiare a datoriilor și creanțelor aferente impozitelor și taxelor locale.</a:t>
            </a:r>
            <a:endParaRPr lang="ro-RO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ro-RO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Astfel:</a:t>
            </a:r>
          </a:p>
          <a:p>
            <a:r>
              <a:rPr lang="ro-RO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- p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otrivit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prevederilor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articolului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63 din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Legea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finanțelor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publice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și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responsabilității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bugetar-fiscale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nr. 181/2014,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încasările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bugetelor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componente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ale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bugetului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public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național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și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plățile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bugetului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de stat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și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ale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bugetelor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locale se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efectuează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prin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sistemul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trezorerial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conform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metodei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de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casă</a:t>
            </a:r>
            <a:r>
              <a:rPr lang="ro-RO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;</a:t>
            </a:r>
            <a:endParaRPr lang="ru-RU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>
              <a:buFontTx/>
              <a:buChar char="-"/>
            </a:pPr>
            <a:r>
              <a:rPr lang="ro-RO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î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conformitate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cu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punctul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2.1 din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Normele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metodologice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privind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evidența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contabilă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și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raportarea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financiară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în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sistemul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bugetar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aprobate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prin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Ordinul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ministrului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finanțelor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nr. 216/2015,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planul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de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conturi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contabile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în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sistemul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bugetar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este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integrat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cu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clasificația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bugetară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economică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și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se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utilizează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pentru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evidența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executării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de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casă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a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bugetului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public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național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(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metoda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de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casă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),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precum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și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pentru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evidența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contabilă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a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veniturilor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și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cheltuielilor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efective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ale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autorităților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/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instituțiilor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bugetare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a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activelor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financiare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și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nefinanciare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a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datoriilor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și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rezultatelor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(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metoda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de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angajamente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</a:t>
            </a:r>
            <a:r>
              <a:rPr lang="ro-RO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;</a:t>
            </a:r>
            <a:r>
              <a:rPr lang="ro-RO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</a:p>
          <a:p>
            <a:pPr>
              <a:buFontTx/>
              <a:buNone/>
            </a:pPr>
            <a:r>
              <a:rPr lang="ro-RO" sz="120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-d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asemenea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Conceptul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și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Planul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de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acțiuni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pentru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elaborarea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Standardelor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Naționale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de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Contabilitate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pentru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Sectorul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Public,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aprobate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prin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ordinul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ministrului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finanțelor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nr.159/2016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și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anume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prevederile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capitolului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3 „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Scopul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şi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obiectivele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reformei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”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stipulează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intenția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Ministerului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Finanţelor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de a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menţine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metoda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de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casă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pentru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asigurarea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executării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procesului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bugetar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aplicat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şi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în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prezent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în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Republica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Moldova.</a:t>
            </a:r>
            <a:endParaRPr lang="ru-RU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94F56B-B12E-465A-AD1D-0FDE0116893B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94F56B-B12E-465A-AD1D-0FDE0116893B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gna principal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1"/>
          <p:cNvSpPr>
            <a:spLocks noGrp="1"/>
          </p:cNvSpPr>
          <p:nvPr>
            <p:ph type="title"/>
          </p:nvPr>
        </p:nvSpPr>
        <p:spPr>
          <a:xfrm>
            <a:off x="846364" y="3736977"/>
            <a:ext cx="10515600" cy="8186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pic>
        <p:nvPicPr>
          <p:cNvPr id="9" name="Рисунок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3547" y="1476703"/>
            <a:ext cx="2781234" cy="1454620"/>
          </a:xfrm>
          <a:prstGeom prst="rect">
            <a:avLst/>
          </a:prstGeom>
        </p:spPr>
      </p:pic>
      <p:sp>
        <p:nvSpPr>
          <p:cNvPr id="12" name="Текст 11"/>
          <p:cNvSpPr>
            <a:spLocks noGrp="1"/>
          </p:cNvSpPr>
          <p:nvPr>
            <p:ph type="body" sz="quarter" idx="10"/>
          </p:nvPr>
        </p:nvSpPr>
        <p:spPr>
          <a:xfrm>
            <a:off x="3184525" y="4914900"/>
            <a:ext cx="5510213" cy="65246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>
                <a:latin typeface="Lato Thin" panose="020F0502020204030203" pitchFamily="34" charset="0"/>
                <a:ea typeface="Lato Thin" panose="020F0502020204030203" pitchFamily="34" charset="0"/>
                <a:cs typeface="Lato Thin" panose="020F0502020204030203" pitchFamily="34" charset="0"/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34353065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u si contin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307191"/>
            <a:ext cx="10515600" cy="1325563"/>
          </a:xfrm>
          <a:prstGeom prst="rect">
            <a:avLst/>
          </a:prstGeom>
        </p:spPr>
        <p:txBody>
          <a:bodyPr/>
          <a:lstStyle>
            <a:lvl1pPr>
              <a:defRPr sz="3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3061607"/>
            <a:ext cx="10515600" cy="204764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44603"/>
            <a:ext cx="2413057" cy="607439"/>
          </a:xfrm>
          <a:prstGeom prst="rect">
            <a:avLst/>
          </a:prstGeom>
        </p:spPr>
      </p:pic>
      <p:sp>
        <p:nvSpPr>
          <p:cNvPr id="15" name="Текст 14"/>
          <p:cNvSpPr>
            <a:spLocks noGrp="1"/>
          </p:cNvSpPr>
          <p:nvPr>
            <p:ph type="body" sz="quarter" idx="13" hasCustomPrompt="1"/>
          </p:nvPr>
        </p:nvSpPr>
        <p:spPr>
          <a:xfrm>
            <a:off x="6348413" y="260770"/>
            <a:ext cx="5005387" cy="343387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800" baseline="0">
                <a:latin typeface="Lato Thin" panose="020F0502020204030203" pitchFamily="34" charset="0"/>
                <a:ea typeface="Lato Thin" panose="020F0502020204030203" pitchFamily="34" charset="0"/>
                <a:cs typeface="Lato Thin" panose="020F0502020204030203" pitchFamily="34" charset="0"/>
              </a:defRPr>
            </a:lvl1pPr>
          </a:lstStyle>
          <a:p>
            <a:pPr lvl="0"/>
            <a:r>
              <a:rPr lang="ru-RU" dirty="0" smtClean="0"/>
              <a:t>Образец заголовка</a:t>
            </a:r>
            <a:endParaRPr lang="en-US" dirty="0"/>
          </a:p>
        </p:txBody>
      </p:sp>
      <p:sp>
        <p:nvSpPr>
          <p:cNvPr id="16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7B627DFA-556C-482B-9D98-FE38609E1DBB}" type="datetime1">
              <a:rPr lang="ru-RU" smtClean="0"/>
              <a:pPr/>
              <a:t>04.03.2019</a:t>
            </a:fld>
            <a:endParaRPr lang="en-US" dirty="0"/>
          </a:p>
        </p:txBody>
      </p:sp>
      <p:sp>
        <p:nvSpPr>
          <p:cNvPr id="17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18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980964" y="6356350"/>
            <a:ext cx="372836" cy="365125"/>
          </a:xfrm>
          <a:prstGeom prst="rect">
            <a:avLst/>
          </a:prstGeom>
        </p:spPr>
        <p:txBody>
          <a:bodyPr/>
          <a:lstStyle>
            <a:lvl1pPr algn="r">
              <a:defRPr sz="11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5D84065D-F351-4B03-BD91-D8A6B8D4B36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9" name="Заголовок 1"/>
          <p:cNvSpPr txBox="1">
            <a:spLocks/>
          </p:cNvSpPr>
          <p:nvPr userDrawn="1"/>
        </p:nvSpPr>
        <p:spPr>
          <a:xfrm>
            <a:off x="10189027" y="6356350"/>
            <a:ext cx="906234" cy="269423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100" dirty="0" err="1" smtClean="0">
                <a:solidFill>
                  <a:schemeClr val="bg1">
                    <a:lumMod val="65000"/>
                  </a:schemeClr>
                </a:solidFill>
                <a:latin typeface="+mn-lt"/>
              </a:rPr>
              <a:t>Pagina</a:t>
            </a:r>
            <a:r>
              <a:rPr lang="en-US" sz="1100" dirty="0" smtClean="0">
                <a:solidFill>
                  <a:schemeClr val="bg1">
                    <a:lumMod val="65000"/>
                  </a:schemeClr>
                </a:solidFill>
                <a:latin typeface="+mn-lt"/>
              </a:rPr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7451572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u si continut in doua coloa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44603"/>
            <a:ext cx="2413057" cy="607439"/>
          </a:xfrm>
          <a:prstGeom prst="rect">
            <a:avLst/>
          </a:prstGeom>
        </p:spPr>
      </p:pic>
      <p:sp>
        <p:nvSpPr>
          <p:cNvPr id="15" name="Текст 14"/>
          <p:cNvSpPr>
            <a:spLocks noGrp="1"/>
          </p:cNvSpPr>
          <p:nvPr>
            <p:ph type="body" sz="quarter" idx="13" hasCustomPrompt="1"/>
          </p:nvPr>
        </p:nvSpPr>
        <p:spPr>
          <a:xfrm>
            <a:off x="6348413" y="260770"/>
            <a:ext cx="5005387" cy="343387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800" baseline="0">
                <a:latin typeface="Lato Thin" panose="020F0502020204030203" pitchFamily="34" charset="0"/>
                <a:ea typeface="Lato Thin" panose="020F0502020204030203" pitchFamily="34" charset="0"/>
                <a:cs typeface="Lato Thin" panose="020F0502020204030203" pitchFamily="34" charset="0"/>
              </a:defRPr>
            </a:lvl1pPr>
          </a:lstStyle>
          <a:p>
            <a:pPr lvl="0"/>
            <a:r>
              <a:rPr lang="ru-RU" dirty="0" smtClean="0"/>
              <a:t>Образец заголовка</a:t>
            </a:r>
            <a:endParaRPr lang="en-US" dirty="0"/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838200" y="1310048"/>
            <a:ext cx="10515600" cy="1325563"/>
          </a:xfrm>
          <a:prstGeom prst="rect">
            <a:avLst/>
          </a:prstGeom>
        </p:spPr>
        <p:txBody>
          <a:bodyPr/>
          <a:lstStyle>
            <a:lvl1pPr>
              <a:defRPr sz="3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6" name="Content Placeholder 2"/>
          <p:cNvSpPr>
            <a:spLocks noGrp="1"/>
          </p:cNvSpPr>
          <p:nvPr>
            <p:ph sz="half" idx="1"/>
          </p:nvPr>
        </p:nvSpPr>
        <p:spPr>
          <a:xfrm>
            <a:off x="838200" y="2955472"/>
            <a:ext cx="5181600" cy="313554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7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955472"/>
            <a:ext cx="5181600" cy="313554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1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326F30D2-31F1-4418-A9D0-B8F9EBB46427}" type="datetime1">
              <a:rPr lang="ru-RU" smtClean="0"/>
              <a:pPr/>
              <a:t>04.03.2019</a:t>
            </a:fld>
            <a:endParaRPr lang="en-US" dirty="0"/>
          </a:p>
        </p:txBody>
      </p:sp>
      <p:sp>
        <p:nvSpPr>
          <p:cNvPr id="22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23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980964" y="6356350"/>
            <a:ext cx="372836" cy="365125"/>
          </a:xfrm>
          <a:prstGeom prst="rect">
            <a:avLst/>
          </a:prstGeom>
        </p:spPr>
        <p:txBody>
          <a:bodyPr/>
          <a:lstStyle>
            <a:lvl1pPr algn="r">
              <a:defRPr sz="11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5D84065D-F351-4B03-BD91-D8A6B8D4B36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4" name="Заголовок 1"/>
          <p:cNvSpPr txBox="1">
            <a:spLocks/>
          </p:cNvSpPr>
          <p:nvPr userDrawn="1"/>
        </p:nvSpPr>
        <p:spPr>
          <a:xfrm>
            <a:off x="10189027" y="6356350"/>
            <a:ext cx="906234" cy="269423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100" dirty="0" err="1" smtClean="0">
                <a:solidFill>
                  <a:schemeClr val="bg1">
                    <a:lumMod val="65000"/>
                  </a:schemeClr>
                </a:solidFill>
                <a:latin typeface="+mn-lt"/>
              </a:rPr>
              <a:t>Pagina</a:t>
            </a:r>
            <a:r>
              <a:rPr lang="en-US" sz="1100" dirty="0" smtClean="0">
                <a:solidFill>
                  <a:schemeClr val="bg1">
                    <a:lumMod val="65000"/>
                  </a:schemeClr>
                </a:solidFill>
                <a:latin typeface="+mn-lt"/>
              </a:rPr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29678729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oar 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44603"/>
            <a:ext cx="2413057" cy="607439"/>
          </a:xfrm>
          <a:prstGeom prst="rect">
            <a:avLst/>
          </a:prstGeom>
        </p:spPr>
      </p:pic>
      <p:sp>
        <p:nvSpPr>
          <p:cNvPr id="15" name="Текст 14"/>
          <p:cNvSpPr>
            <a:spLocks noGrp="1"/>
          </p:cNvSpPr>
          <p:nvPr>
            <p:ph type="body" sz="quarter" idx="13" hasCustomPrompt="1"/>
          </p:nvPr>
        </p:nvSpPr>
        <p:spPr>
          <a:xfrm>
            <a:off x="6348413" y="260770"/>
            <a:ext cx="5005387" cy="343387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800" baseline="0">
                <a:latin typeface="Lato Thin" panose="020F0502020204030203" pitchFamily="34" charset="0"/>
                <a:ea typeface="Lato Thin" panose="020F0502020204030203" pitchFamily="34" charset="0"/>
                <a:cs typeface="Lato Thin" panose="020F0502020204030203" pitchFamily="34" charset="0"/>
              </a:defRPr>
            </a:lvl1pPr>
          </a:lstStyle>
          <a:p>
            <a:pPr lvl="0"/>
            <a:r>
              <a:rPr lang="ru-RU" dirty="0" smtClean="0"/>
              <a:t>Образец заголовка</a:t>
            </a:r>
            <a:endParaRPr lang="en-US" dirty="0"/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838200" y="2020341"/>
            <a:ext cx="10515600" cy="1325563"/>
          </a:xfrm>
          <a:prstGeom prst="rect">
            <a:avLst/>
          </a:prstGeom>
        </p:spPr>
        <p:txBody>
          <a:bodyPr/>
          <a:lstStyle>
            <a:lvl1pPr>
              <a:defRPr sz="3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6FBE25AC-37FB-466B-A956-A6C7C6978CE4}" type="datetime1">
              <a:rPr lang="ru-RU" smtClean="0"/>
              <a:pPr/>
              <a:t>04.03.2019</a:t>
            </a:fld>
            <a:endParaRPr lang="en-US" dirty="0"/>
          </a:p>
        </p:txBody>
      </p:sp>
      <p:sp>
        <p:nvSpPr>
          <p:cNvPr id="11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12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980964" y="6356350"/>
            <a:ext cx="372836" cy="365125"/>
          </a:xfrm>
          <a:prstGeom prst="rect">
            <a:avLst/>
          </a:prstGeom>
        </p:spPr>
        <p:txBody>
          <a:bodyPr/>
          <a:lstStyle>
            <a:lvl1pPr algn="r">
              <a:defRPr sz="11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5D84065D-F351-4B03-BD91-D8A6B8D4B36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Заголовок 1"/>
          <p:cNvSpPr txBox="1">
            <a:spLocks/>
          </p:cNvSpPr>
          <p:nvPr userDrawn="1"/>
        </p:nvSpPr>
        <p:spPr>
          <a:xfrm>
            <a:off x="10189027" y="6356350"/>
            <a:ext cx="906234" cy="269423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100" dirty="0" err="1" smtClean="0">
                <a:solidFill>
                  <a:schemeClr val="bg1">
                    <a:lumMod val="65000"/>
                  </a:schemeClr>
                </a:solidFill>
                <a:latin typeface="+mn-lt"/>
              </a:rPr>
              <a:t>Pagina</a:t>
            </a:r>
            <a:r>
              <a:rPr lang="en-US" sz="1100" dirty="0" smtClean="0">
                <a:solidFill>
                  <a:schemeClr val="bg1">
                    <a:lumMod val="65000"/>
                  </a:schemeClr>
                </a:solidFill>
                <a:latin typeface="+mn-lt"/>
              </a:rPr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25770088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ara contin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44603"/>
            <a:ext cx="2413057" cy="607439"/>
          </a:xfrm>
          <a:prstGeom prst="rect">
            <a:avLst/>
          </a:prstGeom>
        </p:spPr>
      </p:pic>
      <p:sp>
        <p:nvSpPr>
          <p:cNvPr id="15" name="Текст 14"/>
          <p:cNvSpPr>
            <a:spLocks noGrp="1"/>
          </p:cNvSpPr>
          <p:nvPr>
            <p:ph type="body" sz="quarter" idx="13" hasCustomPrompt="1"/>
          </p:nvPr>
        </p:nvSpPr>
        <p:spPr>
          <a:xfrm>
            <a:off x="6348413" y="260770"/>
            <a:ext cx="5005387" cy="343387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800" baseline="0">
                <a:latin typeface="Lato Thin" panose="020F0502020204030203" pitchFamily="34" charset="0"/>
                <a:ea typeface="Lato Thin" panose="020F0502020204030203" pitchFamily="34" charset="0"/>
                <a:cs typeface="Lato Thin" panose="020F0502020204030203" pitchFamily="34" charset="0"/>
              </a:defRPr>
            </a:lvl1pPr>
          </a:lstStyle>
          <a:p>
            <a:pPr lvl="0"/>
            <a:r>
              <a:rPr lang="ru-RU" dirty="0" smtClean="0"/>
              <a:t>Образец заголовка</a:t>
            </a:r>
            <a:endParaRPr lang="en-US" dirty="0"/>
          </a:p>
        </p:txBody>
      </p:sp>
      <p:sp>
        <p:nvSpPr>
          <p:cNvPr id="11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3A422D36-9B03-4F1B-B486-1A5321709224}" type="datetime1">
              <a:rPr lang="ru-RU" smtClean="0"/>
              <a:pPr/>
              <a:t>04.03.2019</a:t>
            </a:fld>
            <a:endParaRPr lang="en-US" dirty="0"/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13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980964" y="6356350"/>
            <a:ext cx="372836" cy="365125"/>
          </a:xfrm>
          <a:prstGeom prst="rect">
            <a:avLst/>
          </a:prstGeom>
        </p:spPr>
        <p:txBody>
          <a:bodyPr/>
          <a:lstStyle>
            <a:lvl1pPr algn="r">
              <a:defRPr sz="11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5D84065D-F351-4B03-BD91-D8A6B8D4B36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Заголовок 1"/>
          <p:cNvSpPr txBox="1">
            <a:spLocks/>
          </p:cNvSpPr>
          <p:nvPr userDrawn="1"/>
        </p:nvSpPr>
        <p:spPr>
          <a:xfrm>
            <a:off x="10189027" y="6356350"/>
            <a:ext cx="906234" cy="269423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100" dirty="0" err="1" smtClean="0">
                <a:solidFill>
                  <a:schemeClr val="bg1">
                    <a:lumMod val="65000"/>
                  </a:schemeClr>
                </a:solidFill>
                <a:latin typeface="+mn-lt"/>
              </a:rPr>
              <a:t>Pagina</a:t>
            </a:r>
            <a:r>
              <a:rPr lang="en-US" sz="1100" dirty="0" smtClean="0">
                <a:solidFill>
                  <a:schemeClr val="bg1">
                    <a:lumMod val="65000"/>
                  </a:schemeClr>
                </a:solidFill>
                <a:latin typeface="+mn-lt"/>
              </a:rPr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238438058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ie alb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609512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u cu continut si sub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44603"/>
            <a:ext cx="2413057" cy="607439"/>
          </a:xfrm>
          <a:prstGeom prst="rect">
            <a:avLst/>
          </a:prstGeom>
        </p:spPr>
      </p:pic>
      <p:sp>
        <p:nvSpPr>
          <p:cNvPr id="15" name="Текст 14"/>
          <p:cNvSpPr>
            <a:spLocks noGrp="1"/>
          </p:cNvSpPr>
          <p:nvPr>
            <p:ph type="body" sz="quarter" idx="13" hasCustomPrompt="1"/>
          </p:nvPr>
        </p:nvSpPr>
        <p:spPr>
          <a:xfrm>
            <a:off x="6348413" y="260770"/>
            <a:ext cx="5005387" cy="343387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800" baseline="0">
                <a:latin typeface="Lato Thin" panose="020F0502020204030203" pitchFamily="34" charset="0"/>
                <a:ea typeface="Lato Thin" panose="020F0502020204030203" pitchFamily="34" charset="0"/>
                <a:cs typeface="Lato Thin" panose="020F0502020204030203" pitchFamily="34" charset="0"/>
              </a:defRPr>
            </a:lvl1pPr>
          </a:lstStyle>
          <a:p>
            <a:pPr lvl="0"/>
            <a:r>
              <a:rPr lang="ru-RU" dirty="0" smtClean="0"/>
              <a:t>Образец заголовка</a:t>
            </a:r>
            <a:endParaRPr lang="en-US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39788" y="1401072"/>
            <a:ext cx="3932237" cy="893091"/>
          </a:xfrm>
          <a:prstGeom prst="rect">
            <a:avLst/>
          </a:prstGeom>
        </p:spPr>
        <p:txBody>
          <a:bodyPr anchor="b"/>
          <a:lstStyle>
            <a:lvl1pPr algn="l">
              <a:defRPr sz="3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5183188" y="1401073"/>
            <a:ext cx="6172200" cy="4696741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432502"/>
            <a:ext cx="3932237" cy="367324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EC99B9D0-8F09-4BFD-B6BC-5EFC5EC63F47}" type="datetime1">
              <a:rPr lang="ru-RU" smtClean="0"/>
              <a:pPr/>
              <a:t>04.03.2019</a:t>
            </a:fld>
            <a:endParaRPr lang="en-US" dirty="0"/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13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980964" y="6356350"/>
            <a:ext cx="372836" cy="365125"/>
          </a:xfrm>
          <a:prstGeom prst="rect">
            <a:avLst/>
          </a:prstGeom>
        </p:spPr>
        <p:txBody>
          <a:bodyPr/>
          <a:lstStyle>
            <a:lvl1pPr algn="r">
              <a:defRPr sz="11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5D84065D-F351-4B03-BD91-D8A6B8D4B36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Заголовок 1"/>
          <p:cNvSpPr txBox="1">
            <a:spLocks/>
          </p:cNvSpPr>
          <p:nvPr userDrawn="1"/>
        </p:nvSpPr>
        <p:spPr>
          <a:xfrm>
            <a:off x="10189027" y="6356350"/>
            <a:ext cx="906234" cy="269423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100" dirty="0" err="1" smtClean="0">
                <a:solidFill>
                  <a:schemeClr val="bg1">
                    <a:lumMod val="65000"/>
                  </a:schemeClr>
                </a:solidFill>
                <a:latin typeface="+mn-lt"/>
              </a:rPr>
              <a:t>Pagina</a:t>
            </a:r>
            <a:r>
              <a:rPr lang="en-US" sz="1100" dirty="0" smtClean="0">
                <a:solidFill>
                  <a:schemeClr val="bg1">
                    <a:lumMod val="65000"/>
                  </a:schemeClr>
                </a:solidFill>
                <a:latin typeface="+mn-lt"/>
              </a:rPr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32991056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44603"/>
            <a:ext cx="2413057" cy="607439"/>
          </a:xfrm>
          <a:prstGeom prst="rect">
            <a:avLst/>
          </a:prstGeom>
        </p:spPr>
      </p:pic>
      <p:sp>
        <p:nvSpPr>
          <p:cNvPr id="8" name="Текст 14"/>
          <p:cNvSpPr>
            <a:spLocks noGrp="1"/>
          </p:cNvSpPr>
          <p:nvPr>
            <p:ph type="body" sz="quarter" idx="13" hasCustomPrompt="1"/>
          </p:nvPr>
        </p:nvSpPr>
        <p:spPr>
          <a:xfrm>
            <a:off x="6348413" y="260770"/>
            <a:ext cx="5005387" cy="343387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800" baseline="0">
                <a:latin typeface="Lato Thin" panose="020F0502020204030203" pitchFamily="34" charset="0"/>
                <a:ea typeface="Lato Thin" panose="020F0502020204030203" pitchFamily="34" charset="0"/>
                <a:cs typeface="Lato Thin" panose="020F0502020204030203" pitchFamily="34" charset="0"/>
              </a:defRPr>
            </a:lvl1pPr>
          </a:lstStyle>
          <a:p>
            <a:pPr lvl="0"/>
            <a:r>
              <a:rPr lang="ru-RU" dirty="0" smtClean="0"/>
              <a:t>Образец заголовка</a:t>
            </a:r>
            <a:endParaRPr lang="en-US" dirty="0"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C748A982-7A4D-48EF-A410-9C840462ECF1}" type="datetime1">
              <a:rPr lang="ru-RU" smtClean="0"/>
              <a:pPr/>
              <a:t>04.03.2019</a:t>
            </a:fld>
            <a:endParaRPr lang="en-US" dirty="0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980964" y="6356350"/>
            <a:ext cx="372836" cy="365125"/>
          </a:xfrm>
          <a:prstGeom prst="rect">
            <a:avLst/>
          </a:prstGeom>
        </p:spPr>
        <p:txBody>
          <a:bodyPr/>
          <a:lstStyle>
            <a:lvl1pPr algn="r">
              <a:defRPr sz="11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5D84065D-F351-4B03-BD91-D8A6B8D4B36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Заголовок 1"/>
          <p:cNvSpPr txBox="1">
            <a:spLocks/>
          </p:cNvSpPr>
          <p:nvPr userDrawn="1"/>
        </p:nvSpPr>
        <p:spPr>
          <a:xfrm>
            <a:off x="10189027" y="6356350"/>
            <a:ext cx="906234" cy="269423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100" dirty="0" err="1" smtClean="0">
                <a:solidFill>
                  <a:schemeClr val="bg1">
                    <a:lumMod val="65000"/>
                  </a:schemeClr>
                </a:solidFill>
                <a:latin typeface="+mn-lt"/>
              </a:rPr>
              <a:t>Pagina</a:t>
            </a:r>
            <a:r>
              <a:rPr lang="en-US" sz="1100" dirty="0" smtClean="0">
                <a:solidFill>
                  <a:schemeClr val="bg1">
                    <a:lumMod val="65000"/>
                  </a:schemeClr>
                </a:solidFill>
                <a:latin typeface="+mn-lt"/>
              </a:rPr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4477928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856648"/>
            <a:ext cx="12192000" cy="96253"/>
          </a:xfrm>
          <a:prstGeom prst="rect">
            <a:avLst/>
          </a:prstGeom>
          <a:solidFill>
            <a:srgbClr val="3333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77058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8" r:id="rId1"/>
    <p:sldLayoutId id="2147483769" r:id="rId2"/>
    <p:sldLayoutId id="2147483770" r:id="rId3"/>
    <p:sldLayoutId id="2147483771" r:id="rId4"/>
    <p:sldLayoutId id="2147483772" r:id="rId5"/>
    <p:sldLayoutId id="2147483775" r:id="rId6"/>
    <p:sldLayoutId id="2147483773" r:id="rId7"/>
    <p:sldLayoutId id="2147483774" r:id="rId8"/>
  </p:sldLayoutIdLst>
  <p:timing>
    <p:tnLst>
      <p:par>
        <p:cTn id="1" dur="indefinite" restart="never" nodeType="tmRoot"/>
      </p:par>
    </p:tnLst>
  </p:timing>
  <p:hf hdr="0" ftr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mailto:Tatiana.railean@mf.gov.md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846364" y="3248025"/>
            <a:ext cx="10515600" cy="1724025"/>
          </a:xfrm>
        </p:spPr>
        <p:txBody>
          <a:bodyPr>
            <a:normAutofit fontScale="90000"/>
          </a:bodyPr>
          <a:lstStyle/>
          <a:p>
            <a:r>
              <a:rPr lang="ro-RO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Modificarea cadrului normativ în domeniul evidenței contabile și raportării financiare în sistemul bugetar</a:t>
            </a:r>
            <a:endParaRPr lang="en-US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341418" y="5929745"/>
            <a:ext cx="80494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o-RO" sz="2000" b="1" dirty="0" err="1" smtClean="0">
                <a:latin typeface="Times New Roman" pitchFamily="18" charset="0"/>
                <a:cs typeface="Times New Roman" pitchFamily="18" charset="0"/>
              </a:rPr>
              <a:t>Railean</a:t>
            </a:r>
            <a:r>
              <a:rPr lang="ro-RO" sz="2000" b="1" dirty="0" smtClean="0">
                <a:latin typeface="Times New Roman" pitchFamily="18" charset="0"/>
                <a:cs typeface="Times New Roman" pitchFamily="18" charset="0"/>
              </a:rPr>
              <a:t> Tatiana, </a:t>
            </a:r>
            <a:r>
              <a:rPr lang="ro-RO" sz="2000" dirty="0" smtClean="0">
                <a:latin typeface="Times New Roman" pitchFamily="18" charset="0"/>
                <a:cs typeface="Times New Roman" pitchFamily="18" charset="0"/>
              </a:rPr>
              <a:t>Secția metodologie, Direcția Trezoreria de Stat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99974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781049" y="1141312"/>
            <a:ext cx="10674928" cy="984050"/>
          </a:xfrm>
        </p:spPr>
        <p:txBody>
          <a:bodyPr/>
          <a:lstStyle/>
          <a:p>
            <a:r>
              <a:rPr lang="ro-RO" sz="2400" dirty="0" smtClean="0">
                <a:latin typeface="Times New Roman" pitchFamily="18" charset="0"/>
                <a:cs typeface="Times New Roman" pitchFamily="18" charset="0"/>
              </a:rPr>
              <a:t>Ordinul ministrului finanțelor nr.216/2015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cu </a:t>
            </a:r>
            <a:r>
              <a:rPr lang="ro-RO" sz="2400" dirty="0" smtClean="0">
                <a:latin typeface="Times New Roman" pitchFamily="18" charset="0"/>
                <a:cs typeface="Times New Roman" pitchFamily="18" charset="0"/>
              </a:rPr>
              <a:t>privire la aprobarea Planului de conturi contabile în sistemul bugetar și Normelor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metodologice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privind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evidența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contabilă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și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raportarea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financiară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în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sistemul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bugetar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Текст 18"/>
          <p:cNvSpPr>
            <a:spLocks noGrp="1"/>
          </p:cNvSpPr>
          <p:nvPr>
            <p:ph type="body" sz="quarter" idx="13"/>
          </p:nvPr>
        </p:nvSpPr>
        <p:spPr>
          <a:xfrm>
            <a:off x="6348413" y="316188"/>
            <a:ext cx="5687068" cy="343387"/>
          </a:xfrm>
        </p:spPr>
        <p:txBody>
          <a:bodyPr/>
          <a:lstStyle/>
          <a:p>
            <a:r>
              <a:rPr lang="ro-RO" sz="1600" b="1" dirty="0" smtClean="0">
                <a:latin typeface="Times New Roman" pitchFamily="18" charset="0"/>
                <a:cs typeface="Times New Roman" pitchFamily="18" charset="0"/>
              </a:rPr>
              <a:t>Modificarea Ordinului ministrului finanțelor nr.216/2015</a:t>
            </a:r>
            <a:endParaRPr lang="en-US" sz="1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ro-RO" dirty="0" smtClean="0"/>
              <a:t> februarie 2019</a:t>
            </a:r>
            <a:endParaRPr lang="en-US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/>
          <a:p>
            <a:fld id="{D57F1E4F-1CFF-5643-939E-217C01CDF565}" type="slidenum">
              <a:rPr lang="en-US" smtClean="0"/>
              <a:pPr/>
              <a:t>2</a:t>
            </a:fld>
            <a:endParaRPr lang="en-US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98854" y="2265400"/>
          <a:ext cx="11953104" cy="41735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4023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21287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884790">
                <a:tc>
                  <a:txBody>
                    <a:bodyPr/>
                    <a:lstStyle/>
                    <a:p>
                      <a:pPr algn="ctr"/>
                      <a:r>
                        <a:rPr lang="ro-RO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Nr. ordinului de modificare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o-RO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Modificări și completări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31480">
                <a:tc>
                  <a:txBody>
                    <a:bodyPr/>
                    <a:lstStyle/>
                    <a:p>
                      <a:r>
                        <a:rPr lang="ro-RO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89/06.04.2018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Tx/>
                        <a:buChar char="-"/>
                      </a:pPr>
                      <a:r>
                        <a:rPr lang="ro-MO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822510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„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Creanţe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privind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mijloacele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Fondului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ecologic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naţional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” 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ro-MO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822610 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„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Datorii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faţă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de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Fondul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ecologic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naţional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”; 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85653">
                <a:tc>
                  <a:txBody>
                    <a:bodyPr/>
                    <a:lstStyle/>
                    <a:p>
                      <a:r>
                        <a:rPr lang="ro-RO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127/16.07.2018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o-RO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-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noțiunea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de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mijloace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fixe,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stabilirea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criteriilor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suplimentare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de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recunoaștere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ale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acestora</a:t>
                      </a:r>
                      <a:r>
                        <a:rPr lang="ro-RO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; </a:t>
                      </a:r>
                      <a:r>
                        <a:rPr lang="ro-RO" sz="1800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14072">
                <a:tc>
                  <a:txBody>
                    <a:bodyPr/>
                    <a:lstStyle/>
                    <a:p>
                      <a:r>
                        <a:rPr lang="ro-RO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164/01.10.2018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o-RO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- </a:t>
                      </a:r>
                      <a:r>
                        <a:rPr lang="ro-RO" sz="1800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ținer</a:t>
                      </a:r>
                      <a:r>
                        <a:rPr lang="en-US" sz="1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ea</a:t>
                      </a:r>
                      <a:r>
                        <a:rPr lang="ro-RO" sz="1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contabilității autorității/instituției bugetare de către organizații specializate sau firme de audit în bază contractuală;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57505">
                <a:tc>
                  <a:txBody>
                    <a:bodyPr/>
                    <a:lstStyle/>
                    <a:p>
                      <a:r>
                        <a:rPr lang="ro-RO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181/22.10.2018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o-RO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- </a:t>
                      </a:r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f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ormula de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calcul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pentru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determina</a:t>
                      </a:r>
                      <a:r>
                        <a:rPr lang="ro-RO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rea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valor</a:t>
                      </a:r>
                      <a:r>
                        <a:rPr lang="ro-RO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ii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uzurabilă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anual</a:t>
                      </a:r>
                      <a:r>
                        <a:rPr lang="ro-RO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e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a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mijloacelor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fixe,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în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urma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reparației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capitale</a:t>
                      </a:r>
                      <a:r>
                        <a:rPr lang="ro-RO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;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89149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quarter" idx="13"/>
          </p:nvPr>
        </p:nvSpPr>
        <p:spPr>
          <a:xfrm>
            <a:off x="6063049" y="337750"/>
            <a:ext cx="5857102" cy="424249"/>
          </a:xfrm>
        </p:spPr>
        <p:txBody>
          <a:bodyPr/>
          <a:lstStyle/>
          <a:p>
            <a:pPr algn="l"/>
            <a:r>
              <a:rPr lang="ro-RO" b="1" dirty="0" smtClean="0">
                <a:latin typeface="Times New Roman" pitchFamily="18" charset="0"/>
                <a:cs typeface="Times New Roman" pitchFamily="18" charset="0"/>
              </a:rPr>
              <a:t>Modificarea Ordinului ministrului finanțelor nr.216/2015</a:t>
            </a:r>
            <a:endParaRPr lang="en-US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981075" y="914400"/>
            <a:ext cx="10515600" cy="782596"/>
          </a:xfrm>
        </p:spPr>
        <p:txBody>
          <a:bodyPr/>
          <a:lstStyle/>
          <a:p>
            <a:r>
              <a:rPr lang="x-none" sz="2400" dirty="0" smtClean="0"/>
              <a:t/>
            </a:r>
            <a:br>
              <a:rPr lang="x-none" sz="2400" dirty="0" smtClean="0"/>
            </a:br>
            <a:endParaRPr lang="ru-RU" sz="2400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F9D2B6-3507-46F3-85A6-0F14F2B54368}" type="datetime1">
              <a:rPr lang="ru-RU" smtClean="0"/>
              <a:pPr/>
              <a:t>04.03.2019</a:t>
            </a:fld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065D-F351-4B03-BD91-D8A6B8D4B362}" type="slidenum">
              <a:rPr lang="en-US" smtClean="0"/>
              <a:pPr/>
              <a:t>3</a:t>
            </a:fld>
            <a:endParaRPr lang="en-US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182516" y="1066800"/>
          <a:ext cx="11838033" cy="55435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0343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13459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95655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o-RO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Nr. ordinului de modificare</a:t>
                      </a:r>
                      <a:endParaRPr lang="ru-RU" sz="18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o-RO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Modificări și completări</a:t>
                      </a:r>
                      <a:endParaRPr lang="ru-RU" sz="18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818640">
                <a:tc>
                  <a:txBody>
                    <a:bodyPr/>
                    <a:lstStyle/>
                    <a:p>
                      <a:r>
                        <a:rPr lang="ro-RO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199/14.12.2018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Tx/>
                        <a:buChar char="-"/>
                      </a:pPr>
                      <a:r>
                        <a:rPr lang="ro-RO" sz="1800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o</a:t>
                      </a:r>
                      <a:r>
                        <a:rPr lang="ro-RO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perațiuni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întru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asigurarea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consolidării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în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rapoartele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financiare</a:t>
                      </a:r>
                      <a:r>
                        <a:rPr lang="ro-RO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(bunuri transmise/primite gratuit, transferuri);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endParaRPr lang="ro-RO" sz="1800" kern="1200" dirty="0" smtClean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>
                        <a:buFontTx/>
                        <a:buChar char="-"/>
                      </a:pPr>
                      <a:r>
                        <a:rPr lang="ro-RO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completarea structurii Raportului narativ privind executarea bugetelor autorităților/instituțiilor bugetare cu</a:t>
                      </a:r>
                      <a:r>
                        <a:rPr lang="ro-RO" sz="1800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d</a:t>
                      </a:r>
                      <a:r>
                        <a:rPr lang="vi-VN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escrierea operaţiunilor supuse consolidării</a:t>
                      </a:r>
                      <a:r>
                        <a:rPr lang="ro-RO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și </a:t>
                      </a:r>
                      <a:r>
                        <a:rPr lang="vi-VN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execut</a:t>
                      </a:r>
                      <a:r>
                        <a:rPr lang="ro-RO" sz="1800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ării</a:t>
                      </a:r>
                      <a:r>
                        <a:rPr lang="vi-VN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subsidiilor acordate din buget şi a transferurilor</a:t>
                      </a:r>
                      <a:r>
                        <a:rPr lang="ro-RO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;</a:t>
                      </a:r>
                      <a:r>
                        <a:rPr lang="vi-VN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/>
                      </a:r>
                      <a:br>
                        <a:rPr lang="vi-VN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</a:br>
                      <a:r>
                        <a:rPr lang="ro-RO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-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micșor</a:t>
                      </a:r>
                      <a:r>
                        <a:rPr lang="ro-RO" sz="1800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area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numărului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de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rapoarte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financiare</a:t>
                      </a:r>
                      <a:r>
                        <a:rPr lang="ro-RO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.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929255">
                <a:tc>
                  <a:txBody>
                    <a:bodyPr/>
                    <a:lstStyle/>
                    <a:p>
                      <a:r>
                        <a:rPr lang="ro-RO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212/26.12.2018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Tx/>
                        <a:buChar char="-"/>
                      </a:pPr>
                      <a:r>
                        <a:rPr lang="ro-RO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 precizarea regulilor generale de evaluare și reevaluare;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ro-RO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introducerea </a:t>
                      </a:r>
                      <a:r>
                        <a:rPr lang="ro-RO" sz="18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subcontului</a:t>
                      </a:r>
                      <a:r>
                        <a:rPr lang="ro-RO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 415310 </a:t>
                      </a:r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“</a:t>
                      </a:r>
                      <a:r>
                        <a:rPr lang="ro-RO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Investiții în părți legate și nelegate</a:t>
                      </a:r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”</a:t>
                      </a:r>
                      <a:r>
                        <a:rPr lang="ro-RO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 pentru evidența</a:t>
                      </a:r>
                      <a:r>
                        <a:rPr lang="ro-RO" sz="1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bunurilor transmise în gestiune economică;</a:t>
                      </a:r>
                    </a:p>
                    <a:p>
                      <a:pPr marL="0" algn="l" defTabSz="914400" rtl="0" eaLnBrk="1" latinLnBrk="0" hangingPunct="1">
                        <a:buFontTx/>
                        <a:buChar char="-"/>
                      </a:pPr>
                      <a:r>
                        <a:rPr lang="ro-RO" sz="1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o-RO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introducerea </a:t>
                      </a:r>
                      <a:r>
                        <a:rPr lang="ro-RO" sz="1800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subconturilor</a:t>
                      </a:r>
                      <a:r>
                        <a:rPr lang="ro-RO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ro-RO" sz="1800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extrabilanțiere</a:t>
                      </a:r>
                      <a:r>
                        <a:rPr lang="ro-RO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pentru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eviden</a:t>
                      </a:r>
                      <a:r>
                        <a:rPr lang="ro-RO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ța aferentă contractelor de parteneriat public-privat</a:t>
                      </a:r>
                      <a:r>
                        <a:rPr lang="ro-RO" sz="1800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(</a:t>
                      </a:r>
                      <a:r>
                        <a:rPr lang="ro-RO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822520 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“</a:t>
                      </a:r>
                      <a:r>
                        <a:rPr lang="ro-RO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Creanțe aferente contractelor de parteneriat public-privat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”  </a:t>
                      </a:r>
                      <a:r>
                        <a:rPr lang="ro-RO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822530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“</a:t>
                      </a:r>
                      <a:r>
                        <a:rPr lang="ro-RO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Active transmise partenerului privat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”</a:t>
                      </a:r>
                      <a:r>
                        <a:rPr lang="ro-RO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);</a:t>
                      </a:r>
                      <a:endParaRPr lang="en-US" sz="1800" kern="1200" dirty="0" smtClean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marL="0" algn="l" defTabSz="914400" rtl="0" eaLnBrk="1" latinLnBrk="0" hangingPunct="1">
                        <a:buFontTx/>
                        <a:buChar char="-"/>
                      </a:pPr>
                      <a:r>
                        <a:rPr lang="ro-RO" sz="1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modificarea și introducerea </a:t>
                      </a:r>
                      <a:r>
                        <a:rPr lang="ro-RO" sz="1800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subconturilor</a:t>
                      </a:r>
                      <a:r>
                        <a:rPr lang="ro-RO" sz="1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o-RO" sz="1800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extrabilanțiere</a:t>
                      </a:r>
                      <a:r>
                        <a:rPr lang="ro-RO" sz="1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întru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evidența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mai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detaliată</a:t>
                      </a:r>
                      <a:r>
                        <a:rPr lang="ro-RO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a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împrumuturilor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ro-RO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inter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bugetare</a:t>
                      </a:r>
                      <a:r>
                        <a:rPr lang="ro-RO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și </a:t>
                      </a:r>
                      <a:r>
                        <a:rPr lang="ro-RO" sz="1800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recreditate</a:t>
                      </a:r>
                      <a:r>
                        <a:rPr lang="ro-RO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02425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quarter" idx="13"/>
          </p:nvPr>
        </p:nvSpPr>
        <p:spPr>
          <a:xfrm>
            <a:off x="5652655" y="235527"/>
            <a:ext cx="6317672" cy="583623"/>
          </a:xfrm>
        </p:spPr>
        <p:txBody>
          <a:bodyPr/>
          <a:lstStyle/>
          <a:p>
            <a:r>
              <a:rPr lang="ro-RO" dirty="0" smtClean="0">
                <a:latin typeface="Times New Roman" pitchFamily="18" charset="0"/>
                <a:cs typeface="Times New Roman" pitchFamily="18" charset="0"/>
              </a:rPr>
              <a:t>Alte acte normative </a:t>
            </a:r>
            <a:endParaRPr lang="ru-RU" i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065D-F351-4B03-BD91-D8A6B8D4B362}" type="slidenum">
              <a:rPr lang="en-US" smtClean="0"/>
              <a:pPr/>
              <a:t>4</a:t>
            </a:fld>
            <a:endParaRPr lang="en-US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189471" y="2032472"/>
          <a:ext cx="11656540" cy="436832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8240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27413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62368">
                <a:tc>
                  <a:txBody>
                    <a:bodyPr/>
                    <a:lstStyle/>
                    <a:p>
                      <a:pPr algn="ctr"/>
                      <a:r>
                        <a:rPr lang="ro-RO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Denumirea actului normativ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o-RO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Statutul actului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880791">
                <a:tc>
                  <a:txBody>
                    <a:bodyPr/>
                    <a:lstStyle/>
                    <a:p>
                      <a:r>
                        <a:rPr lang="ru-RU" sz="1800" b="0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Ordinul</a:t>
                      </a:r>
                      <a:r>
                        <a:rPr lang="ru-RU" sz="1800" b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ru-RU" sz="1800" b="0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ministrului</a:t>
                      </a:r>
                      <a:r>
                        <a:rPr lang="ru-RU" sz="1800" b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ru-RU" sz="1800" b="0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finanțelor </a:t>
                      </a:r>
                      <a:r>
                        <a:rPr lang="ru-RU" sz="1800" b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nr.164</a:t>
                      </a:r>
                      <a:r>
                        <a:rPr lang="ro-RO" sz="1800" b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/30.12.2016</a:t>
                      </a:r>
                      <a:r>
                        <a:rPr lang="ro-RO" sz="1800" b="0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ro-RO" sz="1800" b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privind aprobarea </a:t>
                      </a:r>
                      <a:r>
                        <a:rPr lang="ru-RU" sz="1800" b="0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Cerințel</a:t>
                      </a:r>
                      <a:r>
                        <a:rPr lang="ro-RO" sz="1800" b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or</a:t>
                      </a:r>
                      <a:r>
                        <a:rPr lang="ro-RO" sz="1800" b="0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l</a:t>
                      </a:r>
                      <a:r>
                        <a:rPr lang="ru-RU" sz="1800" b="0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a</a:t>
                      </a:r>
                      <a:r>
                        <a:rPr lang="ru-RU" sz="1800" b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ru-RU" sz="1800" b="0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întocmirea</a:t>
                      </a:r>
                      <a:r>
                        <a:rPr lang="ru-RU" sz="1800" b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ru-RU" sz="1800" b="0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Raportului</a:t>
                      </a:r>
                      <a:r>
                        <a:rPr lang="ru-RU" sz="1800" b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ru-RU" sz="1800" b="0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narativ</a:t>
                      </a:r>
                      <a:r>
                        <a:rPr lang="ru-RU" sz="1800" b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ru-RU" sz="1800" b="0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privind</a:t>
                      </a:r>
                      <a:r>
                        <a:rPr lang="ru-RU" sz="1800" b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ru-RU" sz="1800" b="0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executarea</a:t>
                      </a:r>
                      <a:r>
                        <a:rPr lang="ru-RU" sz="1800" b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ru-RU" sz="1800" b="0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bugetelor</a:t>
                      </a:r>
                      <a:r>
                        <a:rPr lang="ru-RU" sz="1800" b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ru-RU" sz="1800" b="0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autorităților/instituțiilor bugetare</a:t>
                      </a:r>
                      <a:endParaRPr lang="ru-RU" sz="18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o-RO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Completat cu prevederi suplimentare pentru întocmirea </a:t>
                      </a:r>
                      <a:r>
                        <a:rPr lang="vi-VN" sz="1800" i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Raportul narativ privind executarea bugetelor autorităţilor/instituţiilor bugetare</a:t>
                      </a:r>
                      <a:r>
                        <a:rPr lang="vi-VN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br>
                        <a:rPr lang="vi-VN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</a:br>
                      <a:r>
                        <a:rPr lang="ro-RO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(descrierea operațiunilor supuse consolidării, a informației privind </a:t>
                      </a:r>
                      <a:r>
                        <a:rPr lang="vi-VN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executarea subsidiilor acordate din buget </a:t>
                      </a:r>
                      <a:r>
                        <a:rPr lang="ro-RO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de către beneficiari)</a:t>
                      </a:r>
                      <a:r>
                        <a:rPr lang="vi-VN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/>
                      </a:r>
                      <a:br>
                        <a:rPr lang="vi-VN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</a:b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25169">
                <a:tc>
                  <a:txBody>
                    <a:bodyPr/>
                    <a:lstStyle/>
                    <a:p>
                      <a:r>
                        <a:rPr lang="ro-RO" sz="1800" b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Ordinul ministrului finanțelor nr.192/12.11.2018</a:t>
                      </a:r>
                      <a:r>
                        <a:rPr lang="ro-RO" sz="1800" b="0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vi-VN" sz="1800" b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cu privire la aprobarea Indicaţiilor metodice privind particularităţile</a:t>
                      </a:r>
                    </a:p>
                    <a:p>
                      <a:r>
                        <a:rPr lang="vi-VN" sz="1800" b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contabilităţii în procesul realizării parteneriatului public-privat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o-RO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Prevede </a:t>
                      </a:r>
                      <a:r>
                        <a:rPr lang="vi-VN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descrierea particularităţilor contabilităţii în procesul realizării parteneriatului public-privat.</a:t>
                      </a:r>
                      <a:br>
                        <a:rPr lang="vi-VN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</a:b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9" name="Rectangle 8"/>
          <p:cNvSpPr/>
          <p:nvPr/>
        </p:nvSpPr>
        <p:spPr>
          <a:xfrm>
            <a:off x="990600" y="1009650"/>
            <a:ext cx="988695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o-RO" sz="2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Modificarea/elaborarea altor acte normative în domeniul contabilității și raportării financiare</a:t>
            </a:r>
            <a:endParaRPr lang="en-US" sz="24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36798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307192"/>
            <a:ext cx="10515600" cy="874034"/>
          </a:xfrm>
        </p:spPr>
        <p:txBody>
          <a:bodyPr/>
          <a:lstStyle/>
          <a:p>
            <a:pPr lvl="0"/>
            <a:r>
              <a:rPr lang="ro-RO" sz="2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Modificarea/elaborarea altor acte normative în domeniul contabilității și raportării financiare</a:t>
            </a:r>
            <a:r>
              <a:rPr lang="en-US" sz="2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4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ro-RO" dirty="0" smtClean="0">
                <a:latin typeface="Times New Roman" pitchFamily="18" charset="0"/>
                <a:cs typeface="Times New Roman" pitchFamily="18" charset="0"/>
              </a:rPr>
              <a:t>Alte acte normative </a:t>
            </a:r>
            <a:endParaRPr lang="ru-RU" i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627DFA-556C-482B-9D98-FE38609E1DBB}" type="datetime1">
              <a:rPr lang="ru-RU" smtClean="0"/>
              <a:pPr/>
              <a:t>04.03.2019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065D-F351-4B03-BD91-D8A6B8D4B362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graphicFrame>
        <p:nvGraphicFramePr>
          <p:cNvPr id="9" name="Table 8"/>
          <p:cNvGraphicFramePr>
            <a:graphicFrameLocks noGrp="1"/>
          </p:cNvGraphicFramePr>
          <p:nvPr/>
        </p:nvGraphicFramePr>
        <p:xfrm>
          <a:off x="189471" y="2314575"/>
          <a:ext cx="11656540" cy="277177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8240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27413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61931">
                <a:tc>
                  <a:txBody>
                    <a:bodyPr/>
                    <a:lstStyle/>
                    <a:p>
                      <a:pPr algn="ctr"/>
                      <a:r>
                        <a:rPr lang="ro-RO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Denumirea actului normativ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o-RO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Statutul actului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309844">
                <a:tc>
                  <a:txBody>
                    <a:bodyPr/>
                    <a:lstStyle/>
                    <a:p>
                      <a:r>
                        <a:rPr lang="ru-RU" sz="1800" b="0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Ordinul</a:t>
                      </a:r>
                      <a:r>
                        <a:rPr lang="ru-RU" sz="1800" b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ru-RU" sz="1800" b="0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ministrului</a:t>
                      </a:r>
                      <a:r>
                        <a:rPr lang="ru-RU" sz="1800" b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ru-RU" sz="1800" b="0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finanțelor nr</a:t>
                      </a:r>
                      <a:r>
                        <a:rPr lang="ru-RU" sz="1800" b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.</a:t>
                      </a:r>
                      <a:r>
                        <a:rPr lang="ro-RO" sz="1800" b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28</a:t>
                      </a:r>
                      <a:r>
                        <a:rPr lang="ro-RO" sz="1800" b="0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/12.02.2019 </a:t>
                      </a:r>
                      <a:r>
                        <a:rPr lang="ro-RO" sz="1800" b="0" i="0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c</a:t>
                      </a:r>
                      <a:r>
                        <a:rPr lang="en-US" sz="1800" i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u </a:t>
                      </a:r>
                      <a:r>
                        <a:rPr lang="en-US" sz="1800" i="0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privire</a:t>
                      </a:r>
                      <a:r>
                        <a:rPr lang="en-US" sz="1800" i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la </a:t>
                      </a:r>
                      <a:r>
                        <a:rPr lang="en-US" sz="1800" i="0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aprobarea</a:t>
                      </a:r>
                      <a:r>
                        <a:rPr lang="en-US" sz="1800" i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en-US" sz="1800" i="0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Metodicii</a:t>
                      </a:r>
                      <a:r>
                        <a:rPr lang="en-US" sz="1800" i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de </a:t>
                      </a:r>
                      <a:r>
                        <a:rPr lang="en-US" sz="1800" i="0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trecere</a:t>
                      </a:r>
                      <a:r>
                        <a:rPr lang="en-US" sz="1800" i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a </a:t>
                      </a:r>
                      <a:r>
                        <a:rPr lang="ro-RO" sz="1800" i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Planului de conturi contabile în sistemul bugetar la Planul general de conturi contabile în sectorul corporativ</a:t>
                      </a:r>
                      <a:endParaRPr lang="ru-RU" sz="1800" b="0" i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o-RO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Î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ntru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asigurarea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trecerii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contabilității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de la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Planul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de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conturi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contabile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în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sistemul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bugetar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la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Planul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general de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conturi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contabile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în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sectorul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corporativ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pentru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autoritățile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/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instituțiile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bugetare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reorganizate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în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entități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non-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bugetare</a:t>
                      </a:r>
                      <a:r>
                        <a:rPr lang="ro-RO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.</a:t>
                      </a:r>
                      <a:r>
                        <a:rPr lang="vi-VN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/>
                      </a:r>
                      <a:br>
                        <a:rPr lang="vi-VN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</a:b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307192"/>
            <a:ext cx="10515600" cy="854984"/>
          </a:xfrm>
        </p:spPr>
        <p:txBody>
          <a:bodyPr/>
          <a:lstStyle/>
          <a:p>
            <a:r>
              <a:rPr lang="ro-RO" sz="2400" dirty="0" smtClean="0">
                <a:latin typeface="Times New Roman" pitchFamily="18" charset="0"/>
                <a:cs typeface="Times New Roman" pitchFamily="18" charset="0"/>
              </a:rPr>
              <a:t>Cele mai frecvente constatări ale Curții de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ro-RO" sz="2400" dirty="0" err="1" smtClean="0">
                <a:latin typeface="Times New Roman" pitchFamily="18" charset="0"/>
                <a:cs typeface="Times New Roman" pitchFamily="18" charset="0"/>
              </a:rPr>
              <a:t>onturi</a:t>
            </a:r>
            <a:r>
              <a:rPr lang="ro-RO" sz="2400" dirty="0" smtClean="0">
                <a:latin typeface="Times New Roman" pitchFamily="18" charset="0"/>
                <a:cs typeface="Times New Roman" pitchFamily="18" charset="0"/>
              </a:rPr>
              <a:t> în urma auditului rapoartelor financiare</a:t>
            </a:r>
            <a:endParaRPr lang="ru-RU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552700"/>
            <a:ext cx="10515600" cy="2556555"/>
          </a:xfrm>
        </p:spPr>
        <p:txBody>
          <a:bodyPr/>
          <a:lstStyle/>
          <a:p>
            <a:r>
              <a:rPr lang="ro-RO" sz="2000" dirty="0" smtClean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neasigurarea</a:t>
            </a:r>
            <a:r>
              <a:rPr lang="en-US" sz="2000" dirty="0" smtClean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o-RO" sz="2000" dirty="0" smtClean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inventarierii, </a:t>
            </a:r>
            <a:r>
              <a:rPr lang="en-US" sz="2000" dirty="0" err="1" smtClean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evalu</a:t>
            </a:r>
            <a:r>
              <a:rPr lang="ro-RO" sz="2000" dirty="0" err="1" smtClean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ării</a:t>
            </a:r>
            <a:r>
              <a:rPr lang="en-US" sz="2000" dirty="0" smtClean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000" dirty="0" err="1" smtClean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contabiliz</a:t>
            </a:r>
            <a:r>
              <a:rPr lang="ro-RO" sz="2000" dirty="0" err="1" smtClean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ării</a:t>
            </a:r>
            <a:r>
              <a:rPr lang="en-US" sz="2000" dirty="0" smtClean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și</a:t>
            </a:r>
            <a:r>
              <a:rPr lang="en-US" sz="2000" dirty="0" smtClean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înregist</a:t>
            </a:r>
            <a:r>
              <a:rPr lang="ro-RO" sz="2000" dirty="0" smtClean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rării</a:t>
            </a:r>
            <a:r>
              <a:rPr lang="en-US" sz="2000" dirty="0" smtClean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 conform</a:t>
            </a:r>
            <a:r>
              <a:rPr lang="ro-RO" sz="2000" dirty="0" smtClean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e</a:t>
            </a:r>
            <a:r>
              <a:rPr lang="en-US" sz="2000" dirty="0" smtClean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 a </a:t>
            </a:r>
            <a:r>
              <a:rPr lang="en-US" sz="2000" dirty="0" err="1" smtClean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patrimoniului</a:t>
            </a:r>
            <a:r>
              <a:rPr lang="en-US" sz="2000" dirty="0" smtClean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proprietate</a:t>
            </a:r>
            <a:r>
              <a:rPr lang="en-US" sz="2000" dirty="0" smtClean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publică</a:t>
            </a:r>
            <a:r>
              <a:rPr lang="ro-RO" sz="2000" dirty="0" smtClean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vi-VN" sz="2000" dirty="0" smtClean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nerespectarea principiului contabilității de angajamente la înregistrarea veniturilor, creanțelor și datorilor aferente impozitelor, taxelor locale</a:t>
            </a:r>
            <a:endParaRPr lang="ru-RU" sz="2000" dirty="0" smtClean="0">
              <a:solidFill>
                <a:schemeClr val="dk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6348413" y="260770"/>
            <a:ext cx="5510212" cy="343387"/>
          </a:xfrm>
        </p:spPr>
        <p:txBody>
          <a:bodyPr/>
          <a:lstStyle/>
          <a:p>
            <a:r>
              <a:rPr lang="ro-RO" dirty="0" smtClean="0">
                <a:latin typeface="Times New Roman" pitchFamily="18" charset="0"/>
                <a:cs typeface="Times New Roman" pitchFamily="18" charset="0"/>
              </a:rPr>
              <a:t>Unele constatări ale Curții de Conturi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627DFA-556C-482B-9D98-FE38609E1DBB}" type="datetime1">
              <a:rPr lang="ru-RU" smtClean="0"/>
              <a:pPr/>
              <a:t>04.03.2019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065D-F351-4B03-BD91-D8A6B8D4B362}" type="slidenum">
              <a:rPr lang="en-US" smtClean="0"/>
              <a:pPr/>
              <a:t>6</a:t>
            </a:fld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3699926" y="3519055"/>
            <a:ext cx="569345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o-RO" sz="3000" dirty="0" err="1" smtClean="0">
                <a:solidFill>
                  <a:srgbClr val="333366"/>
                </a:solidFill>
                <a:latin typeface="Lato Black" panose="020F0502020204030203" pitchFamily="34" charset="0"/>
                <a:ea typeface="Lato Black" panose="020F0502020204030203" pitchFamily="34" charset="0"/>
                <a:cs typeface="Lato Black" panose="020F0502020204030203" pitchFamily="34" charset="0"/>
                <a:hlinkClick r:id="rId3"/>
              </a:rPr>
              <a:t>tatiana.railean</a:t>
            </a:r>
            <a:r>
              <a:rPr lang="en-US" sz="3000" dirty="0" smtClean="0">
                <a:solidFill>
                  <a:srgbClr val="333366"/>
                </a:solidFill>
                <a:latin typeface="Lato Black" panose="020F0502020204030203" pitchFamily="34" charset="0"/>
                <a:ea typeface="Lato Black" panose="020F0502020204030203" pitchFamily="34" charset="0"/>
                <a:cs typeface="Lato Black" panose="020F0502020204030203" pitchFamily="34" charset="0"/>
                <a:hlinkClick r:id="rId3"/>
              </a:rPr>
              <a:t>@</a:t>
            </a:r>
            <a:r>
              <a:rPr lang="en-US" sz="3000" dirty="0" err="1" smtClean="0">
                <a:solidFill>
                  <a:srgbClr val="333366"/>
                </a:solidFill>
                <a:latin typeface="Lato Black" panose="020F0502020204030203" pitchFamily="34" charset="0"/>
                <a:ea typeface="Lato Black" panose="020F0502020204030203" pitchFamily="34" charset="0"/>
                <a:cs typeface="Lato Black" panose="020F0502020204030203" pitchFamily="34" charset="0"/>
                <a:hlinkClick r:id="rId3"/>
              </a:rPr>
              <a:t>mf.gov.md</a:t>
            </a:r>
            <a:endParaRPr lang="x-none" sz="3000" dirty="0" smtClean="0">
              <a:solidFill>
                <a:srgbClr val="333366"/>
              </a:solidFill>
              <a:latin typeface="Lato Black" panose="020F0502020204030203" pitchFamily="34" charset="0"/>
              <a:ea typeface="Lato Black" panose="020F0502020204030203" pitchFamily="34" charset="0"/>
              <a:cs typeface="Lato Black" panose="020F0502020204030203" pitchFamily="34" charset="0"/>
            </a:endParaRPr>
          </a:p>
          <a:p>
            <a:pPr algn="ctr"/>
            <a:endParaRPr lang="x-none" sz="3000" dirty="0" smtClean="0">
              <a:solidFill>
                <a:srgbClr val="333366"/>
              </a:solidFill>
              <a:latin typeface="Lato Black" panose="020F0502020204030203" pitchFamily="34" charset="0"/>
              <a:ea typeface="Lato Black" panose="020F0502020204030203" pitchFamily="34" charset="0"/>
              <a:cs typeface="Lato Black" panose="020F0502020204030203" pitchFamily="34" charset="0"/>
            </a:endParaRPr>
          </a:p>
          <a:p>
            <a:pPr algn="ctr"/>
            <a:endParaRPr lang="x-none" sz="3000" dirty="0">
              <a:solidFill>
                <a:srgbClr val="333366"/>
              </a:solidFill>
              <a:latin typeface="Lato Black" panose="020F0502020204030203" pitchFamily="34" charset="0"/>
              <a:ea typeface="Lato Black" panose="020F0502020204030203" pitchFamily="34" charset="0"/>
              <a:cs typeface="Lato Black" panose="020F0502020204030203" pitchFamily="34" charset="0"/>
            </a:endParaRPr>
          </a:p>
          <a:p>
            <a:pPr algn="ctr"/>
            <a:endParaRPr lang="en-US" sz="3000" dirty="0">
              <a:solidFill>
                <a:srgbClr val="333366"/>
              </a:solidFill>
              <a:latin typeface="Lato Black" panose="020F0502020204030203" pitchFamily="34" charset="0"/>
              <a:ea typeface="Lato Black" panose="020F0502020204030203" pitchFamily="34" charset="0"/>
              <a:cs typeface="Lato Black" panose="020F0502020204030203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699925" y="5292435"/>
            <a:ext cx="591512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rgbClr val="333366"/>
                </a:solidFill>
                <a:latin typeface="Lato Black" panose="020F0502020204030203" pitchFamily="34" charset="0"/>
                <a:ea typeface="Lato Black" panose="020F0502020204030203" pitchFamily="34" charset="0"/>
                <a:cs typeface="Lato Black" panose="020F0502020204030203" pitchFamily="34" charset="0"/>
              </a:rPr>
              <a:t>(+373) 22 26 </a:t>
            </a:r>
            <a:r>
              <a:rPr lang="ro-RO" sz="2000" dirty="0" smtClean="0">
                <a:solidFill>
                  <a:srgbClr val="333366"/>
                </a:solidFill>
                <a:latin typeface="Lato Black" panose="020F0502020204030203" pitchFamily="34" charset="0"/>
                <a:ea typeface="Lato Black" panose="020F0502020204030203" pitchFamily="34" charset="0"/>
                <a:cs typeface="Lato Black" panose="020F0502020204030203" pitchFamily="34" charset="0"/>
              </a:rPr>
              <a:t>25</a:t>
            </a:r>
            <a:r>
              <a:rPr lang="en-US" sz="2000" dirty="0" smtClean="0">
                <a:solidFill>
                  <a:srgbClr val="333366"/>
                </a:solidFill>
                <a:latin typeface="Lato Black" panose="020F0502020204030203" pitchFamily="34" charset="0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ro-RO" sz="2000" dirty="0" smtClean="0">
                <a:solidFill>
                  <a:srgbClr val="333366"/>
                </a:solidFill>
                <a:latin typeface="Lato Black" panose="020F0502020204030203" pitchFamily="34" charset="0"/>
                <a:ea typeface="Lato Black" panose="020F0502020204030203" pitchFamily="34" charset="0"/>
                <a:cs typeface="Lato Black" panose="020F0502020204030203" pitchFamily="34" charset="0"/>
              </a:rPr>
              <a:t>87</a:t>
            </a:r>
            <a:endParaRPr lang="en-US" sz="2000" dirty="0">
              <a:solidFill>
                <a:srgbClr val="333366"/>
              </a:solidFill>
              <a:latin typeface="Lato Black" panose="020F0502020204030203" pitchFamily="34" charset="0"/>
              <a:ea typeface="Lato Black" panose="020F0502020204030203" pitchFamily="34" charset="0"/>
              <a:cs typeface="Lato Black" panose="020F050202020403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811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rezentare">
  <a:themeElements>
    <a:clrScheme name="Ministerul Finantelor Schema">
      <a:dk1>
        <a:sysClr val="windowText" lastClr="000000"/>
      </a:dk1>
      <a:lt1>
        <a:sysClr val="window" lastClr="FFFFFF"/>
      </a:lt1>
      <a:dk2>
        <a:srgbClr val="44546A"/>
      </a:dk2>
      <a:lt2>
        <a:srgbClr val="F2F2F2"/>
      </a:lt2>
      <a:accent1>
        <a:srgbClr val="333378"/>
      </a:accent1>
      <a:accent2>
        <a:srgbClr val="FFD200"/>
      </a:accent2>
      <a:accent3>
        <a:srgbClr val="A6A6A6"/>
      </a:accent3>
      <a:accent4>
        <a:srgbClr val="B07E51"/>
      </a:accent4>
      <a:accent5>
        <a:srgbClr val="007A50"/>
      </a:accent5>
      <a:accent6>
        <a:srgbClr val="CC082F"/>
      </a:accent6>
      <a:hlink>
        <a:srgbClr val="0563C1"/>
      </a:hlink>
      <a:folHlink>
        <a:srgbClr val="954F72"/>
      </a:folHlink>
    </a:clrScheme>
    <a:fontScheme name="Другая 2">
      <a:majorFont>
        <a:latin typeface="Lato Semibold"/>
        <a:ea typeface=""/>
        <a:cs typeface=""/>
      </a:majorFont>
      <a:minorFont>
        <a:latin typeface="Lato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zentare" id="{2B64AD4B-DADF-4F43-A171-EE0F37CBA64B}" vid="{039E39F5-2A9F-4B66-8B01-699A053806B5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prezentare</Template>
  <TotalTime>3162</TotalTime>
  <Words>1366</Words>
  <Application>Microsoft Office PowerPoint</Application>
  <PresentationFormat>Widescreen</PresentationFormat>
  <Paragraphs>93</Paragraphs>
  <Slides>7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6" baseType="lpstr">
      <vt:lpstr>Arial</vt:lpstr>
      <vt:lpstr>Calibri</vt:lpstr>
      <vt:lpstr>Calibri Light</vt:lpstr>
      <vt:lpstr>Lato</vt:lpstr>
      <vt:lpstr>Lato Black</vt:lpstr>
      <vt:lpstr>Lato Semibold</vt:lpstr>
      <vt:lpstr>Lato Thin</vt:lpstr>
      <vt:lpstr>Times New Roman</vt:lpstr>
      <vt:lpstr>prezentare</vt:lpstr>
      <vt:lpstr>Modificarea cadrului normativ în domeniul evidenței contabile și raportării financiare în sistemul bugetar</vt:lpstr>
      <vt:lpstr>Ordinul ministrului finanțelor nr.216/2015 cu privire la aprobarea Planului de conturi contabile în sistemul bugetar și Normelor metodologice privind evidența contabilă și raportarea financiară în sistemul bugetar</vt:lpstr>
      <vt:lpstr> </vt:lpstr>
      <vt:lpstr>PowerPoint Presentation</vt:lpstr>
      <vt:lpstr>Modificarea/elaborarea altor acte normative în domeniul contabilității și raportării financiare </vt:lpstr>
      <vt:lpstr>Cele mai frecvente constatări ale Curții de Conturi în urma auditului rapoartelor financiare</vt:lpstr>
      <vt:lpstr>PowerPoint Presentation</vt:lpstr>
    </vt:vector>
  </TitlesOfParts>
  <Company>CtrlSoft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Valoarea banilor într-un sistem modern</dc:title>
  <dc:creator>nicolaucri</dc:creator>
  <cp:lastModifiedBy>Ion Iaconi</cp:lastModifiedBy>
  <cp:revision>285</cp:revision>
  <cp:lastPrinted>2018-05-30T05:27:03Z</cp:lastPrinted>
  <dcterms:created xsi:type="dcterms:W3CDTF">2017-07-06T11:56:25Z</dcterms:created>
  <dcterms:modified xsi:type="dcterms:W3CDTF">2019-03-04T15:30:50Z</dcterms:modified>
</cp:coreProperties>
</file>