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7" r:id="rId3"/>
    <p:sldId id="268" r:id="rId4"/>
    <p:sldId id="270" r:id="rId5"/>
    <p:sldId id="271" r:id="rId6"/>
    <p:sldId id="263" r:id="rId7"/>
    <p:sldId id="265" r:id="rId8"/>
    <p:sldId id="266" r:id="rId9"/>
    <p:sldId id="262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0624"/>
    <a:srgbClr val="996600"/>
    <a:srgbClr val="3366CC"/>
    <a:srgbClr val="F8F8F8"/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13" autoAdjust="0"/>
    <p:restoredTop sz="96404" autoAdjust="0"/>
  </p:normalViewPr>
  <p:slideViewPr>
    <p:cSldViewPr snapToGrid="0">
      <p:cViewPr varScale="1">
        <p:scale>
          <a:sx n="104" d="100"/>
          <a:sy n="104" d="100"/>
        </p:scale>
        <p:origin x="114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22DCA2-C1AF-43C2-87EB-F53A5D59F4EC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AE94333-CC4F-4533-8787-F78DD6274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529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3/4/2019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100" dirty="0" smtClean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01FC01A-443E-4CE3-9ADC-865C9C6AFE3D}" type="datetime1">
              <a:rPr lang="ru-RU" smtClean="0"/>
              <a:t>04.03.2019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2EFED4-E10F-49F4-BC4A-24583B11DC34}" type="datetime1">
              <a:rPr lang="ru-RU" smtClean="0"/>
              <a:t>04.03.2019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7009DB8-C151-4A02-A53A-48C469AD3C68}" type="datetime1">
              <a:rPr lang="ru-RU" smtClean="0"/>
              <a:t>04.03.2019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5827DDD-2826-4A53-A3C1-F2265C668F3F}" type="datetime1">
              <a:rPr lang="ru-RU" smtClean="0"/>
              <a:t>04.03.2019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3A6796E-17BC-46B4-AB12-4FBC13C1F029}" type="datetime1">
              <a:rPr lang="ru-RU" smtClean="0"/>
              <a:t>04.03.2019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11858" y="3616797"/>
            <a:ext cx="10515600" cy="1054592"/>
          </a:xfrm>
        </p:spPr>
        <p:txBody>
          <a:bodyPr>
            <a:normAutofit/>
          </a:bodyPr>
          <a:lstStyle/>
          <a:p>
            <a:r>
              <a:rPr lang="ro-MD" sz="3200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Aspecte privind raportarea pe anul 2018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45174" y="5966068"/>
            <a:ext cx="5717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Slova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Nadejda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, șef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Sec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ți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 raportare </a:t>
            </a:r>
          </a:p>
          <a:p>
            <a:pPr algn="ctr"/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Direcți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 Trezoreria de Stat</a:t>
            </a:r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42949" y="1095375"/>
            <a:ext cx="10791825" cy="89535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ro-RO" sz="2400" b="1" dirty="0" smtClean="0">
                <a:solidFill>
                  <a:schemeClr val="accent1"/>
                </a:solidFill>
              </a:rPr>
              <a:t>Ordinul </a:t>
            </a:r>
            <a:r>
              <a:rPr lang="ro-RO" sz="2400" b="1" dirty="0">
                <a:solidFill>
                  <a:schemeClr val="accent1"/>
                </a:solidFill>
              </a:rPr>
              <a:t>ministrului finanțelor nr.214 din </a:t>
            </a:r>
            <a:r>
              <a:rPr lang="ro-RO" sz="2400" b="1" dirty="0" smtClean="0">
                <a:solidFill>
                  <a:schemeClr val="accent1"/>
                </a:solidFill>
              </a:rPr>
              <a:t>28 decembrie 2018 cu </a:t>
            </a:r>
            <a:r>
              <a:rPr lang="ro-RO" sz="2400" b="1" dirty="0">
                <a:solidFill>
                  <a:schemeClr val="accent1"/>
                </a:solidFill>
              </a:rPr>
              <a:t>privire la aprobarea termenelor de </a:t>
            </a:r>
            <a:r>
              <a:rPr lang="ro-RO" sz="2400" b="1" dirty="0" smtClean="0">
                <a:solidFill>
                  <a:schemeClr val="accent1"/>
                </a:solidFill>
              </a:rPr>
              <a:t>prezentare </a:t>
            </a:r>
            <a:r>
              <a:rPr lang="ro-RO" sz="2400" b="1" dirty="0">
                <a:solidFill>
                  <a:schemeClr val="accent1"/>
                </a:solidFill>
              </a:rPr>
              <a:t>a rapoartelor financiare pentru anul 2018</a:t>
            </a:r>
            <a:br>
              <a:rPr lang="ro-RO" sz="2400" b="1" dirty="0">
                <a:solidFill>
                  <a:schemeClr val="accent1"/>
                </a:solidFill>
              </a:rPr>
            </a:br>
            <a:r>
              <a:rPr lang="ro-RO" sz="3200" b="1" dirty="0">
                <a:solidFill>
                  <a:schemeClr val="accent1"/>
                </a:solidFill>
              </a:rPr>
              <a:t> </a:t>
            </a:r>
            <a:endParaRPr lang="en-US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275" y="2038350"/>
            <a:ext cx="10925175" cy="46482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o-MD" sz="2400" dirty="0" smtClean="0"/>
              <a:t>	</a:t>
            </a:r>
            <a:r>
              <a:rPr lang="ro-MD" sz="2400" dirty="0" smtClean="0">
                <a:solidFill>
                  <a:srgbClr val="940624"/>
                </a:solidFill>
              </a:rPr>
              <a:t>Cauzele prelungirii termenelor:</a:t>
            </a:r>
          </a:p>
          <a:p>
            <a:pPr>
              <a:lnSpc>
                <a:spcPct val="100000"/>
              </a:lnSpc>
            </a:pPr>
            <a:r>
              <a:rPr lang="ro-MD" sz="2400" dirty="0" smtClean="0"/>
              <a:t>Majorarea volumului de lucru odată cu implementarea noului sistem de salarizare. </a:t>
            </a:r>
          </a:p>
          <a:p>
            <a:pPr>
              <a:lnSpc>
                <a:spcPct val="100000"/>
              </a:lnSpc>
            </a:pPr>
            <a:r>
              <a:rPr lang="ro-MD" sz="2400" dirty="0" smtClean="0"/>
              <a:t>Lipsa contabililor în primării și instituțiile bugetare.</a:t>
            </a:r>
          </a:p>
          <a:p>
            <a:pPr>
              <a:lnSpc>
                <a:spcPct val="100000"/>
              </a:lnSpc>
            </a:pPr>
            <a:r>
              <a:rPr lang="ro-MD" sz="2400" dirty="0" smtClean="0"/>
              <a:t>Prezentarea rapoartelor financiare cu întârziere de către autoritățile publice locale de nivelul I.</a:t>
            </a:r>
          </a:p>
          <a:p>
            <a:pPr marL="0" indent="0">
              <a:lnSpc>
                <a:spcPct val="100000"/>
              </a:lnSpc>
              <a:buNone/>
            </a:pPr>
            <a:endParaRPr lang="ro-RO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o-RO" sz="2400" dirty="0" smtClean="0"/>
              <a:t>Circulara </a:t>
            </a:r>
            <a:r>
              <a:rPr lang="ro-RO" sz="2400" dirty="0"/>
              <a:t>Ministerului Finanțelor nr.12/4-5-13  din 24 ianuarie </a:t>
            </a:r>
            <a:r>
              <a:rPr lang="ro-RO" sz="2400" dirty="0" smtClean="0"/>
              <a:t>2019 privind </a:t>
            </a:r>
            <a:r>
              <a:rPr lang="en-US" sz="2400" dirty="0" err="1" smtClean="0"/>
              <a:t>Particularitățile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întocmire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prezentare</a:t>
            </a:r>
            <a:r>
              <a:rPr lang="en-US" sz="2400" dirty="0"/>
              <a:t> a </a:t>
            </a:r>
            <a:r>
              <a:rPr lang="en-US" sz="2400" dirty="0" err="1"/>
              <a:t>rapoartelor</a:t>
            </a:r>
            <a:r>
              <a:rPr lang="en-US" sz="2400" dirty="0"/>
              <a:t>  </a:t>
            </a:r>
            <a:r>
              <a:rPr lang="en-US" sz="2400" dirty="0" err="1"/>
              <a:t>financiare</a:t>
            </a:r>
            <a:r>
              <a:rPr lang="en-US" sz="2400" dirty="0"/>
              <a:t> ale </a:t>
            </a:r>
            <a:r>
              <a:rPr lang="en-US" sz="2400" dirty="0" err="1"/>
              <a:t>autorităților</a:t>
            </a:r>
            <a:r>
              <a:rPr lang="en-US" sz="2400" dirty="0"/>
              <a:t> </a:t>
            </a:r>
            <a:r>
              <a:rPr lang="en-US" sz="2400" dirty="0" err="1"/>
              <a:t>publice</a:t>
            </a:r>
            <a:r>
              <a:rPr lang="en-US" sz="2400" dirty="0"/>
              <a:t> locale/</a:t>
            </a:r>
            <a:r>
              <a:rPr lang="en-US" sz="2400" dirty="0" err="1"/>
              <a:t>instituțiilor</a:t>
            </a:r>
            <a:r>
              <a:rPr lang="en-US" sz="2400" dirty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anul</a:t>
            </a:r>
            <a:r>
              <a:rPr lang="en-US" sz="2400" dirty="0"/>
              <a:t> 2018</a:t>
            </a:r>
          </a:p>
          <a:p>
            <a:pPr marL="0" indent="0">
              <a:lnSpc>
                <a:spcPct val="100000"/>
              </a:lnSpc>
              <a:buNone/>
            </a:pPr>
            <a:endParaRPr lang="ro-MD" sz="2400" dirty="0" smtClean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997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6299" y="904875"/>
            <a:ext cx="11191875" cy="810501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ro-RO" sz="2400" b="1" dirty="0" smtClean="0">
                <a:solidFill>
                  <a:schemeClr val="accent1"/>
                </a:solidFill>
              </a:rPr>
              <a:t>Ordinul </a:t>
            </a:r>
            <a:r>
              <a:rPr lang="ro-RO" sz="2400" b="1" dirty="0">
                <a:solidFill>
                  <a:schemeClr val="accent1"/>
                </a:solidFill>
              </a:rPr>
              <a:t>ministrului finanțelor nr.216/2015 cu privire la aprobarea Planului de conturi contabile în sistemul </a:t>
            </a:r>
            <a:r>
              <a:rPr lang="ro-RO" sz="2400" b="1" dirty="0" smtClean="0">
                <a:solidFill>
                  <a:schemeClr val="accent1"/>
                </a:solidFill>
              </a:rPr>
              <a:t>bugetar </a:t>
            </a:r>
            <a:r>
              <a:rPr lang="ro-RO" sz="2400" b="1" dirty="0" err="1" smtClean="0">
                <a:solidFill>
                  <a:schemeClr val="accent1"/>
                </a:solidFill>
              </a:rPr>
              <a:t>şi</a:t>
            </a:r>
            <a:r>
              <a:rPr lang="ro-RO" sz="2400" b="1" dirty="0" smtClean="0">
                <a:solidFill>
                  <a:schemeClr val="accent1"/>
                </a:solidFill>
              </a:rPr>
              <a:t> </a:t>
            </a:r>
            <a:r>
              <a:rPr lang="ro-RO" sz="2400" b="1" dirty="0">
                <a:solidFill>
                  <a:schemeClr val="accent1"/>
                </a:solidFill>
              </a:rPr>
              <a:t>a Normelor metodologice privind </a:t>
            </a:r>
            <a:r>
              <a:rPr lang="ro-RO" sz="2400" b="1" dirty="0" err="1">
                <a:solidFill>
                  <a:schemeClr val="accent1"/>
                </a:solidFill>
              </a:rPr>
              <a:t>evidenţa</a:t>
            </a:r>
            <a:r>
              <a:rPr lang="ro-RO" sz="2400" b="1" dirty="0">
                <a:solidFill>
                  <a:schemeClr val="accent1"/>
                </a:solidFill>
              </a:rPr>
              <a:t> contabilă </a:t>
            </a:r>
            <a:r>
              <a:rPr lang="ro-RO" sz="2400" b="1" dirty="0" err="1" smtClean="0">
                <a:solidFill>
                  <a:schemeClr val="accent1"/>
                </a:solidFill>
              </a:rPr>
              <a:t>şi</a:t>
            </a:r>
            <a:r>
              <a:rPr lang="ro-RO" sz="2400" b="1" dirty="0" smtClean="0">
                <a:solidFill>
                  <a:schemeClr val="accent1"/>
                </a:solidFill>
              </a:rPr>
              <a:t> raportarea </a:t>
            </a:r>
            <a:r>
              <a:rPr lang="ro-RO" sz="2400" b="1" dirty="0">
                <a:solidFill>
                  <a:schemeClr val="accent1"/>
                </a:solidFill>
              </a:rPr>
              <a:t>financiară în sistemul bugetar</a:t>
            </a:r>
            <a:r>
              <a:rPr lang="ro-RO" sz="2800" b="1" dirty="0">
                <a:solidFill>
                  <a:schemeClr val="accent1"/>
                </a:solidFill>
              </a:rPr>
              <a:t/>
            </a:r>
            <a:br>
              <a:rPr lang="ro-RO" sz="2800" b="1" dirty="0">
                <a:solidFill>
                  <a:schemeClr val="accent1"/>
                </a:solidFill>
              </a:rPr>
            </a:br>
            <a:r>
              <a:rPr lang="ro-RO" sz="3200" b="1" dirty="0">
                <a:solidFill>
                  <a:schemeClr val="accent1"/>
                </a:solidFill>
              </a:rPr>
              <a:t> </a:t>
            </a:r>
            <a:endParaRPr lang="en-US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2219325"/>
            <a:ext cx="10458449" cy="44577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1.4.1.5</a:t>
            </a:r>
            <a:r>
              <a:rPr lang="en-US" sz="2400" dirty="0"/>
              <a:t>. </a:t>
            </a:r>
            <a:r>
              <a:rPr lang="en-US" sz="2400" dirty="0" err="1"/>
              <a:t>Conducătorul</a:t>
            </a:r>
            <a:r>
              <a:rPr lang="en-US" sz="2400" dirty="0"/>
              <a:t> </a:t>
            </a:r>
            <a:r>
              <a:rPr lang="en-US" sz="2400" dirty="0" err="1" smtClean="0"/>
              <a:t>autorităţii</a:t>
            </a:r>
            <a:r>
              <a:rPr lang="en-US" sz="2400" dirty="0" smtClean="0"/>
              <a:t>/</a:t>
            </a:r>
            <a:r>
              <a:rPr lang="en-US" sz="2400" dirty="0" err="1" smtClean="0"/>
              <a:t>instituţiei</a:t>
            </a:r>
            <a:r>
              <a:rPr lang="en-US" sz="2400" dirty="0" smtClean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 </a:t>
            </a:r>
            <a:r>
              <a:rPr lang="en-US" sz="2400" dirty="0" err="1"/>
              <a:t>este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drept</a:t>
            </a:r>
            <a:r>
              <a:rPr lang="en-US" sz="2400" dirty="0"/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c) </a:t>
            </a:r>
            <a:r>
              <a:rPr lang="en-US" sz="2400" dirty="0" err="1"/>
              <a:t>să</a:t>
            </a:r>
            <a:r>
              <a:rPr lang="en-US" sz="2400" dirty="0"/>
              <a:t> </a:t>
            </a:r>
            <a:r>
              <a:rPr lang="en-US" sz="2400" dirty="0" err="1"/>
              <a:t>transmită</a:t>
            </a:r>
            <a:r>
              <a:rPr lang="en-US" sz="2400" dirty="0"/>
              <a:t> </a:t>
            </a:r>
            <a:r>
              <a:rPr lang="en-US" sz="2400" dirty="0" err="1"/>
              <a:t>ţinerea</a:t>
            </a:r>
            <a:r>
              <a:rPr lang="en-US" sz="2400" dirty="0"/>
              <a:t> </a:t>
            </a:r>
            <a:r>
              <a:rPr lang="en-US" sz="2400" dirty="0" err="1"/>
              <a:t>contabilităţii</a:t>
            </a:r>
            <a:r>
              <a:rPr lang="en-US" sz="2400" dirty="0"/>
              <a:t> </a:t>
            </a:r>
            <a:r>
              <a:rPr lang="en-US" sz="2400" dirty="0" err="1"/>
              <a:t>sau</a:t>
            </a:r>
            <a:r>
              <a:rPr lang="en-US" sz="2400" dirty="0"/>
              <a:t> a </a:t>
            </a:r>
            <a:r>
              <a:rPr lang="en-US" sz="2400" dirty="0" err="1"/>
              <a:t>unor</a:t>
            </a:r>
            <a:r>
              <a:rPr lang="en-US" sz="2400" dirty="0"/>
              <a:t> </a:t>
            </a:r>
            <a:r>
              <a:rPr lang="en-US" sz="2400" dirty="0" err="1"/>
              <a:t>atribuţii</a:t>
            </a:r>
            <a:r>
              <a:rPr lang="en-US" sz="2400" dirty="0"/>
              <a:t> de </a:t>
            </a:r>
            <a:r>
              <a:rPr lang="en-US" sz="2400" dirty="0" err="1"/>
              <a:t>contabilitate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raportare</a:t>
            </a:r>
            <a:r>
              <a:rPr lang="en-US" sz="2400" dirty="0"/>
              <a:t> </a:t>
            </a:r>
            <a:r>
              <a:rPr lang="en-US" sz="2400" dirty="0" err="1"/>
              <a:t>financiară</a:t>
            </a:r>
            <a:r>
              <a:rPr lang="en-US" sz="2400" dirty="0"/>
              <a:t> </a:t>
            </a:r>
            <a:r>
              <a:rPr lang="en-US" sz="2400" dirty="0" err="1"/>
              <a:t>unei</a:t>
            </a:r>
            <a:r>
              <a:rPr lang="en-US" sz="2400" dirty="0"/>
              <a:t> </a:t>
            </a:r>
            <a:r>
              <a:rPr lang="en-US" sz="2400" dirty="0" err="1"/>
              <a:t>organizaţii</a:t>
            </a:r>
            <a:r>
              <a:rPr lang="en-US" sz="2400" dirty="0"/>
              <a:t> </a:t>
            </a:r>
            <a:r>
              <a:rPr lang="en-US" sz="2400" dirty="0" err="1"/>
              <a:t>specializate</a:t>
            </a:r>
            <a:r>
              <a:rPr lang="en-US" sz="2400" dirty="0"/>
              <a:t> 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firme</a:t>
            </a:r>
            <a:r>
              <a:rPr lang="en-US" sz="2400" dirty="0"/>
              <a:t> de audit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bază</a:t>
            </a:r>
            <a:r>
              <a:rPr lang="en-US" sz="2400" dirty="0"/>
              <a:t> </a:t>
            </a:r>
            <a:r>
              <a:rPr lang="en-US" sz="2400" dirty="0" err="1" smtClean="0"/>
              <a:t>contractuală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lnSpc>
                <a:spcPct val="100000"/>
              </a:lnSpc>
              <a:buNone/>
            </a:pPr>
            <a:endParaRPr lang="ro-MD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Conform Hot</a:t>
            </a:r>
            <a:r>
              <a:rPr lang="ro-MD" sz="2400" dirty="0" smtClean="0"/>
              <a:t>ă</a:t>
            </a:r>
            <a:r>
              <a:rPr lang="en-US" sz="2400" dirty="0" smtClean="0"/>
              <a:t>r</a:t>
            </a:r>
            <a:r>
              <a:rPr lang="ro-MD" sz="2400" dirty="0" smtClean="0"/>
              <a:t>â</a:t>
            </a:r>
            <a:r>
              <a:rPr lang="en-US" sz="2400" dirty="0" err="1" smtClean="0"/>
              <a:t>rii</a:t>
            </a:r>
            <a:r>
              <a:rPr lang="en-US" sz="2400" dirty="0" smtClean="0"/>
              <a:t> de </a:t>
            </a:r>
            <a:r>
              <a:rPr lang="en-US" sz="2400" dirty="0" err="1" smtClean="0"/>
              <a:t>Guvern</a:t>
            </a:r>
            <a:r>
              <a:rPr lang="en-US" sz="2400" dirty="0" smtClean="0"/>
              <a:t> cu </a:t>
            </a:r>
            <a:r>
              <a:rPr lang="en-US" sz="2400" dirty="0" err="1"/>
              <a:t>privire</a:t>
            </a:r>
            <a:r>
              <a:rPr lang="en-US" sz="2400" dirty="0"/>
              <a:t> la </a:t>
            </a:r>
            <a:r>
              <a:rPr lang="en-US" sz="2400" dirty="0" err="1"/>
              <a:t>Instituţia</a:t>
            </a:r>
            <a:r>
              <a:rPr lang="en-US" sz="2400" dirty="0"/>
              <a:t> </a:t>
            </a:r>
            <a:r>
              <a:rPr lang="en-US" sz="2400" dirty="0" err="1" smtClean="0"/>
              <a:t>Publică</a:t>
            </a:r>
            <a:r>
              <a:rPr lang="en-US" sz="2400" dirty="0" smtClean="0"/>
              <a:t> ,,</a:t>
            </a:r>
            <a:r>
              <a:rPr lang="en-US" sz="2400" dirty="0" err="1" smtClean="0"/>
              <a:t>Centrul</a:t>
            </a:r>
            <a:r>
              <a:rPr lang="en-US" sz="2400" dirty="0" smtClean="0"/>
              <a:t> de </a:t>
            </a:r>
            <a:r>
              <a:rPr lang="en-US" sz="2400" dirty="0" err="1" smtClean="0"/>
              <a:t>Tehnologii</a:t>
            </a:r>
            <a:r>
              <a:rPr lang="en-US" sz="2400" dirty="0" smtClean="0"/>
              <a:t> </a:t>
            </a:r>
            <a:r>
              <a:rPr lang="en-US" sz="2400" dirty="0" err="1"/>
              <a:t>Informaţionale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Finanţe</a:t>
            </a:r>
            <a:r>
              <a:rPr lang="en-US" sz="2400" dirty="0" smtClean="0"/>
              <a:t>”</a:t>
            </a:r>
            <a:r>
              <a:rPr lang="ro-MD" sz="2400" dirty="0" smtClean="0"/>
              <a:t> nr.125/2018, CTIF </a:t>
            </a:r>
            <a:r>
              <a:rPr lang="en-US" sz="2400" dirty="0" err="1" smtClean="0"/>
              <a:t>acord</a:t>
            </a:r>
            <a:r>
              <a:rPr lang="ro-MD" sz="2400" dirty="0" smtClean="0"/>
              <a:t>ă</a:t>
            </a:r>
            <a:r>
              <a:rPr lang="en-US" sz="2400" dirty="0" smtClean="0"/>
              <a:t> </a:t>
            </a:r>
            <a:r>
              <a:rPr lang="en-US" sz="2400" dirty="0" err="1" smtClean="0"/>
              <a:t>suport</a:t>
            </a:r>
            <a:r>
              <a:rPr lang="en-US" sz="2400" dirty="0" smtClean="0"/>
              <a:t> </a:t>
            </a:r>
            <a:r>
              <a:rPr lang="en-US" sz="2400" dirty="0" err="1"/>
              <a:t>instituţional</a:t>
            </a:r>
            <a:r>
              <a:rPr lang="en-US" sz="2400" dirty="0"/>
              <a:t>, </a:t>
            </a:r>
            <a:r>
              <a:rPr lang="en-US" sz="2400" dirty="0" err="1"/>
              <a:t>inclusiv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domeniul</a:t>
            </a:r>
            <a:r>
              <a:rPr lang="en-US" sz="2400" dirty="0"/>
              <a:t> </a:t>
            </a:r>
            <a:r>
              <a:rPr lang="en-US" sz="2400" dirty="0" err="1" smtClean="0"/>
              <a:t>contabilităţii</a:t>
            </a:r>
            <a:r>
              <a:rPr lang="ro-MD" sz="240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51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762376" y="228600"/>
            <a:ext cx="6667499" cy="5238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ro-RO" sz="2400" b="1" dirty="0" smtClean="0">
                <a:solidFill>
                  <a:schemeClr val="accent1"/>
                </a:solidFill>
              </a:rPr>
              <a:t>Nereguli la verificarea rapoartelor financiare </a:t>
            </a:r>
            <a:endParaRPr lang="en-US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199" y="971550"/>
            <a:ext cx="12049125" cy="5886450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o-MD" sz="2000" b="1" dirty="0" smtClean="0"/>
              <a:t>FD-041 Bilanțul contabil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ro-MD" sz="2000" dirty="0" smtClean="0"/>
              <a:t>Nu corespund soldurile  la </a:t>
            </a:r>
            <a:r>
              <a:rPr lang="ro-MD" sz="2000" dirty="0"/>
              <a:t>începutul </a:t>
            </a:r>
            <a:r>
              <a:rPr lang="ro-MD" sz="2000" dirty="0" smtClean="0"/>
              <a:t>anului </a:t>
            </a:r>
            <a:r>
              <a:rPr lang="ro-MD" sz="2000" dirty="0"/>
              <a:t>cu soldurile </a:t>
            </a:r>
            <a:r>
              <a:rPr lang="ro-MD" sz="2000" dirty="0" smtClean="0"/>
              <a:t>de la sfârșitul anului precedent.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ro-MD" sz="2000" dirty="0" smtClean="0"/>
              <a:t>Nu se închid sumele împrumuturilor și diferenței de curs valutar.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ro-MD" sz="2000" dirty="0" smtClean="0"/>
              <a:t>Nu este reflectat </a:t>
            </a:r>
            <a:r>
              <a:rPr lang="ro-MD" sz="2000" dirty="0" err="1" smtClean="0"/>
              <a:t>subcontul</a:t>
            </a:r>
            <a:r>
              <a:rPr lang="ro-MD" sz="2000" dirty="0"/>
              <a:t> 418130 </a:t>
            </a:r>
            <a:r>
              <a:rPr lang="ro-MD" sz="2000" dirty="0" smtClean="0"/>
              <a:t>,,Rambursarea </a:t>
            </a:r>
            <a:r>
              <a:rPr lang="ro-MD" sz="2000" dirty="0"/>
              <a:t>mijloacelor bugetare din anii </a:t>
            </a:r>
            <a:r>
              <a:rPr lang="ro-MD" sz="2000" dirty="0" smtClean="0"/>
              <a:t>precedenți </a:t>
            </a:r>
            <a:r>
              <a:rPr lang="ro-MD" sz="2000" dirty="0"/>
              <a:t>la </a:t>
            </a:r>
            <a:r>
              <a:rPr lang="ro-MD" sz="2000" dirty="0" smtClean="0"/>
              <a:t>buget”.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ro-MD" sz="2000" dirty="0" smtClean="0"/>
              <a:t>Conturile </a:t>
            </a:r>
            <a:r>
              <a:rPr lang="ro-MD" sz="2000" dirty="0" err="1" smtClean="0"/>
              <a:t>extrabilanțiere</a:t>
            </a:r>
            <a:r>
              <a:rPr lang="ro-MD" sz="2000" dirty="0" smtClean="0"/>
              <a:t> sunt reflectate incorect.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o-MD" sz="2000" dirty="0" smtClean="0"/>
              <a:t> </a:t>
            </a:r>
            <a:r>
              <a:rPr lang="ro-MD" sz="2000" b="1" dirty="0" smtClean="0"/>
              <a:t>FD-043 Raport privind fluxul mijloacelor bănești</a:t>
            </a:r>
            <a:endParaRPr lang="ro-MD" sz="2000" b="1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ro-MD" sz="2000" dirty="0" smtClean="0"/>
              <a:t>1. Datele nu corespund cu forma FE-009 </a:t>
            </a:r>
            <a:r>
              <a:rPr lang="ro-MD" sz="2000" dirty="0"/>
              <a:t>,,Raport </a:t>
            </a:r>
            <a:r>
              <a:rPr lang="ro-MD" sz="2000" dirty="0" smtClean="0"/>
              <a:t>privind </a:t>
            </a:r>
            <a:r>
              <a:rPr lang="ro-MD" sz="2000" dirty="0"/>
              <a:t>executarea bugetului conform </a:t>
            </a:r>
            <a:r>
              <a:rPr lang="ro-MD" sz="2000" dirty="0" smtClean="0"/>
              <a:t>clasificației economice”. </a:t>
            </a:r>
            <a:endParaRPr lang="ro-MD" sz="20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ro-MD" sz="2000" b="1" dirty="0" smtClean="0"/>
              <a:t>FD-044 </a:t>
            </a:r>
            <a:r>
              <a:rPr lang="ro-MD" sz="2000" b="1" dirty="0"/>
              <a:t>Raport privind </a:t>
            </a:r>
            <a:r>
              <a:rPr lang="ro-MD" sz="2000" b="1" dirty="0" smtClean="0"/>
              <a:t>executarea bugetului</a:t>
            </a:r>
            <a:endParaRPr lang="ro-MD" sz="2000" dirty="0" smtClean="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ro-MD" sz="2000" dirty="0" smtClean="0"/>
              <a:t>Nu corect se exclud sumele supuse consolidării.</a:t>
            </a:r>
          </a:p>
          <a:p>
            <a:pPr marL="0" indent="0">
              <a:lnSpc>
                <a:spcPct val="100000"/>
              </a:lnSpc>
              <a:buNone/>
            </a:pPr>
            <a:endParaRPr lang="ro-MD" sz="1050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o-MD" sz="2000" b="1" dirty="0" smtClean="0"/>
              <a:t>Raportul </a:t>
            </a:r>
            <a:r>
              <a:rPr lang="ro-MD" sz="2000" b="1" dirty="0"/>
              <a:t>narativ </a:t>
            </a:r>
            <a:r>
              <a:rPr lang="ro-MD" sz="2000" b="1" dirty="0" smtClean="0"/>
              <a:t>privind </a:t>
            </a:r>
            <a:r>
              <a:rPr lang="ro-MD" sz="2000" b="1" dirty="0"/>
              <a:t>executarea bugetelor autorităților/instituțiilor </a:t>
            </a:r>
            <a:r>
              <a:rPr lang="ro-MD" sz="2000" b="1" dirty="0" smtClean="0"/>
              <a:t>bugetare </a:t>
            </a:r>
            <a:r>
              <a:rPr lang="ro-MD" sz="2000" dirty="0" smtClean="0"/>
              <a:t>nu se întocmește conform ordinului ministrului finanțelor nr.</a:t>
            </a:r>
            <a:r>
              <a:rPr lang="ro-RO" sz="2000" dirty="0"/>
              <a:t> nr.164/2016 cu privire la aprobarea </a:t>
            </a:r>
            <a:r>
              <a:rPr lang="ro-RO" sz="2000" dirty="0" err="1"/>
              <a:t>Cerinţelor</a:t>
            </a:r>
            <a:r>
              <a:rPr lang="ro-RO" sz="2000" dirty="0"/>
              <a:t> la întocmirea Raportului narativ privind executarea bugetelor autorităților/</a:t>
            </a:r>
            <a:r>
              <a:rPr lang="ro-RO" sz="2000" dirty="0" err="1"/>
              <a:t>instituţiilor</a:t>
            </a:r>
            <a:r>
              <a:rPr lang="ro-RO" sz="2000" dirty="0"/>
              <a:t> bugetare, </a:t>
            </a:r>
            <a:r>
              <a:rPr lang="ro-RO" altLang="en-US" sz="2000" dirty="0">
                <a:cs typeface="Arial" pitchFamily="34" charset="0"/>
              </a:rPr>
              <a:t>cu modificările și completările </a:t>
            </a:r>
            <a:r>
              <a:rPr lang="ro-RO" altLang="en-US" sz="2000" dirty="0" smtClean="0">
                <a:cs typeface="Arial" pitchFamily="34" charset="0"/>
              </a:rPr>
              <a:t>ulterioare.</a:t>
            </a:r>
            <a:endParaRPr lang="ro-RO" altLang="en-US" sz="2000" dirty="0">
              <a:cs typeface="Arial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o-MD" sz="2000" b="1" dirty="0"/>
          </a:p>
          <a:p>
            <a:pPr marL="0" indent="0">
              <a:lnSpc>
                <a:spcPct val="100000"/>
              </a:lnSpc>
              <a:buNone/>
            </a:pPr>
            <a:endParaRPr lang="ro-MD" sz="2000" b="1" dirty="0"/>
          </a:p>
          <a:p>
            <a:pPr marL="514350" indent="-514350">
              <a:lnSpc>
                <a:spcPct val="100000"/>
              </a:lnSpc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47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29000" y="238125"/>
            <a:ext cx="10810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2400" b="1" dirty="0" smtClean="0">
                <a:solidFill>
                  <a:schemeClr val="accent1"/>
                </a:solidFill>
              </a:rPr>
              <a:t>Din formele totalizatoare urmează să se excludă:</a:t>
            </a:r>
            <a:endParaRPr lang="ru-RU" sz="2400" b="1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6201" y="923925"/>
            <a:ext cx="12011024" cy="5772149"/>
          </a:xfrm>
        </p:spPr>
        <p:txBody>
          <a:bodyPr/>
          <a:lstStyle/>
          <a:p>
            <a:pPr marL="0" indent="0">
              <a:buNone/>
            </a:pP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</a:rPr>
              <a:t>Transferuril</a:t>
            </a: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î</a:t>
            </a:r>
            <a:r>
              <a:rPr lang="en-US" sz="1800" b="1" dirty="0" err="1">
                <a:solidFill>
                  <a:schemeClr val="accent6">
                    <a:lumMod val="50000"/>
                  </a:schemeClr>
                </a:solidFill>
              </a:rPr>
              <a:t>ntre</a:t>
            </a: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accent6">
                    <a:lumMod val="50000"/>
                  </a:schemeClr>
                </a:solidFill>
              </a:rPr>
              <a:t>bugetele</a:t>
            </a: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</a:rPr>
              <a:t> locale 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din cadrul raionului,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unităţii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teritoriale autonome cu statut juridic special,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Chişinău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şi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municipiului </a:t>
            </a:r>
            <a:r>
              <a:rPr lang="ro-MD" sz="1800" b="1" dirty="0" err="1" smtClean="0">
                <a:solidFill>
                  <a:schemeClr val="accent6">
                    <a:lumMod val="50000"/>
                  </a:schemeClr>
                </a:solidFill>
              </a:rPr>
              <a:t>Bălţi</a:t>
            </a:r>
            <a:endParaRPr lang="ro-MD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AutoNum type="arabicPlain" startAt="193"/>
            </a:pPr>
            <a:r>
              <a:rPr lang="ro-MD" sz="1800" b="1" i="1" dirty="0" smtClean="0"/>
              <a:t> </a:t>
            </a:r>
            <a:r>
              <a:rPr lang="ro-MD" sz="1800" i="1" dirty="0" smtClean="0"/>
              <a:t>Transferuri </a:t>
            </a:r>
            <a:r>
              <a:rPr lang="ro-MD" sz="1800" i="1" dirty="0"/>
              <a:t>primite între bugetele locale în cadrul unei </a:t>
            </a:r>
            <a:r>
              <a:rPr lang="ro-MD" sz="1800" i="1" dirty="0" smtClean="0"/>
              <a:t>UAT</a:t>
            </a:r>
          </a:p>
          <a:p>
            <a:pPr marL="457200" indent="-457200">
              <a:buAutoNum type="arabicPlain" startAt="293"/>
            </a:pPr>
            <a:r>
              <a:rPr lang="ro-MD" sz="1800" b="1" i="1" dirty="0" smtClean="0"/>
              <a:t> </a:t>
            </a:r>
            <a:r>
              <a:rPr lang="ro-MD" sz="1800" i="1" dirty="0" smtClean="0"/>
              <a:t>Transferuri </a:t>
            </a:r>
            <a:r>
              <a:rPr lang="ro-MD" sz="1800" i="1" dirty="0"/>
              <a:t>acordate între bugetele locale în cadrul unei </a:t>
            </a:r>
            <a:r>
              <a:rPr lang="ro-MD" sz="1800" i="1" dirty="0" smtClean="0"/>
              <a:t>UAT</a:t>
            </a:r>
          </a:p>
          <a:p>
            <a:pPr marL="0" lvl="0" indent="0">
              <a:buNone/>
            </a:pP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2. Creditele/Împrumuturile între 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bugetele locale din cadrul raionului,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unităţii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teritoriale autonome cu statut juridic special,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Chişinău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şi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Bălţi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o-MD" sz="1800" b="1" i="1" dirty="0"/>
              <a:t>443 </a:t>
            </a:r>
            <a:r>
              <a:rPr lang="ro-MD" sz="1800" i="1" dirty="0"/>
              <a:t> Credite între bugetele locale în cadrul unei UAT</a:t>
            </a:r>
            <a:endParaRPr lang="en-US" sz="1800" dirty="0"/>
          </a:p>
          <a:p>
            <a:pPr marL="0" indent="0">
              <a:buNone/>
            </a:pPr>
            <a:r>
              <a:rPr lang="ro-MD" sz="1800" b="1" i="1" dirty="0"/>
              <a:t>543  </a:t>
            </a:r>
            <a:r>
              <a:rPr lang="ro-MD" sz="1800" i="1" dirty="0"/>
              <a:t>Împrumuturi între bugetele locale în cadrul unei UAT</a:t>
            </a:r>
            <a:endParaRPr lang="en-US" sz="1800" dirty="0"/>
          </a:p>
          <a:p>
            <a:pPr marL="0" indent="0">
              <a:buNone/>
            </a:pP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3. Împrumuturile </a:t>
            </a:r>
            <a:r>
              <a:rPr lang="ro-MD" sz="1800" b="1" dirty="0" err="1" smtClean="0">
                <a:solidFill>
                  <a:schemeClr val="accent6">
                    <a:lumMod val="50000"/>
                  </a:schemeClr>
                </a:solidFill>
              </a:rPr>
              <a:t>recreditate</a:t>
            </a: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între bugetele locale din cadrul raionului,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unităţii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teritoriale autonome cu statut juridic special,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Chişinău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şi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Bălţi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o-MD" sz="1800" b="1" i="1" dirty="0"/>
              <a:t>463 </a:t>
            </a:r>
            <a:r>
              <a:rPr lang="ro-MD" sz="1800" i="1" dirty="0"/>
              <a:t> Împrumuturi </a:t>
            </a:r>
            <a:r>
              <a:rPr lang="ro-MD" sz="1800" i="1" dirty="0" err="1"/>
              <a:t>recreditate</a:t>
            </a:r>
            <a:r>
              <a:rPr lang="ro-MD" sz="1800" i="1" dirty="0"/>
              <a:t> între bugetele locale în cadrul unei UAT</a:t>
            </a:r>
            <a:endParaRPr lang="en-US" sz="1800" dirty="0"/>
          </a:p>
          <a:p>
            <a:pPr marL="0" indent="0">
              <a:buNone/>
            </a:pPr>
            <a:r>
              <a:rPr lang="ro-MD" sz="1800" b="1" i="1" dirty="0"/>
              <a:t>563  </a:t>
            </a:r>
            <a:r>
              <a:rPr lang="ro-MD" sz="1800" i="1" dirty="0"/>
              <a:t>Împrumuturi </a:t>
            </a:r>
            <a:r>
              <a:rPr lang="ro-MD" sz="1800" i="1" dirty="0" err="1"/>
              <a:t>recreditate</a:t>
            </a:r>
            <a:r>
              <a:rPr lang="ro-MD" sz="1800" i="1" dirty="0"/>
              <a:t> între bugetele locale în cadrul unei UAT</a:t>
            </a:r>
            <a:endParaRPr lang="en-US" sz="1800" dirty="0"/>
          </a:p>
          <a:p>
            <a:pPr marL="0" indent="0">
              <a:buNone/>
            </a:pP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o-MD" sz="18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Operațiunile de 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primire/transmitere a activelor cu titlu gratuit între </a:t>
            </a:r>
            <a:r>
              <a:rPr lang="ro-MD" sz="1800" b="1" dirty="0" smtClean="0">
                <a:solidFill>
                  <a:schemeClr val="accent6">
                    <a:lumMod val="50000"/>
                  </a:schemeClr>
                </a:solidFill>
              </a:rPr>
              <a:t>instituțiile bugetare finanțate din bugetele 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locale din cadrul raionului,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unităţii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teritoriale autonome cu statut juridic special,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Chişinău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şi</a:t>
            </a:r>
            <a:r>
              <a:rPr lang="ro-MD" sz="1800" b="1" dirty="0">
                <a:solidFill>
                  <a:schemeClr val="accent6">
                    <a:lumMod val="50000"/>
                  </a:schemeClr>
                </a:solidFill>
              </a:rPr>
              <a:t> municipiului </a:t>
            </a:r>
            <a:r>
              <a:rPr lang="ro-MD" sz="1800" b="1" dirty="0" err="1">
                <a:solidFill>
                  <a:schemeClr val="accent6">
                    <a:lumMod val="50000"/>
                  </a:schemeClr>
                </a:solidFill>
              </a:rPr>
              <a:t>Bălţi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ro-MD" sz="1800" b="1" i="1" dirty="0"/>
              <a:t>149200</a:t>
            </a:r>
            <a:r>
              <a:rPr lang="ro-MD" sz="1800" i="1" dirty="0"/>
              <a:t>  Venituri  de  la  active  intrate  cu  titlu  gratuit  din  cadrul  </a:t>
            </a:r>
            <a:r>
              <a:rPr lang="ro-MD" sz="1800" i="1" dirty="0" smtClean="0"/>
              <a:t>sistemului </a:t>
            </a:r>
            <a:r>
              <a:rPr lang="ro-MD" sz="1800" i="1" dirty="0"/>
              <a:t>bugetar</a:t>
            </a:r>
            <a:endParaRPr lang="en-US" sz="1800" dirty="0"/>
          </a:p>
          <a:p>
            <a:pPr marL="0" lvl="0" indent="0">
              <a:buNone/>
            </a:pPr>
            <a:r>
              <a:rPr lang="ro-MD" sz="1800" b="1" i="1" dirty="0"/>
              <a:t>289200</a:t>
            </a:r>
            <a:r>
              <a:rPr lang="ro-MD" sz="1800" i="1" dirty="0"/>
              <a:t> Cheltuieli  privind  transmiterea  activelor  cu  titlu  </a:t>
            </a:r>
            <a:r>
              <a:rPr lang="ro-MD" sz="1800" i="1" dirty="0" smtClean="0"/>
              <a:t>gratuit din  </a:t>
            </a:r>
            <a:r>
              <a:rPr lang="ro-MD" sz="1800" i="1" dirty="0"/>
              <a:t>cadrul  sistemului  </a:t>
            </a:r>
            <a:r>
              <a:rPr lang="ro-MD" sz="1800" i="1" dirty="0" smtClean="0"/>
              <a:t>bugetar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466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0651" y="1905713"/>
            <a:ext cx="8429624" cy="403361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o-RO" altLang="en-US" sz="2400" b="1" dirty="0">
                <a:cs typeface="Arial" pitchFamily="34" charset="0"/>
              </a:rPr>
              <a:t>Ordinul ministrului finanțelor nr.</a:t>
            </a:r>
            <a:r>
              <a:rPr lang="en-US" altLang="en-US" sz="2400" b="1" dirty="0" smtClean="0">
                <a:cs typeface="Arial" pitchFamily="34" charset="0"/>
              </a:rPr>
              <a:t>2</a:t>
            </a:r>
            <a:r>
              <a:rPr lang="ro-MD" altLang="en-US" sz="2400" b="1" dirty="0" smtClean="0">
                <a:cs typeface="Arial" pitchFamily="34" charset="0"/>
              </a:rPr>
              <a:t>15/</a:t>
            </a:r>
            <a:r>
              <a:rPr lang="ro-RO" altLang="en-US" sz="2400" b="1" dirty="0" smtClean="0">
                <a:cs typeface="Arial" pitchFamily="34" charset="0"/>
              </a:rPr>
              <a:t>2018 </a:t>
            </a:r>
            <a:r>
              <a:rPr lang="en-US" sz="2400" dirty="0">
                <a:cs typeface="Arial" pitchFamily="34" charset="0"/>
              </a:rPr>
              <a:t>cu </a:t>
            </a:r>
            <a:r>
              <a:rPr lang="en-US" sz="2400" dirty="0" err="1">
                <a:cs typeface="Arial" pitchFamily="34" charset="0"/>
              </a:rPr>
              <a:t>privire</a:t>
            </a:r>
            <a:r>
              <a:rPr lang="en-US" sz="2400" dirty="0">
                <a:cs typeface="Arial" pitchFamily="34" charset="0"/>
              </a:rPr>
              <a:t> la </a:t>
            </a:r>
            <a:r>
              <a:rPr lang="en-US" sz="2400" dirty="0" err="1">
                <a:cs typeface="Arial" pitchFamily="34" charset="0"/>
              </a:rPr>
              <a:t>aprobarea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Regulamentului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privind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err="1">
                <a:cs typeface="Arial" pitchFamily="34" charset="0"/>
              </a:rPr>
              <a:t>mecanismul</a:t>
            </a:r>
            <a:r>
              <a:rPr lang="en-US" sz="2400" dirty="0">
                <a:cs typeface="Arial" pitchFamily="34" charset="0"/>
              </a:rPr>
              <a:t> de </a:t>
            </a:r>
            <a:r>
              <a:rPr lang="en-US" sz="2400" dirty="0" err="1" smtClean="0">
                <a:cs typeface="Arial" pitchFamily="34" charset="0"/>
              </a:rPr>
              <a:t>suspendare</a:t>
            </a:r>
            <a:r>
              <a:rPr lang="ro-MD" sz="2400" dirty="0" smtClean="0">
                <a:cs typeface="Arial" pitchFamily="34" charset="0"/>
              </a:rPr>
              <a:t> </a:t>
            </a:r>
            <a:r>
              <a:rPr lang="en-US" sz="2400" dirty="0" err="1" smtClean="0">
                <a:cs typeface="Arial" pitchFamily="34" charset="0"/>
              </a:rPr>
              <a:t>temporară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lang="en-US" sz="2400" dirty="0">
                <a:cs typeface="Arial" pitchFamily="34" charset="0"/>
              </a:rPr>
              <a:t>a </a:t>
            </a:r>
            <a:r>
              <a:rPr lang="en-US" sz="2400" dirty="0" err="1">
                <a:cs typeface="Arial" pitchFamily="34" charset="0"/>
              </a:rPr>
              <a:t>finanţării</a:t>
            </a:r>
            <a:r>
              <a:rPr lang="en-US" sz="2400" dirty="0">
                <a:cs typeface="Arial" pitchFamily="34" charset="0"/>
              </a:rPr>
              <a:t> de la </a:t>
            </a:r>
            <a:r>
              <a:rPr lang="en-US" sz="2400" dirty="0" err="1">
                <a:cs typeface="Arial" pitchFamily="34" charset="0"/>
              </a:rPr>
              <a:t>bugetul</a:t>
            </a:r>
            <a:r>
              <a:rPr lang="en-US" sz="2400" dirty="0">
                <a:cs typeface="Arial" pitchFamily="34" charset="0"/>
              </a:rPr>
              <a:t> de stat a </a:t>
            </a:r>
            <a:r>
              <a:rPr lang="en-US" sz="2400" dirty="0" err="1">
                <a:cs typeface="Arial" pitchFamily="34" charset="0"/>
              </a:rPr>
              <a:t>autorităţilor</a:t>
            </a:r>
            <a:r>
              <a:rPr lang="en-US" sz="2400" dirty="0" smtClean="0">
                <a:cs typeface="Arial" pitchFamily="34" charset="0"/>
              </a:rPr>
              <a:t>/</a:t>
            </a:r>
            <a:r>
              <a:rPr lang="ro-MD" sz="2400" dirty="0" smtClean="0">
                <a:cs typeface="Arial" pitchFamily="34" charset="0"/>
              </a:rPr>
              <a:t> </a:t>
            </a:r>
            <a:r>
              <a:rPr lang="en-US" sz="2400" dirty="0" err="1" smtClean="0">
                <a:cs typeface="Arial" pitchFamily="34" charset="0"/>
              </a:rPr>
              <a:t>instituţiilor</a:t>
            </a:r>
            <a:endParaRPr lang="en-US" sz="2400" dirty="0"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15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66749" y="885825"/>
            <a:ext cx="11401425" cy="82955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o-RO" sz="2400" b="1" dirty="0" smtClean="0">
                <a:solidFill>
                  <a:schemeClr val="accent1"/>
                </a:solidFill>
              </a:rPr>
              <a:t>Regulamentului </a:t>
            </a:r>
            <a:r>
              <a:rPr lang="ro-RO" sz="2400" b="1" dirty="0">
                <a:solidFill>
                  <a:schemeClr val="accent1"/>
                </a:solidFill>
              </a:rPr>
              <a:t>privind mecanismul de suspendare temporară a </a:t>
            </a:r>
            <a:r>
              <a:rPr lang="ro-RO" sz="2400" b="1" dirty="0" err="1">
                <a:solidFill>
                  <a:schemeClr val="accent1"/>
                </a:solidFill>
              </a:rPr>
              <a:t>finanţării</a:t>
            </a:r>
            <a:r>
              <a:rPr lang="ro-RO" sz="2400" b="1" dirty="0">
                <a:solidFill>
                  <a:schemeClr val="accent1"/>
                </a:solidFill>
              </a:rPr>
              <a:t> de la bugetul de stat a </a:t>
            </a:r>
            <a:r>
              <a:rPr lang="ro-RO" sz="2400" b="1" dirty="0" err="1">
                <a:solidFill>
                  <a:schemeClr val="accent1"/>
                </a:solidFill>
              </a:rPr>
              <a:t>autorităţilor</a:t>
            </a:r>
            <a:r>
              <a:rPr lang="ro-RO" sz="2400" b="1" dirty="0">
                <a:solidFill>
                  <a:schemeClr val="accent1"/>
                </a:solidFill>
              </a:rPr>
              <a:t>/</a:t>
            </a:r>
            <a:r>
              <a:rPr lang="ro-RO" sz="2400" b="1" dirty="0" err="1">
                <a:solidFill>
                  <a:schemeClr val="accent1"/>
                </a:solidFill>
              </a:rPr>
              <a:t>instituţiilor</a:t>
            </a:r>
            <a:r>
              <a:rPr lang="ro-RO" sz="3200" b="1" dirty="0">
                <a:solidFill>
                  <a:schemeClr val="accent1"/>
                </a:solidFill>
              </a:rPr>
              <a:t/>
            </a:r>
            <a:br>
              <a:rPr lang="ro-RO" sz="3200" b="1" dirty="0">
                <a:solidFill>
                  <a:schemeClr val="accent1"/>
                </a:solidFill>
              </a:rPr>
            </a:br>
            <a:r>
              <a:rPr lang="ro-RO" sz="3200" b="1" dirty="0">
                <a:solidFill>
                  <a:schemeClr val="accent1"/>
                </a:solidFill>
              </a:rPr>
              <a:t> </a:t>
            </a:r>
            <a:endParaRPr lang="en-US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866900"/>
            <a:ext cx="11639550" cy="484822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o-MD" sz="2400" dirty="0" smtClean="0"/>
              <a:t>	6.  </a:t>
            </a:r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/>
              <a:t>cazul</a:t>
            </a:r>
            <a:r>
              <a:rPr lang="en-US" sz="2400" dirty="0"/>
              <a:t> </a:t>
            </a:r>
            <a:r>
              <a:rPr lang="en-US" sz="2400" dirty="0" err="1"/>
              <a:t>când</a:t>
            </a:r>
            <a:r>
              <a:rPr lang="en-US" sz="2400" dirty="0"/>
              <a:t> </a:t>
            </a:r>
            <a:r>
              <a:rPr lang="en-US" sz="2400" dirty="0" err="1"/>
              <a:t>Direcţia</a:t>
            </a:r>
            <a:r>
              <a:rPr lang="en-US" sz="2400" dirty="0"/>
              <a:t> </a:t>
            </a:r>
            <a:r>
              <a:rPr lang="en-US" sz="2400" dirty="0" err="1"/>
              <a:t>finanţe</a:t>
            </a:r>
            <a:r>
              <a:rPr lang="en-US" sz="2400" dirty="0"/>
              <a:t> a UAT nu a </a:t>
            </a:r>
            <a:r>
              <a:rPr lang="en-US" sz="2400" dirty="0" err="1"/>
              <a:t>prezentat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termenele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componenţa</a:t>
            </a:r>
            <a:r>
              <a:rPr lang="en-US" sz="2400" dirty="0"/>
              <a:t> </a:t>
            </a:r>
            <a:r>
              <a:rPr lang="en-US" sz="2400" dirty="0" err="1"/>
              <a:t>aprobată</a:t>
            </a:r>
            <a:r>
              <a:rPr lang="en-US" sz="2400" dirty="0"/>
              <a:t> </a:t>
            </a:r>
            <a:r>
              <a:rPr lang="en-US" sz="2400" dirty="0" err="1"/>
              <a:t>rapoartele</a:t>
            </a:r>
            <a:r>
              <a:rPr lang="en-US" sz="2400" dirty="0"/>
              <a:t> </a:t>
            </a:r>
            <a:r>
              <a:rPr lang="en-US" sz="2400" dirty="0" err="1"/>
              <a:t>privind</a:t>
            </a:r>
            <a:r>
              <a:rPr lang="en-US" sz="2400" dirty="0"/>
              <a:t> </a:t>
            </a:r>
            <a:r>
              <a:rPr lang="en-US" sz="2400" dirty="0" err="1"/>
              <a:t>utilizarea</a:t>
            </a:r>
            <a:r>
              <a:rPr lang="en-US" sz="2400" dirty="0"/>
              <a:t> </a:t>
            </a:r>
            <a:r>
              <a:rPr lang="en-US" sz="2400" dirty="0" err="1"/>
              <a:t>mijloacelor</a:t>
            </a:r>
            <a:r>
              <a:rPr lang="en-US" sz="2400" dirty="0"/>
              <a:t> </a:t>
            </a:r>
            <a:r>
              <a:rPr lang="en-US" sz="2400" dirty="0" err="1"/>
              <a:t>alocate</a:t>
            </a:r>
            <a:r>
              <a:rPr lang="en-US" sz="2400" dirty="0"/>
              <a:t>, nu a </a:t>
            </a:r>
            <a:r>
              <a:rPr lang="en-US" sz="2400" dirty="0" err="1"/>
              <a:t>înlăturat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termenele</a:t>
            </a:r>
            <a:r>
              <a:rPr lang="en-US" sz="2400" dirty="0"/>
              <a:t> </a:t>
            </a:r>
            <a:r>
              <a:rPr lang="en-US" sz="2400" dirty="0" err="1"/>
              <a:t>stabilite</a:t>
            </a:r>
            <a:r>
              <a:rPr lang="en-US" sz="2400" dirty="0"/>
              <a:t> </a:t>
            </a:r>
            <a:r>
              <a:rPr lang="en-US" sz="2400" dirty="0" err="1"/>
              <a:t>încălcările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neajunsurile</a:t>
            </a:r>
            <a:r>
              <a:rPr lang="en-US" sz="2400" dirty="0"/>
              <a:t> </a:t>
            </a:r>
            <a:r>
              <a:rPr lang="en-US" sz="2400" dirty="0" err="1"/>
              <a:t>depistate</a:t>
            </a:r>
            <a:r>
              <a:rPr lang="en-US" sz="2400" dirty="0"/>
              <a:t>, </a:t>
            </a:r>
            <a:r>
              <a:rPr lang="en-US" sz="2400" dirty="0" err="1"/>
              <a:t>precum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nu a </a:t>
            </a:r>
            <a:r>
              <a:rPr lang="en-US" sz="2400" dirty="0" err="1"/>
              <a:t>prezentat</a:t>
            </a:r>
            <a:r>
              <a:rPr lang="en-US" sz="2400" dirty="0"/>
              <a:t> </a:t>
            </a:r>
            <a:r>
              <a:rPr lang="en-US" sz="2400" dirty="0" err="1"/>
              <a:t>alte</a:t>
            </a:r>
            <a:r>
              <a:rPr lang="en-US" sz="2400" dirty="0"/>
              <a:t> </a:t>
            </a:r>
            <a:r>
              <a:rPr lang="en-US" sz="2400" dirty="0" err="1"/>
              <a:t>rapoarte</a:t>
            </a:r>
            <a:r>
              <a:rPr lang="en-US" sz="2400" dirty="0"/>
              <a:t>/</a:t>
            </a:r>
            <a:r>
              <a:rPr lang="en-US" sz="2400" dirty="0" err="1"/>
              <a:t>documente</a:t>
            </a:r>
            <a:r>
              <a:rPr lang="en-US" sz="2400" dirty="0"/>
              <a:t>/</a:t>
            </a:r>
            <a:r>
              <a:rPr lang="en-US" sz="2400" dirty="0" err="1"/>
              <a:t>informaţii</a:t>
            </a:r>
            <a:r>
              <a:rPr lang="en-US" sz="2400" dirty="0"/>
              <a:t> </a:t>
            </a:r>
            <a:r>
              <a:rPr lang="en-US" sz="2400" dirty="0" err="1"/>
              <a:t>solicitate</a:t>
            </a:r>
            <a:r>
              <a:rPr lang="en-US" sz="2400" dirty="0"/>
              <a:t>, </a:t>
            </a:r>
            <a:r>
              <a:rPr lang="en-US" sz="2400" dirty="0" err="1"/>
              <a:t>direcţiile</a:t>
            </a:r>
            <a:r>
              <a:rPr lang="en-US" sz="2400" dirty="0"/>
              <a:t> din </a:t>
            </a:r>
            <a:r>
              <a:rPr lang="en-US" sz="2400" dirty="0" err="1"/>
              <a:t>cadrul</a:t>
            </a:r>
            <a:r>
              <a:rPr lang="en-US" sz="2400" dirty="0"/>
              <a:t> </a:t>
            </a:r>
            <a:r>
              <a:rPr lang="en-US" sz="2400" dirty="0" err="1"/>
              <a:t>Ministerului</a:t>
            </a:r>
            <a:r>
              <a:rPr lang="en-US" sz="2400" dirty="0"/>
              <a:t> </a:t>
            </a:r>
            <a:r>
              <a:rPr lang="en-US" sz="2400" dirty="0" err="1"/>
              <a:t>Finanţelor</a:t>
            </a:r>
            <a:r>
              <a:rPr lang="en-US" sz="2400" dirty="0"/>
              <a:t>, conform </a:t>
            </a:r>
            <a:r>
              <a:rPr lang="en-US" sz="2400" dirty="0" err="1"/>
              <a:t>domeniilor</a:t>
            </a:r>
            <a:r>
              <a:rPr lang="en-US" sz="2400" dirty="0"/>
              <a:t> </a:t>
            </a:r>
            <a:r>
              <a:rPr lang="en-US" sz="2400" dirty="0" err="1"/>
              <a:t>patronate</a:t>
            </a:r>
            <a:r>
              <a:rPr lang="en-US" sz="2400" dirty="0"/>
              <a:t> </a:t>
            </a:r>
            <a:r>
              <a:rPr lang="en-US" sz="2400" dirty="0" err="1"/>
              <a:t>întocmesc</a:t>
            </a:r>
            <a:r>
              <a:rPr lang="en-US" sz="2400" dirty="0"/>
              <a:t> o </a:t>
            </a:r>
            <a:r>
              <a:rPr lang="en-US" sz="2400" dirty="0" err="1"/>
              <a:t>notă-raport</a:t>
            </a:r>
            <a:r>
              <a:rPr lang="en-US" sz="2400" dirty="0"/>
              <a:t> </a:t>
            </a:r>
            <a:r>
              <a:rPr lang="en-US" sz="2400" dirty="0" err="1"/>
              <a:t>către</a:t>
            </a:r>
            <a:r>
              <a:rPr lang="en-US" sz="2400" dirty="0"/>
              <a:t> </a:t>
            </a:r>
            <a:r>
              <a:rPr lang="en-US" sz="2400" dirty="0" err="1"/>
              <a:t>conducerea</a:t>
            </a:r>
            <a:r>
              <a:rPr lang="en-US" sz="2400" dirty="0"/>
              <a:t> </a:t>
            </a:r>
            <a:r>
              <a:rPr lang="en-US" sz="2400" dirty="0" smtClean="0"/>
              <a:t>MF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suspendarea</a:t>
            </a:r>
            <a:r>
              <a:rPr lang="en-US" sz="2400" dirty="0"/>
              <a:t> </a:t>
            </a:r>
            <a:r>
              <a:rPr lang="en-US" sz="2400" dirty="0" err="1"/>
              <a:t>temporară</a:t>
            </a:r>
            <a:r>
              <a:rPr lang="en-US" sz="2400" dirty="0"/>
              <a:t> a </a:t>
            </a:r>
            <a:r>
              <a:rPr lang="en-US" sz="2400" dirty="0" err="1"/>
              <a:t>transferurilor</a:t>
            </a:r>
            <a:r>
              <a:rPr lang="en-US" sz="2400" dirty="0"/>
              <a:t> cu </a:t>
            </a:r>
            <a:r>
              <a:rPr lang="en-US" sz="2400" dirty="0" err="1"/>
              <a:t>destinaţie</a:t>
            </a:r>
            <a:r>
              <a:rPr lang="en-US" sz="2400" dirty="0"/>
              <a:t> </a:t>
            </a:r>
            <a:r>
              <a:rPr lang="en-US" sz="2400" dirty="0" err="1"/>
              <a:t>generală</a:t>
            </a:r>
            <a:r>
              <a:rPr lang="en-US" sz="2400" dirty="0"/>
              <a:t> </a:t>
            </a:r>
            <a:r>
              <a:rPr lang="en-US" sz="2400" dirty="0" err="1"/>
              <a:t>către</a:t>
            </a:r>
            <a:r>
              <a:rPr lang="en-US" sz="2400" dirty="0"/>
              <a:t> </a:t>
            </a:r>
            <a:r>
              <a:rPr lang="en-US" sz="2400" dirty="0" err="1"/>
              <a:t>bugetele</a:t>
            </a:r>
            <a:r>
              <a:rPr lang="en-US" sz="2400" dirty="0"/>
              <a:t> locale de </a:t>
            </a:r>
            <a:r>
              <a:rPr lang="en-US" sz="2400" dirty="0" err="1"/>
              <a:t>nivelul</a:t>
            </a:r>
            <a:r>
              <a:rPr lang="en-US" sz="2400" dirty="0"/>
              <a:t> al </a:t>
            </a:r>
            <a:r>
              <a:rPr lang="en-US" sz="2400" dirty="0" err="1"/>
              <a:t>doilea</a:t>
            </a:r>
            <a:r>
              <a:rPr lang="en-US" sz="2400" dirty="0" smtClean="0"/>
              <a:t>.</a:t>
            </a:r>
            <a:endParaRPr lang="ro-MD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o-MD" sz="2400" dirty="0" smtClean="0"/>
              <a:t>	7.  În </a:t>
            </a:r>
            <a:r>
              <a:rPr lang="ro-MD" sz="2400" dirty="0"/>
              <a:t>urma acceptului de către conducerea Ministerului </a:t>
            </a:r>
            <a:r>
              <a:rPr lang="ro-MD" sz="2400" dirty="0" err="1"/>
              <a:t>Finanţelor</a:t>
            </a:r>
            <a:r>
              <a:rPr lang="ro-MD" sz="2400" dirty="0"/>
              <a:t>, se suspendă transferurile cu </a:t>
            </a:r>
            <a:r>
              <a:rPr lang="ro-MD" sz="2400" dirty="0" err="1"/>
              <a:t>destinaţie</a:t>
            </a:r>
            <a:r>
              <a:rPr lang="ro-MD" sz="2400" dirty="0"/>
              <a:t> generală către bugetele locale de nivelul al doilea</a:t>
            </a:r>
            <a:r>
              <a:rPr lang="ro-MD" sz="2400" dirty="0" smtClean="0"/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o-MD" sz="2400" dirty="0" smtClean="0"/>
              <a:t>	8.  După </a:t>
            </a:r>
            <a:r>
              <a:rPr lang="ro-MD" sz="2400" dirty="0"/>
              <a:t>prezentarea rapoartelor </a:t>
            </a:r>
            <a:r>
              <a:rPr lang="ro-MD" sz="2400" dirty="0" err="1"/>
              <a:t>şi</a:t>
            </a:r>
            <a:r>
              <a:rPr lang="ro-MD" sz="2400" dirty="0"/>
              <a:t> </a:t>
            </a:r>
            <a:r>
              <a:rPr lang="ro-MD" sz="2400" dirty="0" err="1"/>
              <a:t>informaţiilor</a:t>
            </a:r>
            <a:r>
              <a:rPr lang="ro-MD" sz="2400" dirty="0"/>
              <a:t> solicitate, precum </a:t>
            </a:r>
            <a:r>
              <a:rPr lang="ro-MD" sz="2400" dirty="0" err="1"/>
              <a:t>şi</a:t>
            </a:r>
            <a:r>
              <a:rPr lang="ro-MD" sz="2400" dirty="0"/>
              <a:t> înlăturarea încălcărilor </a:t>
            </a:r>
            <a:r>
              <a:rPr lang="ro-MD" sz="2400" dirty="0" err="1"/>
              <a:t>şi</a:t>
            </a:r>
            <a:r>
              <a:rPr lang="ro-MD" sz="2400" dirty="0"/>
              <a:t> neajunsurilor depistate, se reia </a:t>
            </a:r>
            <a:r>
              <a:rPr lang="ro-MD" sz="2400" dirty="0" err="1"/>
              <a:t>finanţarea</a:t>
            </a:r>
            <a:r>
              <a:rPr lang="ro-MD" sz="2400" dirty="0"/>
              <a:t> transferurilor respective.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80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66749" y="1045486"/>
            <a:ext cx="10458451" cy="669890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o-RO" sz="2400" b="1" dirty="0" smtClean="0">
                <a:solidFill>
                  <a:schemeClr val="accent1"/>
                </a:solidFill>
              </a:rPr>
              <a:t>Regulamentului </a:t>
            </a:r>
            <a:r>
              <a:rPr lang="ro-RO" sz="2400" b="1" dirty="0">
                <a:solidFill>
                  <a:schemeClr val="accent1"/>
                </a:solidFill>
              </a:rPr>
              <a:t>privind mecanismul de suspendare temporară a </a:t>
            </a:r>
            <a:r>
              <a:rPr lang="ro-RO" sz="2400" b="1" dirty="0" err="1">
                <a:solidFill>
                  <a:schemeClr val="accent1"/>
                </a:solidFill>
              </a:rPr>
              <a:t>finanţării</a:t>
            </a:r>
            <a:r>
              <a:rPr lang="ro-RO" sz="2400" b="1" dirty="0">
                <a:solidFill>
                  <a:schemeClr val="accent1"/>
                </a:solidFill>
              </a:rPr>
              <a:t> de la bugetul de stat a </a:t>
            </a:r>
            <a:r>
              <a:rPr lang="ro-RO" sz="2400" b="1" dirty="0" err="1">
                <a:solidFill>
                  <a:schemeClr val="accent1"/>
                </a:solidFill>
              </a:rPr>
              <a:t>autorităţilor</a:t>
            </a:r>
            <a:r>
              <a:rPr lang="ro-RO" sz="2400" b="1" dirty="0">
                <a:solidFill>
                  <a:schemeClr val="accent1"/>
                </a:solidFill>
              </a:rPr>
              <a:t>/</a:t>
            </a:r>
            <a:r>
              <a:rPr lang="ro-RO" sz="2400" b="1" dirty="0" err="1">
                <a:solidFill>
                  <a:schemeClr val="accent1"/>
                </a:solidFill>
              </a:rPr>
              <a:t>instituţiilor</a:t>
            </a:r>
            <a:r>
              <a:rPr lang="ro-RO" sz="2400" b="1" dirty="0">
                <a:solidFill>
                  <a:schemeClr val="accent1"/>
                </a:solidFill>
              </a:rPr>
              <a:t/>
            </a:r>
            <a:br>
              <a:rPr lang="ro-RO" sz="2400" b="1" dirty="0">
                <a:solidFill>
                  <a:schemeClr val="accent1"/>
                </a:solidFill>
              </a:rPr>
            </a:br>
            <a:r>
              <a:rPr lang="ro-RO" sz="3200" b="1" dirty="0">
                <a:solidFill>
                  <a:schemeClr val="accent1"/>
                </a:solidFill>
              </a:rPr>
              <a:t> </a:t>
            </a:r>
            <a:endParaRPr lang="en-US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62150"/>
            <a:ext cx="11487149" cy="454342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o-MD" sz="2400" dirty="0" smtClean="0"/>
              <a:t>	9</a:t>
            </a:r>
            <a:r>
              <a:rPr lang="ro-MD" sz="2400" dirty="0"/>
              <a:t>. În cazul când </a:t>
            </a:r>
            <a:r>
              <a:rPr lang="ro-MD" sz="2400" dirty="0" err="1"/>
              <a:t>autorităţile</a:t>
            </a:r>
            <a:r>
              <a:rPr lang="ro-MD" sz="2400" dirty="0"/>
              <a:t> publice locale de nivelul întâi nu au prezentat în termenele </a:t>
            </a:r>
            <a:r>
              <a:rPr lang="ro-MD" sz="2400" dirty="0" err="1"/>
              <a:t>şi</a:t>
            </a:r>
            <a:r>
              <a:rPr lang="ro-MD" sz="2400" dirty="0"/>
              <a:t> în </a:t>
            </a:r>
            <a:r>
              <a:rPr lang="ro-MD" sz="2400" dirty="0" err="1"/>
              <a:t>componenţa</a:t>
            </a:r>
            <a:r>
              <a:rPr lang="ro-MD" sz="2400" dirty="0"/>
              <a:t> aprobată rapoartele privind utilizarea mijloacelor alocate, nu au înlăturat în termenele stabilite încălcările </a:t>
            </a:r>
            <a:r>
              <a:rPr lang="ro-MD" sz="2400" dirty="0" err="1"/>
              <a:t>şi</a:t>
            </a:r>
            <a:r>
              <a:rPr lang="ro-MD" sz="2400" dirty="0"/>
              <a:t> neajunsurile depistate, precum </a:t>
            </a:r>
            <a:r>
              <a:rPr lang="ro-MD" sz="2400" dirty="0" err="1"/>
              <a:t>şi</a:t>
            </a:r>
            <a:r>
              <a:rPr lang="ro-MD" sz="2400" dirty="0"/>
              <a:t> nu au prezentat alte rapoarte/documente/</a:t>
            </a:r>
            <a:r>
              <a:rPr lang="ro-MD" sz="2400" dirty="0" err="1"/>
              <a:t>informaţii</a:t>
            </a:r>
            <a:r>
              <a:rPr lang="ro-MD" sz="2400" dirty="0"/>
              <a:t> solicitate, </a:t>
            </a:r>
            <a:r>
              <a:rPr lang="ro-MD" sz="2400" dirty="0" smtClean="0"/>
              <a:t>     </a:t>
            </a:r>
            <a:r>
              <a:rPr lang="ro-MD" sz="2400" dirty="0" err="1" smtClean="0"/>
              <a:t>Direcţia</a:t>
            </a:r>
            <a:r>
              <a:rPr lang="ro-MD" sz="2400" dirty="0" smtClean="0"/>
              <a:t> </a:t>
            </a:r>
            <a:r>
              <a:rPr lang="ro-MD" sz="2400" dirty="0" err="1"/>
              <a:t>finanţe</a:t>
            </a:r>
            <a:r>
              <a:rPr lang="ro-MD" sz="2400" dirty="0"/>
              <a:t> a UAT solicită Ministerului </a:t>
            </a:r>
            <a:r>
              <a:rPr lang="ro-MD" sz="2400" dirty="0" err="1"/>
              <a:t>Finanţelor</a:t>
            </a:r>
            <a:r>
              <a:rPr lang="ro-MD" sz="2400" dirty="0"/>
              <a:t> suspendarea transferurilor cu </a:t>
            </a:r>
            <a:r>
              <a:rPr lang="ro-MD" sz="2400" dirty="0" err="1"/>
              <a:t>destinaţie</a:t>
            </a:r>
            <a:r>
              <a:rPr lang="ro-MD" sz="2400" dirty="0"/>
              <a:t> generală către bugetele locale de nivelul întâi respective.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o-MD" sz="2400" dirty="0" smtClean="0"/>
              <a:t>	10</a:t>
            </a:r>
            <a:r>
              <a:rPr lang="ro-MD" sz="2400" dirty="0"/>
              <a:t>. În urma acceptului de către conducerea Ministerului </a:t>
            </a:r>
            <a:r>
              <a:rPr lang="ro-MD" sz="2400" dirty="0" err="1"/>
              <a:t>Finanţelor</a:t>
            </a:r>
            <a:r>
              <a:rPr lang="ro-MD" sz="2400" dirty="0"/>
              <a:t>, se suspendă transferurile cu </a:t>
            </a:r>
            <a:r>
              <a:rPr lang="ro-MD" sz="2400" dirty="0" err="1"/>
              <a:t>destinaţie</a:t>
            </a:r>
            <a:r>
              <a:rPr lang="ro-MD" sz="2400" dirty="0"/>
              <a:t> generală către bugetele locale de nivelul întâi respective.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o-MD" sz="2400" dirty="0"/>
              <a:t>	</a:t>
            </a:r>
            <a:r>
              <a:rPr lang="ro-MD" sz="2400" dirty="0" smtClean="0"/>
              <a:t>11</a:t>
            </a:r>
            <a:r>
              <a:rPr lang="ro-MD" sz="2400" dirty="0"/>
              <a:t>. După prezentarea de către </a:t>
            </a:r>
            <a:r>
              <a:rPr lang="ro-MD" sz="2400" dirty="0" err="1"/>
              <a:t>Direcţia</a:t>
            </a:r>
            <a:r>
              <a:rPr lang="ro-MD" sz="2400" dirty="0"/>
              <a:t> </a:t>
            </a:r>
            <a:r>
              <a:rPr lang="ro-MD" sz="2400" dirty="0" err="1"/>
              <a:t>finanţe</a:t>
            </a:r>
            <a:r>
              <a:rPr lang="ro-MD" sz="2400" dirty="0"/>
              <a:t> a UAT a rapoartelor </a:t>
            </a:r>
            <a:r>
              <a:rPr lang="ro-MD" sz="2400" dirty="0" err="1"/>
              <a:t>şi</a:t>
            </a:r>
            <a:r>
              <a:rPr lang="ro-MD" sz="2400" dirty="0"/>
              <a:t> </a:t>
            </a:r>
            <a:r>
              <a:rPr lang="ro-MD" sz="2400" dirty="0" err="1"/>
              <a:t>informaţiilor</a:t>
            </a:r>
            <a:r>
              <a:rPr lang="ro-MD" sz="2400" dirty="0"/>
              <a:t> solicitate, se reia </a:t>
            </a:r>
            <a:r>
              <a:rPr lang="ro-MD" sz="2400" dirty="0" err="1"/>
              <a:t>finanţarea</a:t>
            </a:r>
            <a:r>
              <a:rPr lang="ro-MD" sz="2400" dirty="0"/>
              <a:t> transferurilor cu </a:t>
            </a:r>
            <a:r>
              <a:rPr lang="ro-MD" sz="2400" dirty="0" err="1"/>
              <a:t>destinaţie</a:t>
            </a:r>
            <a:r>
              <a:rPr lang="ro-MD" sz="2400" dirty="0"/>
              <a:t> generală pentru </a:t>
            </a:r>
            <a:r>
              <a:rPr lang="ro-MD" sz="2400" dirty="0" err="1"/>
              <a:t>autorităţile</a:t>
            </a:r>
            <a:r>
              <a:rPr lang="ro-MD" sz="2400" dirty="0"/>
              <a:t> publice locale de nivelul întâi respective.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01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5601" y="3006005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62911" y="3460118"/>
            <a:ext cx="4969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nadejda.slova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5659" y="419699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MD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29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MD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02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1797</TotalTime>
  <Words>535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Lato</vt:lpstr>
      <vt:lpstr>Lato Black</vt:lpstr>
      <vt:lpstr>Lato Semibold</vt:lpstr>
      <vt:lpstr>Lato Thin</vt:lpstr>
      <vt:lpstr>prezentare</vt:lpstr>
      <vt:lpstr>Aspecte privind raportarea pe anul 2018</vt:lpstr>
      <vt:lpstr>Ordinul ministrului finanțelor nr.214 din 28 decembrie 2018 cu privire la aprobarea termenelor de prezentare a rapoartelor financiare pentru anul 2018  </vt:lpstr>
      <vt:lpstr>Ordinul ministrului finanțelor nr.216/2015 cu privire la aprobarea Planului de conturi contabile în sistemul bugetar şi a Normelor metodologice privind evidenţa contabilă şi raportarea financiară în sistemul bugetar  </vt:lpstr>
      <vt:lpstr>Nereguli la verificarea rapoartelor financiare </vt:lpstr>
      <vt:lpstr>PowerPoint Presentation</vt:lpstr>
      <vt:lpstr>PowerPoint Presentation</vt:lpstr>
      <vt:lpstr>Regulamentului privind mecanismul de suspendare temporară a finanţării de la bugetul de stat a autorităţilor/instituţiilor  </vt:lpstr>
      <vt:lpstr>Regulamentului privind mecanismul de suspendare temporară a finanţării de la bugetul de stat a autorităţilor/instituţiilor  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124</cp:revision>
  <cp:lastPrinted>2018-12-06T06:44:22Z</cp:lastPrinted>
  <dcterms:created xsi:type="dcterms:W3CDTF">2017-07-06T11:56:25Z</dcterms:created>
  <dcterms:modified xsi:type="dcterms:W3CDTF">2019-03-04T15:27:21Z</dcterms:modified>
</cp:coreProperties>
</file>