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7" r:id="rId1"/>
  </p:sldMasterIdLst>
  <p:notesMasterIdLst>
    <p:notesMasterId r:id="rId6"/>
  </p:notesMasterIdLst>
  <p:handoutMasterIdLst>
    <p:handoutMasterId r:id="rId7"/>
  </p:handoutMasterIdLst>
  <p:sldIdLst>
    <p:sldId id="256" r:id="rId2"/>
    <p:sldId id="382" r:id="rId3"/>
    <p:sldId id="383" r:id="rId4"/>
    <p:sldId id="384" r:id="rId5"/>
  </p:sldIdLst>
  <p:sldSz cx="12192000" cy="6858000"/>
  <p:notesSz cx="9921875" cy="67913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6D1"/>
    <a:srgbClr val="2EA47F"/>
    <a:srgbClr val="333366"/>
    <a:srgbClr val="007A50"/>
    <a:srgbClr val="FFD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55" autoAdjust="0"/>
    <p:restoredTop sz="96395" autoAdjust="0"/>
  </p:normalViewPr>
  <p:slideViewPr>
    <p:cSldViewPr snapToGrid="0">
      <p:cViewPr varScale="1">
        <p:scale>
          <a:sx n="115" d="100"/>
          <a:sy n="115" d="100"/>
        </p:scale>
        <p:origin x="61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299480" cy="340746"/>
          </a:xfrm>
          <a:prstGeom prst="rect">
            <a:avLst/>
          </a:prstGeom>
        </p:spPr>
        <p:txBody>
          <a:bodyPr vert="horz" lIns="92702" tIns="46351" rIns="92702" bIns="46351" rtlCol="0"/>
          <a:lstStyle>
            <a:lvl1pPr algn="l">
              <a:defRPr sz="1200"/>
            </a:lvl1pPr>
          </a:lstStyle>
          <a:p>
            <a:endParaRPr lang="en-GB"/>
          </a:p>
        </p:txBody>
      </p:sp>
      <p:sp>
        <p:nvSpPr>
          <p:cNvPr id="3" name="Date Placeholder 2"/>
          <p:cNvSpPr>
            <a:spLocks noGrp="1"/>
          </p:cNvSpPr>
          <p:nvPr>
            <p:ph type="dt" sz="quarter" idx="1"/>
          </p:nvPr>
        </p:nvSpPr>
        <p:spPr>
          <a:xfrm>
            <a:off x="5620100" y="2"/>
            <a:ext cx="4299480" cy="340746"/>
          </a:xfrm>
          <a:prstGeom prst="rect">
            <a:avLst/>
          </a:prstGeom>
        </p:spPr>
        <p:txBody>
          <a:bodyPr vert="horz" lIns="92702" tIns="46351" rIns="92702" bIns="46351" rtlCol="0"/>
          <a:lstStyle>
            <a:lvl1pPr algn="r">
              <a:defRPr sz="1200"/>
            </a:lvl1pPr>
          </a:lstStyle>
          <a:p>
            <a:fld id="{AA92F646-C980-489A-AB3F-949B0019D313}" type="datetimeFigureOut">
              <a:rPr lang="en-GB" smtClean="0"/>
              <a:pPr/>
              <a:t>06/03/2019</a:t>
            </a:fld>
            <a:endParaRPr lang="en-GB"/>
          </a:p>
        </p:txBody>
      </p:sp>
      <p:sp>
        <p:nvSpPr>
          <p:cNvPr id="4" name="Footer Placeholder 3"/>
          <p:cNvSpPr>
            <a:spLocks noGrp="1"/>
          </p:cNvSpPr>
          <p:nvPr>
            <p:ph type="ftr" sz="quarter" idx="2"/>
          </p:nvPr>
        </p:nvSpPr>
        <p:spPr>
          <a:xfrm>
            <a:off x="0" y="6450580"/>
            <a:ext cx="4299480" cy="340745"/>
          </a:xfrm>
          <a:prstGeom prst="rect">
            <a:avLst/>
          </a:prstGeom>
        </p:spPr>
        <p:txBody>
          <a:bodyPr vert="horz" lIns="92702" tIns="46351" rIns="92702" bIns="46351" rtlCol="0" anchor="b"/>
          <a:lstStyle>
            <a:lvl1pPr algn="l">
              <a:defRPr sz="1200"/>
            </a:lvl1pPr>
          </a:lstStyle>
          <a:p>
            <a:endParaRPr lang="en-GB"/>
          </a:p>
        </p:txBody>
      </p:sp>
      <p:sp>
        <p:nvSpPr>
          <p:cNvPr id="5" name="Slide Number Placeholder 4"/>
          <p:cNvSpPr>
            <a:spLocks noGrp="1"/>
          </p:cNvSpPr>
          <p:nvPr>
            <p:ph type="sldNum" sz="quarter" idx="3"/>
          </p:nvPr>
        </p:nvSpPr>
        <p:spPr>
          <a:xfrm>
            <a:off x="5620100" y="6450580"/>
            <a:ext cx="4299480" cy="340745"/>
          </a:xfrm>
          <a:prstGeom prst="rect">
            <a:avLst/>
          </a:prstGeom>
        </p:spPr>
        <p:txBody>
          <a:bodyPr vert="horz" lIns="92702" tIns="46351" rIns="92702" bIns="46351" rtlCol="0" anchor="b"/>
          <a:lstStyle>
            <a:lvl1pPr algn="r">
              <a:defRPr sz="1200"/>
            </a:lvl1pPr>
          </a:lstStyle>
          <a:p>
            <a:fld id="{0BCDF0F3-76EB-40E5-BCC4-484926D6D952}" type="slidenum">
              <a:rPr lang="en-GB" smtClean="0"/>
              <a:pPr/>
              <a:t>‹#›</a:t>
            </a:fld>
            <a:endParaRPr lang="en-GB"/>
          </a:p>
        </p:txBody>
      </p:sp>
    </p:spTree>
    <p:extLst>
      <p:ext uri="{BB962C8B-B14F-4D97-AF65-F5344CB8AC3E}">
        <p14:creationId xmlns:p14="http://schemas.microsoft.com/office/powerpoint/2010/main" val="330587997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2"/>
            <a:ext cx="4299480" cy="340746"/>
          </a:xfrm>
          <a:prstGeom prst="rect">
            <a:avLst/>
          </a:prstGeom>
        </p:spPr>
        <p:txBody>
          <a:bodyPr vert="horz" lIns="92702" tIns="46351" rIns="92702" bIns="46351" rtlCol="0"/>
          <a:lstStyle>
            <a:lvl1pPr algn="l">
              <a:defRPr sz="1200"/>
            </a:lvl1pPr>
          </a:lstStyle>
          <a:p>
            <a:endParaRPr lang="en-US"/>
          </a:p>
        </p:txBody>
      </p:sp>
      <p:sp>
        <p:nvSpPr>
          <p:cNvPr id="3" name="Дата 2"/>
          <p:cNvSpPr>
            <a:spLocks noGrp="1"/>
          </p:cNvSpPr>
          <p:nvPr>
            <p:ph type="dt" idx="1"/>
          </p:nvPr>
        </p:nvSpPr>
        <p:spPr>
          <a:xfrm>
            <a:off x="5620100" y="2"/>
            <a:ext cx="4299480" cy="340746"/>
          </a:xfrm>
          <a:prstGeom prst="rect">
            <a:avLst/>
          </a:prstGeom>
        </p:spPr>
        <p:txBody>
          <a:bodyPr vert="horz" lIns="92702" tIns="46351" rIns="92702" bIns="46351" rtlCol="0"/>
          <a:lstStyle>
            <a:lvl1pPr algn="r">
              <a:defRPr sz="1200"/>
            </a:lvl1pPr>
          </a:lstStyle>
          <a:p>
            <a:fld id="{31321BD0-CE61-45C7-ADDA-01E3CFC44782}" type="datetimeFigureOut">
              <a:rPr lang="en-US" smtClean="0"/>
              <a:pPr/>
              <a:t>3/6/2019</a:t>
            </a:fld>
            <a:endParaRPr lang="en-US"/>
          </a:p>
        </p:txBody>
      </p:sp>
      <p:sp>
        <p:nvSpPr>
          <p:cNvPr id="4" name="Образ слайда 3"/>
          <p:cNvSpPr>
            <a:spLocks noGrp="1" noRot="1" noChangeAspect="1"/>
          </p:cNvSpPr>
          <p:nvPr>
            <p:ph type="sldImg" idx="2"/>
          </p:nvPr>
        </p:nvSpPr>
        <p:spPr>
          <a:xfrm>
            <a:off x="2924175" y="849313"/>
            <a:ext cx="4073525" cy="2290762"/>
          </a:xfrm>
          <a:prstGeom prst="rect">
            <a:avLst/>
          </a:prstGeom>
          <a:noFill/>
          <a:ln w="12700">
            <a:solidFill>
              <a:prstClr val="black"/>
            </a:solidFill>
          </a:ln>
        </p:spPr>
        <p:txBody>
          <a:bodyPr vert="horz" lIns="92702" tIns="46351" rIns="92702" bIns="46351" rtlCol="0" anchor="ctr"/>
          <a:lstStyle/>
          <a:p>
            <a:endParaRPr lang="en-US"/>
          </a:p>
        </p:txBody>
      </p:sp>
      <p:sp>
        <p:nvSpPr>
          <p:cNvPr id="5" name="Заметки 4"/>
          <p:cNvSpPr>
            <a:spLocks noGrp="1"/>
          </p:cNvSpPr>
          <p:nvPr>
            <p:ph type="body" sz="quarter" idx="3"/>
          </p:nvPr>
        </p:nvSpPr>
        <p:spPr>
          <a:xfrm>
            <a:off x="992189" y="3268325"/>
            <a:ext cx="7937500" cy="2674085"/>
          </a:xfrm>
          <a:prstGeom prst="rect">
            <a:avLst/>
          </a:prstGeom>
        </p:spPr>
        <p:txBody>
          <a:bodyPr vert="horz" lIns="92702" tIns="46351" rIns="92702" bIns="46351"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6450580"/>
            <a:ext cx="4299480" cy="340745"/>
          </a:xfrm>
          <a:prstGeom prst="rect">
            <a:avLst/>
          </a:prstGeom>
        </p:spPr>
        <p:txBody>
          <a:bodyPr vert="horz" lIns="92702" tIns="46351" rIns="92702" bIns="46351" rtlCol="0" anchor="b"/>
          <a:lstStyle>
            <a:lvl1pPr algn="l">
              <a:defRPr sz="1200"/>
            </a:lvl1pPr>
          </a:lstStyle>
          <a:p>
            <a:endParaRPr lang="en-US"/>
          </a:p>
        </p:txBody>
      </p:sp>
      <p:sp>
        <p:nvSpPr>
          <p:cNvPr id="7" name="Номер слайда 6"/>
          <p:cNvSpPr>
            <a:spLocks noGrp="1"/>
          </p:cNvSpPr>
          <p:nvPr>
            <p:ph type="sldNum" sz="quarter" idx="5"/>
          </p:nvPr>
        </p:nvSpPr>
        <p:spPr>
          <a:xfrm>
            <a:off x="5620100" y="6450580"/>
            <a:ext cx="4299480" cy="340745"/>
          </a:xfrm>
          <a:prstGeom prst="rect">
            <a:avLst/>
          </a:prstGeom>
        </p:spPr>
        <p:txBody>
          <a:bodyPr vert="horz" lIns="92702" tIns="46351" rIns="92702" bIns="46351" rtlCol="0" anchor="b"/>
          <a:lstStyle>
            <a:lvl1pPr algn="r">
              <a:defRPr sz="1200"/>
            </a:lvl1pPr>
          </a:lstStyle>
          <a:p>
            <a:fld id="{5694F56B-B12E-465A-AD1D-0FDE0116893B}" type="slidenum">
              <a:rPr lang="en-US" smtClean="0"/>
              <a:pPr/>
              <a:t>‹#›</a:t>
            </a:fld>
            <a:endParaRPr lang="en-US"/>
          </a:p>
        </p:txBody>
      </p:sp>
    </p:spTree>
    <p:extLst>
      <p:ext uri="{BB962C8B-B14F-4D97-AF65-F5344CB8AC3E}">
        <p14:creationId xmlns:p14="http://schemas.microsoft.com/office/powerpoint/2010/main" val="235430015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53805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na principala">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846364" y="3736977"/>
            <a:ext cx="10515600" cy="818696"/>
          </a:xfrm>
          <a:prstGeom prst="rect">
            <a:avLst/>
          </a:prstGeom>
        </p:spPr>
        <p:txBody>
          <a:bodyPr vert="horz" lIns="91440" tIns="45720" rIns="91440" bIns="45720" rtlCol="0" anchor="ctr">
            <a:normAutofit/>
          </a:bodyPr>
          <a:lstStyle/>
          <a:p>
            <a:r>
              <a:rPr lang="ru-RU" smtClean="0"/>
              <a:t>Образец заголовка</a:t>
            </a:r>
            <a:endParaRPr lang="en-US" dirty="0"/>
          </a:p>
        </p:txBody>
      </p:sp>
      <p:pic>
        <p:nvPicPr>
          <p:cNvPr id="9" name="Рисунок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13547" y="1476703"/>
            <a:ext cx="2781234" cy="1454620"/>
          </a:xfrm>
          <a:prstGeom prst="rect">
            <a:avLst/>
          </a:prstGeom>
        </p:spPr>
      </p:pic>
      <p:sp>
        <p:nvSpPr>
          <p:cNvPr id="12" name="Текст 11"/>
          <p:cNvSpPr>
            <a:spLocks noGrp="1"/>
          </p:cNvSpPr>
          <p:nvPr>
            <p:ph type="body" sz="quarter" idx="10"/>
          </p:nvPr>
        </p:nvSpPr>
        <p:spPr>
          <a:xfrm>
            <a:off x="3184525" y="4914900"/>
            <a:ext cx="5510213" cy="652463"/>
          </a:xfrm>
          <a:prstGeom prst="rect">
            <a:avLst/>
          </a:prstGeom>
        </p:spPr>
        <p:txBody>
          <a:bodyPr/>
          <a:lstStyle>
            <a:lvl1pPr marL="0" indent="0" algn="ctr">
              <a:buNone/>
              <a:defRPr sz="2400">
                <a:latin typeface="Lato Thin" panose="020F0502020204030203" pitchFamily="34" charset="0"/>
                <a:ea typeface="Lato Thin" panose="020F0502020204030203" pitchFamily="34" charset="0"/>
                <a:cs typeface="Lato Thin" panose="020F0502020204030203" pitchFamily="34" charset="0"/>
              </a:defRPr>
            </a:lvl1pPr>
          </a:lstStyle>
          <a:p>
            <a:pPr lvl="0"/>
            <a:r>
              <a:rPr lang="ru-RU" smtClean="0"/>
              <a:t>Образец текста</a:t>
            </a:r>
          </a:p>
        </p:txBody>
      </p:sp>
    </p:spTree>
    <p:extLst>
      <p:ext uri="{BB962C8B-B14F-4D97-AF65-F5344CB8AC3E}">
        <p14:creationId xmlns:p14="http://schemas.microsoft.com/office/powerpoint/2010/main" val="34353065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4D79D-47C0-4510-9587-60D775B59EAC}"/>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71028597-2DED-401D-AEE3-389164C5A45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66657FC8-094E-4EE8-B28F-AE1767E019AF}"/>
              </a:ext>
            </a:extLst>
          </p:cNvPr>
          <p:cNvSpPr>
            <a:spLocks noGrp="1"/>
          </p:cNvSpPr>
          <p:nvPr>
            <p:ph type="dt" sz="half" idx="10"/>
          </p:nvPr>
        </p:nvSpPr>
        <p:spPr/>
        <p:txBody>
          <a:bodyPr/>
          <a:lstStyle/>
          <a:p>
            <a:fld id="{39A574BA-5655-4656-A897-8AB493A226AA}" type="datetimeFigureOut">
              <a:rPr lang="ro-RO" smtClean="0"/>
              <a:t>06.03.2019</a:t>
            </a:fld>
            <a:endParaRPr lang="ro-RO"/>
          </a:p>
        </p:txBody>
      </p:sp>
      <p:sp>
        <p:nvSpPr>
          <p:cNvPr id="5" name="Footer Placeholder 4">
            <a:extLst>
              <a:ext uri="{FF2B5EF4-FFF2-40B4-BE49-F238E27FC236}">
                <a16:creationId xmlns:a16="http://schemas.microsoft.com/office/drawing/2014/main" id="{3CCEB545-301F-4831-B6EA-F9046E3DF2B5}"/>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95304BA1-EEEA-4F31-BC64-43BE5BEF6CE9}"/>
              </a:ext>
            </a:extLst>
          </p:cNvPr>
          <p:cNvSpPr>
            <a:spLocks noGrp="1"/>
          </p:cNvSpPr>
          <p:nvPr>
            <p:ph type="sldNum" sz="quarter" idx="12"/>
          </p:nvPr>
        </p:nvSpPr>
        <p:spPr/>
        <p:txBody>
          <a:bodyPr/>
          <a:lstStyle/>
          <a:p>
            <a:fld id="{B0AB173B-D670-40C1-99A5-ECF9C4EE8A33}" type="slidenum">
              <a:rPr lang="ro-RO" smtClean="0"/>
              <a:t>‹#›</a:t>
            </a:fld>
            <a:endParaRPr lang="ro-RO"/>
          </a:p>
        </p:txBody>
      </p:sp>
    </p:spTree>
    <p:extLst>
      <p:ext uri="{BB962C8B-B14F-4D97-AF65-F5344CB8AC3E}">
        <p14:creationId xmlns:p14="http://schemas.microsoft.com/office/powerpoint/2010/main" val="377671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u si continut">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07191"/>
            <a:ext cx="10515600" cy="1325563"/>
          </a:xfrm>
          <a:prstGeom prst="rect">
            <a:avLst/>
          </a:prstGeom>
        </p:spPr>
        <p:txBody>
          <a:bodyPr/>
          <a:lstStyle>
            <a:lvl1pPr>
              <a:defRPr sz="3000"/>
            </a:lvl1pPr>
          </a:lstStyle>
          <a:p>
            <a:r>
              <a:rPr lang="ru-RU" smtClean="0"/>
              <a:t>Образец заголовка</a:t>
            </a:r>
            <a:endParaRPr lang="en-US" dirty="0"/>
          </a:p>
        </p:txBody>
      </p:sp>
      <p:sp>
        <p:nvSpPr>
          <p:cNvPr id="3" name="Объект 2"/>
          <p:cNvSpPr>
            <a:spLocks noGrp="1"/>
          </p:cNvSpPr>
          <p:nvPr>
            <p:ph idx="1"/>
          </p:nvPr>
        </p:nvSpPr>
        <p:spPr>
          <a:xfrm>
            <a:off x="838200" y="3061607"/>
            <a:ext cx="10515600" cy="204764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6"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fld id="{8078248E-E281-4D83-8162-C3BBFDFEA260}" type="datetime1">
              <a:rPr lang="ro-RO" smtClean="0"/>
              <a:pPr/>
              <a:t>06.03.2019</a:t>
            </a:fld>
            <a:endParaRPr lang="en-US" dirty="0"/>
          </a:p>
        </p:txBody>
      </p:sp>
      <p:sp>
        <p:nvSpPr>
          <p:cNvPr id="17"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8"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9"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7451572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u si continut in doua coloane">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4" name="Title 1"/>
          <p:cNvSpPr>
            <a:spLocks noGrp="1"/>
          </p:cNvSpPr>
          <p:nvPr>
            <p:ph type="title"/>
          </p:nvPr>
        </p:nvSpPr>
        <p:spPr>
          <a:xfrm>
            <a:off x="838200" y="1310048"/>
            <a:ext cx="10515600" cy="1325563"/>
          </a:xfrm>
          <a:prstGeom prst="rect">
            <a:avLst/>
          </a:prstGeom>
        </p:spPr>
        <p:txBody>
          <a:bodyPr/>
          <a:lstStyle>
            <a:lvl1pPr>
              <a:defRPr sz="3000"/>
            </a:lvl1pPr>
          </a:lstStyle>
          <a:p>
            <a:r>
              <a:rPr lang="ru-RU" smtClean="0"/>
              <a:t>Образец заголовка</a:t>
            </a:r>
            <a:endParaRPr lang="en-US" dirty="0"/>
          </a:p>
        </p:txBody>
      </p:sp>
      <p:sp>
        <p:nvSpPr>
          <p:cNvPr id="16" name="Content Placeholder 2"/>
          <p:cNvSpPr>
            <a:spLocks noGrp="1"/>
          </p:cNvSpPr>
          <p:nvPr>
            <p:ph sz="half" idx="1"/>
          </p:nvPr>
        </p:nvSpPr>
        <p:spPr>
          <a:xfrm>
            <a:off x="838200" y="2955472"/>
            <a:ext cx="5181600" cy="313554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7" name="Content Placeholder 3"/>
          <p:cNvSpPr>
            <a:spLocks noGrp="1"/>
          </p:cNvSpPr>
          <p:nvPr>
            <p:ph sz="half" idx="2"/>
          </p:nvPr>
        </p:nvSpPr>
        <p:spPr>
          <a:xfrm>
            <a:off x="6172200" y="2955472"/>
            <a:ext cx="5181600" cy="313554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1"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fld id="{F7C3AAF7-2684-404C-9A51-5535A7D48474}" type="datetime1">
              <a:rPr lang="ro-RO" smtClean="0"/>
              <a:pPr/>
              <a:t>06.03.2019</a:t>
            </a:fld>
            <a:endParaRPr lang="en-US" dirty="0"/>
          </a:p>
        </p:txBody>
      </p:sp>
      <p:sp>
        <p:nvSpPr>
          <p:cNvPr id="22"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23"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24"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29678729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oar titlu">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4" name="Title 1"/>
          <p:cNvSpPr>
            <a:spLocks noGrp="1"/>
          </p:cNvSpPr>
          <p:nvPr>
            <p:ph type="title"/>
          </p:nvPr>
        </p:nvSpPr>
        <p:spPr>
          <a:xfrm>
            <a:off x="838200" y="2020341"/>
            <a:ext cx="10515600" cy="1325563"/>
          </a:xfrm>
          <a:prstGeom prst="rect">
            <a:avLst/>
          </a:prstGeom>
        </p:spPr>
        <p:txBody>
          <a:bodyPr/>
          <a:lstStyle>
            <a:lvl1pPr>
              <a:defRPr sz="3000"/>
            </a:lvl1pPr>
          </a:lstStyle>
          <a:p>
            <a:r>
              <a:rPr lang="ru-RU" smtClean="0"/>
              <a:t>Образец заголовка</a:t>
            </a:r>
            <a:endParaRPr lang="en-US" dirty="0"/>
          </a:p>
        </p:txBody>
      </p:sp>
      <p:sp>
        <p:nvSpPr>
          <p:cNvPr id="10"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fld id="{3FD5D7C3-F508-49B9-B5EF-904F88E4C8D7}" type="datetime1">
              <a:rPr lang="ro-RO" smtClean="0"/>
              <a:pPr/>
              <a:t>06.03.2019</a:t>
            </a:fld>
            <a:endParaRPr lang="en-US" dirty="0"/>
          </a:p>
        </p:txBody>
      </p:sp>
      <p:sp>
        <p:nvSpPr>
          <p:cNvPr id="11"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2"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3"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25770088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ara continut">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1"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fld id="{41FB51AC-3888-46F9-816C-23FA567D5ADC}" type="datetime1">
              <a:rPr lang="ro-RO" smtClean="0"/>
              <a:pPr/>
              <a:t>06.03.2019</a:t>
            </a:fld>
            <a:endParaRPr lang="en-US" dirty="0"/>
          </a:p>
        </p:txBody>
      </p:sp>
      <p:sp>
        <p:nvSpPr>
          <p:cNvPr id="12"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3"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6"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23843805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ie alba">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951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u cu continut si subtitlu">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8" name="Title 1"/>
          <p:cNvSpPr>
            <a:spLocks noGrp="1"/>
          </p:cNvSpPr>
          <p:nvPr>
            <p:ph type="title"/>
          </p:nvPr>
        </p:nvSpPr>
        <p:spPr>
          <a:xfrm>
            <a:off x="839788" y="1401072"/>
            <a:ext cx="3932237" cy="893091"/>
          </a:xfrm>
          <a:prstGeom prst="rect">
            <a:avLst/>
          </a:prstGeom>
        </p:spPr>
        <p:txBody>
          <a:bodyPr anchor="b"/>
          <a:lstStyle>
            <a:lvl1pPr algn="l">
              <a:defRPr sz="3000"/>
            </a:lvl1pPr>
          </a:lstStyle>
          <a:p>
            <a:r>
              <a:rPr lang="ru-RU" smtClean="0"/>
              <a:t>Образец заголовка</a:t>
            </a:r>
            <a:endParaRPr lang="en-US" dirty="0"/>
          </a:p>
        </p:txBody>
      </p:sp>
      <p:sp>
        <p:nvSpPr>
          <p:cNvPr id="9" name="Content Placeholder 2"/>
          <p:cNvSpPr>
            <a:spLocks noGrp="1"/>
          </p:cNvSpPr>
          <p:nvPr>
            <p:ph idx="1"/>
          </p:nvPr>
        </p:nvSpPr>
        <p:spPr>
          <a:xfrm>
            <a:off x="5183188" y="1401073"/>
            <a:ext cx="6172200" cy="469674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ext Placeholder 3"/>
          <p:cNvSpPr>
            <a:spLocks noGrp="1"/>
          </p:cNvSpPr>
          <p:nvPr>
            <p:ph type="body" sz="half" idx="2"/>
          </p:nvPr>
        </p:nvSpPr>
        <p:spPr>
          <a:xfrm>
            <a:off x="839788" y="2432502"/>
            <a:ext cx="3932237" cy="3673249"/>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11"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fld id="{E25A118F-46B2-4AEB-A15A-597AD5B81E18}" type="datetime1">
              <a:rPr lang="ro-RO" smtClean="0"/>
              <a:pPr/>
              <a:t>06.03.2019</a:t>
            </a:fld>
            <a:endParaRPr lang="en-US" dirty="0"/>
          </a:p>
        </p:txBody>
      </p:sp>
      <p:sp>
        <p:nvSpPr>
          <p:cNvPr id="12"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3"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4"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329910560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8"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9"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fld id="{BF6D9225-5CEE-4E01-9814-FF24062CD999}" type="datetime1">
              <a:rPr lang="ro-RO" smtClean="0"/>
              <a:pPr/>
              <a:t>06.03.2019</a:t>
            </a:fld>
            <a:endParaRPr lang="en-US" dirty="0"/>
          </a:p>
        </p:txBody>
      </p:sp>
      <p:sp>
        <p:nvSpPr>
          <p:cNvPr id="10"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1"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2"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4477928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p>
            <a:fld id="{86229669-39D0-46B3-91DE-ED0C47778EAA}" type="datetime1">
              <a:rPr lang="ro-RO" smtClean="0"/>
              <a:pPr/>
              <a:t>06.03.2019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E52E8B-1E48-4964-AECC-6F98FA18B766}" type="slidenum">
              <a:rPr lang="ru-RU" smtClean="0"/>
              <a:pPr/>
              <a:t>‹#›</a:t>
            </a:fld>
            <a:endParaRPr lang="ru-RU"/>
          </a:p>
        </p:txBody>
      </p:sp>
    </p:spTree>
    <p:extLst>
      <p:ext uri="{BB962C8B-B14F-4D97-AF65-F5344CB8AC3E}">
        <p14:creationId xmlns:p14="http://schemas.microsoft.com/office/powerpoint/2010/main" val="2119394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8" name="Прямоугольник 7"/>
          <p:cNvSpPr/>
          <p:nvPr/>
        </p:nvSpPr>
        <p:spPr>
          <a:xfrm>
            <a:off x="0" y="856648"/>
            <a:ext cx="12192000" cy="96253"/>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7705865"/>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5" r:id="rId6"/>
    <p:sldLayoutId id="2147483773" r:id="rId7"/>
    <p:sldLayoutId id="2147483774" r:id="rId8"/>
    <p:sldLayoutId id="2147483776" r:id="rId9"/>
    <p:sldLayoutId id="2147483777" r:id="rId10"/>
  </p:sldLayoutIdLst>
  <p:timing>
    <p:tnLst>
      <p:par>
        <p:cTn id="1" dur="indefinite" restart="never" nodeType="tmRoot"/>
      </p:par>
    </p:tnLst>
  </p:timing>
  <p:hf hdr="0" ftr="0"/>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846364" y="3608170"/>
            <a:ext cx="10515600" cy="1812916"/>
          </a:xfrm>
        </p:spPr>
        <p:txBody>
          <a:bodyPr>
            <a:normAutofit fontScale="90000"/>
          </a:bodyPr>
          <a:lstStyle/>
          <a:p>
            <a:r>
              <a:rPr lang="en-US" b="1" dirty="0" err="1" smtClean="0">
                <a:latin typeface="Arial" panose="020B0604020202020204" pitchFamily="34" charset="0"/>
                <a:cs typeface="Arial" panose="020B0604020202020204" pitchFamily="34" charset="0"/>
              </a:rPr>
              <a:t>Implementarea</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Legii</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nr</a:t>
            </a:r>
            <a:r>
              <a:rPr lang="en-US" b="1" dirty="0" smtClean="0">
                <a:latin typeface="Arial" panose="020B0604020202020204" pitchFamily="34" charset="0"/>
                <a:cs typeface="Arial" panose="020B0604020202020204" pitchFamily="34" charset="0"/>
              </a:rPr>
              <a:t>. 270/2018 </a:t>
            </a:r>
            <a:r>
              <a:rPr lang="en-US" b="1" dirty="0" err="1" smtClean="0">
                <a:latin typeface="Arial" panose="020B0604020202020204" pitchFamily="34" charset="0"/>
                <a:cs typeface="Arial" panose="020B0604020202020204" pitchFamily="34" charset="0"/>
              </a:rPr>
              <a:t>privind</a:t>
            </a:r>
            <a:r>
              <a:rPr lang="en-US" b="1" dirty="0" smtClean="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sistemul</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unitar</a:t>
            </a:r>
            <a:r>
              <a:rPr lang="en-US" b="1" dirty="0">
                <a:latin typeface="Arial" panose="020B0604020202020204" pitchFamily="34" charset="0"/>
                <a:cs typeface="Arial" panose="020B0604020202020204" pitchFamily="34" charset="0"/>
              </a:rPr>
              <a:t> de </a:t>
            </a:r>
            <a:r>
              <a:rPr lang="en-US" b="1" dirty="0" err="1" smtClean="0">
                <a:latin typeface="Arial" panose="020B0604020202020204" pitchFamily="34" charset="0"/>
                <a:cs typeface="Arial" panose="020B0604020202020204" pitchFamily="34" charset="0"/>
              </a:rPr>
              <a:t>salarizare</a:t>
            </a:r>
            <a:r>
              <a:rPr lang="x-none" b="1" dirty="0" smtClean="0">
                <a:latin typeface="Arial" panose="020B0604020202020204" pitchFamily="34" charset="0"/>
                <a:cs typeface="Arial" panose="020B0604020202020204" pitchFamily="34" charset="0"/>
              </a:rPr>
              <a:t> </a:t>
            </a:r>
            <a:r>
              <a:rPr lang="x-none" b="1" dirty="0">
                <a:latin typeface="Arial" panose="020B0604020202020204" pitchFamily="34" charset="0"/>
                <a:cs typeface="Arial" panose="020B0604020202020204" pitchFamily="34" charset="0"/>
              </a:rPr>
              <a:t>în sectorul bugetar</a:t>
            </a:r>
            <a:r>
              <a:rPr lang="en-US" b="1"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5" name="TextBox 4"/>
          <p:cNvSpPr txBox="1"/>
          <p:nvPr/>
        </p:nvSpPr>
        <p:spPr>
          <a:xfrm>
            <a:off x="1488092" y="6098457"/>
            <a:ext cx="872427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ro-RO" sz="1400" b="1" dirty="0" smtClean="0"/>
              <a:t>201</a:t>
            </a:r>
            <a:r>
              <a:rPr lang="en-US" sz="1400" b="1" dirty="0" smtClean="0"/>
              <a:t>9</a:t>
            </a:r>
            <a:endParaRPr lang="ru-RU" sz="1400" dirty="0"/>
          </a:p>
        </p:txBody>
      </p:sp>
    </p:spTree>
    <p:extLst>
      <p:ext uri="{BB962C8B-B14F-4D97-AF65-F5344CB8AC3E}">
        <p14:creationId xmlns:p14="http://schemas.microsoft.com/office/powerpoint/2010/main" val="1199974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838200" y="1307191"/>
            <a:ext cx="10515600" cy="544061"/>
          </a:xfrm>
        </p:spPr>
        <p:txBody>
          <a:bodyPr/>
          <a:lstStyle/>
          <a:p>
            <a:r>
              <a:rPr lang="en-US" b="1" dirty="0" err="1" smtClean="0"/>
              <a:t>Studii</a:t>
            </a:r>
            <a:r>
              <a:rPr lang="en-US" b="1" dirty="0" smtClean="0"/>
              <a:t> </a:t>
            </a:r>
            <a:r>
              <a:rPr lang="en-US" b="1" dirty="0" err="1" smtClean="0"/>
              <a:t>func</a:t>
            </a:r>
            <a:r>
              <a:rPr lang="ro-MD" b="1" dirty="0" smtClean="0"/>
              <a:t>ț</a:t>
            </a:r>
            <a:r>
              <a:rPr lang="en-US" b="1" dirty="0" err="1" smtClean="0"/>
              <a:t>ionari</a:t>
            </a:r>
            <a:r>
              <a:rPr lang="en-US" b="1" dirty="0" smtClean="0"/>
              <a:t> </a:t>
            </a:r>
            <a:r>
              <a:rPr lang="en-US" b="1" dirty="0" err="1" smtClean="0"/>
              <a:t>publici</a:t>
            </a:r>
            <a:endParaRPr lang="en-US" b="1" dirty="0"/>
          </a:p>
        </p:txBody>
      </p:sp>
      <p:sp>
        <p:nvSpPr>
          <p:cNvPr id="9" name="Объект 8"/>
          <p:cNvSpPr>
            <a:spLocks noGrp="1"/>
          </p:cNvSpPr>
          <p:nvPr>
            <p:ph idx="1"/>
          </p:nvPr>
        </p:nvSpPr>
        <p:spPr>
          <a:xfrm>
            <a:off x="838200" y="1911927"/>
            <a:ext cx="10515600" cy="4809548"/>
          </a:xfrm>
        </p:spPr>
        <p:txBody>
          <a:bodyPr/>
          <a:lstStyle/>
          <a:p>
            <a:pPr marL="0" indent="0">
              <a:buNone/>
            </a:pPr>
            <a:r>
              <a:rPr lang="ro-MD" dirty="0" smtClean="0"/>
              <a:t>1. Obligatoriu studii </a:t>
            </a:r>
            <a:r>
              <a:rPr lang="en-US" dirty="0" err="1" smtClean="0"/>
              <a:t>studii</a:t>
            </a:r>
            <a:r>
              <a:rPr lang="en-US" dirty="0" smtClean="0"/>
              <a:t> </a:t>
            </a:r>
            <a:r>
              <a:rPr lang="en-US" dirty="0" err="1"/>
              <a:t>superioare</a:t>
            </a:r>
            <a:r>
              <a:rPr lang="en-US" dirty="0"/>
              <a:t> </a:t>
            </a:r>
            <a:r>
              <a:rPr lang="en-US" dirty="0" err="1"/>
              <a:t>absolvite</a:t>
            </a:r>
            <a:r>
              <a:rPr lang="en-US" dirty="0"/>
              <a:t> cu </a:t>
            </a:r>
            <a:r>
              <a:rPr lang="en-US" dirty="0" err="1"/>
              <a:t>diplomă</a:t>
            </a:r>
            <a:r>
              <a:rPr lang="en-US" dirty="0"/>
              <a:t> de </a:t>
            </a:r>
            <a:r>
              <a:rPr lang="en-US" dirty="0" err="1"/>
              <a:t>licenţă</a:t>
            </a:r>
            <a:r>
              <a:rPr lang="en-US" dirty="0"/>
              <a:t> </a:t>
            </a:r>
            <a:r>
              <a:rPr lang="en-US" dirty="0" err="1"/>
              <a:t>sau</a:t>
            </a:r>
            <a:r>
              <a:rPr lang="en-US" dirty="0"/>
              <a:t> </a:t>
            </a:r>
            <a:r>
              <a:rPr lang="en-US" dirty="0" err="1" smtClean="0"/>
              <a:t>echivalentă</a:t>
            </a:r>
            <a:r>
              <a:rPr lang="ro-MD" dirty="0" smtClean="0"/>
              <a:t> – </a:t>
            </a:r>
            <a:r>
              <a:rPr lang="ro-MD" i="1" dirty="0" smtClean="0"/>
              <a:t>art. 27 (2) din Legea nr. 158/2008</a:t>
            </a:r>
          </a:p>
          <a:p>
            <a:r>
              <a:rPr lang="ro-MD" sz="2000" i="1" u="sng" dirty="0" smtClean="0"/>
              <a:t>E</a:t>
            </a:r>
            <a:r>
              <a:rPr lang="en-US" sz="2000" i="1" u="sng" dirty="0" err="1" smtClean="0"/>
              <a:t>xcepţi</a:t>
            </a:r>
            <a:r>
              <a:rPr lang="ro-MD" sz="2000" i="1" u="sng" dirty="0" smtClean="0"/>
              <a:t>e </a:t>
            </a:r>
            <a:r>
              <a:rPr lang="ro-MD" sz="2000" dirty="0" smtClean="0"/>
              <a:t>– posibilitatea de ocupare a </a:t>
            </a:r>
            <a:r>
              <a:rPr lang="en-US" sz="2000" dirty="0" err="1" smtClean="0"/>
              <a:t>funcţii</a:t>
            </a:r>
            <a:r>
              <a:rPr lang="en-US" sz="2000" dirty="0" smtClean="0"/>
              <a:t> </a:t>
            </a:r>
            <a:r>
              <a:rPr lang="en-US" sz="2000" dirty="0" err="1"/>
              <a:t>publice</a:t>
            </a:r>
            <a:r>
              <a:rPr lang="en-US" sz="2000" dirty="0"/>
              <a:t> de </a:t>
            </a:r>
            <a:r>
              <a:rPr lang="en-US" sz="2000" dirty="0" err="1"/>
              <a:t>execuţie</a:t>
            </a:r>
            <a:r>
              <a:rPr lang="en-US" sz="2000" dirty="0"/>
              <a:t> din </a:t>
            </a:r>
            <a:r>
              <a:rPr lang="en-US" sz="2000" dirty="0" err="1"/>
              <a:t>autorităţile</a:t>
            </a:r>
            <a:r>
              <a:rPr lang="en-US" sz="2000" dirty="0"/>
              <a:t> </a:t>
            </a:r>
            <a:r>
              <a:rPr lang="en-US" sz="2000" dirty="0" err="1"/>
              <a:t>administraţiei</a:t>
            </a:r>
            <a:r>
              <a:rPr lang="en-US" sz="2000" dirty="0"/>
              <a:t> </a:t>
            </a:r>
            <a:r>
              <a:rPr lang="en-US" sz="2000" dirty="0" err="1"/>
              <a:t>publice</a:t>
            </a:r>
            <a:r>
              <a:rPr lang="en-US" sz="2000" dirty="0"/>
              <a:t> locale de </a:t>
            </a:r>
            <a:r>
              <a:rPr lang="en-US" sz="2000" dirty="0" err="1"/>
              <a:t>nivelul</a:t>
            </a:r>
            <a:r>
              <a:rPr lang="en-US" sz="2000" dirty="0"/>
              <a:t> </a:t>
            </a:r>
            <a:r>
              <a:rPr lang="en-US" sz="2000" dirty="0" err="1" smtClean="0"/>
              <a:t>întîi</a:t>
            </a:r>
            <a:r>
              <a:rPr lang="ro-MD" sz="2000" dirty="0" smtClean="0"/>
              <a:t> cu studii medii speciale</a:t>
            </a:r>
            <a:r>
              <a:rPr lang="en-US" sz="2000" dirty="0" smtClean="0"/>
              <a:t> </a:t>
            </a:r>
            <a:endParaRPr lang="ro-MD" sz="2000" dirty="0"/>
          </a:p>
          <a:p>
            <a:pPr marL="0" indent="0">
              <a:buNone/>
            </a:pPr>
            <a:r>
              <a:rPr lang="ro-MD" dirty="0" smtClean="0"/>
              <a:t>2. Domeniul studiilor nu este specificat</a:t>
            </a:r>
          </a:p>
          <a:p>
            <a:r>
              <a:rPr lang="ro-MD" sz="2000" i="1" u="sng" dirty="0" smtClean="0"/>
              <a:t>Excepții:</a:t>
            </a:r>
          </a:p>
          <a:p>
            <a:pPr marL="0" indent="0">
              <a:spcBef>
                <a:spcPts val="0"/>
              </a:spcBef>
              <a:buNone/>
            </a:pPr>
            <a:r>
              <a:rPr lang="ro-MD" sz="2000" i="1" dirty="0"/>
              <a:t> </a:t>
            </a:r>
            <a:r>
              <a:rPr lang="ro-MD" sz="2000" i="1" dirty="0" smtClean="0"/>
              <a:t>          - funcția de contabil-șef – studii superioare/medii speciale de profil </a:t>
            </a:r>
          </a:p>
          <a:p>
            <a:pPr marL="0" indent="0">
              <a:spcBef>
                <a:spcPts val="0"/>
              </a:spcBef>
              <a:buNone/>
            </a:pPr>
            <a:r>
              <a:rPr lang="ro-MD" sz="2000" i="1" dirty="0"/>
              <a:t> </a:t>
            </a:r>
            <a:r>
              <a:rPr lang="ro-MD" sz="2000" i="1" dirty="0" smtClean="0"/>
              <a:t>                                                                                    (</a:t>
            </a:r>
            <a:r>
              <a:rPr lang="ro-MD" sz="2000" dirty="0" smtClean="0"/>
              <a:t>Legea </a:t>
            </a:r>
            <a:r>
              <a:rPr lang="ro-MD" sz="2000" dirty="0"/>
              <a:t>contabilității nr. </a:t>
            </a:r>
            <a:r>
              <a:rPr lang="ro-MD" sz="2000" dirty="0" smtClean="0"/>
              <a:t>113/2007)</a:t>
            </a:r>
            <a:endParaRPr lang="ro-MD" sz="2000" i="1" dirty="0" smtClean="0"/>
          </a:p>
          <a:p>
            <a:pPr marL="0" indent="0">
              <a:buNone/>
            </a:pPr>
            <a:r>
              <a:rPr lang="ro-MD" sz="2000" i="1" dirty="0"/>
              <a:t> </a:t>
            </a:r>
            <a:r>
              <a:rPr lang="ro-MD" sz="2000" i="1" dirty="0" smtClean="0"/>
              <a:t>          - funcția de secretar al consiliului local – studii superioare în drept, administrare publică, sau în alt domeniu după anunțarea repetată a concursului (Legea nr. 436/2006)</a:t>
            </a:r>
          </a:p>
          <a:p>
            <a:pPr marL="0" indent="0">
              <a:buNone/>
            </a:pPr>
            <a:r>
              <a:rPr lang="ro-MD" dirty="0" smtClean="0"/>
              <a:t>3. Autoritatea </a:t>
            </a:r>
            <a:r>
              <a:rPr lang="ro-MD" dirty="0"/>
              <a:t>publică poate stabili și alte cerințe specifice care se referă la specialitatea studiilor, cunoștințe, abilități profesionale       </a:t>
            </a:r>
          </a:p>
          <a:p>
            <a:pPr marL="0" indent="0">
              <a:buNone/>
            </a:pPr>
            <a:endParaRPr lang="ro-MD" dirty="0"/>
          </a:p>
        </p:txBody>
      </p:sp>
      <p:sp>
        <p:nvSpPr>
          <p:cNvPr id="10" name="Текст 9"/>
          <p:cNvSpPr>
            <a:spLocks noGrp="1"/>
          </p:cNvSpPr>
          <p:nvPr>
            <p:ph type="body" sz="quarter" idx="13"/>
          </p:nvPr>
        </p:nvSpPr>
        <p:spPr/>
        <p:txBody>
          <a:bodyPr/>
          <a:lstStyle/>
          <a:p>
            <a:endParaRPr lang="en-US"/>
          </a:p>
        </p:txBody>
      </p:sp>
      <p:sp>
        <p:nvSpPr>
          <p:cNvPr id="6" name="Дата 5"/>
          <p:cNvSpPr>
            <a:spLocks noGrp="1"/>
          </p:cNvSpPr>
          <p:nvPr>
            <p:ph type="dt" sz="half" idx="10"/>
          </p:nvPr>
        </p:nvSpPr>
        <p:spPr/>
        <p:txBody>
          <a:bodyPr/>
          <a:lstStyle/>
          <a:p>
            <a:fld id="{F7C3AAF7-2684-404C-9A51-5535A7D48474}" type="datetime1">
              <a:rPr lang="ro-RO" smtClean="0"/>
              <a:pPr/>
              <a:t>06.03.2019</a:t>
            </a:fld>
            <a:endParaRPr lang="en-US" dirty="0"/>
          </a:p>
        </p:txBody>
      </p:sp>
      <p:sp>
        <p:nvSpPr>
          <p:cNvPr id="7" name="Номер слайда 6"/>
          <p:cNvSpPr>
            <a:spLocks noGrp="1"/>
          </p:cNvSpPr>
          <p:nvPr>
            <p:ph type="sldNum" sz="quarter" idx="12"/>
          </p:nvPr>
        </p:nvSpPr>
        <p:spPr/>
        <p:txBody>
          <a:bodyPr/>
          <a:lstStyle/>
          <a:p>
            <a:fld id="{5D84065D-F351-4B03-BD91-D8A6B8D4B362}" type="slidenum">
              <a:rPr lang="en-US" smtClean="0"/>
              <a:pPr/>
              <a:t>2</a:t>
            </a:fld>
            <a:endParaRPr lang="en-US" dirty="0"/>
          </a:p>
        </p:txBody>
      </p:sp>
    </p:spTree>
    <p:extLst>
      <p:ext uri="{BB962C8B-B14F-4D97-AF65-F5344CB8AC3E}">
        <p14:creationId xmlns:p14="http://schemas.microsoft.com/office/powerpoint/2010/main" val="3661245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07191"/>
            <a:ext cx="10515600" cy="544061"/>
          </a:xfrm>
        </p:spPr>
        <p:txBody>
          <a:bodyPr/>
          <a:lstStyle/>
          <a:p>
            <a:r>
              <a:rPr lang="ro-MD" b="1" dirty="0" smtClean="0"/>
              <a:t>Vechime în muncă</a:t>
            </a:r>
            <a:endParaRPr lang="en-US" b="1" dirty="0"/>
          </a:p>
        </p:txBody>
      </p:sp>
      <p:sp>
        <p:nvSpPr>
          <p:cNvPr id="3" name="Объект 2"/>
          <p:cNvSpPr>
            <a:spLocks noGrp="1"/>
          </p:cNvSpPr>
          <p:nvPr>
            <p:ph idx="1"/>
          </p:nvPr>
        </p:nvSpPr>
        <p:spPr>
          <a:xfrm>
            <a:off x="838200" y="1851252"/>
            <a:ext cx="10515600" cy="4505098"/>
          </a:xfrm>
        </p:spPr>
        <p:txBody>
          <a:bodyPr/>
          <a:lstStyle/>
          <a:p>
            <a:pPr marL="0" indent="0">
              <a:buNone/>
            </a:pPr>
            <a:r>
              <a:rPr lang="ro-MD" sz="2000" dirty="0" smtClean="0"/>
              <a:t>1. În perioada pentru determinarea treptelor la funcționari publici se include:</a:t>
            </a:r>
          </a:p>
          <a:p>
            <a:pPr marL="0" indent="0" algn="just">
              <a:buNone/>
            </a:pPr>
            <a:r>
              <a:rPr lang="ro-MD" sz="1800" i="1" dirty="0"/>
              <a:t>perioada în care persoana a activat cel puțin 5 ani în întreprinderi, instituții sau organizații în funcții de conducere sau specialist </a:t>
            </a:r>
            <a:r>
              <a:rPr lang="ro-MD" sz="1800" b="1" i="1" dirty="0"/>
              <a:t>în domeniul ce tine de profilul de activitate </a:t>
            </a:r>
            <a:r>
              <a:rPr lang="ro-MD" sz="1800" i="1" dirty="0"/>
              <a:t>în funcția publică în care a fost </a:t>
            </a:r>
            <a:r>
              <a:rPr lang="ro-MD" sz="1800" i="1" dirty="0" smtClean="0"/>
              <a:t>numit</a:t>
            </a:r>
          </a:p>
          <a:p>
            <a:pPr marL="0" indent="0" algn="just">
              <a:buNone/>
            </a:pPr>
            <a:r>
              <a:rPr lang="ro-MD" sz="2000" dirty="0"/>
              <a:t>2. Această </a:t>
            </a:r>
            <a:r>
              <a:rPr lang="ro-MD" sz="2000" dirty="0"/>
              <a:t>prevedere se aplica potrivit alin. (7) art. 15 din Legea nr. 48 din 22.03.2012 privind sistemul de salarizare a funcționarilor publici (completat print Legea nr.146 din 17.07.2014 pentru modificarea și completarea unor acte legislative, în vigoare din 01.09.2014) la stabilirea salariului de funcție în situații speciale la decizia conducătorului autorității </a:t>
            </a:r>
            <a:r>
              <a:rPr lang="ro-MD" sz="2000" dirty="0" smtClean="0"/>
              <a:t>publice</a:t>
            </a:r>
          </a:p>
          <a:p>
            <a:pPr marL="0" indent="0" algn="just">
              <a:buNone/>
            </a:pPr>
            <a:r>
              <a:rPr lang="ro-MD" sz="2000" dirty="0" smtClean="0"/>
              <a:t>3. Faptul poate </a:t>
            </a:r>
            <a:r>
              <a:rPr lang="ro-MD" sz="2000" dirty="0"/>
              <a:t>fi identificat prin contrapunerea atribuțiilor din Fișa de post existentă a  funcției pe care o ocupă persoana </a:t>
            </a:r>
            <a:r>
              <a:rPr lang="ro-MD" sz="2000" dirty="0" smtClean="0"/>
              <a:t>cu </a:t>
            </a:r>
            <a:r>
              <a:rPr lang="ro-MD" sz="2000" dirty="0"/>
              <a:t>atribuțiile </a:t>
            </a:r>
            <a:r>
              <a:rPr lang="ro-MD" sz="2000" dirty="0" smtClean="0"/>
              <a:t>anterioare</a:t>
            </a:r>
          </a:p>
          <a:p>
            <a:pPr marL="0" indent="0" algn="just">
              <a:buNone/>
            </a:pPr>
            <a:r>
              <a:rPr lang="ro-MD" sz="2000" dirty="0" smtClean="0"/>
              <a:t>4. Se </a:t>
            </a:r>
            <a:r>
              <a:rPr lang="ro-MD" sz="2000" dirty="0"/>
              <a:t>recomandă instituirea unei Comisii la nivel de autoritate, care va examina și contrapune faptele confirmate</a:t>
            </a:r>
            <a:r>
              <a:rPr lang="ro-RO" sz="2000" dirty="0"/>
              <a:t> </a:t>
            </a:r>
            <a:r>
              <a:rPr lang="ro-RO" sz="2000" dirty="0" smtClean="0"/>
              <a:t>documentar, î</a:t>
            </a:r>
            <a:r>
              <a:rPr lang="ro-MD" sz="2000" dirty="0" err="1" smtClean="0"/>
              <a:t>ntru</a:t>
            </a:r>
            <a:r>
              <a:rPr lang="ro-MD" sz="2000" dirty="0" smtClean="0"/>
              <a:t> </a:t>
            </a:r>
            <a:r>
              <a:rPr lang="ro-MD" sz="2000" dirty="0"/>
              <a:t>evitarea adoptării unilaterale a unor decizii</a:t>
            </a:r>
            <a:endParaRPr lang="ro-MD" sz="2000" dirty="0" smtClean="0"/>
          </a:p>
          <a:p>
            <a:pPr marL="0" indent="0" algn="just">
              <a:buNone/>
            </a:pPr>
            <a:r>
              <a:rPr lang="ro-MD" dirty="0" smtClean="0"/>
              <a:t> </a:t>
            </a:r>
            <a:endParaRPr lang="en-US" sz="2400" dirty="0"/>
          </a:p>
        </p:txBody>
      </p:sp>
      <p:sp>
        <p:nvSpPr>
          <p:cNvPr id="4" name="Текст 3"/>
          <p:cNvSpPr>
            <a:spLocks noGrp="1"/>
          </p:cNvSpPr>
          <p:nvPr>
            <p:ph type="body" sz="quarter" idx="13"/>
          </p:nvPr>
        </p:nvSpPr>
        <p:spPr/>
        <p:txBody>
          <a:bodyPr/>
          <a:lstStyle/>
          <a:p>
            <a:endParaRPr lang="en-US"/>
          </a:p>
        </p:txBody>
      </p:sp>
      <p:sp>
        <p:nvSpPr>
          <p:cNvPr id="5" name="Дата 4"/>
          <p:cNvSpPr>
            <a:spLocks noGrp="1"/>
          </p:cNvSpPr>
          <p:nvPr>
            <p:ph type="dt" sz="half" idx="10"/>
          </p:nvPr>
        </p:nvSpPr>
        <p:spPr/>
        <p:txBody>
          <a:bodyPr/>
          <a:lstStyle/>
          <a:p>
            <a:fld id="{8078248E-E281-4D83-8162-C3BBFDFEA260}" type="datetime1">
              <a:rPr lang="ro-RO" smtClean="0"/>
              <a:pPr/>
              <a:t>06.03.2019</a:t>
            </a:fld>
            <a:endParaRPr lang="en-US" dirty="0"/>
          </a:p>
        </p:txBody>
      </p:sp>
      <p:sp>
        <p:nvSpPr>
          <p:cNvPr id="6" name="Номер слайда 5"/>
          <p:cNvSpPr>
            <a:spLocks noGrp="1"/>
          </p:cNvSpPr>
          <p:nvPr>
            <p:ph type="sldNum" sz="quarter" idx="12"/>
          </p:nvPr>
        </p:nvSpPr>
        <p:spPr/>
        <p:txBody>
          <a:bodyPr/>
          <a:lstStyle/>
          <a:p>
            <a:fld id="{5D84065D-F351-4B03-BD91-D8A6B8D4B362}" type="slidenum">
              <a:rPr lang="en-US" smtClean="0"/>
              <a:pPr/>
              <a:t>3</a:t>
            </a:fld>
            <a:endParaRPr lang="en-US" dirty="0"/>
          </a:p>
        </p:txBody>
      </p:sp>
    </p:spTree>
    <p:extLst>
      <p:ext uri="{BB962C8B-B14F-4D97-AF65-F5344CB8AC3E}">
        <p14:creationId xmlns:p14="http://schemas.microsoft.com/office/powerpoint/2010/main" val="3008397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07191"/>
            <a:ext cx="10515600" cy="507321"/>
          </a:xfrm>
        </p:spPr>
        <p:txBody>
          <a:bodyPr/>
          <a:lstStyle/>
          <a:p>
            <a:r>
              <a:rPr lang="ro-MD" b="1" dirty="0" smtClean="0"/>
              <a:t>Scheme de încadrare</a:t>
            </a:r>
            <a:endParaRPr lang="en-US" b="1" dirty="0"/>
          </a:p>
        </p:txBody>
      </p:sp>
      <p:sp>
        <p:nvSpPr>
          <p:cNvPr id="3" name="Объект 2"/>
          <p:cNvSpPr>
            <a:spLocks noGrp="1"/>
          </p:cNvSpPr>
          <p:nvPr>
            <p:ph idx="1"/>
          </p:nvPr>
        </p:nvSpPr>
        <p:spPr>
          <a:xfrm>
            <a:off x="838200" y="1814512"/>
            <a:ext cx="10515600" cy="4669415"/>
          </a:xfrm>
        </p:spPr>
        <p:txBody>
          <a:bodyPr/>
          <a:lstStyle/>
          <a:p>
            <a:r>
              <a:rPr lang="ro-MD" dirty="0" smtClean="0"/>
              <a:t>În Note nu se menționează devierile de clase</a:t>
            </a:r>
          </a:p>
          <a:p>
            <a:r>
              <a:rPr lang="ro-MD" dirty="0" smtClean="0"/>
              <a:t>Data schemei de încadrare (1 ianuarie) sau o altă dată ulterioară (aprobarea statului de personal)</a:t>
            </a:r>
          </a:p>
          <a:p>
            <a:r>
              <a:rPr lang="ro-MD" dirty="0" smtClean="0"/>
              <a:t>Nu se completează data și numărul statului de personal</a:t>
            </a:r>
          </a:p>
          <a:p>
            <a:r>
              <a:rPr lang="ro-MD" dirty="0" smtClean="0"/>
              <a:t>Formatul schemelor (recomandabil poziționarea pe verticală)</a:t>
            </a:r>
          </a:p>
          <a:p>
            <a:r>
              <a:rPr lang="ro-MD" dirty="0" smtClean="0"/>
              <a:t>Nu trebuie completat cu text </a:t>
            </a:r>
            <a:r>
              <a:rPr lang="ro-MD" dirty="0" err="1" smtClean="0"/>
              <a:t>cîmpul</a:t>
            </a:r>
            <a:r>
              <a:rPr lang="ro-MD" dirty="0" smtClean="0"/>
              <a:t> din </a:t>
            </a:r>
            <a:r>
              <a:rPr lang="ro-MD" dirty="0" err="1" smtClean="0"/>
              <a:t>stînga</a:t>
            </a:r>
            <a:r>
              <a:rPr lang="ro-MD" dirty="0" smtClean="0"/>
              <a:t> sus.</a:t>
            </a:r>
          </a:p>
          <a:p>
            <a:pPr marL="0" indent="0">
              <a:lnSpc>
                <a:spcPct val="100000"/>
              </a:lnSpc>
              <a:spcBef>
                <a:spcPts val="0"/>
              </a:spcBef>
              <a:buNone/>
            </a:pPr>
            <a:r>
              <a:rPr lang="ro-MD" sz="1200" dirty="0" smtClean="0"/>
              <a:t>             </a:t>
            </a:r>
          </a:p>
          <a:p>
            <a:pPr marL="0" indent="0">
              <a:lnSpc>
                <a:spcPct val="100000"/>
              </a:lnSpc>
              <a:spcBef>
                <a:spcPts val="0"/>
              </a:spcBef>
              <a:buNone/>
            </a:pPr>
            <a:r>
              <a:rPr lang="ro-MD" sz="1200" dirty="0"/>
              <a:t> </a:t>
            </a:r>
            <a:r>
              <a:rPr lang="ro-MD" sz="1200" dirty="0" smtClean="0"/>
              <a:t>                 </a:t>
            </a:r>
            <a:r>
              <a:rPr lang="en-US" sz="1200" dirty="0" smtClean="0"/>
              <a:t>“</a:t>
            </a:r>
            <a:r>
              <a:rPr lang="en-US" sz="1200" dirty="0"/>
              <a:t>ÎNREGISTRAT”</a:t>
            </a:r>
          </a:p>
          <a:p>
            <a:pPr marL="0" indent="0">
              <a:lnSpc>
                <a:spcPct val="100000"/>
              </a:lnSpc>
              <a:spcBef>
                <a:spcPts val="0"/>
              </a:spcBef>
              <a:buNone/>
            </a:pPr>
            <a:r>
              <a:rPr lang="ro-MD" sz="1200" dirty="0"/>
              <a:t> </a:t>
            </a:r>
            <a:r>
              <a:rPr lang="ro-MD" sz="1200" dirty="0" smtClean="0"/>
              <a:t>                       </a:t>
            </a:r>
            <a:r>
              <a:rPr lang="en-US" sz="1200" dirty="0" smtClean="0"/>
              <a:t> </a:t>
            </a:r>
            <a:r>
              <a:rPr lang="en-US" sz="1200" dirty="0"/>
              <a:t>L.Ş </a:t>
            </a:r>
            <a:r>
              <a:rPr lang="en-US" dirty="0"/>
              <a:t>    </a:t>
            </a:r>
          </a:p>
          <a:p>
            <a:r>
              <a:rPr lang="ro-MD" dirty="0" smtClean="0"/>
              <a:t>Se recomandă înregistrarea schemelor de personal ale APL de nivelul </a:t>
            </a:r>
            <a:r>
              <a:rPr lang="ro-MD" dirty="0" err="1" smtClean="0"/>
              <a:t>întîi</a:t>
            </a:r>
            <a:r>
              <a:rPr lang="ro-MD" dirty="0" smtClean="0"/>
              <a:t> de către Direcțiile finanțe raionale </a:t>
            </a:r>
            <a:r>
              <a:rPr lang="ro-MD" sz="1400" dirty="0" smtClean="0"/>
              <a:t>(MF nr. 08-06-88 din 12.02.2019)</a:t>
            </a:r>
            <a:r>
              <a:rPr lang="en-US" dirty="0"/>
              <a:t/>
            </a:r>
            <a:br>
              <a:rPr lang="en-US" dirty="0"/>
            </a:br>
            <a:endParaRPr lang="en-US" dirty="0"/>
          </a:p>
        </p:txBody>
      </p:sp>
      <p:sp>
        <p:nvSpPr>
          <p:cNvPr id="4" name="Текст 3"/>
          <p:cNvSpPr>
            <a:spLocks noGrp="1"/>
          </p:cNvSpPr>
          <p:nvPr>
            <p:ph type="body" sz="quarter" idx="13"/>
          </p:nvPr>
        </p:nvSpPr>
        <p:spPr/>
        <p:txBody>
          <a:bodyPr/>
          <a:lstStyle/>
          <a:p>
            <a:endParaRPr lang="en-US"/>
          </a:p>
        </p:txBody>
      </p:sp>
      <p:sp>
        <p:nvSpPr>
          <p:cNvPr id="5" name="Дата 4"/>
          <p:cNvSpPr>
            <a:spLocks noGrp="1"/>
          </p:cNvSpPr>
          <p:nvPr>
            <p:ph type="dt" sz="half" idx="10"/>
          </p:nvPr>
        </p:nvSpPr>
        <p:spPr/>
        <p:txBody>
          <a:bodyPr/>
          <a:lstStyle/>
          <a:p>
            <a:fld id="{8078248E-E281-4D83-8162-C3BBFDFEA260}" type="datetime1">
              <a:rPr lang="ro-RO" smtClean="0"/>
              <a:pPr/>
              <a:t>06.03.2019</a:t>
            </a:fld>
            <a:endParaRPr lang="en-US" dirty="0"/>
          </a:p>
        </p:txBody>
      </p:sp>
      <p:sp>
        <p:nvSpPr>
          <p:cNvPr id="6" name="Номер слайда 5"/>
          <p:cNvSpPr>
            <a:spLocks noGrp="1"/>
          </p:cNvSpPr>
          <p:nvPr>
            <p:ph type="sldNum" sz="quarter" idx="12"/>
          </p:nvPr>
        </p:nvSpPr>
        <p:spPr/>
        <p:txBody>
          <a:bodyPr/>
          <a:lstStyle/>
          <a:p>
            <a:fld id="{5D84065D-F351-4B03-BD91-D8A6B8D4B362}" type="slidenum">
              <a:rPr lang="en-US" smtClean="0"/>
              <a:pPr/>
              <a:t>4</a:t>
            </a:fld>
            <a:endParaRPr lang="en-US" dirty="0"/>
          </a:p>
        </p:txBody>
      </p:sp>
    </p:spTree>
    <p:extLst>
      <p:ext uri="{BB962C8B-B14F-4D97-AF65-F5344CB8AC3E}">
        <p14:creationId xmlns:p14="http://schemas.microsoft.com/office/powerpoint/2010/main" val="2386125576"/>
      </p:ext>
    </p:extLst>
  </p:cSld>
  <p:clrMapOvr>
    <a:masterClrMapping/>
  </p:clrMapOvr>
</p:sld>
</file>

<file path=ppt/theme/theme1.xml><?xml version="1.0" encoding="utf-8"?>
<a:theme xmlns:a="http://schemas.openxmlformats.org/drawingml/2006/main" name="prezentare">
  <a:themeElements>
    <a:clrScheme name="Ministerul Finantelor Schema">
      <a:dk1>
        <a:sysClr val="windowText" lastClr="000000"/>
      </a:dk1>
      <a:lt1>
        <a:sysClr val="window" lastClr="FFFFFF"/>
      </a:lt1>
      <a:dk2>
        <a:srgbClr val="44546A"/>
      </a:dk2>
      <a:lt2>
        <a:srgbClr val="F2F2F2"/>
      </a:lt2>
      <a:accent1>
        <a:srgbClr val="333378"/>
      </a:accent1>
      <a:accent2>
        <a:srgbClr val="FFD200"/>
      </a:accent2>
      <a:accent3>
        <a:srgbClr val="A6A6A6"/>
      </a:accent3>
      <a:accent4>
        <a:srgbClr val="B07E51"/>
      </a:accent4>
      <a:accent5>
        <a:srgbClr val="007A50"/>
      </a:accent5>
      <a:accent6>
        <a:srgbClr val="CC082F"/>
      </a:accent6>
      <a:hlink>
        <a:srgbClr val="0563C1"/>
      </a:hlink>
      <a:folHlink>
        <a:srgbClr val="954F72"/>
      </a:folHlink>
    </a:clrScheme>
    <a:fontScheme name="Другая 2">
      <a:majorFont>
        <a:latin typeface="Lato Semibold"/>
        <a:ea typeface=""/>
        <a:cs typeface=""/>
      </a:majorFont>
      <a:minorFont>
        <a:latin typeface="Lato"/>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re" id="{2B64AD4B-DADF-4F43-A171-EE0F37CBA64B}" vid="{039E39F5-2A9F-4B66-8B01-699A053806B5}"/>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7366</TotalTime>
  <Words>390</Words>
  <Application>Microsoft Office PowerPoint</Application>
  <PresentationFormat>Широкоэкранный</PresentationFormat>
  <Paragraphs>34</Paragraphs>
  <Slides>4</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4</vt:i4>
      </vt:variant>
    </vt:vector>
  </HeadingPairs>
  <TitlesOfParts>
    <vt:vector size="10" baseType="lpstr">
      <vt:lpstr>Arial</vt:lpstr>
      <vt:lpstr>Calibri</vt:lpstr>
      <vt:lpstr>Lato</vt:lpstr>
      <vt:lpstr>Lato Semibold</vt:lpstr>
      <vt:lpstr>Lato Thin</vt:lpstr>
      <vt:lpstr>prezentare</vt:lpstr>
      <vt:lpstr>Implementarea Legii nr. 270/2018 privind sistemul unitar de salarizare în sectorul bugetar </vt:lpstr>
      <vt:lpstr>Studii funcționari publici</vt:lpstr>
      <vt:lpstr>Vechime în muncă</vt:lpstr>
      <vt:lpstr>Scheme de încadrare</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Valoarea banilor într-un sistem modern</dc:title>
  <dc:creator>nicolaucri</dc:creator>
  <cp:lastModifiedBy>Raisa Ghilan</cp:lastModifiedBy>
  <cp:revision>494</cp:revision>
  <cp:lastPrinted>2018-10-25T08:21:42Z</cp:lastPrinted>
  <dcterms:created xsi:type="dcterms:W3CDTF">2017-07-06T11:56:25Z</dcterms:created>
  <dcterms:modified xsi:type="dcterms:W3CDTF">2019-03-06T07:45:32Z</dcterms:modified>
</cp:coreProperties>
</file>