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56" r:id="rId2"/>
    <p:sldId id="305" r:id="rId3"/>
    <p:sldId id="307" r:id="rId4"/>
    <p:sldId id="306" r:id="rId5"/>
    <p:sldId id="318" r:id="rId6"/>
    <p:sldId id="315" r:id="rId7"/>
    <p:sldId id="317" r:id="rId8"/>
    <p:sldId id="31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F3A728C-B44F-481F-9623-4E911F4D4317}">
          <p14:sldIdLst>
            <p14:sldId id="256"/>
            <p14:sldId id="305"/>
            <p14:sldId id="307"/>
            <p14:sldId id="306"/>
            <p14:sldId id="318"/>
            <p14:sldId id="315"/>
            <p14:sldId id="317"/>
          </p14:sldIdLst>
        </p14:section>
        <p14:section name="Untitled Section" id="{2DF58C01-76EC-4D83-BFA1-39C1BC3C3E34}">
          <p14:sldIdLst>
            <p14:sldId id="316"/>
          </p14:sldIdLst>
        </p14:section>
      </p14:sectionLst>
    </p:ext>
    <p:ext uri="{EFAFB233-063F-42B5-8137-9DF3F51BA10A}">
      <p15:sldGuideLst xmlns:p15="http://schemas.microsoft.com/office/powerpoint/2012/main">
        <p15:guide id="2" orient="horz" pos="2640" userDrawn="1">
          <p15:clr>
            <a:srgbClr val="A4A3A4"/>
          </p15:clr>
        </p15:guide>
        <p15:guide id="3" orient="horz" pos="696" userDrawn="1">
          <p15:clr>
            <a:srgbClr val="A4A3A4"/>
          </p15:clr>
        </p15:guide>
        <p15:guide id="4" orient="horz" pos="960" userDrawn="1">
          <p15:clr>
            <a:srgbClr val="A4A3A4"/>
          </p15:clr>
        </p15:guide>
        <p15:guide id="5" orient="horz" pos="1440" userDrawn="1">
          <p15:clr>
            <a:srgbClr val="A4A3A4"/>
          </p15:clr>
        </p15:guide>
        <p15:guide id="6" orient="horz" pos="3432" userDrawn="1">
          <p15:clr>
            <a:srgbClr val="A4A3A4"/>
          </p15:clr>
        </p15:guide>
        <p15:guide id="7" pos="3144" userDrawn="1">
          <p15:clr>
            <a:srgbClr val="A4A3A4"/>
          </p15:clr>
        </p15:guide>
        <p15:guide id="8" orient="horz" pos="175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6CB6"/>
    <a:srgbClr val="2D7B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76" y="108"/>
      </p:cViewPr>
      <p:guideLst>
        <p:guide orient="horz" pos="2640"/>
        <p:guide orient="horz" pos="696"/>
        <p:guide orient="horz" pos="960"/>
        <p:guide orient="horz" pos="1440"/>
        <p:guide orient="horz" pos="3432"/>
        <p:guide pos="3144"/>
        <p:guide orient="horz" pos="175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AC24A1-F600-4041-9C27-695A2DCA2537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48A993-95BB-40BB-9D92-9377F00D9C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34576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E742EA-63D4-4037-B739-A2C15E3554ED}" type="datetimeFigureOut">
              <a:rPr lang="en-US" smtClean="0"/>
              <a:pPr/>
              <a:t>4/13/2018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AB6385-FA83-48D6-823B-347CEE3227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7679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AB6385-FA83-48D6-823B-347CEE32272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218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AB6385-FA83-48D6-823B-347CEE32272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2648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AB6385-FA83-48D6-823B-347CEE322721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2648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AB6385-FA83-48D6-823B-347CEE32272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2648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AB6385-FA83-48D6-823B-347CEE32272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9485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AB6385-FA83-48D6-823B-347CEE322721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2648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AB6385-FA83-48D6-823B-347CEE322721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2648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AB6385-FA83-48D6-823B-347CEE32272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703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17.05.2016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CBCDB-495E-4AA0-8346-FFFC8826B75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2442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17.05.2016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CBCDB-495E-4AA0-8346-FFFC8826B75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288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17.05.2016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CBCDB-495E-4AA0-8346-FFFC8826B75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905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17.05.2016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CBCDB-495E-4AA0-8346-FFFC8826B75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3813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17.05.2016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CBCDB-495E-4AA0-8346-FFFC8826B75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3748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17.05.2016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CBCDB-495E-4AA0-8346-FFFC8826B75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3195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17.05.2016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CBCDB-495E-4AA0-8346-FFFC8826B75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0621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17.05.2016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CBCDB-495E-4AA0-8346-FFFC8826B75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5356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17.05.2016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CBCDB-495E-4AA0-8346-FFFC8826B75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6558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17.05.2016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CBCDB-495E-4AA0-8346-FFFC8826B75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17.05.2016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CBCDB-495E-4AA0-8346-FFFC8826B75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422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17.05.2016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ACBCDB-495E-4AA0-8346-FFFC8826B75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062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jpg"/><Relationship Id="rId9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201583"/>
            <a:ext cx="9144000" cy="2029884"/>
          </a:xfrm>
        </p:spPr>
        <p:txBody>
          <a:bodyPr anchor="t" anchorCtr="0">
            <a:noAutofit/>
          </a:bodyPr>
          <a:lstStyle/>
          <a:p>
            <a:pPr lvl="0" defTabSz="685800">
              <a:spcBef>
                <a:spcPts val="750"/>
              </a:spcBef>
              <a:defRPr/>
            </a:pPr>
            <a:r>
              <a:rPr lang="ro-RO" sz="3600" b="1" kern="0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Contul unic de </a:t>
            </a:r>
            <a:r>
              <a:rPr lang="ro-RO" sz="3600" b="1" kern="0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achitare</a:t>
            </a:r>
            <a:endParaRPr lang="en-US" sz="3600" b="1" kern="0" dirty="0" smtClean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 defTabSz="685800">
              <a:spcBef>
                <a:spcPts val="750"/>
              </a:spcBef>
              <a:defRPr/>
            </a:pPr>
            <a:r>
              <a:rPr lang="ro-RO" sz="3600" b="1" kern="0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lang="en-US" sz="3600" b="1" kern="0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3600" b="1" kern="0" dirty="0" err="1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obliga</a:t>
            </a:r>
            <a:r>
              <a:rPr lang="ro-RO" sz="3600" b="1" kern="0" dirty="0" err="1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țiilor</a:t>
            </a:r>
            <a:r>
              <a:rPr lang="ro-RO" sz="3600" b="1" kern="0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o-RO" sz="3600" b="1" kern="0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fiscale </a:t>
            </a:r>
            <a:endParaRPr lang="en-US" sz="3600" b="1" kern="0" dirty="0" smtClean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 defTabSz="685800">
              <a:spcBef>
                <a:spcPts val="750"/>
              </a:spcBef>
              <a:defRPr/>
            </a:pPr>
            <a:r>
              <a:rPr lang="ro-RO" sz="3600" b="1" kern="0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BPN</a:t>
            </a:r>
            <a:endParaRPr lang="en-US" sz="40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Straight Connector 4"/>
          <p:cNvCxnSpPr/>
          <p:nvPr/>
        </p:nvCxnSpPr>
        <p:spPr>
          <a:xfrm>
            <a:off x="0" y="1074483"/>
            <a:ext cx="9144000" cy="0"/>
          </a:xfrm>
          <a:prstGeom prst="line">
            <a:avLst/>
          </a:prstGeom>
          <a:ln w="76200">
            <a:solidFill>
              <a:srgbClr val="2D7BB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1434" y="1533525"/>
            <a:ext cx="2421133" cy="2313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037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4"/>
          <p:cNvCxnSpPr/>
          <p:nvPr/>
        </p:nvCxnSpPr>
        <p:spPr>
          <a:xfrm>
            <a:off x="0" y="1074483"/>
            <a:ext cx="9144000" cy="0"/>
          </a:xfrm>
          <a:prstGeom prst="line">
            <a:avLst/>
          </a:prstGeom>
          <a:ln w="76200">
            <a:solidFill>
              <a:srgbClr val="2D7BB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914400" y="2790825"/>
            <a:ext cx="7315200" cy="3371850"/>
          </a:xfrm>
        </p:spPr>
        <p:txBody>
          <a:bodyPr>
            <a:noAutofit/>
          </a:bodyPr>
          <a:lstStyle/>
          <a:p>
            <a:pPr marL="342900" lvl="0" indent="-342900" algn="just" fontAlgn="base">
              <a:lnSpc>
                <a:spcPct val="100000"/>
              </a:lnSpc>
              <a:spcBef>
                <a:spcPct val="20000"/>
              </a:spcBef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ro-RO" sz="2000" kern="0" dirty="0" smtClean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Întocmirea documentelor de plată pentru fiecare tip de impozit sau taxă la coduri IBAN diferite în dependență de localitatea destinatară, inclusiv la nivel de componentă a bugetului public național. </a:t>
            </a:r>
            <a:endParaRPr lang="en-US" sz="2000" kern="0" dirty="0">
              <a:solidFill>
                <a:srgbClr val="000000">
                  <a:lumMod val="95000"/>
                  <a:lumOff val="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lvl="0" indent="-342900" algn="just" fontAlgn="base">
              <a:lnSpc>
                <a:spcPct val="100000"/>
              </a:lnSpc>
              <a:spcBef>
                <a:spcPct val="20000"/>
              </a:spcBef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ro-RO" sz="2000" kern="0" dirty="0" smtClean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Perceperea de către băncile comerciale a comisioanelor pentru fiecare transfer efectuat.</a:t>
            </a:r>
            <a:endParaRPr lang="ro-RO" sz="2000" kern="0" dirty="0">
              <a:solidFill>
                <a:srgbClr val="000000">
                  <a:lumMod val="95000"/>
                  <a:lumOff val="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lvl="0" indent="-342900" algn="just" fontAlgn="base">
              <a:lnSpc>
                <a:spcPct val="100000"/>
              </a:lnSpc>
              <a:spcBef>
                <a:spcPct val="20000"/>
              </a:spcBef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ro-RO" sz="2000" kern="0" dirty="0" smtClean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Calcularea majorărilor de întîrziere în cazul transferurilor efectuate eronat. </a:t>
            </a:r>
            <a:endParaRPr lang="en-US" sz="2000" kern="0" dirty="0">
              <a:solidFill>
                <a:srgbClr val="000000">
                  <a:lumMod val="95000"/>
                  <a:lumOff val="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 algn="l">
              <a:buAutoNum type="arabicPeriod" startAt="2"/>
              <a:tabLst>
                <a:tab pos="3319463" algn="dec"/>
              </a:tabLst>
            </a:pPr>
            <a:endParaRPr lang="ro-RO" sz="2000" dirty="0">
              <a:latin typeface="Arial" pitchFamily="34" charset="0"/>
              <a:cs typeface="Arial" pitchFamily="34" charset="0"/>
            </a:endParaRPr>
          </a:p>
          <a:p>
            <a:pPr marL="457200" indent="-457200" algn="l">
              <a:buAutoNum type="arabicPeriod" startAt="2"/>
              <a:tabLst>
                <a:tab pos="3319463" algn="dec"/>
              </a:tabLst>
            </a:pPr>
            <a:endParaRPr lang="ro-RO" sz="2000" dirty="0" smtClean="0">
              <a:latin typeface="Arial" pitchFamily="34" charset="0"/>
              <a:cs typeface="Arial" pitchFamily="34" charset="0"/>
            </a:endParaRPr>
          </a:p>
          <a:p>
            <a:pPr marL="287338" indent="-287338" algn="l">
              <a:tabLst>
                <a:tab pos="3319463" algn="dec"/>
              </a:tabLst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" y="325645"/>
            <a:ext cx="1495425" cy="498100"/>
          </a:xfrm>
          <a:prstGeom prst="rect">
            <a:avLst/>
          </a:prstGeom>
        </p:spPr>
      </p:pic>
      <p:sp>
        <p:nvSpPr>
          <p:cNvPr id="7" name="Подзаголовок 1"/>
          <p:cNvSpPr txBox="1">
            <a:spLocks/>
          </p:cNvSpPr>
          <p:nvPr/>
        </p:nvSpPr>
        <p:spPr>
          <a:xfrm>
            <a:off x="914400" y="1524000"/>
            <a:ext cx="7315200" cy="757130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o-RO" b="1" kern="0" dirty="0" smtClean="0">
                <a:solidFill>
                  <a:srgbClr val="00B0F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Procesul general de achitare a obligațiilor fiscale</a:t>
            </a:r>
          </a:p>
        </p:txBody>
      </p:sp>
    </p:spTree>
    <p:extLst>
      <p:ext uri="{BB962C8B-B14F-4D97-AF65-F5344CB8AC3E}">
        <p14:creationId xmlns:p14="http://schemas.microsoft.com/office/powerpoint/2010/main" val="3882118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4"/>
          <p:cNvCxnSpPr/>
          <p:nvPr/>
        </p:nvCxnSpPr>
        <p:spPr>
          <a:xfrm>
            <a:off x="0" y="1074483"/>
            <a:ext cx="9144000" cy="0"/>
          </a:xfrm>
          <a:prstGeom prst="line">
            <a:avLst/>
          </a:prstGeom>
          <a:ln w="76200">
            <a:solidFill>
              <a:srgbClr val="2D7BB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914400" y="2201779"/>
            <a:ext cx="7315200" cy="3960896"/>
          </a:xfrm>
        </p:spPr>
        <p:txBody>
          <a:bodyPr>
            <a:noAutofit/>
          </a:bodyPr>
          <a:lstStyle/>
          <a:p>
            <a:pPr marL="342900" lvl="0" indent="-342900" algn="just" fontAlgn="base">
              <a:lnSpc>
                <a:spcPct val="100000"/>
              </a:lnSpc>
              <a:spcBef>
                <a:spcPct val="20000"/>
              </a:spcBef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ro-RO" sz="2000" kern="0" dirty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Presupune îmbunătățirea procesului </a:t>
            </a:r>
            <a:r>
              <a:rPr lang="ro-RO" sz="2000" kern="0" dirty="0" smtClean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</a:t>
            </a:r>
            <a:r>
              <a:rPr lang="ro-RO" sz="2000" kern="0" dirty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stingere a obligațiilor fiscal</a:t>
            </a:r>
            <a:r>
              <a:rPr lang="en-US" sz="2000" kern="0" dirty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  <a:r>
              <a:rPr lang="ro-RO" sz="2000" kern="0" dirty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2000" kern="0" dirty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</a:t>
            </a:r>
            <a:r>
              <a:rPr lang="ro-RO" sz="2000" kern="0" dirty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achitare</a:t>
            </a:r>
            <a:r>
              <a:rPr lang="en-US" sz="2000" kern="0" dirty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</a:t>
            </a:r>
            <a:r>
              <a:rPr lang="ro-RO" sz="2000" kern="0" dirty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 virament. </a:t>
            </a:r>
            <a:endParaRPr lang="en-US" sz="2000" kern="0" dirty="0">
              <a:solidFill>
                <a:srgbClr val="000000">
                  <a:lumMod val="95000"/>
                  <a:lumOff val="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lvl="0" indent="-342900" algn="just" fontAlgn="base">
              <a:lnSpc>
                <a:spcPct val="100000"/>
              </a:lnSpc>
              <a:spcBef>
                <a:spcPct val="20000"/>
              </a:spcBef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ro-RO" sz="2000" kern="0" dirty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Este orientată către contribuabilii – utilizatori ai SIA ”Contul curent al contribuabilului”</a:t>
            </a:r>
            <a:r>
              <a:rPr lang="en-US" sz="2000" kern="0" dirty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x-none" sz="2000" ker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și</a:t>
            </a:r>
            <a:r>
              <a:rPr lang="en-US" sz="2000" kern="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o-RO" sz="2000" kern="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deținători de semnătură digitală</a:t>
            </a:r>
            <a:r>
              <a:rPr lang="ro-RO" sz="2000" kern="0" dirty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lvl="0" indent="-342900" algn="just" fontAlgn="base">
              <a:lnSpc>
                <a:spcPct val="100000"/>
              </a:lnSpc>
              <a:spcBef>
                <a:spcPct val="20000"/>
              </a:spcBef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ro-RO" sz="2000" kern="0" dirty="0" smtClean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Presupune </a:t>
            </a:r>
            <a:r>
              <a:rPr lang="ro-RO" sz="2000" kern="0" dirty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crearea de către contribuabil a unei </a:t>
            </a:r>
            <a:r>
              <a:rPr lang="ro-RO" sz="2000" kern="0" dirty="0" smtClean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note </a:t>
            </a:r>
            <a:r>
              <a:rPr lang="ro-RO" sz="2000" kern="0" dirty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plată </a:t>
            </a:r>
            <a:r>
              <a:rPr lang="ro-RO" sz="2000" kern="0" dirty="0" smtClean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aferente obligațiilor </a:t>
            </a:r>
            <a:r>
              <a:rPr lang="ro-RO" sz="2000" kern="0" dirty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fiscale existente sau apropiate și achitarea </a:t>
            </a:r>
            <a:r>
              <a:rPr lang="ro-RO" sz="2000" kern="0" dirty="0" smtClean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acestora </a:t>
            </a:r>
            <a:r>
              <a:rPr lang="ro-RO" sz="2000" kern="0" dirty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un Cont unic, deschis la Trezoreria de </a:t>
            </a:r>
            <a:r>
              <a:rPr lang="ro-RO" sz="2000" kern="0" dirty="0" smtClean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Stat, printr-un singur document de plată. </a:t>
            </a:r>
            <a:endParaRPr lang="en-US" sz="2000" kern="0" dirty="0">
              <a:solidFill>
                <a:srgbClr val="000000">
                  <a:lumMod val="95000"/>
                  <a:lumOff val="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 algn="l">
              <a:buAutoNum type="arabicPeriod" startAt="2"/>
              <a:tabLst>
                <a:tab pos="3319463" algn="dec"/>
              </a:tabLst>
            </a:pPr>
            <a:endParaRPr lang="ro-RO" sz="2000" dirty="0">
              <a:latin typeface="Arial" pitchFamily="34" charset="0"/>
              <a:cs typeface="Arial" pitchFamily="34" charset="0"/>
            </a:endParaRPr>
          </a:p>
          <a:p>
            <a:pPr marL="457200" indent="-457200" algn="l">
              <a:buAutoNum type="arabicPeriod" startAt="2"/>
              <a:tabLst>
                <a:tab pos="3319463" algn="dec"/>
              </a:tabLst>
            </a:pPr>
            <a:endParaRPr lang="ro-RO" sz="2000" dirty="0" smtClean="0">
              <a:latin typeface="Arial" pitchFamily="34" charset="0"/>
              <a:cs typeface="Arial" pitchFamily="34" charset="0"/>
            </a:endParaRPr>
          </a:p>
          <a:p>
            <a:pPr marL="287338" indent="-287338" algn="l">
              <a:tabLst>
                <a:tab pos="3319463" algn="dec"/>
              </a:tabLst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" y="325645"/>
            <a:ext cx="1495425" cy="498100"/>
          </a:xfrm>
          <a:prstGeom prst="rect">
            <a:avLst/>
          </a:prstGeom>
        </p:spPr>
      </p:pic>
      <p:sp>
        <p:nvSpPr>
          <p:cNvPr id="7" name="Подзаголовок 1"/>
          <p:cNvSpPr txBox="1">
            <a:spLocks/>
          </p:cNvSpPr>
          <p:nvPr/>
        </p:nvSpPr>
        <p:spPr>
          <a:xfrm>
            <a:off x="914400" y="1524000"/>
            <a:ext cx="7315200" cy="424732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o-RO" b="1" kern="0" dirty="0">
                <a:solidFill>
                  <a:srgbClr val="00B0F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Despre soluție</a:t>
            </a:r>
            <a:endParaRPr lang="en-US" sz="3000" b="1" dirty="0" smtClean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0241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4"/>
          <p:cNvCxnSpPr/>
          <p:nvPr/>
        </p:nvCxnSpPr>
        <p:spPr>
          <a:xfrm>
            <a:off x="0" y="1074483"/>
            <a:ext cx="9144000" cy="0"/>
          </a:xfrm>
          <a:prstGeom prst="line">
            <a:avLst/>
          </a:prstGeom>
          <a:ln w="76200">
            <a:solidFill>
              <a:srgbClr val="2D7BB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733926" y="2490537"/>
            <a:ext cx="7772399" cy="3672138"/>
          </a:xfrm>
        </p:spPr>
        <p:txBody>
          <a:bodyPr>
            <a:noAutofit/>
          </a:bodyPr>
          <a:lstStyle/>
          <a:p>
            <a:pPr marL="342900" lvl="0" indent="-342900" algn="just" fontAlgn="base">
              <a:lnSpc>
                <a:spcPct val="100000"/>
              </a:lnSpc>
              <a:spcBef>
                <a:spcPct val="20000"/>
              </a:spcBef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ro-RO" sz="2000" kern="0" dirty="0" smtClean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Întocmirea unei note de plată pentru toate obligațiile </a:t>
            </a:r>
            <a:r>
              <a:rPr lang="ro-RO" sz="2000" kern="0" dirty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fiscale </a:t>
            </a:r>
            <a:r>
              <a:rPr lang="ro-RO" sz="2000" kern="0" dirty="0" smtClean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existente în contul curent </a:t>
            </a:r>
            <a:r>
              <a:rPr lang="ro-RO" sz="2000" kern="0" dirty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sau </a:t>
            </a:r>
            <a:r>
              <a:rPr lang="ro-RO" sz="2000" kern="0" dirty="0" smtClean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cele apropiate, semnarea și expedierea acesteia la Trezoreria de Stat. </a:t>
            </a:r>
            <a:endParaRPr lang="en-US" sz="2000" kern="0" dirty="0">
              <a:solidFill>
                <a:srgbClr val="000000">
                  <a:lumMod val="95000"/>
                  <a:lumOff val="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lvl="0" indent="-342900" algn="just" fontAlgn="base">
              <a:lnSpc>
                <a:spcPct val="100000"/>
              </a:lnSpc>
              <a:spcBef>
                <a:spcPct val="20000"/>
              </a:spcBef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ro-RO" sz="2000" kern="0" dirty="0" smtClean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Întocmirea documentului de plată în sumă totală conform notei și prezentarea acestuia băncii comerciale deservente.</a:t>
            </a:r>
            <a:endParaRPr lang="ro-RO" sz="2000" kern="0" dirty="0">
              <a:solidFill>
                <a:srgbClr val="000000">
                  <a:lumMod val="95000"/>
                  <a:lumOff val="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lvl="0" indent="-342900" algn="just" fontAlgn="base">
              <a:lnSpc>
                <a:spcPct val="100000"/>
              </a:lnSpc>
              <a:spcBef>
                <a:spcPct val="20000"/>
              </a:spcBef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ro-RO" sz="2000" kern="0" dirty="0" smtClean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Redirecționarea resurselor financiare către destinatari de către Trezoreria de Stat. </a:t>
            </a:r>
            <a:endParaRPr lang="en-US" sz="2000" kern="0" dirty="0">
              <a:solidFill>
                <a:srgbClr val="000000">
                  <a:lumMod val="95000"/>
                  <a:lumOff val="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 algn="l">
              <a:buAutoNum type="arabicPeriod" startAt="2"/>
              <a:tabLst>
                <a:tab pos="3319463" algn="dec"/>
              </a:tabLst>
            </a:pPr>
            <a:endParaRPr lang="ro-RO" sz="2000" dirty="0">
              <a:latin typeface="Arial" pitchFamily="34" charset="0"/>
              <a:cs typeface="Arial" pitchFamily="34" charset="0"/>
            </a:endParaRPr>
          </a:p>
          <a:p>
            <a:pPr marL="457200" indent="-457200" algn="l">
              <a:buAutoNum type="arabicPeriod" startAt="2"/>
              <a:tabLst>
                <a:tab pos="3319463" algn="dec"/>
              </a:tabLst>
            </a:pPr>
            <a:endParaRPr lang="ro-RO" sz="2000" dirty="0" smtClean="0">
              <a:latin typeface="Arial" pitchFamily="34" charset="0"/>
              <a:cs typeface="Arial" pitchFamily="34" charset="0"/>
            </a:endParaRPr>
          </a:p>
          <a:p>
            <a:pPr marL="287338" indent="-287338" algn="l">
              <a:tabLst>
                <a:tab pos="3319463" algn="dec"/>
              </a:tabLst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" y="325645"/>
            <a:ext cx="1495425" cy="498100"/>
          </a:xfrm>
          <a:prstGeom prst="rect">
            <a:avLst/>
          </a:prstGeom>
        </p:spPr>
      </p:pic>
      <p:sp>
        <p:nvSpPr>
          <p:cNvPr id="7" name="Подзаголовок 1"/>
          <p:cNvSpPr txBox="1">
            <a:spLocks/>
          </p:cNvSpPr>
          <p:nvPr/>
        </p:nvSpPr>
        <p:spPr>
          <a:xfrm>
            <a:off x="914400" y="1524000"/>
            <a:ext cx="7315200" cy="885371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o-RO" b="1" kern="0" dirty="0" smtClean="0">
                <a:solidFill>
                  <a:srgbClr val="00B0F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Procesul de achitare </a:t>
            </a:r>
            <a:endParaRPr lang="en-US" b="1" kern="0" dirty="0" smtClean="0">
              <a:solidFill>
                <a:srgbClr val="00B0F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b="1" kern="0" dirty="0" err="1" smtClean="0">
                <a:solidFill>
                  <a:srgbClr val="00B0F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</a:t>
            </a:r>
            <a:r>
              <a:rPr lang="en-US" b="1" kern="0" dirty="0" smtClean="0">
                <a:solidFill>
                  <a:srgbClr val="00B0F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b="1" kern="0" dirty="0" err="1" smtClean="0">
                <a:solidFill>
                  <a:srgbClr val="00B0F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intermediul</a:t>
            </a:r>
            <a:r>
              <a:rPr lang="ro-RO" b="1" kern="0" dirty="0" smtClean="0">
                <a:solidFill>
                  <a:srgbClr val="00B0F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Contului Unic</a:t>
            </a:r>
          </a:p>
        </p:txBody>
      </p:sp>
    </p:spTree>
    <p:extLst>
      <p:ext uri="{BB962C8B-B14F-4D97-AF65-F5344CB8AC3E}">
        <p14:creationId xmlns:p14="http://schemas.microsoft.com/office/powerpoint/2010/main" val="190312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4"/>
          <p:cNvCxnSpPr/>
          <p:nvPr/>
        </p:nvCxnSpPr>
        <p:spPr>
          <a:xfrm>
            <a:off x="0" y="1074483"/>
            <a:ext cx="9144000" cy="0"/>
          </a:xfrm>
          <a:prstGeom prst="line">
            <a:avLst/>
          </a:prstGeom>
          <a:ln w="76200">
            <a:solidFill>
              <a:srgbClr val="2D7BB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733926" y="2490537"/>
            <a:ext cx="7772399" cy="3672138"/>
          </a:xfrm>
        </p:spPr>
        <p:txBody>
          <a:bodyPr>
            <a:noAutofit/>
          </a:bodyPr>
          <a:lstStyle/>
          <a:p>
            <a:pPr marL="457200" indent="-457200" algn="l">
              <a:buAutoNum type="arabicPeriod" startAt="2"/>
              <a:tabLst>
                <a:tab pos="3319463" algn="dec"/>
              </a:tabLst>
            </a:pPr>
            <a:endParaRPr lang="ro-RO" sz="2000" dirty="0">
              <a:latin typeface="Arial" pitchFamily="34" charset="0"/>
              <a:cs typeface="Arial" pitchFamily="34" charset="0"/>
            </a:endParaRPr>
          </a:p>
          <a:p>
            <a:pPr marL="457200" indent="-457200" algn="l">
              <a:buAutoNum type="arabicPeriod" startAt="2"/>
              <a:tabLst>
                <a:tab pos="3319463" algn="dec"/>
              </a:tabLst>
            </a:pPr>
            <a:endParaRPr lang="ro-RO" sz="2000" dirty="0" smtClean="0">
              <a:latin typeface="Arial" pitchFamily="34" charset="0"/>
              <a:cs typeface="Arial" pitchFamily="34" charset="0"/>
            </a:endParaRPr>
          </a:p>
          <a:p>
            <a:pPr marL="287338" indent="-287338" algn="l">
              <a:tabLst>
                <a:tab pos="3319463" algn="dec"/>
              </a:tabLst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" y="325645"/>
            <a:ext cx="1495425" cy="4981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248" y="1463495"/>
            <a:ext cx="1662986" cy="936805"/>
          </a:xfrm>
          <a:prstGeom prst="rect">
            <a:avLst/>
          </a:prstGeom>
        </p:spPr>
      </p:pic>
      <p:sp>
        <p:nvSpPr>
          <p:cNvPr id="8" name="Поле 6"/>
          <p:cNvSpPr txBox="1"/>
          <p:nvPr/>
        </p:nvSpPr>
        <p:spPr>
          <a:xfrm>
            <a:off x="1200159" y="2423862"/>
            <a:ext cx="1362075" cy="133350"/>
          </a:xfrm>
          <a:prstGeom prst="rect">
            <a:avLst/>
          </a:prstGeom>
          <a:solidFill>
            <a:prstClr val="white"/>
          </a:solidFill>
          <a:ln>
            <a:noFill/>
          </a:ln>
          <a:effectLst/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1000"/>
              </a:spcAft>
            </a:pPr>
            <a:r>
              <a:rPr lang="ro-RO" sz="1000" b="1" dirty="0" smtClean="0">
                <a:solidFill>
                  <a:srgbClr val="44546A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Contribuabilul</a:t>
            </a:r>
            <a:r>
              <a:rPr lang="en-US" sz="1000" b="1" dirty="0" smtClean="0">
                <a:solidFill>
                  <a:srgbClr val="44546A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900" b="1" dirty="0">
              <a:solidFill>
                <a:srgbClr val="4F81BD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2796311" y="1931897"/>
            <a:ext cx="495300" cy="295275"/>
          </a:xfrm>
          <a:prstGeom prst="rightArrow">
            <a:avLst/>
          </a:prstGeom>
          <a:solidFill>
            <a:srgbClr val="0070C0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0" name="Рисунок 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6334" y="1325222"/>
            <a:ext cx="1314119" cy="1418978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1910" y="3349403"/>
            <a:ext cx="1174577" cy="842756"/>
          </a:xfrm>
          <a:prstGeom prst="rect">
            <a:avLst/>
          </a:prstGeom>
        </p:spPr>
      </p:pic>
      <p:sp>
        <p:nvSpPr>
          <p:cNvPr id="11" name="Стрелка вправо 10"/>
          <p:cNvSpPr/>
          <p:nvPr/>
        </p:nvSpPr>
        <p:spPr>
          <a:xfrm>
            <a:off x="5181964" y="1997869"/>
            <a:ext cx="495300" cy="295275"/>
          </a:xfrm>
          <a:prstGeom prst="rightArrow">
            <a:avLst/>
          </a:prstGeom>
          <a:solidFill>
            <a:srgbClr val="0070C0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Поле 6"/>
          <p:cNvSpPr txBox="1"/>
          <p:nvPr/>
        </p:nvSpPr>
        <p:spPr>
          <a:xfrm>
            <a:off x="5927716" y="2536971"/>
            <a:ext cx="1442595" cy="173831"/>
          </a:xfrm>
          <a:prstGeom prst="rect">
            <a:avLst/>
          </a:prstGeom>
          <a:solidFill>
            <a:prstClr val="white"/>
          </a:solidFill>
          <a:ln>
            <a:noFill/>
          </a:ln>
          <a:effectLst/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1000"/>
              </a:spcAft>
            </a:pPr>
            <a:r>
              <a:rPr lang="ro-RO" sz="1000" b="1" dirty="0" smtClean="0">
                <a:solidFill>
                  <a:srgbClr val="44546A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Perfectarea notei de plată</a:t>
            </a:r>
            <a:endParaRPr lang="en-US" sz="900" b="1" dirty="0">
              <a:solidFill>
                <a:srgbClr val="4F81BD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Стрелка вправо 12"/>
          <p:cNvSpPr/>
          <p:nvPr/>
        </p:nvSpPr>
        <p:spPr>
          <a:xfrm rot="5400000">
            <a:off x="5312430" y="2697009"/>
            <a:ext cx="495300" cy="295275"/>
          </a:xfrm>
          <a:prstGeom prst="rightArrow">
            <a:avLst/>
          </a:prstGeom>
          <a:solidFill>
            <a:srgbClr val="0070C0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4" name="Рисунок 13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7718" y="1538037"/>
            <a:ext cx="1171575" cy="1019175"/>
          </a:xfrm>
          <a:prstGeom prst="rect">
            <a:avLst/>
          </a:prstGeom>
          <a:noFill/>
        </p:spPr>
      </p:pic>
      <p:sp>
        <p:nvSpPr>
          <p:cNvPr id="15" name="Поле 6"/>
          <p:cNvSpPr txBox="1"/>
          <p:nvPr/>
        </p:nvSpPr>
        <p:spPr>
          <a:xfrm>
            <a:off x="4896619" y="3097535"/>
            <a:ext cx="1484668" cy="350336"/>
          </a:xfrm>
          <a:prstGeom prst="rect">
            <a:avLst/>
          </a:prstGeom>
          <a:solidFill>
            <a:prstClr val="white"/>
          </a:solidFill>
          <a:ln>
            <a:noFill/>
          </a:ln>
          <a:effectLst/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1000"/>
              </a:spcAft>
            </a:pPr>
            <a:r>
              <a:rPr lang="ro-RO" sz="1000" b="1" dirty="0" smtClean="0">
                <a:solidFill>
                  <a:srgbClr val="44546A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Semnarea și generarea Ordinului de plată</a:t>
            </a:r>
            <a:endParaRPr lang="en-US" sz="900" b="1" dirty="0">
              <a:solidFill>
                <a:srgbClr val="4F81BD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Стрелка вправо 15"/>
          <p:cNvSpPr/>
          <p:nvPr/>
        </p:nvSpPr>
        <p:spPr>
          <a:xfrm rot="3799788">
            <a:off x="6718714" y="2825097"/>
            <a:ext cx="495300" cy="295275"/>
          </a:xfrm>
          <a:prstGeom prst="rightArrow">
            <a:avLst/>
          </a:prstGeom>
          <a:solidFill>
            <a:srgbClr val="0070C0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pSp>
        <p:nvGrpSpPr>
          <p:cNvPr id="17" name="Группа 16"/>
          <p:cNvGrpSpPr/>
          <p:nvPr/>
        </p:nvGrpSpPr>
        <p:grpSpPr>
          <a:xfrm>
            <a:off x="2040022" y="3816353"/>
            <a:ext cx="1503620" cy="1225858"/>
            <a:chOff x="0" y="0"/>
            <a:chExt cx="1943100" cy="1657961"/>
          </a:xfrm>
        </p:grpSpPr>
        <p:pic>
          <p:nvPicPr>
            <p:cNvPr id="18" name="Рисунок 17" descr="Imagini pentru banca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657350" cy="12573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9" name="Поле 14"/>
            <p:cNvSpPr txBox="1"/>
            <p:nvPr/>
          </p:nvSpPr>
          <p:spPr>
            <a:xfrm>
              <a:off x="0" y="1241696"/>
              <a:ext cx="1943100" cy="416265"/>
            </a:xfrm>
            <a:prstGeom prst="rect">
              <a:avLst/>
            </a:prstGeom>
            <a:solidFill>
              <a:prstClr val="white"/>
            </a:solidFill>
            <a:ln>
              <a:noFill/>
            </a:ln>
            <a:effectLst/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spcAft>
                  <a:spcPts val="1000"/>
                </a:spcAft>
              </a:pPr>
              <a:r>
                <a:rPr lang="ro-RO" sz="1000" b="1" dirty="0">
                  <a:solidFill>
                    <a:srgbClr val="44546A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Prestatorul serviciului de plată </a:t>
              </a:r>
              <a:endParaRPr lang="en-US" sz="900" b="1" dirty="0">
                <a:solidFill>
                  <a:srgbClr val="4F81B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0" name="Стрелка вправо 19"/>
          <p:cNvSpPr/>
          <p:nvPr/>
        </p:nvSpPr>
        <p:spPr>
          <a:xfrm rot="9783248">
            <a:off x="3651703" y="3651626"/>
            <a:ext cx="495300" cy="295275"/>
          </a:xfrm>
          <a:prstGeom prst="rightArrow">
            <a:avLst/>
          </a:prstGeom>
          <a:solidFill>
            <a:srgbClr val="0070C0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pSp>
        <p:nvGrpSpPr>
          <p:cNvPr id="21" name="Группа 20"/>
          <p:cNvGrpSpPr/>
          <p:nvPr/>
        </p:nvGrpSpPr>
        <p:grpSpPr>
          <a:xfrm>
            <a:off x="6616636" y="3188233"/>
            <a:ext cx="2000250" cy="1524000"/>
            <a:chOff x="0" y="0"/>
            <a:chExt cx="2000250" cy="1524000"/>
          </a:xfrm>
        </p:grpSpPr>
        <p:pic>
          <p:nvPicPr>
            <p:cNvPr id="22" name="Рисунок 21" descr="Imagini pentru banque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33350"/>
              <a:ext cx="1657350" cy="13906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" name="Поле 17"/>
            <p:cNvSpPr txBox="1"/>
            <p:nvPr/>
          </p:nvSpPr>
          <p:spPr>
            <a:xfrm>
              <a:off x="447675" y="0"/>
              <a:ext cx="1552575" cy="133350"/>
            </a:xfrm>
            <a:prstGeom prst="rect">
              <a:avLst/>
            </a:prstGeom>
            <a:solidFill>
              <a:prstClr val="white"/>
            </a:solidFill>
            <a:ln>
              <a:noFill/>
            </a:ln>
            <a:effectLst/>
          </p:spPr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1000"/>
                </a:spcAft>
              </a:pPr>
              <a:r>
                <a:rPr lang="ro-RO" sz="1000" b="1" dirty="0">
                  <a:solidFill>
                    <a:srgbClr val="44546A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Trezoreria de stat </a:t>
              </a:r>
              <a:endParaRPr lang="en-US" sz="900" b="1" dirty="0">
                <a:solidFill>
                  <a:srgbClr val="4F81B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4" name="Двойная стрелка влево/вправо 23"/>
          <p:cNvSpPr/>
          <p:nvPr/>
        </p:nvSpPr>
        <p:spPr>
          <a:xfrm rot="10609783">
            <a:off x="3808243" y="4360405"/>
            <a:ext cx="3026392" cy="294630"/>
          </a:xfrm>
          <a:prstGeom prst="leftRightArrow">
            <a:avLst/>
          </a:prstGeom>
          <a:solidFill>
            <a:srgbClr val="0070C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5" name="Прямоугольник 24"/>
          <p:cNvSpPr/>
          <p:nvPr/>
        </p:nvSpPr>
        <p:spPr>
          <a:xfrm>
            <a:off x="489858" y="987175"/>
            <a:ext cx="82716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kern="0" dirty="0">
                <a:solidFill>
                  <a:srgbClr val="00B0F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Schema</a:t>
            </a:r>
            <a:r>
              <a:rPr lang="en-US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2400" b="1" kern="0" dirty="0">
                <a:solidFill>
                  <a:srgbClr val="00B0F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funcțională a procesului </a:t>
            </a:r>
            <a:r>
              <a:rPr lang="ro-RO" sz="2400" b="1" kern="0" dirty="0" smtClean="0">
                <a:solidFill>
                  <a:srgbClr val="00B0F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</a:t>
            </a:r>
            <a:r>
              <a:rPr lang="en-US" sz="2400" b="1" kern="0" dirty="0" smtClean="0">
                <a:solidFill>
                  <a:srgbClr val="00B0F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o-RO" sz="2400" b="1" kern="0" dirty="0" smtClean="0">
                <a:solidFill>
                  <a:srgbClr val="00B0F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achitare</a:t>
            </a:r>
            <a:endParaRPr lang="en-US" sz="2400" b="1" kern="0" dirty="0">
              <a:solidFill>
                <a:srgbClr val="00B0F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6" name="Рисунок 25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1222" y="5278120"/>
            <a:ext cx="1170305" cy="1017905"/>
          </a:xfrm>
          <a:prstGeom prst="rect">
            <a:avLst/>
          </a:prstGeom>
          <a:noFill/>
        </p:spPr>
      </p:pic>
      <p:pic>
        <p:nvPicPr>
          <p:cNvPr id="27" name="Рисунок 2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3780" y="5130430"/>
            <a:ext cx="1314119" cy="1418978"/>
          </a:xfrm>
          <a:prstGeom prst="rect">
            <a:avLst/>
          </a:prstGeom>
          <a:noFill/>
        </p:spPr>
      </p:pic>
      <p:sp>
        <p:nvSpPr>
          <p:cNvPr id="28" name="Стрелка вправо 27"/>
          <p:cNvSpPr/>
          <p:nvPr/>
        </p:nvSpPr>
        <p:spPr>
          <a:xfrm rot="3799788">
            <a:off x="7764880" y="4752605"/>
            <a:ext cx="495300" cy="295275"/>
          </a:xfrm>
          <a:prstGeom prst="rightArrow">
            <a:avLst/>
          </a:prstGeom>
          <a:solidFill>
            <a:srgbClr val="0070C0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9" name="Стрелка вправо 28"/>
          <p:cNvSpPr/>
          <p:nvPr/>
        </p:nvSpPr>
        <p:spPr>
          <a:xfrm rot="10800000">
            <a:off x="6950011" y="5759650"/>
            <a:ext cx="495300" cy="295275"/>
          </a:xfrm>
          <a:prstGeom prst="rightArrow">
            <a:avLst/>
          </a:prstGeom>
          <a:solidFill>
            <a:srgbClr val="0070C0"/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60204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20" grpId="0" animBg="1"/>
      <p:bldP spid="24" grpId="0" animBg="1"/>
      <p:bldP spid="28" grpId="0" animBg="1"/>
      <p:bldP spid="2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4"/>
          <p:cNvCxnSpPr/>
          <p:nvPr/>
        </p:nvCxnSpPr>
        <p:spPr>
          <a:xfrm>
            <a:off x="0" y="1074483"/>
            <a:ext cx="9144000" cy="0"/>
          </a:xfrm>
          <a:prstGeom prst="line">
            <a:avLst/>
          </a:prstGeom>
          <a:ln w="76200">
            <a:solidFill>
              <a:srgbClr val="2D7BB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733926" y="2219325"/>
            <a:ext cx="7772399" cy="4552950"/>
          </a:xfrm>
        </p:spPr>
        <p:txBody>
          <a:bodyPr>
            <a:noAutofit/>
          </a:bodyPr>
          <a:lstStyle/>
          <a:p>
            <a:pPr marL="342900" lvl="0" indent="-342900" algn="just" fontAlgn="base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o-RO" sz="2000" kern="0" dirty="0" smtClean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Simplificarea procedurii de achitare a impozitelor și taxelor la buget.</a:t>
            </a:r>
          </a:p>
          <a:p>
            <a:pPr marL="342900" lvl="0" indent="-342900" algn="just" fontAlgn="base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o-RO" sz="2000" kern="0" dirty="0" smtClean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Reducerea esențială a numărului de documente de plată necesare a fi întocmite.</a:t>
            </a:r>
          </a:p>
          <a:p>
            <a:pPr marL="342900" lvl="0" indent="-342900" algn="just" fontAlgn="base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o-RO" sz="2000" kern="0" dirty="0" smtClean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Economie de timp pentru întocmirea documentelor de plată</a:t>
            </a:r>
            <a:endParaRPr lang="ro-RO" sz="2000" kern="0" dirty="0">
              <a:solidFill>
                <a:srgbClr val="000000">
                  <a:lumMod val="95000"/>
                  <a:lumOff val="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lvl="0" indent="-342900" algn="just" fontAlgn="base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o-RO" sz="2000" kern="0" dirty="0" smtClean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Economii la comisioanele bancare pentru transferurile efectuate. </a:t>
            </a:r>
          </a:p>
          <a:p>
            <a:pPr marL="342900" lvl="0" indent="-342900" algn="just" fontAlgn="base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o-RO" sz="2000" kern="0" dirty="0" smtClean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Evitarea erorilor la efectuarea transferurilor.</a:t>
            </a:r>
          </a:p>
          <a:p>
            <a:pPr marL="342900" lvl="0" indent="-342900" algn="just" fontAlgn="base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o-RO" sz="2000" kern="0" dirty="0" smtClean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Micșorarea majorărilor de întîrziere calculate.</a:t>
            </a:r>
            <a:endParaRPr lang="en-US" sz="2000" kern="0" dirty="0">
              <a:solidFill>
                <a:srgbClr val="000000">
                  <a:lumMod val="95000"/>
                  <a:lumOff val="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lvl="0" indent="-342900" algn="just" fontAlgn="base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o-RO" sz="2000" kern="0" dirty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Stimularea dezvoltării </a:t>
            </a:r>
            <a:r>
              <a:rPr lang="ro-RO" sz="2000" kern="0" dirty="0" smtClean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business-ului</a:t>
            </a:r>
            <a:r>
              <a:rPr lang="ro-RO" sz="2000" kern="0" dirty="0">
                <a:solidFill>
                  <a:srgbClr val="000000">
                    <a:lumMod val="95000"/>
                    <a:lumOff val="5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endParaRPr lang="en-US" sz="2000" kern="0" dirty="0">
              <a:solidFill>
                <a:srgbClr val="000000">
                  <a:lumMod val="95000"/>
                  <a:lumOff val="5000"/>
                </a:srgb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 algn="l">
              <a:buAutoNum type="arabicPeriod" startAt="2"/>
              <a:tabLst>
                <a:tab pos="3319463" algn="dec"/>
              </a:tabLst>
            </a:pPr>
            <a:endParaRPr lang="ro-RO" sz="2000" dirty="0">
              <a:latin typeface="Arial" pitchFamily="34" charset="0"/>
              <a:cs typeface="Arial" pitchFamily="34" charset="0"/>
            </a:endParaRPr>
          </a:p>
          <a:p>
            <a:pPr marL="457200" indent="-457200" algn="l">
              <a:buAutoNum type="arabicPeriod" startAt="2"/>
              <a:tabLst>
                <a:tab pos="3319463" algn="dec"/>
              </a:tabLst>
            </a:pPr>
            <a:endParaRPr lang="ro-RO" sz="2000" dirty="0" smtClean="0">
              <a:latin typeface="Arial" pitchFamily="34" charset="0"/>
              <a:cs typeface="Arial" pitchFamily="34" charset="0"/>
            </a:endParaRPr>
          </a:p>
          <a:p>
            <a:pPr marL="287338" indent="-287338" algn="l">
              <a:tabLst>
                <a:tab pos="3319463" algn="dec"/>
              </a:tabLst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" y="325645"/>
            <a:ext cx="1495425" cy="498100"/>
          </a:xfrm>
          <a:prstGeom prst="rect">
            <a:avLst/>
          </a:prstGeom>
        </p:spPr>
      </p:pic>
      <p:sp>
        <p:nvSpPr>
          <p:cNvPr id="7" name="Подзаголовок 1"/>
          <p:cNvSpPr txBox="1">
            <a:spLocks/>
          </p:cNvSpPr>
          <p:nvPr/>
        </p:nvSpPr>
        <p:spPr>
          <a:xfrm>
            <a:off x="914400" y="1524000"/>
            <a:ext cx="7315200" cy="424732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o-RO" b="1" kern="0" dirty="0" smtClean="0">
                <a:solidFill>
                  <a:srgbClr val="00B0F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Avantajele implementării Contului Unic</a:t>
            </a:r>
          </a:p>
        </p:txBody>
      </p:sp>
    </p:spTree>
    <p:extLst>
      <p:ext uri="{BB962C8B-B14F-4D97-AF65-F5344CB8AC3E}">
        <p14:creationId xmlns:p14="http://schemas.microsoft.com/office/powerpoint/2010/main" val="423152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4"/>
          <p:cNvCxnSpPr/>
          <p:nvPr/>
        </p:nvCxnSpPr>
        <p:spPr>
          <a:xfrm>
            <a:off x="0" y="1074483"/>
            <a:ext cx="9144000" cy="0"/>
          </a:xfrm>
          <a:prstGeom prst="line">
            <a:avLst/>
          </a:prstGeom>
          <a:ln w="76200">
            <a:solidFill>
              <a:srgbClr val="2D7BB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733926" y="2219325"/>
            <a:ext cx="7772399" cy="4552950"/>
          </a:xfrm>
        </p:spPr>
        <p:txBody>
          <a:bodyPr>
            <a:noAutofit/>
          </a:bodyPr>
          <a:lstStyle/>
          <a:p>
            <a:pPr marL="457200" indent="-457200" algn="l">
              <a:buAutoNum type="arabicPeriod" startAt="2"/>
              <a:tabLst>
                <a:tab pos="3319463" algn="dec"/>
              </a:tabLst>
            </a:pPr>
            <a:endParaRPr lang="ro-RO" sz="2000" dirty="0">
              <a:latin typeface="Arial" pitchFamily="34" charset="0"/>
              <a:cs typeface="Arial" pitchFamily="34" charset="0"/>
            </a:endParaRPr>
          </a:p>
          <a:p>
            <a:pPr algn="r">
              <a:tabLst>
                <a:tab pos="3319463" algn="dec"/>
              </a:tabLst>
            </a:pPr>
            <a:r>
              <a:rPr lang="ro-RO" sz="2000" i="1" dirty="0" smtClean="0">
                <a:latin typeface="Arial" pitchFamily="34" charset="0"/>
                <a:cs typeface="Arial" pitchFamily="34" charset="0"/>
              </a:rPr>
              <a:t>mii lei</a:t>
            </a:r>
          </a:p>
          <a:p>
            <a:pPr marL="287338" indent="-287338" algn="l">
              <a:tabLst>
                <a:tab pos="3319463" algn="dec"/>
              </a:tabLst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" y="325645"/>
            <a:ext cx="1495425" cy="498100"/>
          </a:xfrm>
          <a:prstGeom prst="rect">
            <a:avLst/>
          </a:prstGeom>
        </p:spPr>
      </p:pic>
      <p:sp>
        <p:nvSpPr>
          <p:cNvPr id="7" name="Подзаголовок 1"/>
          <p:cNvSpPr txBox="1">
            <a:spLocks/>
          </p:cNvSpPr>
          <p:nvPr/>
        </p:nvSpPr>
        <p:spPr>
          <a:xfrm>
            <a:off x="914400" y="1200150"/>
            <a:ext cx="7315200" cy="885371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kern="0" dirty="0" err="1" smtClean="0">
                <a:solidFill>
                  <a:srgbClr val="00B0F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Statistica</a:t>
            </a:r>
            <a:r>
              <a:rPr lang="en-US" b="1" kern="0" dirty="0" smtClean="0">
                <a:solidFill>
                  <a:srgbClr val="00B0F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b="1" kern="0" dirty="0" err="1" smtClean="0">
                <a:solidFill>
                  <a:srgbClr val="00B0F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achit</a:t>
            </a:r>
            <a:r>
              <a:rPr lang="ro-RO" b="1" kern="0" dirty="0" smtClean="0">
                <a:solidFill>
                  <a:srgbClr val="00B0F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ă</a:t>
            </a:r>
            <a:r>
              <a:rPr lang="en-US" b="1" kern="0" dirty="0" err="1" smtClean="0">
                <a:solidFill>
                  <a:srgbClr val="00B0F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rilor</a:t>
            </a:r>
            <a:r>
              <a:rPr lang="en-US" b="1" kern="0" dirty="0" smtClean="0">
                <a:solidFill>
                  <a:srgbClr val="00B0F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b="1" kern="0" dirty="0" err="1" smtClean="0">
                <a:solidFill>
                  <a:srgbClr val="00B0F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</a:t>
            </a:r>
            <a:r>
              <a:rPr lang="en-US" b="1" kern="0" dirty="0" smtClean="0">
                <a:solidFill>
                  <a:srgbClr val="00B0F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b="1" kern="0" dirty="0" err="1" smtClean="0">
                <a:solidFill>
                  <a:srgbClr val="00B0F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Contul</a:t>
            </a:r>
            <a:r>
              <a:rPr lang="en-US" b="1" kern="0" dirty="0" smtClean="0">
                <a:solidFill>
                  <a:srgbClr val="00B0F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b="1" kern="0" dirty="0" err="1" smtClean="0">
                <a:solidFill>
                  <a:srgbClr val="00B0F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unic</a:t>
            </a:r>
            <a:endParaRPr lang="ro-RO" b="1" kern="0" dirty="0" smtClean="0">
              <a:solidFill>
                <a:srgbClr val="00B0F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ro-RO" sz="2000" b="1" kern="0" dirty="0" smtClean="0">
                <a:solidFill>
                  <a:srgbClr val="00B0F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în perioada </a:t>
            </a:r>
            <a:r>
              <a:rPr lang="ro-RO" b="1" i="1" kern="0" dirty="0" smtClean="0">
                <a:solidFill>
                  <a:srgbClr val="00B0F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ianuarie-martie 2018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4526029"/>
              </p:ext>
            </p:extLst>
          </p:nvPr>
        </p:nvGraphicFramePr>
        <p:xfrm>
          <a:off x="1133474" y="2971801"/>
          <a:ext cx="7553326" cy="2443480"/>
        </p:xfrm>
        <a:graphic>
          <a:graphicData uri="http://schemas.openxmlformats.org/drawingml/2006/table">
            <a:tbl>
              <a:tblPr/>
              <a:tblGrid>
                <a:gridCol w="16442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379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42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268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882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Perioada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Contribuabili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unici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Note </a:t>
                      </a:r>
                      <a:b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achitate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Suma </a:t>
                      </a:r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notelor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achitate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94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ianuarie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52.144,8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94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februarie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42.245,2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94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martie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143.052,2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94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1" kern="0" dirty="0">
                          <a:solidFill>
                            <a:srgbClr val="00B0F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1" kern="0" dirty="0">
                          <a:solidFill>
                            <a:srgbClr val="00B0F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1" kern="0" dirty="0">
                          <a:solidFill>
                            <a:srgbClr val="00B0F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1.207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1" kern="0" dirty="0">
                          <a:solidFill>
                            <a:srgbClr val="00B0F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237.442,2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0906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4"/>
          <p:cNvCxnSpPr/>
          <p:nvPr/>
        </p:nvCxnSpPr>
        <p:spPr>
          <a:xfrm>
            <a:off x="0" y="1074483"/>
            <a:ext cx="9144000" cy="0"/>
          </a:xfrm>
          <a:prstGeom prst="line">
            <a:avLst/>
          </a:prstGeom>
          <a:ln w="76200">
            <a:solidFill>
              <a:srgbClr val="2D7BB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" y="325645"/>
            <a:ext cx="1495425" cy="498100"/>
          </a:xfrm>
          <a:prstGeom prst="rect">
            <a:avLst/>
          </a:prstGeom>
        </p:spPr>
      </p:pic>
      <p:sp>
        <p:nvSpPr>
          <p:cNvPr id="7" name="Подзаголовок 1"/>
          <p:cNvSpPr txBox="1">
            <a:spLocks/>
          </p:cNvSpPr>
          <p:nvPr/>
        </p:nvSpPr>
        <p:spPr>
          <a:xfrm>
            <a:off x="745066" y="5460999"/>
            <a:ext cx="7315200" cy="711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endParaRPr lang="ro-RO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одзаголовок 1"/>
          <p:cNvSpPr txBox="1">
            <a:spLocks/>
          </p:cNvSpPr>
          <p:nvPr/>
        </p:nvSpPr>
        <p:spPr>
          <a:xfrm>
            <a:off x="745066" y="2677886"/>
            <a:ext cx="7315200" cy="236764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</a:pPr>
            <a:endParaRPr lang="ro-RO" b="1" kern="0" dirty="0" smtClean="0">
              <a:solidFill>
                <a:srgbClr val="000000"/>
              </a:solidFill>
              <a:latin typeface="Arial"/>
            </a:endParaRPr>
          </a:p>
          <a:p>
            <a:pPr lvl="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</a:pPr>
            <a:r>
              <a:rPr lang="ro-RO" sz="3200" b="1" kern="0" dirty="0" smtClean="0">
                <a:solidFill>
                  <a:srgbClr val="000000"/>
                </a:solidFill>
                <a:latin typeface="Arial"/>
              </a:rPr>
              <a:t>Vă mulțumim </a:t>
            </a:r>
            <a:r>
              <a:rPr lang="ro-RO" sz="3200" b="1" kern="0" dirty="0">
                <a:solidFill>
                  <a:srgbClr val="000000"/>
                </a:solidFill>
                <a:latin typeface="Arial"/>
              </a:rPr>
              <a:t>pentru atenție</a:t>
            </a:r>
            <a:r>
              <a:rPr lang="ro-RO" sz="3200" b="1" kern="0" dirty="0" smtClean="0">
                <a:solidFill>
                  <a:srgbClr val="000000"/>
                </a:solidFill>
                <a:latin typeface="Arial"/>
              </a:rPr>
              <a:t>!</a:t>
            </a:r>
          </a:p>
          <a:p>
            <a:pPr lvl="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</a:pPr>
            <a:endParaRPr lang="ro-RO" b="1" kern="0" dirty="0" smtClean="0">
              <a:solidFill>
                <a:srgbClr val="000000"/>
              </a:solidFill>
              <a:latin typeface="Arial"/>
            </a:endParaRPr>
          </a:p>
          <a:p>
            <a:pPr lvl="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</a:pPr>
            <a:r>
              <a:rPr lang="ro-RO" b="1" kern="0" dirty="0">
                <a:solidFill>
                  <a:srgbClr val="00B0F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Serviciul Fiscal de Stat</a:t>
            </a:r>
          </a:p>
          <a:p>
            <a:pPr lvl="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</a:pPr>
            <a:endParaRPr lang="ro-RO" sz="3200" b="1" kern="0" dirty="0">
              <a:solidFill>
                <a:srgbClr val="000000"/>
              </a:solidFill>
              <a:latin typeface="Arial"/>
            </a:endParaRPr>
          </a:p>
          <a:p>
            <a:endParaRPr lang="ro-RO" sz="3200" b="1" dirty="0">
              <a:solidFill>
                <a:srgbClr val="2D7BB7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044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8642</TotalTime>
  <Words>339</Words>
  <Application>Microsoft Office PowerPoint</Application>
  <PresentationFormat>On-screen Show (4:3)</PresentationFormat>
  <Paragraphs>71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Verdana</vt:lpstr>
      <vt:lpstr>Wingdings</vt:lpstr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Ion Iaconi</cp:lastModifiedBy>
  <cp:revision>112</cp:revision>
  <dcterms:created xsi:type="dcterms:W3CDTF">2015-05-07T12:19:51Z</dcterms:created>
  <dcterms:modified xsi:type="dcterms:W3CDTF">2018-04-13T11:19:10Z</dcterms:modified>
</cp:coreProperties>
</file>