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64" r:id="rId3"/>
    <p:sldId id="265" r:id="rId4"/>
    <p:sldId id="267" r:id="rId5"/>
    <p:sldId id="269" r:id="rId6"/>
    <p:sldId id="271" r:id="rId7"/>
    <p:sldId id="272" r:id="rId8"/>
    <p:sldId id="274" r:id="rId9"/>
    <p:sldId id="276" r:id="rId10"/>
    <p:sldId id="277" r:id="rId11"/>
    <p:sldId id="280" r:id="rId12"/>
    <p:sldId id="281" r:id="rId13"/>
    <p:sldId id="282" r:id="rId14"/>
    <p:sldId id="283" r:id="rId15"/>
    <p:sldId id="284" r:id="rId16"/>
    <p:sldId id="285" r:id="rId17"/>
    <p:sldId id="286" r:id="rId18"/>
    <p:sldId id="287" r:id="rId19"/>
    <p:sldId id="288" r:id="rId20"/>
    <p:sldId id="289" r:id="rId21"/>
    <p:sldId id="27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28" autoAdjust="0"/>
    <p:restoredTop sz="94660"/>
  </p:normalViewPr>
  <p:slideViewPr>
    <p:cSldViewPr snapToGrid="0">
      <p:cViewPr varScale="1">
        <p:scale>
          <a:sx n="115" d="100"/>
          <a:sy n="115" d="100"/>
        </p:scale>
        <p:origin x="6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ro-RO" dirty="0" smtClean="0"/>
              <a:t>lei</a:t>
            </a:r>
            <a:endParaRPr lang="ru-RU" dirty="0"/>
          </a:p>
        </c:rich>
      </c:tx>
      <c:layout>
        <c:manualLayout>
          <c:xMode val="edge"/>
          <c:yMode val="edge"/>
          <c:x val="0.93489425234889112"/>
          <c:y val="3.5023709948526174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7.2534615238312602E-2"/>
          <c:y val="0.12268525221437636"/>
          <c:w val="0.91418036060709806"/>
          <c:h val="0.75309548465322618"/>
        </c:manualLayout>
      </c:layout>
      <c:barChart>
        <c:barDir val="col"/>
        <c:grouping val="clustered"/>
        <c:varyColors val="0"/>
        <c:ser>
          <c:idx val="0"/>
          <c:order val="0"/>
          <c:tx>
            <c:strRef>
              <c:f>Лист1!$B$1</c:f>
              <c:strCache>
                <c:ptCount val="1"/>
                <c:pt idx="0">
                  <c:v>Noiembrie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c:f>
              <c:numCache>
                <c:formatCode>General</c:formatCode>
                <c:ptCount val="1"/>
              </c:numCache>
            </c:numRef>
          </c:cat>
          <c:val>
            <c:numRef>
              <c:f>Лист1!$B$2</c:f>
              <c:numCache>
                <c:formatCode>General</c:formatCode>
                <c:ptCount val="1"/>
                <c:pt idx="0">
                  <c:v>60428</c:v>
                </c:pt>
              </c:numCache>
            </c:numRef>
          </c:val>
          <c:extLst>
            <c:ext xmlns:c16="http://schemas.microsoft.com/office/drawing/2014/chart" uri="{C3380CC4-5D6E-409C-BE32-E72D297353CC}">
              <c16:uniqueId val="{00000000-EE40-454C-9446-8DF0D4F737D0}"/>
            </c:ext>
          </c:extLst>
        </c:ser>
        <c:ser>
          <c:idx val="1"/>
          <c:order val="1"/>
          <c:tx>
            <c:strRef>
              <c:f>Лист1!$C$1</c:f>
              <c:strCache>
                <c:ptCount val="1"/>
                <c:pt idx="0">
                  <c:v>Decembrie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c:f>
              <c:numCache>
                <c:formatCode>General</c:formatCode>
                <c:ptCount val="1"/>
              </c:numCache>
            </c:numRef>
          </c:cat>
          <c:val>
            <c:numRef>
              <c:f>Лист1!$C$2</c:f>
              <c:numCache>
                <c:formatCode>General</c:formatCode>
                <c:ptCount val="1"/>
                <c:pt idx="0">
                  <c:v>185433</c:v>
                </c:pt>
              </c:numCache>
            </c:numRef>
          </c:val>
          <c:extLst>
            <c:ext xmlns:c16="http://schemas.microsoft.com/office/drawing/2014/chart" uri="{C3380CC4-5D6E-409C-BE32-E72D297353CC}">
              <c16:uniqueId val="{00000001-EE40-454C-9446-8DF0D4F737D0}"/>
            </c:ext>
          </c:extLst>
        </c:ser>
        <c:ser>
          <c:idx val="2"/>
          <c:order val="2"/>
          <c:tx>
            <c:strRef>
              <c:f>Лист1!$D$1</c:f>
              <c:strCache>
                <c:ptCount val="1"/>
                <c:pt idx="0">
                  <c:v>Ianuarie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c:f>
              <c:numCache>
                <c:formatCode>General</c:formatCode>
                <c:ptCount val="1"/>
              </c:numCache>
            </c:numRef>
          </c:cat>
          <c:val>
            <c:numRef>
              <c:f>Лист1!$D$2</c:f>
              <c:numCache>
                <c:formatCode>General</c:formatCode>
                <c:ptCount val="1"/>
                <c:pt idx="0">
                  <c:v>1915640</c:v>
                </c:pt>
              </c:numCache>
            </c:numRef>
          </c:val>
          <c:extLst>
            <c:ext xmlns:c16="http://schemas.microsoft.com/office/drawing/2014/chart" uri="{C3380CC4-5D6E-409C-BE32-E72D297353CC}">
              <c16:uniqueId val="{00000002-EE40-454C-9446-8DF0D4F737D0}"/>
            </c:ext>
          </c:extLst>
        </c:ser>
        <c:ser>
          <c:idx val="3"/>
          <c:order val="3"/>
          <c:tx>
            <c:strRef>
              <c:f>Лист1!$E$1</c:f>
              <c:strCache>
                <c:ptCount val="1"/>
                <c:pt idx="0">
                  <c:v>Februarie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c:f>
              <c:numCache>
                <c:formatCode>General</c:formatCode>
                <c:ptCount val="1"/>
              </c:numCache>
            </c:numRef>
          </c:cat>
          <c:val>
            <c:numRef>
              <c:f>Лист1!$E$2</c:f>
              <c:numCache>
                <c:formatCode>General</c:formatCode>
                <c:ptCount val="1"/>
                <c:pt idx="0">
                  <c:v>3724862</c:v>
                </c:pt>
              </c:numCache>
            </c:numRef>
          </c:val>
          <c:extLst>
            <c:ext xmlns:c16="http://schemas.microsoft.com/office/drawing/2014/chart" uri="{C3380CC4-5D6E-409C-BE32-E72D297353CC}">
              <c16:uniqueId val="{00000003-EE40-454C-9446-8DF0D4F737D0}"/>
            </c:ext>
          </c:extLst>
        </c:ser>
        <c:ser>
          <c:idx val="4"/>
          <c:order val="4"/>
          <c:tx>
            <c:strRef>
              <c:f>Лист1!$F$1</c:f>
              <c:strCache>
                <c:ptCount val="1"/>
                <c:pt idx="0">
                  <c:v>Martie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Лист1!$A$2</c:f>
              <c:numCache>
                <c:formatCode>General</c:formatCode>
                <c:ptCount val="1"/>
              </c:numCache>
            </c:numRef>
          </c:cat>
          <c:val>
            <c:numRef>
              <c:f>Лист1!$F$2</c:f>
              <c:numCache>
                <c:formatCode>General</c:formatCode>
                <c:ptCount val="1"/>
                <c:pt idx="0">
                  <c:v>4875929</c:v>
                </c:pt>
              </c:numCache>
            </c:numRef>
          </c:val>
          <c:extLst>
            <c:ext xmlns:c16="http://schemas.microsoft.com/office/drawing/2014/chart" uri="{C3380CC4-5D6E-409C-BE32-E72D297353CC}">
              <c16:uniqueId val="{00000004-EE40-454C-9446-8DF0D4F737D0}"/>
            </c:ext>
          </c:extLst>
        </c:ser>
        <c:dLbls>
          <c:showLegendKey val="0"/>
          <c:showVal val="0"/>
          <c:showCatName val="0"/>
          <c:showSerName val="0"/>
          <c:showPercent val="0"/>
          <c:showBubbleSize val="0"/>
        </c:dLbls>
        <c:gapWidth val="219"/>
        <c:overlap val="-27"/>
        <c:axId val="181192888"/>
        <c:axId val="181193280"/>
      </c:barChart>
      <c:catAx>
        <c:axId val="181192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193280"/>
        <c:crosses val="autoZero"/>
        <c:auto val="1"/>
        <c:lblAlgn val="ctr"/>
        <c:lblOffset val="100"/>
        <c:noMultiLvlLbl val="0"/>
      </c:catAx>
      <c:valAx>
        <c:axId val="1811932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81192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79EDC-3320-44B0-9DEF-303F2990917A}" type="datetimeFigureOut">
              <a:rPr lang="en-US" smtClean="0"/>
              <a:t>4/13/2018</a:t>
            </a:fld>
            <a:endParaRPr lang="en-US"/>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DBA17F-A50D-4B36-A3AB-48A6AB2BFA27}" type="slidenum">
              <a:rPr lang="en-US" smtClean="0"/>
              <a:t>‹#›</a:t>
            </a:fld>
            <a:endParaRPr lang="en-US"/>
          </a:p>
        </p:txBody>
      </p:sp>
    </p:spTree>
    <p:extLst>
      <p:ext uri="{BB962C8B-B14F-4D97-AF65-F5344CB8AC3E}">
        <p14:creationId xmlns:p14="http://schemas.microsoft.com/office/powerpoint/2010/main" val="2468421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en-US"/>
          </a:p>
        </p:txBody>
      </p:sp>
      <p:sp>
        <p:nvSpPr>
          <p:cNvPr id="4" name="Номер слайда 3"/>
          <p:cNvSpPr>
            <a:spLocks noGrp="1"/>
          </p:cNvSpPr>
          <p:nvPr>
            <p:ph type="sldNum" sz="quarter" idx="10"/>
          </p:nvPr>
        </p:nvSpPr>
        <p:spPr/>
        <p:txBody>
          <a:bodyPr/>
          <a:lstStyle/>
          <a:p>
            <a:fld id="{D8DBA17F-A50D-4B36-A3AB-48A6AB2BFA27}" type="slidenum">
              <a:rPr lang="en-US" smtClean="0"/>
              <a:t>1</a:t>
            </a:fld>
            <a:endParaRPr lang="en-US"/>
          </a:p>
        </p:txBody>
      </p:sp>
    </p:spTree>
    <p:extLst>
      <p:ext uri="{BB962C8B-B14F-4D97-AF65-F5344CB8AC3E}">
        <p14:creationId xmlns:p14="http://schemas.microsoft.com/office/powerpoint/2010/main" val="3061138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a:p>
        </p:txBody>
      </p:sp>
      <p:sp>
        <p:nvSpPr>
          <p:cNvPr id="4" name="Дата 3"/>
          <p:cNvSpPr>
            <a:spLocks noGrp="1"/>
          </p:cNvSpPr>
          <p:nvPr>
            <p:ph type="dt" sz="half" idx="10"/>
          </p:nvPr>
        </p:nvSpPr>
        <p:spPr/>
        <p:txBody>
          <a:bodyPr/>
          <a:lstStyle/>
          <a:p>
            <a:fld id="{8A89919C-51E5-40F4-A448-77AD6E623183}" type="datetime1">
              <a:rPr lang="en-US" smtClean="0"/>
              <a:t>4/13/2018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676360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7633562E-1F70-4DAA-998F-5913E5C6B7B8}" type="datetime1">
              <a:rPr lang="en-US" smtClean="0"/>
              <a:t>4/13/2018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3573826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1801D004-4FC1-46E1-86C6-B66D5ED92F95}" type="datetime1">
              <a:rPr lang="en-US" smtClean="0"/>
              <a:t>4/13/2018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2499609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p>
            <a:fld id="{52949945-0B26-4DA5-9204-188D01104B05}" type="datetime1">
              <a:rPr lang="en-US" smtClean="0"/>
              <a:t>4/13/2018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3630763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F6EA76-AAD6-4B9B-AFCB-C1DEC955EF9F}" type="datetime1">
              <a:rPr lang="en-US" smtClean="0"/>
              <a:t>4/13/2018</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2353768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4"/>
          <p:cNvSpPr>
            <a:spLocks noGrp="1"/>
          </p:cNvSpPr>
          <p:nvPr>
            <p:ph type="dt" sz="half" idx="10"/>
          </p:nvPr>
        </p:nvSpPr>
        <p:spPr/>
        <p:txBody>
          <a:bodyPr/>
          <a:lstStyle/>
          <a:p>
            <a:fld id="{4ACE8D23-21BB-453E-9459-2FE6F31C6ACD}" type="datetime1">
              <a:rPr lang="en-US" smtClean="0"/>
              <a:t>4/13/2018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4178510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6"/>
          <p:cNvSpPr>
            <a:spLocks noGrp="1"/>
          </p:cNvSpPr>
          <p:nvPr>
            <p:ph type="dt" sz="half" idx="10"/>
          </p:nvPr>
        </p:nvSpPr>
        <p:spPr/>
        <p:txBody>
          <a:bodyPr/>
          <a:lstStyle/>
          <a:p>
            <a:fld id="{F0BE31CC-4F45-42D6-A7E1-43E1A10AD755}" type="datetime1">
              <a:rPr lang="en-US" smtClean="0"/>
              <a:t>4/13/2018</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4492416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p>
            <a:fld id="{937BBE8E-5B20-459E-AFC7-6E14427F7B30}" type="datetime1">
              <a:rPr lang="en-US" smtClean="0"/>
              <a:t>4/13/2018</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3047263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2889AED-211F-49C5-88EF-F53D65EF00FC}" type="datetime1">
              <a:rPr lang="en-US" smtClean="0"/>
              <a:t>4/13/2018</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3238191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03E52F3-6927-4EA9-81F6-0745D1FED664}" type="datetime1">
              <a:rPr lang="en-US" smtClean="0"/>
              <a:t>4/13/2018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17822920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3A370D0-6F3B-4478-8AD5-460FBB43FD40}" type="datetime1">
              <a:rPr lang="en-US" smtClean="0"/>
              <a:t>4/13/2018</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D2A94D47-8512-47EA-ABCC-9F777FF9AD7C}" type="slidenum">
              <a:rPr lang="en-US" smtClean="0"/>
              <a:t>‹#›</a:t>
            </a:fld>
            <a:endParaRPr lang="en-US"/>
          </a:p>
        </p:txBody>
      </p:sp>
    </p:spTree>
    <p:extLst>
      <p:ext uri="{BB962C8B-B14F-4D97-AF65-F5344CB8AC3E}">
        <p14:creationId xmlns:p14="http://schemas.microsoft.com/office/powerpoint/2010/main" val="1132531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B4B6D3-D175-4241-AA80-CBFAB7E1D517}" type="datetime1">
              <a:rPr lang="en-US" smtClean="0"/>
              <a:t>4/13/2018</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A94D47-8512-47EA-ABCC-9F777FF9AD7C}" type="slidenum">
              <a:rPr lang="en-US" smtClean="0"/>
              <a:t>‹#›</a:t>
            </a:fld>
            <a:endParaRPr lang="en-US"/>
          </a:p>
        </p:txBody>
      </p:sp>
    </p:spTree>
    <p:extLst>
      <p:ext uri="{BB962C8B-B14F-4D97-AF65-F5344CB8AC3E}">
        <p14:creationId xmlns:p14="http://schemas.microsoft.com/office/powerpoint/2010/main" val="830204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3" Type="http://schemas.openxmlformats.org/officeDocument/2006/relationships/image" Target="../media/image4.jpeg"/><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png"/><Relationship Id="rId5" Type="http://schemas.openxmlformats.org/officeDocument/2006/relationships/image" Target="../media/image5.jpeg"/><Relationship Id="rId10" Type="http://schemas.openxmlformats.org/officeDocument/2006/relationships/image" Target="../media/image10.png"/><Relationship Id="rId4" Type="http://schemas.openxmlformats.org/officeDocument/2006/relationships/image" Target="../media/image3.jpeg"/><Relationship Id="rId9" Type="http://schemas.openxmlformats.org/officeDocument/2006/relationships/image" Target="../media/image9.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644236"/>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6"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86702" y="710339"/>
            <a:ext cx="5418596" cy="3369170"/>
          </a:xfrm>
          <a:prstGeom prst="rect">
            <a:avLst/>
          </a:prstGeom>
        </p:spPr>
      </p:pic>
      <p:sp>
        <p:nvSpPr>
          <p:cNvPr id="7" name="Rectangle 1"/>
          <p:cNvSpPr>
            <a:spLocks noChangeArrowheads="1"/>
          </p:cNvSpPr>
          <p:nvPr/>
        </p:nvSpPr>
        <p:spPr bwMode="auto">
          <a:xfrm>
            <a:off x="1919536" y="4380637"/>
            <a:ext cx="8242773"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ro-RO" altLang="en-US" sz="3600" b="1" dirty="0" smtClean="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t>SIA Stingerea obligațiilor fiscale prin intermediul SCITL</a:t>
            </a:r>
            <a:r>
              <a:rPr lang="it-IT" sz="3600" dirty="0"/>
              <a:t/>
            </a:r>
            <a:br>
              <a:rPr lang="it-IT" sz="3600" dirty="0"/>
            </a:br>
            <a:endParaRPr lang="ro-RO" altLang="en-US" sz="3600" b="1" dirty="0" smtClean="0">
              <a:solidFill>
                <a:srgbClr val="2F5496"/>
              </a:solidFill>
              <a:latin typeface="Calibri Light" panose="020F0302020204030204" pitchFamily="34" charset="0"/>
              <a:ea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a:t>
            </a:fld>
            <a:endParaRPr lang="en-US"/>
          </a:p>
        </p:txBody>
      </p:sp>
    </p:spTree>
    <p:extLst>
      <p:ext uri="{BB962C8B-B14F-4D97-AF65-F5344CB8AC3E}">
        <p14:creationId xmlns:p14="http://schemas.microsoft.com/office/powerpoint/2010/main" val="181273351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867189"/>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La etapa experimentală de exploatare a sistemului, SIA „SCITL” era utilizat de către 7 primării din Republica Moldova.</a:t>
            </a:r>
          </a:p>
          <a:p>
            <a:pPr marL="0" indent="0" algn="just">
              <a:buNone/>
            </a:pPr>
            <a:r>
              <a:rPr lang="ro-RO" dirty="0" smtClean="0">
                <a:latin typeface="Times New Roman" panose="02020603050405020304" pitchFamily="18" charset="0"/>
                <a:cs typeface="Times New Roman" panose="02020603050405020304" pitchFamily="18" charset="0"/>
              </a:rPr>
              <a:t>Ulterior, urmare a testării cu succes a sistemului, numărul primăriilor a crescut considerabil, actualmente </a:t>
            </a:r>
            <a:r>
              <a:rPr lang="ro-RO" dirty="0" err="1" smtClean="0">
                <a:latin typeface="Times New Roman" panose="02020603050405020304" pitchFamily="18" charset="0"/>
                <a:cs typeface="Times New Roman" panose="02020603050405020304" pitchFamily="18" charset="0"/>
              </a:rPr>
              <a:t>atingînd</a:t>
            </a:r>
            <a:r>
              <a:rPr lang="ro-RO" dirty="0" smtClean="0">
                <a:latin typeface="Times New Roman" panose="02020603050405020304" pitchFamily="18" charset="0"/>
                <a:cs typeface="Times New Roman" panose="02020603050405020304" pitchFamily="18" charset="0"/>
              </a:rPr>
              <a:t> cifra de 887 primării</a:t>
            </a: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din 898 existente (cu excepția celor din regiunea Transnistreană)</a:t>
            </a: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10</a:t>
            </a:fld>
            <a:endParaRPr lang="en-US"/>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19109" y="4157415"/>
            <a:ext cx="3221182" cy="2564060"/>
          </a:xfrm>
          <a:prstGeom prst="rect">
            <a:avLst/>
          </a:prstGeom>
        </p:spPr>
      </p:pic>
    </p:spTree>
    <p:extLst>
      <p:ext uri="{BB962C8B-B14F-4D97-AF65-F5344CB8AC3E}">
        <p14:creationId xmlns:p14="http://schemas.microsoft.com/office/powerpoint/2010/main" val="14975979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11</a:t>
            </a:fld>
            <a:endParaRPr lang="en-US"/>
          </a:p>
        </p:txBody>
      </p:sp>
      <p:pic>
        <p:nvPicPr>
          <p:cNvPr id="10" name="Объект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32559" y="1862708"/>
            <a:ext cx="10726882" cy="5234283"/>
          </a:xfrm>
        </p:spPr>
      </p:pic>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Inspectorii fiscali din cadrul SFS, au posibilitatea să monitorizeze sumele achitate de către perceptorii fiscali, prin autentificarea în sistem.</a:t>
            </a:r>
          </a:p>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Astfel, putem vizualiza interfața sistemului la autentificare de către inspectorul fiscal.</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553961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12</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Totodată, în cadrul sistemului, inspectorii fiscali pot genera rapoarte după diferite criterii de selectare, cu posibilitatea exportării acestora în format (PDF, Excel).</a:t>
            </a:r>
            <a:endParaRPr lang="en-US"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76441" y="1807846"/>
            <a:ext cx="10319714" cy="4985560"/>
          </a:xfrm>
        </p:spPr>
      </p:pic>
    </p:spTree>
    <p:extLst>
      <p:ext uri="{BB962C8B-B14F-4D97-AF65-F5344CB8AC3E}">
        <p14:creationId xmlns:p14="http://schemas.microsoft.com/office/powerpoint/2010/main" val="42065778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13</a:t>
            </a:fld>
            <a:endParaRPr lang="en-US"/>
          </a:p>
        </p:txBody>
      </p:sp>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5719" y="1134878"/>
            <a:ext cx="10994691" cy="5092205"/>
          </a:xfrm>
        </p:spPr>
      </p:pic>
    </p:spTree>
    <p:extLst>
      <p:ext uri="{BB962C8B-B14F-4D97-AF65-F5344CB8AC3E}">
        <p14:creationId xmlns:p14="http://schemas.microsoft.com/office/powerpoint/2010/main" val="32941975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14</a:t>
            </a:fld>
            <a:endParaRPr lang="en-US"/>
          </a:p>
        </p:txBody>
      </p:sp>
      <p:pic>
        <p:nvPicPr>
          <p:cNvPr id="7" name="Объект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0553" y="1043714"/>
            <a:ext cx="10931237" cy="5312636"/>
          </a:xfrm>
        </p:spPr>
      </p:pic>
    </p:spTree>
    <p:extLst>
      <p:ext uri="{BB962C8B-B14F-4D97-AF65-F5344CB8AC3E}">
        <p14:creationId xmlns:p14="http://schemas.microsoft.com/office/powerpoint/2010/main" val="5711987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15</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Interfața de lucru a perceptorului fiscal din cadrul SCITL.</a:t>
            </a:r>
            <a:endParaRPr lang="en-US" dirty="0">
              <a:latin typeface="Times New Roman" panose="02020603050405020304" pitchFamily="18" charset="0"/>
              <a:cs typeface="Times New Roman" panose="02020603050405020304" pitchFamily="18" charset="0"/>
            </a:endParaRPr>
          </a:p>
        </p:txBody>
      </p:sp>
      <p:pic>
        <p:nvPicPr>
          <p:cNvPr id="10" name="Объект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48246" y="1662758"/>
            <a:ext cx="8110557" cy="5195242"/>
          </a:xfrm>
        </p:spPr>
      </p:pic>
    </p:spTree>
    <p:extLst>
      <p:ext uri="{BB962C8B-B14F-4D97-AF65-F5344CB8AC3E}">
        <p14:creationId xmlns:p14="http://schemas.microsoft.com/office/powerpoint/2010/main" val="974305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16</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Pentru a intra în sistem, se selectează modalitatea de autentificarea </a:t>
            </a:r>
            <a:endParaRPr lang="en-US" dirty="0">
              <a:latin typeface="Times New Roman" panose="02020603050405020304" pitchFamily="18" charset="0"/>
              <a:cs typeface="Times New Roman" panose="02020603050405020304" pitchFamily="18" charset="0"/>
            </a:endParaRPr>
          </a:p>
        </p:txBody>
      </p:sp>
      <p:pic>
        <p:nvPicPr>
          <p:cNvPr id="9" name="Объект 8"/>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31373" y="1630833"/>
            <a:ext cx="8395854" cy="5062552"/>
          </a:xfrm>
        </p:spPr>
      </p:pic>
    </p:spTree>
    <p:extLst>
      <p:ext uri="{BB962C8B-B14F-4D97-AF65-F5344CB8AC3E}">
        <p14:creationId xmlns:p14="http://schemas.microsoft.com/office/powerpoint/2010/main" val="200377090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17</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După autentificarea în sistem, perceptorului fiscal i se deschide următoarea interfață, prin intermediul căruia sunt completate și generate notele de plată. </a:t>
            </a:r>
            <a:endParaRPr lang="en-US" dirty="0">
              <a:latin typeface="Times New Roman" panose="02020603050405020304" pitchFamily="18" charset="0"/>
              <a:cs typeface="Times New Roman" panose="02020603050405020304" pitchFamily="18" charset="0"/>
            </a:endParaRPr>
          </a:p>
        </p:txBody>
      </p:sp>
      <p:pic>
        <p:nvPicPr>
          <p:cNvPr id="10" name="Объект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5658" y="1825625"/>
            <a:ext cx="8840684" cy="4351338"/>
          </a:xfrm>
        </p:spPr>
      </p:pic>
    </p:spTree>
    <p:extLst>
      <p:ext uri="{BB962C8B-B14F-4D97-AF65-F5344CB8AC3E}">
        <p14:creationId xmlns:p14="http://schemas.microsoft.com/office/powerpoint/2010/main" val="654085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18</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După completarea câmpurilor necesare, urmată de salvare și semnarea notei de plată, perceptorul fiscal generează extrasul notei de plată prin intermediul căruia are loc nemijlocit achitarea propriu zisă. </a:t>
            </a:r>
            <a:endParaRPr lang="en-US" dirty="0">
              <a:latin typeface="Times New Roman" panose="02020603050405020304" pitchFamily="18" charset="0"/>
              <a:cs typeface="Times New Roman" panose="02020603050405020304" pitchFamily="18" charset="0"/>
            </a:endParaRPr>
          </a:p>
        </p:txBody>
      </p:sp>
      <p:pic>
        <p:nvPicPr>
          <p:cNvPr id="7" name="Объект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7628" y="1931238"/>
            <a:ext cx="8717972" cy="4198493"/>
          </a:xfrm>
        </p:spPr>
      </p:pic>
    </p:spTree>
    <p:extLst>
      <p:ext uri="{BB962C8B-B14F-4D97-AF65-F5344CB8AC3E}">
        <p14:creationId xmlns:p14="http://schemas.microsoft.com/office/powerpoint/2010/main" val="4426012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19</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De asemenea, perceptorul fiscal are posibilitatea să genereze rapoarte după diferite criterii de selectare, precum și să urmărească statutul notelor de plată generate.</a:t>
            </a:r>
          </a:p>
          <a:p>
            <a:pPr marL="0" indent="0" algn="just">
              <a:buFont typeface="Arial" panose="020B0604020202020204" pitchFamily="34" charset="0"/>
              <a:buNone/>
            </a:pPr>
            <a:endParaRPr lang="en-US" dirty="0">
              <a:latin typeface="Times New Roman" panose="02020603050405020304" pitchFamily="18" charset="0"/>
              <a:cs typeface="Times New Roman" panose="02020603050405020304" pitchFamily="18" charset="0"/>
            </a:endParaRPr>
          </a:p>
        </p:txBody>
      </p:sp>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2946" y="2241819"/>
            <a:ext cx="11580686" cy="3462790"/>
          </a:xfrm>
        </p:spPr>
      </p:pic>
    </p:spTree>
    <p:extLst>
      <p:ext uri="{BB962C8B-B14F-4D97-AF65-F5344CB8AC3E}">
        <p14:creationId xmlns:p14="http://schemas.microsoft.com/office/powerpoint/2010/main" val="2931247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836016"/>
            <a:ext cx="10515600" cy="4351338"/>
          </a:xfrm>
        </p:spPr>
        <p:txBody>
          <a:bodyPr/>
          <a:lstStyle/>
          <a:p>
            <a:pPr marL="0" indent="0" algn="ctr">
              <a:buNone/>
            </a:pPr>
            <a:r>
              <a:rPr lang="ro-RO" sz="3000" b="1" dirty="0" smtClean="0">
                <a:latin typeface="Times New Roman" panose="02020603050405020304" pitchFamily="18" charset="0"/>
                <a:cs typeface="Times New Roman" panose="02020603050405020304" pitchFamily="18" charset="0"/>
              </a:rPr>
              <a:t>Necesitatea implementării SIA SCITL	</a:t>
            </a:r>
          </a:p>
          <a:p>
            <a:pPr marL="0" indent="0" algn="just">
              <a:buNone/>
            </a:pPr>
            <a:r>
              <a:rPr lang="ro-RO" dirty="0" smtClean="0">
                <a:latin typeface="Times New Roman" panose="02020603050405020304" pitchFamily="18" charset="0"/>
                <a:cs typeface="Times New Roman" panose="02020603050405020304" pitchFamily="18" charset="0"/>
              </a:rPr>
              <a:t>	În </a:t>
            </a:r>
            <a:r>
              <a:rPr lang="ro-RO" dirty="0">
                <a:latin typeface="Times New Roman" panose="02020603050405020304" pitchFamily="18" charset="0"/>
                <a:cs typeface="Times New Roman" panose="02020603050405020304" pitchFamily="18" charset="0"/>
              </a:rPr>
              <a:t>conformitate cu prevederile art.171 alin</a:t>
            </a:r>
            <a:r>
              <a:rPr lang="ro-RO" dirty="0" smtClean="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4) din Codul fiscal, autoritățile administrației publice locale care au încasat bani în numerar de la contribuabili, sunt obligate să vireze sumele încasate la buget în numele acestora. </a:t>
            </a:r>
            <a:endParaRPr lang="ro-RO" dirty="0" smtClean="0">
              <a:latin typeface="Times New Roman" panose="02020603050405020304" pitchFamily="18" charset="0"/>
              <a:cs typeface="Times New Roman" panose="02020603050405020304" pitchFamily="18" charset="0"/>
            </a:endParaRPr>
          </a:p>
          <a:p>
            <a:pPr marL="0" indent="0" algn="just">
              <a:buNone/>
            </a:pP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Astfel</a:t>
            </a:r>
            <a:r>
              <a:rPr lang="ro-RO" dirty="0">
                <a:latin typeface="Times New Roman" panose="02020603050405020304" pitchFamily="18" charset="0"/>
                <a:cs typeface="Times New Roman" panose="02020603050405020304" pitchFamily="18" charset="0"/>
              </a:rPr>
              <a:t>, în scopul asigurării reglementărilor menționate, perceptorii fiscali, la încasarea sumelor în numerar de la contribuabili, sunt obligați să depună mijloacele încasate la prestatorii serviciilor de plată în numele </a:t>
            </a:r>
            <a:r>
              <a:rPr lang="ro-RO" dirty="0" smtClean="0">
                <a:latin typeface="Times New Roman" panose="02020603050405020304" pitchFamily="18" charset="0"/>
                <a:cs typeface="Times New Roman" panose="02020603050405020304" pitchFamily="18" charset="0"/>
              </a:rPr>
              <a:t>plătitorilor.</a:t>
            </a: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2</a:t>
            </a:fld>
            <a:endParaRPr lang="en-US"/>
          </a:p>
        </p:txBody>
      </p:sp>
    </p:spTree>
    <p:extLst>
      <p:ext uri="{BB962C8B-B14F-4D97-AF65-F5344CB8AC3E}">
        <p14:creationId xmlns:p14="http://schemas.microsoft.com/office/powerpoint/2010/main" val="19339126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20</a:t>
            </a:fld>
            <a:endParaRPr lang="en-US"/>
          </a:p>
        </p:txBody>
      </p:sp>
      <p:sp>
        <p:nvSpPr>
          <p:cNvPr id="11" name="Объект 2"/>
          <p:cNvSpPr txBox="1">
            <a:spLocks/>
          </p:cNvSpPr>
          <p:nvPr/>
        </p:nvSpPr>
        <p:spPr>
          <a:xfrm>
            <a:off x="537815" y="981450"/>
            <a:ext cx="11390949" cy="82639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ro-RO"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pic>
        <p:nvPicPr>
          <p:cNvPr id="8" name="Объект 7"/>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61697" y="1144819"/>
            <a:ext cx="8490991" cy="5478953"/>
          </a:xfrm>
        </p:spPr>
      </p:pic>
    </p:spTree>
    <p:extLst>
      <p:ext uri="{BB962C8B-B14F-4D97-AF65-F5344CB8AC3E}">
        <p14:creationId xmlns:p14="http://schemas.microsoft.com/office/powerpoint/2010/main" val="30753854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6057" y="310696"/>
            <a:ext cx="11244944" cy="1322161"/>
          </a:xfrm>
        </p:spPr>
        <p:txBody>
          <a:bodyPr>
            <a:normAutofit/>
          </a:bodyPr>
          <a:lstStyle/>
          <a:p>
            <a:r>
              <a:rPr lang="ro-RO" sz="2800" b="1" dirty="0" smtClean="0">
                <a:latin typeface="Times New Roman" panose="02020603050405020304" pitchFamily="18" charset="0"/>
                <a:cs typeface="Times New Roman" panose="02020603050405020304" pitchFamily="18" charset="0"/>
              </a:rPr>
              <a:t>Date statistice privind sumele transferate prin intermediul SIA „SCITL</a:t>
            </a:r>
            <a:r>
              <a:rPr lang="ro-RO" sz="2800" dirty="0" smtClean="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p:txBody>
      </p:sp>
      <p:graphicFrame>
        <p:nvGraphicFramePr>
          <p:cNvPr id="7" name="Объект 6"/>
          <p:cNvGraphicFramePr>
            <a:graphicFrameLocks noGrp="1"/>
          </p:cNvGraphicFramePr>
          <p:nvPr>
            <p:ph idx="1"/>
            <p:extLst>
              <p:ext uri="{D42A27DB-BD31-4B8C-83A1-F6EECF244321}">
                <p14:modId xmlns:p14="http://schemas.microsoft.com/office/powerpoint/2010/main" val="917308389"/>
              </p:ext>
            </p:extLst>
          </p:nvPr>
        </p:nvGraphicFramePr>
        <p:xfrm>
          <a:off x="533400" y="1208314"/>
          <a:ext cx="10820400" cy="4968649"/>
        </p:xfrm>
        <a:graphic>
          <a:graphicData uri="http://schemas.openxmlformats.org/drawingml/2006/chart">
            <c:chart xmlns:c="http://schemas.openxmlformats.org/drawingml/2006/chart" xmlns:r="http://schemas.openxmlformats.org/officeDocument/2006/relationships" r:id="rId2"/>
          </a:graphicData>
        </a:graphic>
      </p:graphicFrame>
      <p:sp>
        <p:nvSpPr>
          <p:cNvPr id="4" name="Номер слайда 3"/>
          <p:cNvSpPr>
            <a:spLocks noGrp="1"/>
          </p:cNvSpPr>
          <p:nvPr>
            <p:ph type="sldNum" sz="quarter" idx="12"/>
          </p:nvPr>
        </p:nvSpPr>
        <p:spPr/>
        <p:txBody>
          <a:bodyPr/>
          <a:lstStyle/>
          <a:p>
            <a:fld id="{D2A94D47-8512-47EA-ABCC-9F777FF9AD7C}" type="slidenum">
              <a:rPr lang="en-US" smtClean="0"/>
              <a:t>21</a:t>
            </a:fld>
            <a:endParaRPr lang="en-US"/>
          </a:p>
        </p:txBody>
      </p:sp>
    </p:spTree>
    <p:extLst>
      <p:ext uri="{BB962C8B-B14F-4D97-AF65-F5344CB8AC3E}">
        <p14:creationId xmlns:p14="http://schemas.microsoft.com/office/powerpoint/2010/main" val="13810133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3509" y="1524288"/>
            <a:ext cx="10515600" cy="4351338"/>
          </a:xfrm>
        </p:spPr>
        <p:txBody>
          <a:bodyPr>
            <a:normAutofit fontScale="92500" lnSpcReduction="10000"/>
          </a:bodyPr>
          <a:lstStyle/>
          <a:p>
            <a:pPr marL="0" indent="0" algn="just">
              <a:buNone/>
            </a:pPr>
            <a:r>
              <a:rPr lang="ro-RO" dirty="0" smtClean="0">
                <a:latin typeface="Times New Roman" panose="02020603050405020304" pitchFamily="18" charset="0"/>
                <a:cs typeface="Times New Roman" panose="02020603050405020304" pitchFamily="18" charset="0"/>
              </a:rPr>
              <a:t>	Pentru </a:t>
            </a:r>
            <a:r>
              <a:rPr lang="ro-RO" dirty="0">
                <a:latin typeface="Times New Roman" panose="02020603050405020304" pitchFamily="18" charset="0"/>
                <a:cs typeface="Times New Roman" panose="02020603050405020304" pitchFamily="18" charset="0"/>
              </a:rPr>
              <a:t>aceasta, perceptorii fiscali completează Borderoul de însoțire la predarea mijloacelor bănești în numerar,  încasate ca impozite și taxe de către  perceptorul fiscal, care conține descifrarea sumei total încasate pe fiecare plătitor în parte. </a:t>
            </a:r>
          </a:p>
          <a:p>
            <a:pPr marL="0" indent="0" algn="just">
              <a:buNone/>
            </a:pPr>
            <a:r>
              <a:rPr lang="ro-RO" dirty="0" smtClean="0">
                <a:latin typeface="Times New Roman" panose="02020603050405020304" pitchFamily="18" charset="0"/>
                <a:cs typeface="Times New Roman" panose="02020603050405020304" pitchFamily="18" charset="0"/>
              </a:rPr>
              <a:t>	Procedura </a:t>
            </a:r>
            <a:r>
              <a:rPr lang="ro-RO" dirty="0">
                <a:latin typeface="Times New Roman" panose="02020603050405020304" pitchFamily="18" charset="0"/>
                <a:cs typeface="Times New Roman" panose="02020603050405020304" pitchFamily="18" charset="0"/>
              </a:rPr>
              <a:t>de completare a acestui borderou este anevoioasă, deoarece perceptorii fiscali îl completează în mod manual, fără utilizarea unor metode automatizate, care ar asigura identificarea automată  a contribuabilului în baza codului său fiscal, astfel fiind comise multiple erori la completarea datelor despre contribuabil (cod fiscal, denumire contribuabil, cod IBAN beneficiar</a:t>
            </a:r>
            <a:r>
              <a:rPr lang="ro-RO" dirty="0" smtClean="0">
                <a:latin typeface="Times New Roman" panose="02020603050405020304" pitchFamily="18" charset="0"/>
                <a:cs typeface="Times New Roman" panose="02020603050405020304" pitchFamily="18" charset="0"/>
              </a:rPr>
              <a:t>). 	La </a:t>
            </a:r>
            <a:r>
              <a:rPr lang="ro-RO" dirty="0" err="1">
                <a:latin typeface="Times New Roman" panose="02020603050405020304" pitchFamily="18" charset="0"/>
                <a:cs typeface="Times New Roman" panose="02020603050405020304" pitchFamily="18" charset="0"/>
              </a:rPr>
              <a:t>rîndul</a:t>
            </a:r>
            <a:r>
              <a:rPr lang="ro-RO" dirty="0">
                <a:latin typeface="Times New Roman" panose="02020603050405020304" pitchFamily="18" charset="0"/>
                <a:cs typeface="Times New Roman" panose="02020603050405020304" pitchFamily="18" charset="0"/>
              </a:rPr>
              <a:t> său, operatorii prestatorilor serviciilor de plată, la procesarea borderourilor menționate </a:t>
            </a:r>
            <a:r>
              <a:rPr lang="ro-RO" dirty="0" err="1">
                <a:latin typeface="Times New Roman" panose="02020603050405020304" pitchFamily="18" charset="0"/>
                <a:cs typeface="Times New Roman" panose="02020603050405020304" pitchFamily="18" charset="0"/>
              </a:rPr>
              <a:t>întîmpină</a:t>
            </a:r>
            <a:r>
              <a:rPr lang="ro-RO" dirty="0">
                <a:latin typeface="Times New Roman" panose="02020603050405020304" pitchFamily="18" charset="0"/>
                <a:cs typeface="Times New Roman" panose="02020603050405020304" pitchFamily="18" charset="0"/>
              </a:rPr>
              <a:t> dificultăți la descifrarea înscrisurilor manuale efectuate de perceptorii fiscali.</a:t>
            </a: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3</a:t>
            </a:fld>
            <a:endParaRPr lang="en-US"/>
          </a:p>
        </p:txBody>
      </p:sp>
    </p:spTree>
    <p:extLst>
      <p:ext uri="{BB962C8B-B14F-4D97-AF65-F5344CB8AC3E}">
        <p14:creationId xmlns:p14="http://schemas.microsoft.com/office/powerpoint/2010/main" val="30156866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51164" y="1815235"/>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Totodată, </a:t>
            </a:r>
            <a:r>
              <a:rPr lang="ro-RO" dirty="0">
                <a:latin typeface="Times New Roman" panose="02020603050405020304" pitchFamily="18" charset="0"/>
                <a:cs typeface="Times New Roman" panose="02020603050405020304" pitchFamily="18" charset="0"/>
              </a:rPr>
              <a:t>numărul documentelor de plată s-a </a:t>
            </a:r>
            <a:r>
              <a:rPr lang="ro-RO" dirty="0" smtClean="0">
                <a:latin typeface="Times New Roman" panose="02020603050405020304" pitchFamily="18" charset="0"/>
                <a:cs typeface="Times New Roman" panose="02020603050405020304" pitchFamily="18" charset="0"/>
              </a:rPr>
              <a:t>majorat considerabil </a:t>
            </a:r>
            <a:r>
              <a:rPr lang="ro-RO" dirty="0" err="1">
                <a:latin typeface="Times New Roman" panose="02020603050405020304" pitchFamily="18" charset="0"/>
                <a:cs typeface="Times New Roman" panose="02020603050405020304" pitchFamily="18" charset="0"/>
              </a:rPr>
              <a:t>începînd</a:t>
            </a:r>
            <a:r>
              <a:rPr lang="ro-RO" dirty="0">
                <a:latin typeface="Times New Roman" panose="02020603050405020304" pitchFamily="18" charset="0"/>
                <a:cs typeface="Times New Roman" panose="02020603050405020304" pitchFamily="18" charset="0"/>
              </a:rPr>
              <a:t> cu </a:t>
            </a:r>
            <a:r>
              <a:rPr lang="ro-RO" dirty="0" smtClean="0">
                <a:latin typeface="Times New Roman" panose="02020603050405020304" pitchFamily="18" charset="0"/>
                <a:cs typeface="Times New Roman" panose="02020603050405020304" pitchFamily="18" charset="0"/>
              </a:rPr>
              <a:t>1 </a:t>
            </a:r>
            <a:r>
              <a:rPr lang="ro-RO" dirty="0">
                <a:latin typeface="Times New Roman" panose="02020603050405020304" pitchFamily="18" charset="0"/>
                <a:cs typeface="Times New Roman" panose="02020603050405020304" pitchFamily="18" charset="0"/>
              </a:rPr>
              <a:t>iulie </a:t>
            </a:r>
            <a:r>
              <a:rPr lang="ro-RO" dirty="0" smtClean="0">
                <a:latin typeface="Times New Roman" panose="02020603050405020304" pitchFamily="18" charset="0"/>
                <a:cs typeface="Times New Roman" panose="02020603050405020304" pitchFamily="18" charset="0"/>
              </a:rPr>
              <a:t>2016, deoarece </a:t>
            </a:r>
            <a:r>
              <a:rPr lang="ro-RO" dirty="0">
                <a:latin typeface="Times New Roman" panose="02020603050405020304" pitchFamily="18" charset="0"/>
                <a:cs typeface="Times New Roman" panose="02020603050405020304" pitchFamily="18" charset="0"/>
              </a:rPr>
              <a:t>perceptorii fiscali predau mijloacele încasate în numerar de la persoanele fizice din numele </a:t>
            </a:r>
            <a:r>
              <a:rPr lang="ro-RO" i="1" u="sng" dirty="0">
                <a:latin typeface="Times New Roman" panose="02020603050405020304" pitchFamily="18" charset="0"/>
                <a:cs typeface="Times New Roman" panose="02020603050405020304" pitchFamily="18" charset="0"/>
              </a:rPr>
              <a:t>subiectului impozabil</a:t>
            </a:r>
            <a:r>
              <a:rPr lang="ro-RO" dirty="0">
                <a:latin typeface="Times New Roman" panose="02020603050405020304" pitchFamily="18" charset="0"/>
                <a:cs typeface="Times New Roman" panose="02020603050405020304" pitchFamily="18" charset="0"/>
              </a:rPr>
              <a:t> și nu a primăriei sau a perceptorului fiscal, cum o făceau anterior. </a:t>
            </a:r>
            <a:endParaRPr lang="en-US" dirty="0">
              <a:latin typeface="Times New Roman" panose="02020603050405020304" pitchFamily="18" charset="0"/>
              <a:cs typeface="Times New Roman" panose="02020603050405020304" pitchFamily="18" charset="0"/>
            </a:endParaRPr>
          </a:p>
          <a:p>
            <a:pPr marL="0" indent="0" algn="just">
              <a:buNone/>
            </a:pPr>
            <a:r>
              <a:rPr lang="ro-RO" dirty="0" smtClean="0">
                <a:latin typeface="Times New Roman" panose="02020603050405020304" pitchFamily="18" charset="0"/>
                <a:cs typeface="Times New Roman" panose="02020603050405020304" pitchFamily="18" charset="0"/>
              </a:rPr>
              <a:t>	Aceasta </a:t>
            </a:r>
            <a:r>
              <a:rPr lang="ro-RO" dirty="0">
                <a:latin typeface="Times New Roman" panose="02020603050405020304" pitchFamily="18" charset="0"/>
                <a:cs typeface="Times New Roman" panose="02020603050405020304" pitchFamily="18" charset="0"/>
              </a:rPr>
              <a:t>în mare măsură se datorează faptului modificării modului de înscriere a mijloacelor respective în temeiul art.171 alin.(4) din Codul fiscal și Contractelor încheiate de către Ministerul Finanțelor cu instituțiile financiare și alți prestatori de servicii de plată.</a:t>
            </a:r>
          </a:p>
          <a:p>
            <a:pPr marL="0" indent="0" algn="just">
              <a:buNone/>
            </a:pP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4</a:t>
            </a:fld>
            <a:endParaRPr lang="en-US"/>
          </a:p>
        </p:txBody>
      </p:sp>
    </p:spTree>
    <p:extLst>
      <p:ext uri="{BB962C8B-B14F-4D97-AF65-F5344CB8AC3E}">
        <p14:creationId xmlns:p14="http://schemas.microsoft.com/office/powerpoint/2010/main" val="23920663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19992" y="2241262"/>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Toate </a:t>
            </a:r>
            <a:r>
              <a:rPr lang="ro-RO" dirty="0">
                <a:latin typeface="Times New Roman" panose="02020603050405020304" pitchFamily="18" charset="0"/>
                <a:cs typeface="Times New Roman" panose="02020603050405020304" pitchFamily="18" charset="0"/>
              </a:rPr>
              <a:t>acestea </a:t>
            </a:r>
            <a:r>
              <a:rPr lang="ro-RO" dirty="0" smtClean="0">
                <a:latin typeface="Times New Roman" panose="02020603050405020304" pitchFamily="18" charset="0"/>
                <a:cs typeface="Times New Roman" panose="02020603050405020304" pitchFamily="18" charset="0"/>
              </a:rPr>
              <a:t>au creat </a:t>
            </a:r>
            <a:r>
              <a:rPr lang="ro-RO" dirty="0">
                <a:latin typeface="Times New Roman" panose="02020603050405020304" pitchFamily="18" charset="0"/>
                <a:cs typeface="Times New Roman" panose="02020603050405020304" pitchFamily="18" charset="0"/>
              </a:rPr>
              <a:t>premise pentru elaborarea unui mecanism </a:t>
            </a:r>
            <a:r>
              <a:rPr lang="ro-RO" dirty="0" smtClean="0">
                <a:latin typeface="Times New Roman" panose="02020603050405020304" pitchFamily="18" charset="0"/>
                <a:cs typeface="Times New Roman" panose="02020603050405020304" pitchFamily="18" charset="0"/>
              </a:rPr>
              <a:t>care </a:t>
            </a:r>
            <a:r>
              <a:rPr lang="ro-RO" dirty="0">
                <a:latin typeface="Times New Roman" panose="02020603050405020304" pitchFamily="18" charset="0"/>
                <a:cs typeface="Times New Roman" panose="02020603050405020304" pitchFamily="18" charset="0"/>
              </a:rPr>
              <a:t>simplifica procesul de virare la buget a sumelor colectate în numerar de către perceptorii fiscali, care </a:t>
            </a:r>
            <a:r>
              <a:rPr lang="ro-RO" dirty="0" smtClean="0">
                <a:latin typeface="Times New Roman" panose="02020603050405020304" pitchFamily="18" charset="0"/>
                <a:cs typeface="Times New Roman" panose="02020603050405020304" pitchFamily="18" charset="0"/>
              </a:rPr>
              <a:t>concomitent reduce </a:t>
            </a:r>
            <a:r>
              <a:rPr lang="ro-RO" dirty="0">
                <a:latin typeface="Times New Roman" panose="02020603050405020304" pitchFamily="18" charset="0"/>
                <a:cs typeface="Times New Roman" panose="02020603050405020304" pitchFamily="18" charset="0"/>
              </a:rPr>
              <a:t>și cheltuielile pentru comisioanele aferente acestor plăți.</a:t>
            </a:r>
            <a:endParaRPr lang="en-US" dirty="0">
              <a:latin typeface="Times New Roman" panose="02020603050405020304" pitchFamily="18" charset="0"/>
              <a:cs typeface="Times New Roman" panose="02020603050405020304" pitchFamily="18" charset="0"/>
            </a:endParaRPr>
          </a:p>
          <a:p>
            <a:endParaRPr lang="en-US" dirty="0"/>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5</a:t>
            </a:fld>
            <a:endParaRPr lang="en-US"/>
          </a:p>
        </p:txBody>
      </p:sp>
    </p:spTree>
    <p:extLst>
      <p:ext uri="{BB962C8B-B14F-4D97-AF65-F5344CB8AC3E}">
        <p14:creationId xmlns:p14="http://schemas.microsoft.com/office/powerpoint/2010/main" val="9018127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13509" y="1794453"/>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Astfel, conform </a:t>
            </a:r>
            <a:r>
              <a:rPr lang="ro-RO" dirty="0">
                <a:latin typeface="Times New Roman" panose="02020603050405020304" pitchFamily="18" charset="0"/>
                <a:cs typeface="Times New Roman" panose="02020603050405020304" pitchFamily="18" charset="0"/>
              </a:rPr>
              <a:t>Ordinului SFS nr</a:t>
            </a:r>
            <a:r>
              <a:rPr lang="ro-RO" dirty="0" smtClean="0">
                <a:latin typeface="Times New Roman" panose="02020603050405020304" pitchFamily="18" charset="0"/>
                <a:cs typeface="Times New Roman" panose="02020603050405020304" pitchFamily="18" charset="0"/>
              </a:rPr>
              <a:t>. 428 </a:t>
            </a:r>
            <a:r>
              <a:rPr lang="ro-RO" dirty="0">
                <a:latin typeface="Times New Roman" panose="02020603050405020304" pitchFamily="18" charset="0"/>
                <a:cs typeface="Times New Roman" panose="02020603050405020304" pitchFamily="18" charset="0"/>
              </a:rPr>
              <a:t>din </a:t>
            </a:r>
            <a:r>
              <a:rPr lang="ro-RO" dirty="0" smtClean="0">
                <a:latin typeface="Times New Roman" panose="02020603050405020304" pitchFamily="18" charset="0"/>
                <a:cs typeface="Times New Roman" panose="02020603050405020304" pitchFamily="18" charset="0"/>
              </a:rPr>
              <a:t>6 noiembrie 2017, a fost lansat în exploatare experimentală SIA </a:t>
            </a:r>
            <a:r>
              <a:rPr lang="ro-RO" dirty="0">
                <a:latin typeface="Times New Roman" panose="02020603050405020304" pitchFamily="18" charset="0"/>
                <a:cs typeface="Times New Roman" panose="02020603050405020304" pitchFamily="18" charset="0"/>
              </a:rPr>
              <a:t>,,</a:t>
            </a:r>
            <a:r>
              <a:rPr lang="ro-RO" dirty="0" smtClean="0">
                <a:latin typeface="Times New Roman" panose="02020603050405020304" pitchFamily="18" charset="0"/>
                <a:cs typeface="Times New Roman" panose="02020603050405020304" pitchFamily="18" charset="0"/>
              </a:rPr>
              <a:t>SCITL”.</a:t>
            </a:r>
          </a:p>
          <a:p>
            <a:pPr marL="0" indent="0" algn="just">
              <a:buNone/>
            </a:pP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Sistemul dat permite optimizarea </a:t>
            </a:r>
            <a:r>
              <a:rPr lang="ro-RO" dirty="0">
                <a:latin typeface="Times New Roman" panose="02020603050405020304" pitchFamily="18" charset="0"/>
                <a:cs typeface="Times New Roman" panose="02020603050405020304" pitchFamily="18" charset="0"/>
              </a:rPr>
              <a:t>mecanismului </a:t>
            </a:r>
            <a:r>
              <a:rPr lang="ro-RO" dirty="0" smtClean="0">
                <a:latin typeface="Times New Roman" panose="02020603050405020304" pitchFamily="18" charset="0"/>
                <a:cs typeface="Times New Roman" panose="02020603050405020304" pitchFamily="18" charset="0"/>
              </a:rPr>
              <a:t>de </a:t>
            </a:r>
            <a:r>
              <a:rPr lang="ro-RO" dirty="0">
                <a:latin typeface="Times New Roman" panose="02020603050405020304" pitchFamily="18" charset="0"/>
                <a:cs typeface="Times New Roman" panose="02020603050405020304" pitchFamily="18" charset="0"/>
              </a:rPr>
              <a:t>stingere a obligațiilor fiscale prin achitare. Aceasta presupune comasarea mai multor plăți într-una singură și achitarea ei în numerar de către perceptorii fiscali prin utilizarea serviciului guvernamental de plăți electronice </a:t>
            </a:r>
            <a:r>
              <a:rPr lang="ro-RO" dirty="0" err="1">
                <a:latin typeface="Times New Roman" panose="02020603050405020304" pitchFamily="18" charset="0"/>
                <a:cs typeface="Times New Roman" panose="02020603050405020304" pitchFamily="18" charset="0"/>
              </a:rPr>
              <a:t>MPay</a:t>
            </a:r>
            <a:r>
              <a:rPr lang="ro-RO" dirty="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pic>
        <p:nvPicPr>
          <p:cNvPr id="8" name="Рисунок 7" descr="Imagini pentru MPAY"/>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5059" y="4648633"/>
            <a:ext cx="1476375" cy="933450"/>
          </a:xfrm>
          <a:prstGeom prst="rect">
            <a:avLst/>
          </a:prstGeom>
          <a:noFill/>
          <a:ln>
            <a:noFill/>
          </a:ln>
        </p:spPr>
      </p:pic>
      <p:sp>
        <p:nvSpPr>
          <p:cNvPr id="2" name="Номер слайда 1"/>
          <p:cNvSpPr>
            <a:spLocks noGrp="1"/>
          </p:cNvSpPr>
          <p:nvPr>
            <p:ph type="sldNum" sz="quarter" idx="12"/>
          </p:nvPr>
        </p:nvSpPr>
        <p:spPr/>
        <p:txBody>
          <a:bodyPr/>
          <a:lstStyle/>
          <a:p>
            <a:fld id="{D2A94D47-8512-47EA-ABCC-9F777FF9AD7C}" type="slidenum">
              <a:rPr lang="en-US" smtClean="0"/>
              <a:t>6</a:t>
            </a:fld>
            <a:endParaRPr lang="en-US"/>
          </a:p>
        </p:txBody>
      </p:sp>
    </p:spTree>
    <p:extLst>
      <p:ext uri="{BB962C8B-B14F-4D97-AF65-F5344CB8AC3E}">
        <p14:creationId xmlns:p14="http://schemas.microsoft.com/office/powerpoint/2010/main" val="1464962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40773" y="1441162"/>
            <a:ext cx="10515600" cy="4351338"/>
          </a:xfrm>
        </p:spPr>
        <p:txBody>
          <a:bodyPr>
            <a:normAutofit lnSpcReduction="10000"/>
          </a:bodyPr>
          <a:lstStyle/>
          <a:p>
            <a:pPr marL="0" indent="0" algn="just">
              <a:buNone/>
            </a:pPr>
            <a:r>
              <a:rPr lang="ro-RO" dirty="0" smtClean="0">
                <a:latin typeface="Times New Roman" panose="02020603050405020304" pitchFamily="18" charset="0"/>
                <a:cs typeface="Times New Roman" panose="02020603050405020304" pitchFamily="18" charset="0"/>
              </a:rPr>
              <a:t>	Utilizarea </a:t>
            </a:r>
            <a:r>
              <a:rPr lang="ro-RO" dirty="0">
                <a:latin typeface="Times New Roman" panose="02020603050405020304" pitchFamily="18" charset="0"/>
                <a:cs typeface="Times New Roman" panose="02020603050405020304" pitchFamily="18" charset="0"/>
              </a:rPr>
              <a:t>unui asemenea instrument de plată presupune că la bază există un document care </a:t>
            </a:r>
            <a:r>
              <a:rPr lang="ro-RO" dirty="0" err="1">
                <a:latin typeface="Times New Roman" panose="02020603050405020304" pitchFamily="18" charset="0"/>
                <a:cs typeface="Times New Roman" panose="02020603050405020304" pitchFamily="18" charset="0"/>
              </a:rPr>
              <a:t>conţine</a:t>
            </a:r>
            <a:r>
              <a:rPr lang="ro-RO" dirty="0">
                <a:latin typeface="Times New Roman" panose="02020603050405020304" pitchFamily="18" charset="0"/>
                <a:cs typeface="Times New Roman" panose="02020603050405020304" pitchFamily="18" charset="0"/>
              </a:rPr>
              <a:t> toate datele necesare, ca suma achitată să ajungă la </a:t>
            </a:r>
            <a:r>
              <a:rPr lang="ro-RO" dirty="0" err="1">
                <a:latin typeface="Times New Roman" panose="02020603050405020304" pitchFamily="18" charset="0"/>
                <a:cs typeface="Times New Roman" panose="02020603050405020304" pitchFamily="18" charset="0"/>
              </a:rPr>
              <a:t>destinaţie</a:t>
            </a:r>
            <a:r>
              <a:rPr lang="ro-RO" dirty="0">
                <a:latin typeface="Times New Roman" panose="02020603050405020304" pitchFamily="18" charset="0"/>
                <a:cs typeface="Times New Roman" panose="02020603050405020304" pitchFamily="18" charset="0"/>
              </a:rPr>
              <a:t>. </a:t>
            </a:r>
            <a:endParaRPr lang="ro-RO" dirty="0" smtClean="0">
              <a:latin typeface="Times New Roman" panose="02020603050405020304" pitchFamily="18" charset="0"/>
              <a:cs typeface="Times New Roman" panose="02020603050405020304" pitchFamily="18" charset="0"/>
            </a:endParaRPr>
          </a:p>
          <a:p>
            <a:pPr marL="0" indent="0" algn="just">
              <a:buNone/>
            </a:pPr>
            <a:r>
              <a:rPr lang="ro-RO" dirty="0" smtClean="0">
                <a:latin typeface="Times New Roman" panose="02020603050405020304" pitchFamily="18" charset="0"/>
                <a:cs typeface="Times New Roman" panose="02020603050405020304" pitchFamily="18" charset="0"/>
              </a:rPr>
              <a:t>	Asemenea </a:t>
            </a:r>
            <a:r>
              <a:rPr lang="ro-RO" dirty="0">
                <a:latin typeface="Times New Roman" panose="02020603050405020304" pitchFamily="18" charset="0"/>
                <a:cs typeface="Times New Roman" panose="02020603050405020304" pitchFamily="18" charset="0"/>
              </a:rPr>
              <a:t>document </a:t>
            </a:r>
            <a:r>
              <a:rPr lang="ro-RO" dirty="0" smtClean="0">
                <a:latin typeface="Times New Roman" panose="02020603050405020304" pitchFamily="18" charset="0"/>
                <a:cs typeface="Times New Roman" panose="02020603050405020304" pitchFamily="18" charset="0"/>
              </a:rPr>
              <a:t>(extrasul notei de plată) este generat </a:t>
            </a:r>
            <a:r>
              <a:rPr lang="ro-RO" dirty="0">
                <a:latin typeface="Times New Roman" panose="02020603050405020304" pitchFamily="18" charset="0"/>
                <a:cs typeface="Times New Roman" panose="02020603050405020304" pitchFamily="18" charset="0"/>
              </a:rPr>
              <a:t>de către perceptorul fiscal prin intermediul </a:t>
            </a:r>
            <a:r>
              <a:rPr lang="ro-RO" dirty="0" smtClean="0">
                <a:latin typeface="Times New Roman" panose="02020603050405020304" pitchFamily="18" charset="0"/>
                <a:cs typeface="Times New Roman" panose="02020603050405020304" pitchFamily="18" charset="0"/>
              </a:rPr>
              <a:t>SIA „SCITL”.</a:t>
            </a:r>
          </a:p>
          <a:p>
            <a:pPr marL="0" indent="0" algn="just">
              <a:buNone/>
            </a:pPr>
            <a:r>
              <a:rPr lang="ro-RO" dirty="0" smtClean="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Acest </a:t>
            </a:r>
            <a:r>
              <a:rPr lang="ro-RO" dirty="0" smtClean="0">
                <a:latin typeface="Times New Roman" panose="02020603050405020304" pitchFamily="18" charset="0"/>
                <a:cs typeface="Times New Roman" panose="02020603050405020304" pitchFamily="18" charset="0"/>
              </a:rPr>
              <a:t>document conține un ID</a:t>
            </a:r>
            <a:r>
              <a:rPr lang="ro-RO" dirty="0">
                <a:latin typeface="Times New Roman" panose="02020603050405020304" pitchFamily="18" charset="0"/>
                <a:cs typeface="Times New Roman" panose="02020603050405020304" pitchFamily="18" charset="0"/>
              </a:rPr>
              <a:t>, care </a:t>
            </a:r>
            <a:r>
              <a:rPr lang="ro-RO" dirty="0" smtClean="0">
                <a:latin typeface="Times New Roman" panose="02020603050405020304" pitchFamily="18" charset="0"/>
                <a:cs typeface="Times New Roman" panose="02020603050405020304" pitchFamily="18" charset="0"/>
              </a:rPr>
              <a:t>se generează </a:t>
            </a:r>
            <a:r>
              <a:rPr lang="ro-RO" dirty="0">
                <a:latin typeface="Times New Roman" panose="02020603050405020304" pitchFamily="18" charset="0"/>
                <a:cs typeface="Times New Roman" panose="02020603050405020304" pitchFamily="18" charset="0"/>
              </a:rPr>
              <a:t>de sistem, în baza căruia  </a:t>
            </a:r>
            <a:r>
              <a:rPr lang="ro-RO" dirty="0" smtClean="0">
                <a:latin typeface="Times New Roman" panose="02020603050405020304" pitchFamily="18" charset="0"/>
                <a:cs typeface="Times New Roman" panose="02020603050405020304" pitchFamily="18" charset="0"/>
              </a:rPr>
              <a:t>se efectuează </a:t>
            </a:r>
            <a:r>
              <a:rPr lang="ro-RO" dirty="0">
                <a:latin typeface="Times New Roman" panose="02020603050405020304" pitchFamily="18" charset="0"/>
                <a:cs typeface="Times New Roman" panose="02020603050405020304" pitchFamily="18" charset="0"/>
              </a:rPr>
              <a:t>achitarea propriu zisă. </a:t>
            </a:r>
            <a:endParaRPr lang="ro-RO" dirty="0" smtClean="0">
              <a:latin typeface="Times New Roman" panose="02020603050405020304" pitchFamily="18" charset="0"/>
              <a:cs typeface="Times New Roman" panose="02020603050405020304" pitchFamily="18" charset="0"/>
            </a:endParaRPr>
          </a:p>
          <a:p>
            <a:pPr marL="0" indent="0" algn="just">
              <a:buNone/>
            </a:pP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Achitarea se efectuează </a:t>
            </a:r>
            <a:r>
              <a:rPr lang="ro-RO" dirty="0">
                <a:latin typeface="Times New Roman" panose="02020603050405020304" pitchFamily="18" charset="0"/>
                <a:cs typeface="Times New Roman" panose="02020603050405020304" pitchFamily="18" charset="0"/>
              </a:rPr>
              <a:t>de către perceptorul fiscal în sumă totală (conform notei de plată generate), iar Serviciul Fiscal de Stat, în baza ID-ului notei de plată</a:t>
            </a:r>
            <a:r>
              <a:rPr lang="ro-RO" dirty="0" smtClean="0">
                <a:latin typeface="Times New Roman" panose="02020603050405020304" pitchFamily="18" charset="0"/>
                <a:cs typeface="Times New Roman" panose="02020603050405020304" pitchFamily="18" charset="0"/>
              </a:rPr>
              <a:t>, divizează </a:t>
            </a:r>
            <a:r>
              <a:rPr lang="ro-RO" dirty="0">
                <a:latin typeface="Times New Roman" panose="02020603050405020304" pitchFamily="18" charset="0"/>
                <a:cs typeface="Times New Roman" panose="02020603050405020304" pitchFamily="18" charset="0"/>
              </a:rPr>
              <a:t>sumele achitate pe </a:t>
            </a:r>
            <a:r>
              <a:rPr lang="ro-RO" dirty="0" smtClean="0">
                <a:latin typeface="Times New Roman" panose="02020603050405020304" pitchFamily="18" charset="0"/>
                <a:cs typeface="Times New Roman" panose="02020603050405020304" pitchFamily="18" charset="0"/>
              </a:rPr>
              <a:t>contribuabilii specificați </a:t>
            </a:r>
            <a:r>
              <a:rPr lang="ro-RO" dirty="0">
                <a:latin typeface="Times New Roman" panose="02020603050405020304" pitchFamily="18" charset="0"/>
                <a:cs typeface="Times New Roman" panose="02020603050405020304" pitchFamily="18" charset="0"/>
              </a:rPr>
              <a:t>de perceptorul fiscal în nota respectivă.</a:t>
            </a: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7</a:t>
            </a:fld>
            <a:endParaRPr lang="en-US"/>
          </a:p>
        </p:txBody>
      </p:sp>
    </p:spTree>
    <p:extLst>
      <p:ext uri="{BB962C8B-B14F-4D97-AF65-F5344CB8AC3E}">
        <p14:creationId xmlns:p14="http://schemas.microsoft.com/office/powerpoint/2010/main" val="30595935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867189"/>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Dezagregarea </a:t>
            </a:r>
            <a:r>
              <a:rPr lang="ro-RO" dirty="0">
                <a:latin typeface="Times New Roman" panose="02020603050405020304" pitchFamily="18" charset="0"/>
                <a:cs typeface="Times New Roman" panose="02020603050405020304" pitchFamily="18" charset="0"/>
              </a:rPr>
              <a:t>(divizarea) sumei totale achitate se </a:t>
            </a:r>
            <a:r>
              <a:rPr lang="ro-RO" dirty="0" smtClean="0">
                <a:latin typeface="Times New Roman" panose="02020603050405020304" pitchFamily="18" charset="0"/>
                <a:cs typeface="Times New Roman" panose="02020603050405020304" pitchFamily="18" charset="0"/>
              </a:rPr>
              <a:t>asigură </a:t>
            </a:r>
            <a:r>
              <a:rPr lang="ro-RO" dirty="0">
                <a:latin typeface="Times New Roman" panose="02020603050405020304" pitchFamily="18" charset="0"/>
                <a:cs typeface="Times New Roman" panose="02020603050405020304" pitchFamily="18" charset="0"/>
              </a:rPr>
              <a:t>la etapa procesării documentelor de plată în baza informației </a:t>
            </a:r>
            <a:r>
              <a:rPr lang="ro-RO" dirty="0" err="1">
                <a:latin typeface="Times New Roman" panose="02020603050405020304" pitchFamily="18" charset="0"/>
                <a:cs typeface="Times New Roman" panose="02020603050405020304" pitchFamily="18" charset="0"/>
              </a:rPr>
              <a:t>trezoreriale</a:t>
            </a:r>
            <a:r>
              <a:rPr lang="ro-RO" dirty="0">
                <a:latin typeface="Times New Roman" panose="02020603050405020304" pitchFamily="18" charset="0"/>
                <a:cs typeface="Times New Roman" panose="02020603050405020304" pitchFamily="18" charset="0"/>
              </a:rPr>
              <a:t> primite de la Trezorerie. </a:t>
            </a:r>
            <a:endParaRPr lang="ro-RO" dirty="0" smtClean="0">
              <a:latin typeface="Times New Roman" panose="02020603050405020304" pitchFamily="18" charset="0"/>
              <a:cs typeface="Times New Roman" panose="02020603050405020304" pitchFamily="18" charset="0"/>
            </a:endParaRPr>
          </a:p>
          <a:p>
            <a:pPr marL="0" indent="0" algn="just">
              <a:buNone/>
            </a:pPr>
            <a:r>
              <a:rPr lang="ro-RO" dirty="0">
                <a:latin typeface="Times New Roman" panose="02020603050405020304" pitchFamily="18" charset="0"/>
                <a:cs typeface="Times New Roman" panose="02020603050405020304" pitchFamily="18" charset="0"/>
              </a:rPr>
              <a:t>	</a:t>
            </a:r>
            <a:r>
              <a:rPr lang="ro-RO" dirty="0" smtClean="0">
                <a:latin typeface="Times New Roman" panose="02020603050405020304" pitchFamily="18" charset="0"/>
                <a:cs typeface="Times New Roman" panose="02020603050405020304" pitchFamily="18" charset="0"/>
              </a:rPr>
              <a:t>Operatorul care procesează </a:t>
            </a:r>
            <a:r>
              <a:rPr lang="ro-RO" dirty="0">
                <a:latin typeface="Times New Roman" panose="02020603050405020304" pitchFamily="18" charset="0"/>
                <a:cs typeface="Times New Roman" panose="02020603050405020304" pitchFamily="18" charset="0"/>
              </a:rPr>
              <a:t>documentele de plată, în baza ID-ului notei de plată, </a:t>
            </a:r>
            <a:r>
              <a:rPr lang="ro-RO" dirty="0" smtClean="0">
                <a:latin typeface="Times New Roman" panose="02020603050405020304" pitchFamily="18" charset="0"/>
                <a:cs typeface="Times New Roman" panose="02020603050405020304" pitchFamily="18" charset="0"/>
              </a:rPr>
              <a:t>asigura </a:t>
            </a:r>
            <a:r>
              <a:rPr lang="ro-RO" dirty="0">
                <a:latin typeface="Times New Roman" panose="02020603050405020304" pitchFamily="18" charset="0"/>
                <a:cs typeface="Times New Roman" panose="02020603050405020304" pitchFamily="18" charset="0"/>
              </a:rPr>
              <a:t>divizarea în mod automatizat a sumelor achitate pe </a:t>
            </a:r>
            <a:r>
              <a:rPr lang="ro-RO" dirty="0" smtClean="0">
                <a:latin typeface="Times New Roman" panose="02020603050405020304" pitchFamily="18" charset="0"/>
                <a:cs typeface="Times New Roman" panose="02020603050405020304" pitchFamily="18" charset="0"/>
              </a:rPr>
              <a:t>contribuabilii specificați </a:t>
            </a:r>
            <a:r>
              <a:rPr lang="ro-RO" dirty="0">
                <a:latin typeface="Times New Roman" panose="02020603050405020304" pitchFamily="18" charset="0"/>
                <a:cs typeface="Times New Roman" panose="02020603050405020304" pitchFamily="18" charset="0"/>
              </a:rPr>
              <a:t>de perceptorul fiscal în nota respectivă.</a:t>
            </a:r>
            <a:endParaRPr lang="en-US" dirty="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Номер слайда 1"/>
          <p:cNvSpPr>
            <a:spLocks noGrp="1"/>
          </p:cNvSpPr>
          <p:nvPr>
            <p:ph type="sldNum" sz="quarter" idx="12"/>
          </p:nvPr>
        </p:nvSpPr>
        <p:spPr/>
        <p:txBody>
          <a:bodyPr/>
          <a:lstStyle/>
          <a:p>
            <a:fld id="{D2A94D47-8512-47EA-ABCC-9F777FF9AD7C}" type="slidenum">
              <a:rPr lang="en-US" smtClean="0"/>
              <a:t>8</a:t>
            </a:fld>
            <a:endParaRPr lang="en-US"/>
          </a:p>
        </p:txBody>
      </p:sp>
    </p:spTree>
    <p:extLst>
      <p:ext uri="{BB962C8B-B14F-4D97-AF65-F5344CB8AC3E}">
        <p14:creationId xmlns:p14="http://schemas.microsoft.com/office/powerpoint/2010/main" val="4116797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8200" y="1867189"/>
            <a:ext cx="10515600" cy="4351338"/>
          </a:xfrm>
        </p:spPr>
        <p:txBody>
          <a:bodyPr/>
          <a:lstStyle/>
          <a:p>
            <a:pPr marL="0" indent="0" algn="just">
              <a:buNone/>
            </a:pPr>
            <a:r>
              <a:rPr lang="ro-RO" dirty="0" smtClean="0">
                <a:latin typeface="Times New Roman" panose="02020603050405020304" pitchFamily="18"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p:txBody>
      </p:sp>
      <p:cxnSp>
        <p:nvCxnSpPr>
          <p:cNvPr id="4" name="Straight Connector 4"/>
          <p:cNvCxnSpPr/>
          <p:nvPr/>
        </p:nvCxnSpPr>
        <p:spPr>
          <a:xfrm flipV="1">
            <a:off x="0" y="914400"/>
            <a:ext cx="12192000" cy="12188"/>
          </a:xfrm>
          <a:prstGeom prst="line">
            <a:avLst/>
          </a:prstGeom>
          <a:ln w="76200"/>
        </p:spPr>
        <p:style>
          <a:lnRef idx="1">
            <a:schemeClr val="accent1"/>
          </a:lnRef>
          <a:fillRef idx="0">
            <a:schemeClr val="accent1"/>
          </a:fillRef>
          <a:effectRef idx="0">
            <a:schemeClr val="accent1"/>
          </a:effectRef>
          <a:fontRef idx="minor">
            <a:schemeClr val="tx1"/>
          </a:fontRef>
        </p:style>
      </p:cxnSp>
      <p:pic>
        <p:nvPicPr>
          <p:cNvPr id="5"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7815" y="187036"/>
            <a:ext cx="623882" cy="610285"/>
          </a:xfrm>
          <a:prstGeom prst="rect">
            <a:avLst/>
          </a:prstGeom>
        </p:spPr>
      </p:pic>
      <p:sp>
        <p:nvSpPr>
          <p:cNvPr id="6" name="TextBox 5"/>
          <p:cNvSpPr txBox="1"/>
          <p:nvPr/>
        </p:nvSpPr>
        <p:spPr>
          <a:xfrm>
            <a:off x="1300674" y="379643"/>
            <a:ext cx="3384376" cy="430887"/>
          </a:xfrm>
          <a:prstGeom prst="rect">
            <a:avLst/>
          </a:prstGeom>
          <a:noFill/>
        </p:spPr>
        <p:txBody>
          <a:bodyPr wrap="square" rtlCol="0">
            <a:spAutoFit/>
          </a:bodyPr>
          <a:lstStyle/>
          <a:p>
            <a:r>
              <a:rPr lang="it-IT" sz="1100" dirty="0" smtClean="0">
                <a:solidFill>
                  <a:schemeClr val="tx1">
                    <a:lumMod val="85000"/>
                    <a:lumOff val="15000"/>
                  </a:schemeClr>
                </a:solidFill>
                <a:latin typeface="Times New Roman" panose="02020603050405020304" pitchFamily="18" charset="0"/>
                <a:cs typeface="Times New Roman" panose="02020603050405020304" pitchFamily="18" charset="0"/>
              </a:rPr>
              <a:t>Serviciul Fiscal de Stat </a:t>
            </a:r>
          </a:p>
          <a:p>
            <a:r>
              <a:rPr lang="it-IT" sz="1100" dirty="0" smtClean="0">
                <a:solidFill>
                  <a:schemeClr val="tx1">
                    <a:lumMod val="50000"/>
                    <a:lumOff val="50000"/>
                  </a:schemeClr>
                </a:solidFill>
                <a:latin typeface="Times New Roman" panose="02020603050405020304" pitchFamily="18" charset="0"/>
                <a:cs typeface="Times New Roman" panose="02020603050405020304" pitchFamily="18" charset="0"/>
              </a:rPr>
              <a:t>al Republicii Moldova</a:t>
            </a:r>
            <a:endParaRPr lang="en-US" sz="1100" dirty="0">
              <a:solidFill>
                <a:schemeClr val="tx1">
                  <a:lumMod val="50000"/>
                  <a:lumOff val="50000"/>
                </a:schemeClr>
              </a:solidFill>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2299854" y="1030458"/>
            <a:ext cx="7374081" cy="369332"/>
          </a:xfrm>
          <a:prstGeom prst="rect">
            <a:avLst/>
          </a:prstGeom>
        </p:spPr>
        <p:txBody>
          <a:bodyPr wrap="square">
            <a:spAutoFit/>
          </a:bodyPr>
          <a:lstStyle/>
          <a:p>
            <a:pPr algn="ctr"/>
            <a:r>
              <a:rPr lang="en-US" b="1" dirty="0" smtClean="0">
                <a:effectLst/>
                <a:latin typeface="Calibri" panose="020F0502020204030204" pitchFamily="34" charset="0"/>
                <a:ea typeface="Calibri" panose="020F0502020204030204" pitchFamily="34" charset="0"/>
                <a:cs typeface="Times New Roman" panose="02020603050405020304" pitchFamily="18" charset="0"/>
              </a:rPr>
              <a:t>Schema </a:t>
            </a:r>
            <a:r>
              <a:rPr lang="ro-RO" b="1" dirty="0" smtClean="0">
                <a:effectLst/>
                <a:latin typeface="Calibri" panose="020F0502020204030204" pitchFamily="34" charset="0"/>
                <a:ea typeface="Calibri" panose="020F0502020204030204" pitchFamily="34" charset="0"/>
                <a:cs typeface="Times New Roman" panose="02020603050405020304" pitchFamily="18" charset="0"/>
              </a:rPr>
              <a:t>funcțională a procesului de achitare</a:t>
            </a:r>
            <a:endParaRPr lang="en-US" dirty="0"/>
          </a:p>
        </p:txBody>
      </p:sp>
      <p:grpSp>
        <p:nvGrpSpPr>
          <p:cNvPr id="10" name="Группа 9"/>
          <p:cNvGrpSpPr/>
          <p:nvPr/>
        </p:nvGrpSpPr>
        <p:grpSpPr>
          <a:xfrm>
            <a:off x="2304952" y="1399566"/>
            <a:ext cx="1657350" cy="1076325"/>
            <a:chOff x="0" y="0"/>
            <a:chExt cx="1657350" cy="1076325"/>
          </a:xfrm>
        </p:grpSpPr>
        <p:pic>
          <p:nvPicPr>
            <p:cNvPr id="39" name="Рисунок 38" descr="https://image.jimcdn.com/app/cms/image/transf/none/path/sfed1947441fda980/image/ie3fa864c0646548e/version/1452784632/imag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657350" cy="933450"/>
            </a:xfrm>
            <a:prstGeom prst="rect">
              <a:avLst/>
            </a:prstGeom>
            <a:noFill/>
            <a:ln>
              <a:noFill/>
            </a:ln>
          </p:spPr>
        </p:pic>
        <p:sp>
          <p:nvSpPr>
            <p:cNvPr id="40" name="Поле 6"/>
            <p:cNvSpPr txBox="1"/>
            <p:nvPr/>
          </p:nvSpPr>
          <p:spPr>
            <a:xfrm>
              <a:off x="0" y="942975"/>
              <a:ext cx="1362075" cy="13335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a:spcAft>
                  <a:spcPts val="1000"/>
                </a:spcAft>
              </a:pP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Contribuabilul</a:t>
              </a:r>
              <a:r>
                <a:rPr lang="en-US"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(PF) </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1" name="Группа 10"/>
          <p:cNvGrpSpPr/>
          <p:nvPr/>
        </p:nvGrpSpPr>
        <p:grpSpPr>
          <a:xfrm>
            <a:off x="8068554" y="2854622"/>
            <a:ext cx="1924050" cy="1800225"/>
            <a:chOff x="0" y="0"/>
            <a:chExt cx="1924050" cy="1800225"/>
          </a:xfrm>
        </p:grpSpPr>
        <p:pic>
          <p:nvPicPr>
            <p:cNvPr id="37" name="Рисунок 36" descr="Imagini pentru MPAY"/>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76375" cy="933450"/>
            </a:xfrm>
            <a:prstGeom prst="rect">
              <a:avLst/>
            </a:prstGeom>
            <a:noFill/>
            <a:ln>
              <a:noFill/>
            </a:ln>
          </p:spPr>
        </p:pic>
        <p:sp>
          <p:nvSpPr>
            <p:cNvPr id="38" name="Поле 8"/>
            <p:cNvSpPr txBox="1"/>
            <p:nvPr/>
          </p:nvSpPr>
          <p:spPr>
            <a:xfrm>
              <a:off x="1524000" y="85725"/>
              <a:ext cx="400050" cy="1714500"/>
            </a:xfrm>
            <a:prstGeom prst="rect">
              <a:avLst/>
            </a:prstGeom>
            <a:solidFill>
              <a:prstClr val="white"/>
            </a:solidFill>
            <a:ln>
              <a:noFill/>
            </a:ln>
            <a:effectLst/>
          </p:spPr>
          <p:txBody>
            <a:bodyPr rot="0" spcFirstLastPara="0" vert="vert" wrap="square" lIns="0" tIns="0" rIns="0" bIns="0" numCol="1" spcCol="0" rtlCol="0" fromWordArt="0" anchor="t" anchorCtr="0" forceAA="0" compatLnSpc="1">
              <a:prstTxWarp prst="textNoShape">
                <a:avLst/>
              </a:prstTxWarp>
              <a:noAutofit/>
            </a:bodyPr>
            <a:lstStyle/>
            <a:p>
              <a:pPr>
                <a:spcAft>
                  <a:spcPts val="1000"/>
                </a:spcAft>
              </a:pP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Serviciul guvernamental de plăți electronice</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a:p>
              <a:pPr>
                <a:spcAft>
                  <a:spcPts val="1000"/>
                </a:spcAft>
              </a:pPr>
              <a:r>
                <a:rPr lang="ro-RO" sz="12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2" name="Группа 11"/>
          <p:cNvGrpSpPr/>
          <p:nvPr/>
        </p:nvGrpSpPr>
        <p:grpSpPr>
          <a:xfrm>
            <a:off x="4758270" y="1571048"/>
            <a:ext cx="1400175" cy="1228725"/>
            <a:chOff x="0" y="0"/>
            <a:chExt cx="1400175" cy="1228725"/>
          </a:xfrm>
        </p:grpSpPr>
        <p:pic>
          <p:nvPicPr>
            <p:cNvPr id="35" name="Рисунок 34" descr="Imagini pentru perceptor fiscal"/>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71550" cy="933450"/>
            </a:xfrm>
            <a:prstGeom prst="rect">
              <a:avLst/>
            </a:prstGeom>
            <a:noFill/>
            <a:ln>
              <a:noFill/>
            </a:ln>
          </p:spPr>
        </p:pic>
        <p:sp>
          <p:nvSpPr>
            <p:cNvPr id="36" name="Поле 13"/>
            <p:cNvSpPr txBox="1"/>
            <p:nvPr/>
          </p:nvSpPr>
          <p:spPr>
            <a:xfrm>
              <a:off x="1057275" y="38100"/>
              <a:ext cx="342900" cy="1190625"/>
            </a:xfrm>
            <a:prstGeom prst="rect">
              <a:avLst/>
            </a:prstGeom>
            <a:solidFill>
              <a:prstClr val="white"/>
            </a:solidFill>
            <a:ln>
              <a:noFill/>
            </a:ln>
            <a:effectLst/>
          </p:spPr>
          <p:txBody>
            <a:bodyPr rot="0" spcFirstLastPara="0" vert="vert" wrap="square" lIns="0" tIns="0" rIns="0" bIns="0" numCol="1" spcCol="0" rtlCol="0" fromWordArt="0" anchor="t" anchorCtr="0" forceAA="0" compatLnSpc="1">
              <a:prstTxWarp prst="textNoShape">
                <a:avLst/>
              </a:prstTxWarp>
              <a:noAutofit/>
            </a:bodyPr>
            <a:lstStyle/>
            <a:p>
              <a:pPr>
                <a:spcAft>
                  <a:spcPts val="1000"/>
                </a:spcAft>
              </a:pP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Perceptorul fiscal din cadrul SCITL </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3" name="Группа 12"/>
          <p:cNvGrpSpPr/>
          <p:nvPr/>
        </p:nvGrpSpPr>
        <p:grpSpPr>
          <a:xfrm>
            <a:off x="1227970" y="4449450"/>
            <a:ext cx="2057400" cy="1717675"/>
            <a:chOff x="0" y="0"/>
            <a:chExt cx="2057400" cy="1717675"/>
          </a:xfrm>
        </p:grpSpPr>
        <p:pic>
          <p:nvPicPr>
            <p:cNvPr id="33" name="Рисунок 32" descr="Imagini pentru banca"/>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1657350" cy="1257300"/>
            </a:xfrm>
            <a:prstGeom prst="rect">
              <a:avLst/>
            </a:prstGeom>
            <a:noFill/>
            <a:ln>
              <a:noFill/>
            </a:ln>
          </p:spPr>
        </p:pic>
        <p:sp>
          <p:nvSpPr>
            <p:cNvPr id="34" name="Поле 14"/>
            <p:cNvSpPr txBox="1"/>
            <p:nvPr/>
          </p:nvSpPr>
          <p:spPr>
            <a:xfrm>
              <a:off x="114300" y="1152525"/>
              <a:ext cx="1943100" cy="56515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spAutoFit/>
            </a:bodyPr>
            <a:lstStyle/>
            <a:p>
              <a:pPr>
                <a:spcAft>
                  <a:spcPts val="1000"/>
                </a:spcAft>
              </a:pPr>
              <a:r>
                <a:rPr lang="ro-RO" sz="1000" b="1">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Prestatorul serviciului de plată (Banca, Posta Moldovei, Terminale)</a:t>
              </a:r>
              <a:endParaRPr lang="en-US" sz="900" b="1">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grpSp>
        <p:nvGrpSpPr>
          <p:cNvPr id="14" name="Группа 13"/>
          <p:cNvGrpSpPr/>
          <p:nvPr/>
        </p:nvGrpSpPr>
        <p:grpSpPr>
          <a:xfrm>
            <a:off x="4319166" y="4688838"/>
            <a:ext cx="2000250" cy="1524000"/>
            <a:chOff x="0" y="0"/>
            <a:chExt cx="2000250" cy="1524000"/>
          </a:xfrm>
        </p:grpSpPr>
        <p:pic>
          <p:nvPicPr>
            <p:cNvPr id="31" name="Рисунок 30" descr="Imagini pentru banqu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0" y="133350"/>
              <a:ext cx="1657350" cy="1390650"/>
            </a:xfrm>
            <a:prstGeom prst="rect">
              <a:avLst/>
            </a:prstGeom>
            <a:noFill/>
            <a:ln>
              <a:noFill/>
            </a:ln>
          </p:spPr>
        </p:pic>
        <p:sp>
          <p:nvSpPr>
            <p:cNvPr id="32" name="Поле 17"/>
            <p:cNvSpPr txBox="1"/>
            <p:nvPr/>
          </p:nvSpPr>
          <p:spPr>
            <a:xfrm>
              <a:off x="447675" y="0"/>
              <a:ext cx="1552575" cy="133350"/>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a:spcAft>
                  <a:spcPts val="1000"/>
                </a:spcAft>
              </a:pPr>
              <a:r>
                <a:rPr lang="ro-RO" sz="1000" b="1">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Trezoreria de stat </a:t>
              </a:r>
              <a:endParaRPr lang="en-US" sz="900" b="1">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5" name="Рисунок 14" descr="https://habrastorage.org/storage2/8e8/aa5/363/8e8aa5363a6f5a73ff66f58456775bcc.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327894" y="4466601"/>
            <a:ext cx="1155065" cy="935990"/>
          </a:xfrm>
          <a:prstGeom prst="rect">
            <a:avLst/>
          </a:prstGeom>
          <a:noFill/>
          <a:ln>
            <a:noFill/>
          </a:ln>
        </p:spPr>
      </p:pic>
      <p:grpSp>
        <p:nvGrpSpPr>
          <p:cNvPr id="16" name="Группа 15"/>
          <p:cNvGrpSpPr/>
          <p:nvPr/>
        </p:nvGrpSpPr>
        <p:grpSpPr>
          <a:xfrm>
            <a:off x="3296224" y="2934109"/>
            <a:ext cx="1304925" cy="1257300"/>
            <a:chOff x="0" y="0"/>
            <a:chExt cx="1304925" cy="1257300"/>
          </a:xfrm>
        </p:grpSpPr>
        <p:pic>
          <p:nvPicPr>
            <p:cNvPr id="29" name="Рисунок 28" descr="Imagini pentru perceptor fiscal"/>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0" y="0"/>
              <a:ext cx="962025" cy="1257300"/>
            </a:xfrm>
            <a:prstGeom prst="rect">
              <a:avLst/>
            </a:prstGeom>
            <a:noFill/>
            <a:ln>
              <a:noFill/>
            </a:ln>
          </p:spPr>
        </p:pic>
        <p:sp>
          <p:nvSpPr>
            <p:cNvPr id="30" name="Поле 21"/>
            <p:cNvSpPr txBox="1"/>
            <p:nvPr/>
          </p:nvSpPr>
          <p:spPr>
            <a:xfrm>
              <a:off x="962025" y="28575"/>
              <a:ext cx="342900" cy="1190625"/>
            </a:xfrm>
            <a:prstGeom prst="rect">
              <a:avLst/>
            </a:prstGeom>
            <a:solidFill>
              <a:prstClr val="white"/>
            </a:solidFill>
            <a:ln>
              <a:noFill/>
            </a:ln>
            <a:effectLst/>
          </p:spPr>
          <p:txBody>
            <a:bodyPr rot="0" spcFirstLastPara="0" vert="vert" wrap="square" lIns="0" tIns="0" rIns="0" bIns="0" numCol="1" spcCol="0" rtlCol="0" fromWordArt="0" anchor="t" anchorCtr="0" forceAA="0" compatLnSpc="1">
              <a:prstTxWarp prst="textNoShape">
                <a:avLst/>
              </a:prstTxWarp>
              <a:noAutofit/>
            </a:bodyPr>
            <a:lstStyle/>
            <a:p>
              <a:pPr>
                <a:spcAft>
                  <a:spcPts val="1000"/>
                </a:spcAft>
              </a:pP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Perceptorul fiscal din cadrul SCITL </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grpSp>
      <p:pic>
        <p:nvPicPr>
          <p:cNvPr id="17" name="Рисунок 16"/>
          <p:cNvPicPr/>
          <p:nvPr/>
        </p:nvPicPr>
        <p:blipFill>
          <a:blip r:embed="rId10">
            <a:extLst>
              <a:ext uri="{28A0092B-C50C-407E-A947-70E740481C1C}">
                <a14:useLocalDpi xmlns:a14="http://schemas.microsoft.com/office/drawing/2010/main" val="0"/>
              </a:ext>
            </a:extLst>
          </a:blip>
          <a:srcRect/>
          <a:stretch>
            <a:fillRect/>
          </a:stretch>
        </p:blipFill>
        <p:spPr bwMode="auto">
          <a:xfrm>
            <a:off x="7029438" y="1459468"/>
            <a:ext cx="1171575" cy="1019175"/>
          </a:xfrm>
          <a:prstGeom prst="rect">
            <a:avLst/>
          </a:prstGeom>
          <a:noFill/>
        </p:spPr>
      </p:pic>
      <p:sp>
        <p:nvSpPr>
          <p:cNvPr id="18" name="Стрелка вправо 17"/>
          <p:cNvSpPr/>
          <p:nvPr/>
        </p:nvSpPr>
        <p:spPr>
          <a:xfrm>
            <a:off x="4043220" y="1944341"/>
            <a:ext cx="495300" cy="295275"/>
          </a:xfrm>
          <a:prstGeom prst="rightArrow">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Двойная стрелка влево/вправо 18"/>
          <p:cNvSpPr/>
          <p:nvPr/>
        </p:nvSpPr>
        <p:spPr>
          <a:xfrm>
            <a:off x="6386545" y="2047675"/>
            <a:ext cx="561975" cy="295275"/>
          </a:xfrm>
          <a:prstGeom prst="leftRight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0" name="Двойная стрелка влево/вправо 19"/>
          <p:cNvSpPr/>
          <p:nvPr/>
        </p:nvSpPr>
        <p:spPr>
          <a:xfrm rot="1748150">
            <a:off x="8284966" y="2520985"/>
            <a:ext cx="561975" cy="295275"/>
          </a:xfrm>
          <a:prstGeom prst="leftRight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1" name="Стрелка вправо 20"/>
          <p:cNvSpPr/>
          <p:nvPr/>
        </p:nvSpPr>
        <p:spPr>
          <a:xfrm rot="7504770">
            <a:off x="4577330" y="2673771"/>
            <a:ext cx="495300" cy="295275"/>
          </a:xfrm>
          <a:prstGeom prst="rightArrow">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Двойная стрелка влево/вправо 21"/>
          <p:cNvSpPr/>
          <p:nvPr/>
        </p:nvSpPr>
        <p:spPr>
          <a:xfrm rot="9618343">
            <a:off x="3470077" y="3930861"/>
            <a:ext cx="4565334" cy="389218"/>
          </a:xfrm>
          <a:prstGeom prst="leftRight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Стрелка вниз 22"/>
          <p:cNvSpPr/>
          <p:nvPr/>
        </p:nvSpPr>
        <p:spPr>
          <a:xfrm rot="16200000">
            <a:off x="3504636" y="5409895"/>
            <a:ext cx="319405" cy="822960"/>
          </a:xfrm>
          <a:prstGeom prst="down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4" name="Рисунок 23"/>
          <p:cNvPicPr/>
          <p:nvPr/>
        </p:nvPicPr>
        <p:blipFill>
          <a:blip r:embed="rId11">
            <a:extLst>
              <a:ext uri="{28A0092B-C50C-407E-A947-70E740481C1C}">
                <a14:useLocalDpi xmlns:a14="http://schemas.microsoft.com/office/drawing/2010/main" val="0"/>
              </a:ext>
            </a:extLst>
          </a:blip>
          <a:srcRect/>
          <a:stretch>
            <a:fillRect/>
          </a:stretch>
        </p:blipFill>
        <p:spPr bwMode="auto">
          <a:xfrm>
            <a:off x="7182436" y="4042858"/>
            <a:ext cx="1170305" cy="1017905"/>
          </a:xfrm>
          <a:prstGeom prst="rect">
            <a:avLst/>
          </a:prstGeom>
          <a:noFill/>
        </p:spPr>
      </p:pic>
      <p:pic>
        <p:nvPicPr>
          <p:cNvPr id="25" name="Рисунок 24"/>
          <p:cNvPicPr/>
          <p:nvPr/>
        </p:nvPicPr>
        <p:blipFill>
          <a:blip r:embed="rId12">
            <a:extLst>
              <a:ext uri="{28A0092B-C50C-407E-A947-70E740481C1C}">
                <a14:useLocalDpi xmlns:a14="http://schemas.microsoft.com/office/drawing/2010/main" val="0"/>
              </a:ext>
            </a:extLst>
          </a:blip>
          <a:srcRect/>
          <a:stretch>
            <a:fillRect/>
          </a:stretch>
        </p:blipFill>
        <p:spPr bwMode="auto">
          <a:xfrm>
            <a:off x="8533691" y="4702354"/>
            <a:ext cx="585470" cy="323215"/>
          </a:xfrm>
          <a:prstGeom prst="rect">
            <a:avLst/>
          </a:prstGeom>
          <a:noFill/>
        </p:spPr>
      </p:pic>
      <p:pic>
        <p:nvPicPr>
          <p:cNvPr id="26" name="Рисунок 25"/>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95625" y="5332743"/>
            <a:ext cx="1314119" cy="1418978"/>
          </a:xfrm>
          <a:prstGeom prst="rect">
            <a:avLst/>
          </a:prstGeom>
          <a:noFill/>
        </p:spPr>
      </p:pic>
      <p:sp>
        <p:nvSpPr>
          <p:cNvPr id="27" name="Стрелка углом 26"/>
          <p:cNvSpPr/>
          <p:nvPr/>
        </p:nvSpPr>
        <p:spPr>
          <a:xfrm rot="10800000">
            <a:off x="7767588" y="5093866"/>
            <a:ext cx="300966" cy="483114"/>
          </a:xfrm>
          <a:prstGeom prst="bentArrow">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28" name="Рисунок 27"/>
          <p:cNvPicPr/>
          <p:nvPr/>
        </p:nvPicPr>
        <p:blipFill>
          <a:blip r:embed="rId14">
            <a:extLst>
              <a:ext uri="{28A0092B-C50C-407E-A947-70E740481C1C}">
                <a14:useLocalDpi xmlns:a14="http://schemas.microsoft.com/office/drawing/2010/main" val="0"/>
              </a:ext>
            </a:extLst>
          </a:blip>
          <a:srcRect/>
          <a:stretch>
            <a:fillRect/>
          </a:stretch>
        </p:blipFill>
        <p:spPr bwMode="auto">
          <a:xfrm rot="20420769">
            <a:off x="6201117" y="4538735"/>
            <a:ext cx="695325" cy="381000"/>
          </a:xfrm>
          <a:prstGeom prst="rect">
            <a:avLst/>
          </a:prstGeom>
          <a:noFill/>
        </p:spPr>
      </p:pic>
      <p:sp>
        <p:nvSpPr>
          <p:cNvPr id="41" name="Стрелка вправо 40"/>
          <p:cNvSpPr/>
          <p:nvPr/>
        </p:nvSpPr>
        <p:spPr>
          <a:xfrm rot="7504770">
            <a:off x="2669439" y="4294083"/>
            <a:ext cx="495300" cy="295275"/>
          </a:xfrm>
          <a:prstGeom prst="rightArrow">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2" name="Поле 41"/>
          <p:cNvSpPr txBox="1"/>
          <p:nvPr/>
        </p:nvSpPr>
        <p:spPr>
          <a:xfrm>
            <a:off x="9508744" y="5432665"/>
            <a:ext cx="1352550" cy="523875"/>
          </a:xfrm>
          <a:prstGeom prst="rect">
            <a:avLst/>
          </a:prstGeom>
          <a:solidFill>
            <a:prstClr val="white"/>
          </a:solidFill>
          <a:ln>
            <a:noFill/>
          </a:ln>
          <a:effectLst/>
        </p:spPr>
        <p:txBody>
          <a:bodyPr rot="0" spcFirstLastPara="0" vert="horz" wrap="square" lIns="0" tIns="0" rIns="0" bIns="0" numCol="1" spcCol="0" rtlCol="0" fromWordArt="0" anchor="t" anchorCtr="0" forceAA="0" compatLnSpc="1">
            <a:prstTxWarp prst="textNoShape">
              <a:avLst/>
            </a:prstTxWarp>
            <a:noAutofit/>
          </a:bodyPr>
          <a:lstStyle/>
          <a:p>
            <a:pPr>
              <a:spcAft>
                <a:spcPts val="1000"/>
              </a:spcAft>
            </a:pP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Modulul de dezagregare in SI de </a:t>
            </a:r>
            <a:r>
              <a:rPr lang="ro-RO" sz="1000" b="1">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procesare </a:t>
            </a:r>
            <a:r>
              <a:rPr lang="ro-RO" sz="1000" b="1" smtClean="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plaților </a:t>
            </a:r>
            <a:r>
              <a:rPr lang="ro-RO" sz="1000" b="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fiscale</a:t>
            </a:r>
            <a:endParaRPr lang="en-US" sz="900" b="1" dirty="0">
              <a:solidFill>
                <a:srgbClr val="4F81BD"/>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Номер слайда 6"/>
          <p:cNvSpPr>
            <a:spLocks noGrp="1"/>
          </p:cNvSpPr>
          <p:nvPr>
            <p:ph type="sldNum" sz="quarter" idx="12"/>
          </p:nvPr>
        </p:nvSpPr>
        <p:spPr/>
        <p:txBody>
          <a:bodyPr/>
          <a:lstStyle/>
          <a:p>
            <a:fld id="{D2A94D47-8512-47EA-ABCC-9F777FF9AD7C}" type="slidenum">
              <a:rPr lang="en-US" smtClean="0"/>
              <a:t>9</a:t>
            </a:fld>
            <a:endParaRPr lang="en-US"/>
          </a:p>
        </p:txBody>
      </p:sp>
    </p:spTree>
    <p:extLst>
      <p:ext uri="{BB962C8B-B14F-4D97-AF65-F5344CB8AC3E}">
        <p14:creationId xmlns:p14="http://schemas.microsoft.com/office/powerpoint/2010/main" val="271688108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anim calcmode="lin" valueType="num">
                                      <p:cBhvr>
                                        <p:cTn id="27" dur="1000" fill="hold"/>
                                        <p:tgtEl>
                                          <p:spTgt spid="21"/>
                                        </p:tgtEl>
                                        <p:attrNameLst>
                                          <p:attrName>ppt_x</p:attrName>
                                        </p:attrNameLst>
                                      </p:cBhvr>
                                      <p:tavLst>
                                        <p:tav tm="0">
                                          <p:val>
                                            <p:strVal val="#ppt_x"/>
                                          </p:val>
                                        </p:tav>
                                        <p:tav tm="100000">
                                          <p:val>
                                            <p:strVal val="#ppt_x"/>
                                          </p:val>
                                        </p:tav>
                                      </p:tavLst>
                                    </p:anim>
                                    <p:anim calcmode="lin" valueType="num">
                                      <p:cBhvr>
                                        <p:cTn id="28" dur="1000" fill="hold"/>
                                        <p:tgtEl>
                                          <p:spTgt spid="2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1"/>
                                        </p:tgtEl>
                                        <p:attrNameLst>
                                          <p:attrName>style.visibility</p:attrName>
                                        </p:attrNameLst>
                                      </p:cBhvr>
                                      <p:to>
                                        <p:strVal val="visible"/>
                                      </p:to>
                                    </p:set>
                                    <p:animEffect transition="in" filter="fade">
                                      <p:cBhvr>
                                        <p:cTn id="38" dur="1000"/>
                                        <p:tgtEl>
                                          <p:spTgt spid="41"/>
                                        </p:tgtEl>
                                      </p:cBhvr>
                                    </p:animEffect>
                                    <p:anim calcmode="lin" valueType="num">
                                      <p:cBhvr>
                                        <p:cTn id="39" dur="1000" fill="hold"/>
                                        <p:tgtEl>
                                          <p:spTgt spid="41"/>
                                        </p:tgtEl>
                                        <p:attrNameLst>
                                          <p:attrName>ppt_x</p:attrName>
                                        </p:attrNameLst>
                                      </p:cBhvr>
                                      <p:tavLst>
                                        <p:tav tm="0">
                                          <p:val>
                                            <p:strVal val="#ppt_x"/>
                                          </p:val>
                                        </p:tav>
                                        <p:tav tm="100000">
                                          <p:val>
                                            <p:strVal val="#ppt_x"/>
                                          </p:val>
                                        </p:tav>
                                      </p:tavLst>
                                    </p:anim>
                                    <p:anim calcmode="lin" valueType="num">
                                      <p:cBhvr>
                                        <p:cTn id="40" dur="1000" fill="hold"/>
                                        <p:tgtEl>
                                          <p:spTgt spid="41"/>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1000"/>
                                        <p:tgtEl>
                                          <p:spTgt spid="22"/>
                                        </p:tgtEl>
                                      </p:cBhvr>
                                    </p:animEffect>
                                    <p:anim calcmode="lin" valueType="num">
                                      <p:cBhvr>
                                        <p:cTn id="51" dur="1000" fill="hold"/>
                                        <p:tgtEl>
                                          <p:spTgt spid="22"/>
                                        </p:tgtEl>
                                        <p:attrNameLst>
                                          <p:attrName>ppt_x</p:attrName>
                                        </p:attrNameLst>
                                      </p:cBhvr>
                                      <p:tavLst>
                                        <p:tav tm="0">
                                          <p:val>
                                            <p:strVal val="#ppt_x"/>
                                          </p:val>
                                        </p:tav>
                                        <p:tav tm="100000">
                                          <p:val>
                                            <p:strVal val="#ppt_x"/>
                                          </p:val>
                                        </p:tav>
                                      </p:tavLst>
                                    </p:anim>
                                    <p:anim calcmode="lin" valueType="num">
                                      <p:cBhvr>
                                        <p:cTn id="52" dur="1000" fill="hold"/>
                                        <p:tgtEl>
                                          <p:spTgt spid="22"/>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fade">
                                      <p:cBhvr>
                                        <p:cTn id="55" dur="1000"/>
                                        <p:tgtEl>
                                          <p:spTgt spid="11"/>
                                        </p:tgtEl>
                                      </p:cBhvr>
                                    </p:animEffect>
                                    <p:anim calcmode="lin" valueType="num">
                                      <p:cBhvr>
                                        <p:cTn id="56" dur="1000" fill="hold"/>
                                        <p:tgtEl>
                                          <p:spTgt spid="11"/>
                                        </p:tgtEl>
                                        <p:attrNameLst>
                                          <p:attrName>ppt_x</p:attrName>
                                        </p:attrNameLst>
                                      </p:cBhvr>
                                      <p:tavLst>
                                        <p:tav tm="0">
                                          <p:val>
                                            <p:strVal val="#ppt_x"/>
                                          </p:val>
                                        </p:tav>
                                        <p:tav tm="100000">
                                          <p:val>
                                            <p:strVal val="#ppt_x"/>
                                          </p:val>
                                        </p:tav>
                                      </p:tavLst>
                                    </p:anim>
                                    <p:anim calcmode="lin" valueType="num">
                                      <p:cBhvr>
                                        <p:cTn id="57" dur="1000" fill="hold"/>
                                        <p:tgtEl>
                                          <p:spTgt spid="11"/>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1000"/>
                                        <p:tgtEl>
                                          <p:spTgt spid="20"/>
                                        </p:tgtEl>
                                      </p:cBhvr>
                                    </p:animEffect>
                                    <p:anim calcmode="lin" valueType="num">
                                      <p:cBhvr>
                                        <p:cTn id="61" dur="1000" fill="hold"/>
                                        <p:tgtEl>
                                          <p:spTgt spid="20"/>
                                        </p:tgtEl>
                                        <p:attrNameLst>
                                          <p:attrName>ppt_x</p:attrName>
                                        </p:attrNameLst>
                                      </p:cBhvr>
                                      <p:tavLst>
                                        <p:tav tm="0">
                                          <p:val>
                                            <p:strVal val="#ppt_x"/>
                                          </p:val>
                                        </p:tav>
                                        <p:tav tm="100000">
                                          <p:val>
                                            <p:strVal val="#ppt_x"/>
                                          </p:val>
                                        </p:tav>
                                      </p:tavLst>
                                    </p:anim>
                                    <p:anim calcmode="lin" valueType="num">
                                      <p:cBhvr>
                                        <p:cTn id="62" dur="1000" fill="hold"/>
                                        <p:tgtEl>
                                          <p:spTgt spid="2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1000"/>
                                        <p:tgtEl>
                                          <p:spTgt spid="17"/>
                                        </p:tgtEl>
                                      </p:cBhvr>
                                    </p:animEffect>
                                    <p:anim calcmode="lin" valueType="num">
                                      <p:cBhvr>
                                        <p:cTn id="66" dur="1000" fill="hold"/>
                                        <p:tgtEl>
                                          <p:spTgt spid="17"/>
                                        </p:tgtEl>
                                        <p:attrNameLst>
                                          <p:attrName>ppt_x</p:attrName>
                                        </p:attrNameLst>
                                      </p:cBhvr>
                                      <p:tavLst>
                                        <p:tav tm="0">
                                          <p:val>
                                            <p:strVal val="#ppt_x"/>
                                          </p:val>
                                        </p:tav>
                                        <p:tav tm="100000">
                                          <p:val>
                                            <p:strVal val="#ppt_x"/>
                                          </p:val>
                                        </p:tav>
                                      </p:tavLst>
                                    </p:anim>
                                    <p:anim calcmode="lin" valueType="num">
                                      <p:cBhvr>
                                        <p:cTn id="67" dur="1000" fill="hold"/>
                                        <p:tgtEl>
                                          <p:spTgt spid="1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1000"/>
                                        <p:tgtEl>
                                          <p:spTgt spid="19"/>
                                        </p:tgtEl>
                                      </p:cBhvr>
                                    </p:animEffect>
                                    <p:anim calcmode="lin" valueType="num">
                                      <p:cBhvr>
                                        <p:cTn id="71" dur="1000" fill="hold"/>
                                        <p:tgtEl>
                                          <p:spTgt spid="19"/>
                                        </p:tgtEl>
                                        <p:attrNameLst>
                                          <p:attrName>ppt_x</p:attrName>
                                        </p:attrNameLst>
                                      </p:cBhvr>
                                      <p:tavLst>
                                        <p:tav tm="0">
                                          <p:val>
                                            <p:strVal val="#ppt_x"/>
                                          </p:val>
                                        </p:tav>
                                        <p:tav tm="100000">
                                          <p:val>
                                            <p:strVal val="#ppt_x"/>
                                          </p:val>
                                        </p:tav>
                                      </p:tavLst>
                                    </p:anim>
                                    <p:anim calcmode="lin" valueType="num">
                                      <p:cBhvr>
                                        <p:cTn id="7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1000"/>
                                        <p:tgtEl>
                                          <p:spTgt spid="23"/>
                                        </p:tgtEl>
                                      </p:cBhvr>
                                    </p:animEffect>
                                    <p:anim calcmode="lin" valueType="num">
                                      <p:cBhvr>
                                        <p:cTn id="78" dur="1000" fill="hold"/>
                                        <p:tgtEl>
                                          <p:spTgt spid="23"/>
                                        </p:tgtEl>
                                        <p:attrNameLst>
                                          <p:attrName>ppt_x</p:attrName>
                                        </p:attrNameLst>
                                      </p:cBhvr>
                                      <p:tavLst>
                                        <p:tav tm="0">
                                          <p:val>
                                            <p:strVal val="#ppt_x"/>
                                          </p:val>
                                        </p:tav>
                                        <p:tav tm="100000">
                                          <p:val>
                                            <p:strVal val="#ppt_x"/>
                                          </p:val>
                                        </p:tav>
                                      </p:tavLst>
                                    </p:anim>
                                    <p:anim calcmode="lin" valueType="num">
                                      <p:cBhvr>
                                        <p:cTn id="79" dur="10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fade">
                                      <p:cBhvr>
                                        <p:cTn id="82" dur="1000"/>
                                        <p:tgtEl>
                                          <p:spTgt spid="14"/>
                                        </p:tgtEl>
                                      </p:cBhvr>
                                    </p:animEffect>
                                    <p:anim calcmode="lin" valueType="num">
                                      <p:cBhvr>
                                        <p:cTn id="83" dur="1000" fill="hold"/>
                                        <p:tgtEl>
                                          <p:spTgt spid="14"/>
                                        </p:tgtEl>
                                        <p:attrNameLst>
                                          <p:attrName>ppt_x</p:attrName>
                                        </p:attrNameLst>
                                      </p:cBhvr>
                                      <p:tavLst>
                                        <p:tav tm="0">
                                          <p:val>
                                            <p:strVal val="#ppt_x"/>
                                          </p:val>
                                        </p:tav>
                                        <p:tav tm="100000">
                                          <p:val>
                                            <p:strVal val="#ppt_x"/>
                                          </p:val>
                                        </p:tav>
                                      </p:tavLst>
                                    </p:anim>
                                    <p:anim calcmode="lin" valueType="num">
                                      <p:cBhvr>
                                        <p:cTn id="8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2" presetClass="entr" presetSubtype="0" fill="hold" nodeType="click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fade">
                                      <p:cBhvr>
                                        <p:cTn id="89" dur="1000"/>
                                        <p:tgtEl>
                                          <p:spTgt spid="28"/>
                                        </p:tgtEl>
                                      </p:cBhvr>
                                    </p:animEffect>
                                    <p:anim calcmode="lin" valueType="num">
                                      <p:cBhvr>
                                        <p:cTn id="90" dur="1000" fill="hold"/>
                                        <p:tgtEl>
                                          <p:spTgt spid="28"/>
                                        </p:tgtEl>
                                        <p:attrNameLst>
                                          <p:attrName>ppt_x</p:attrName>
                                        </p:attrNameLst>
                                      </p:cBhvr>
                                      <p:tavLst>
                                        <p:tav tm="0">
                                          <p:val>
                                            <p:strVal val="#ppt_x"/>
                                          </p:val>
                                        </p:tav>
                                        <p:tav tm="100000">
                                          <p:val>
                                            <p:strVal val="#ppt_x"/>
                                          </p:val>
                                        </p:tav>
                                      </p:tavLst>
                                    </p:anim>
                                    <p:anim calcmode="lin" valueType="num">
                                      <p:cBhvr>
                                        <p:cTn id="91" dur="1000" fill="hold"/>
                                        <p:tgtEl>
                                          <p:spTgt spid="28"/>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1000"/>
                                        <p:tgtEl>
                                          <p:spTgt spid="24"/>
                                        </p:tgtEl>
                                      </p:cBhvr>
                                    </p:animEffect>
                                    <p:anim calcmode="lin" valueType="num">
                                      <p:cBhvr>
                                        <p:cTn id="95" dur="1000" fill="hold"/>
                                        <p:tgtEl>
                                          <p:spTgt spid="24"/>
                                        </p:tgtEl>
                                        <p:attrNameLst>
                                          <p:attrName>ppt_x</p:attrName>
                                        </p:attrNameLst>
                                      </p:cBhvr>
                                      <p:tavLst>
                                        <p:tav tm="0">
                                          <p:val>
                                            <p:strVal val="#ppt_x"/>
                                          </p:val>
                                        </p:tav>
                                        <p:tav tm="100000">
                                          <p:val>
                                            <p:strVal val="#ppt_x"/>
                                          </p:val>
                                        </p:tav>
                                      </p:tavLst>
                                    </p:anim>
                                    <p:anim calcmode="lin" valueType="num">
                                      <p:cBhvr>
                                        <p:cTn id="9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nodeType="clickEffect">
                                  <p:stCondLst>
                                    <p:cond delay="0"/>
                                  </p:stCondLst>
                                  <p:childTnLst>
                                    <p:set>
                                      <p:cBhvr>
                                        <p:cTn id="100" dur="1" fill="hold">
                                          <p:stCondLst>
                                            <p:cond delay="0"/>
                                          </p:stCondLst>
                                        </p:cTn>
                                        <p:tgtEl>
                                          <p:spTgt spid="25"/>
                                        </p:tgtEl>
                                        <p:attrNameLst>
                                          <p:attrName>style.visibility</p:attrName>
                                        </p:attrNameLst>
                                      </p:cBhvr>
                                      <p:to>
                                        <p:strVal val="visible"/>
                                      </p:to>
                                    </p:set>
                                    <p:animEffect transition="in" filter="fade">
                                      <p:cBhvr>
                                        <p:cTn id="101" dur="1000"/>
                                        <p:tgtEl>
                                          <p:spTgt spid="25"/>
                                        </p:tgtEl>
                                      </p:cBhvr>
                                    </p:animEffect>
                                    <p:anim calcmode="lin" valueType="num">
                                      <p:cBhvr>
                                        <p:cTn id="102" dur="1000" fill="hold"/>
                                        <p:tgtEl>
                                          <p:spTgt spid="25"/>
                                        </p:tgtEl>
                                        <p:attrNameLst>
                                          <p:attrName>ppt_x</p:attrName>
                                        </p:attrNameLst>
                                      </p:cBhvr>
                                      <p:tavLst>
                                        <p:tav tm="0">
                                          <p:val>
                                            <p:strVal val="#ppt_x"/>
                                          </p:val>
                                        </p:tav>
                                        <p:tav tm="100000">
                                          <p:val>
                                            <p:strVal val="#ppt_x"/>
                                          </p:val>
                                        </p:tav>
                                      </p:tavLst>
                                    </p:anim>
                                    <p:anim calcmode="lin" valueType="num">
                                      <p:cBhvr>
                                        <p:cTn id="103" dur="1000" fill="hold"/>
                                        <p:tgtEl>
                                          <p:spTgt spid="25"/>
                                        </p:tgtEl>
                                        <p:attrNameLst>
                                          <p:attrName>ppt_y</p:attrName>
                                        </p:attrNameLst>
                                      </p:cBhvr>
                                      <p:tavLst>
                                        <p:tav tm="0">
                                          <p:val>
                                            <p:strVal val="#ppt_y+.1"/>
                                          </p:val>
                                        </p:tav>
                                        <p:tav tm="100000">
                                          <p:val>
                                            <p:strVal val="#ppt_y"/>
                                          </p:val>
                                        </p:tav>
                                      </p:tavLst>
                                    </p:anim>
                                  </p:childTnLst>
                                </p:cTn>
                              </p:par>
                              <p:par>
                                <p:cTn id="104" presetID="42" presetClass="entr" presetSubtype="0" fill="hold" nodeType="with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fade">
                                      <p:cBhvr>
                                        <p:cTn id="106" dur="1000"/>
                                        <p:tgtEl>
                                          <p:spTgt spid="15"/>
                                        </p:tgtEl>
                                      </p:cBhvr>
                                    </p:animEffect>
                                    <p:anim calcmode="lin" valueType="num">
                                      <p:cBhvr>
                                        <p:cTn id="107" dur="1000" fill="hold"/>
                                        <p:tgtEl>
                                          <p:spTgt spid="15"/>
                                        </p:tgtEl>
                                        <p:attrNameLst>
                                          <p:attrName>ppt_x</p:attrName>
                                        </p:attrNameLst>
                                      </p:cBhvr>
                                      <p:tavLst>
                                        <p:tav tm="0">
                                          <p:val>
                                            <p:strVal val="#ppt_x"/>
                                          </p:val>
                                        </p:tav>
                                        <p:tav tm="100000">
                                          <p:val>
                                            <p:strVal val="#ppt_x"/>
                                          </p:val>
                                        </p:tav>
                                      </p:tavLst>
                                    </p:anim>
                                    <p:anim calcmode="lin" valueType="num">
                                      <p:cBhvr>
                                        <p:cTn id="108" dur="1000" fill="hold"/>
                                        <p:tgtEl>
                                          <p:spTgt spid="15"/>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fade">
                                      <p:cBhvr>
                                        <p:cTn id="111" dur="1000"/>
                                        <p:tgtEl>
                                          <p:spTgt spid="42"/>
                                        </p:tgtEl>
                                      </p:cBhvr>
                                    </p:animEffect>
                                    <p:anim calcmode="lin" valueType="num">
                                      <p:cBhvr>
                                        <p:cTn id="112" dur="1000" fill="hold"/>
                                        <p:tgtEl>
                                          <p:spTgt spid="42"/>
                                        </p:tgtEl>
                                        <p:attrNameLst>
                                          <p:attrName>ppt_x</p:attrName>
                                        </p:attrNameLst>
                                      </p:cBhvr>
                                      <p:tavLst>
                                        <p:tav tm="0">
                                          <p:val>
                                            <p:strVal val="#ppt_x"/>
                                          </p:val>
                                        </p:tav>
                                        <p:tav tm="100000">
                                          <p:val>
                                            <p:strVal val="#ppt_x"/>
                                          </p:val>
                                        </p:tav>
                                      </p:tavLst>
                                    </p:anim>
                                    <p:anim calcmode="lin" valueType="num">
                                      <p:cBhvr>
                                        <p:cTn id="113"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grpId="0" nodeType="clickEffect">
                                  <p:stCondLst>
                                    <p:cond delay="0"/>
                                  </p:stCondLst>
                                  <p:childTnLst>
                                    <p:set>
                                      <p:cBhvr>
                                        <p:cTn id="117" dur="1" fill="hold">
                                          <p:stCondLst>
                                            <p:cond delay="0"/>
                                          </p:stCondLst>
                                        </p:cTn>
                                        <p:tgtEl>
                                          <p:spTgt spid="27"/>
                                        </p:tgtEl>
                                        <p:attrNameLst>
                                          <p:attrName>style.visibility</p:attrName>
                                        </p:attrNameLst>
                                      </p:cBhvr>
                                      <p:to>
                                        <p:strVal val="visible"/>
                                      </p:to>
                                    </p:set>
                                    <p:animEffect transition="in" filter="fade">
                                      <p:cBhvr>
                                        <p:cTn id="118" dur="1000"/>
                                        <p:tgtEl>
                                          <p:spTgt spid="27"/>
                                        </p:tgtEl>
                                      </p:cBhvr>
                                    </p:animEffect>
                                    <p:anim calcmode="lin" valueType="num">
                                      <p:cBhvr>
                                        <p:cTn id="119" dur="1000" fill="hold"/>
                                        <p:tgtEl>
                                          <p:spTgt spid="27"/>
                                        </p:tgtEl>
                                        <p:attrNameLst>
                                          <p:attrName>ppt_x</p:attrName>
                                        </p:attrNameLst>
                                      </p:cBhvr>
                                      <p:tavLst>
                                        <p:tav tm="0">
                                          <p:val>
                                            <p:strVal val="#ppt_x"/>
                                          </p:val>
                                        </p:tav>
                                        <p:tav tm="100000">
                                          <p:val>
                                            <p:strVal val="#ppt_x"/>
                                          </p:val>
                                        </p:tav>
                                      </p:tavLst>
                                    </p:anim>
                                    <p:anim calcmode="lin" valueType="num">
                                      <p:cBhvr>
                                        <p:cTn id="120" dur="1000" fill="hold"/>
                                        <p:tgtEl>
                                          <p:spTgt spid="27"/>
                                        </p:tgtEl>
                                        <p:attrNameLst>
                                          <p:attrName>ppt_y</p:attrName>
                                        </p:attrNameLst>
                                      </p:cBhvr>
                                      <p:tavLst>
                                        <p:tav tm="0">
                                          <p:val>
                                            <p:strVal val="#ppt_y+.1"/>
                                          </p:val>
                                        </p:tav>
                                        <p:tav tm="100000">
                                          <p:val>
                                            <p:strVal val="#ppt_y"/>
                                          </p:val>
                                        </p:tav>
                                      </p:tavLst>
                                    </p:anim>
                                  </p:childTnLst>
                                </p:cTn>
                              </p:par>
                              <p:par>
                                <p:cTn id="121" presetID="42" presetClass="entr" presetSubtype="0" fill="hold" nodeType="withEffect">
                                  <p:stCondLst>
                                    <p:cond delay="0"/>
                                  </p:stCondLst>
                                  <p:childTnLst>
                                    <p:set>
                                      <p:cBhvr>
                                        <p:cTn id="122" dur="1" fill="hold">
                                          <p:stCondLst>
                                            <p:cond delay="0"/>
                                          </p:stCondLst>
                                        </p:cTn>
                                        <p:tgtEl>
                                          <p:spTgt spid="26"/>
                                        </p:tgtEl>
                                        <p:attrNameLst>
                                          <p:attrName>style.visibility</p:attrName>
                                        </p:attrNameLst>
                                      </p:cBhvr>
                                      <p:to>
                                        <p:strVal val="visible"/>
                                      </p:to>
                                    </p:set>
                                    <p:animEffect transition="in" filter="fade">
                                      <p:cBhvr>
                                        <p:cTn id="123" dur="1000"/>
                                        <p:tgtEl>
                                          <p:spTgt spid="26"/>
                                        </p:tgtEl>
                                      </p:cBhvr>
                                    </p:animEffect>
                                    <p:anim calcmode="lin" valueType="num">
                                      <p:cBhvr>
                                        <p:cTn id="124" dur="1000" fill="hold"/>
                                        <p:tgtEl>
                                          <p:spTgt spid="26"/>
                                        </p:tgtEl>
                                        <p:attrNameLst>
                                          <p:attrName>ppt_x</p:attrName>
                                        </p:attrNameLst>
                                      </p:cBhvr>
                                      <p:tavLst>
                                        <p:tav tm="0">
                                          <p:val>
                                            <p:strVal val="#ppt_x"/>
                                          </p:val>
                                        </p:tav>
                                        <p:tav tm="100000">
                                          <p:val>
                                            <p:strVal val="#ppt_x"/>
                                          </p:val>
                                        </p:tav>
                                      </p:tavLst>
                                    </p:anim>
                                    <p:anim calcmode="lin" valueType="num">
                                      <p:cBhvr>
                                        <p:cTn id="12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7" grpId="0" animBg="1"/>
      <p:bldP spid="41" grpId="0" animBg="1"/>
      <p:bldP spid="42"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TotalTime>
  <Words>227</Words>
  <Application>Microsoft Office PowerPoint</Application>
  <PresentationFormat>Widescreen</PresentationFormat>
  <Paragraphs>100</Paragraphs>
  <Slides>21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Times New Roman</vt:lpstr>
      <vt:lpstr>Тема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Date statistice privind sumele transferate prin intermediul SIA „SCITL”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Turcanu Andrei</dc:creator>
  <cp:lastModifiedBy>Ion Iaconi</cp:lastModifiedBy>
  <cp:revision>46</cp:revision>
  <dcterms:created xsi:type="dcterms:W3CDTF">2017-09-20T08:21:38Z</dcterms:created>
  <dcterms:modified xsi:type="dcterms:W3CDTF">2018-04-13T11:20:12Z</dcterms:modified>
</cp:coreProperties>
</file>