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embedTrueTypeFonts="1" saveSubsetFonts="1" autoCompressPictures="0">
  <p:sldMasterIdLst>
    <p:sldMasterId id="2147483659" r:id="rId1"/>
  </p:sldMasterIdLst>
  <p:notesMasterIdLst>
    <p:notesMasterId r:id="rId11"/>
  </p:notesMasterIdLst>
  <p:sldIdLst>
    <p:sldId id="256" r:id="rId2"/>
    <p:sldId id="284" r:id="rId3"/>
    <p:sldId id="297" r:id="rId4"/>
    <p:sldId id="298" r:id="rId5"/>
    <p:sldId id="299" r:id="rId6"/>
    <p:sldId id="300" r:id="rId7"/>
    <p:sldId id="301" r:id="rId8"/>
    <p:sldId id="303" r:id="rId9"/>
    <p:sldId id="302" r:id="rId10"/>
  </p:sldIdLst>
  <p:sldSz cx="9144000" cy="5143500" type="screen16x9"/>
  <p:notesSz cx="6797675" cy="9926638"/>
  <p:embeddedFontLst>
    <p:embeddedFont>
      <p:font typeface="Montserrat" panose="020B0604020202020204" charset="-52"/>
      <p:regular r:id="rId12"/>
      <p:bold r:id="rId13"/>
      <p:italic r:id="rId14"/>
      <p:boldItalic r:id="rId15"/>
    </p:embeddedFont>
    <p:embeddedFont>
      <p:font typeface="Source Sans Pro" panose="020B0604020202020204" charset="0"/>
      <p:regular r:id="rId16"/>
      <p:bold r:id="rId17"/>
      <p:italic r:id="rId18"/>
      <p:boldItalic r:id="rId19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Berladean Dan" initials="BD" lastIdx="1" clrIdx="0">
    <p:extLst>
      <p:ext uri="{19B8F6BF-5375-455C-9EA6-DF929625EA0E}">
        <p15:presenceInfo xmlns:p15="http://schemas.microsoft.com/office/powerpoint/2012/main" userId="Berladean Dan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4A5AF"/>
    <a:srgbClr val="94B8A9"/>
    <a:srgbClr val="C7D5E0"/>
    <a:srgbClr val="C5D5A0"/>
    <a:srgbClr val="E8EF81"/>
    <a:srgbClr val="BBD189"/>
    <a:srgbClr val="333333"/>
    <a:srgbClr val="3A81BA"/>
    <a:srgbClr val="0594BE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970A429A-533F-40F5-A678-562649785E0B}">
  <a:tblStyle styleId="{970A429A-533F-40F5-A678-562649785E0B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bottom>
          <a:insideH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insideH>
          <a:insideV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6404" autoAdjust="0"/>
  </p:normalViewPr>
  <p:slideViewPr>
    <p:cSldViewPr snapToGrid="0">
      <p:cViewPr varScale="1">
        <p:scale>
          <a:sx n="152" d="100"/>
          <a:sy n="152" d="100"/>
        </p:scale>
        <p:origin x="444" y="132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2.fntdata"/><Relationship Id="rId18" Type="http://schemas.openxmlformats.org/officeDocument/2006/relationships/font" Target="fonts/font7.fntdata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font" Target="fonts/font1.fntdata"/><Relationship Id="rId17" Type="http://schemas.openxmlformats.org/officeDocument/2006/relationships/font" Target="fonts/font6.fntdata"/><Relationship Id="rId2" Type="http://schemas.openxmlformats.org/officeDocument/2006/relationships/slide" Target="slides/slide1.xml"/><Relationship Id="rId16" Type="http://schemas.openxmlformats.org/officeDocument/2006/relationships/font" Target="fonts/font5.fntdata"/><Relationship Id="rId20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font" Target="fonts/font4.fntdata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font" Target="fonts/font8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3.fntdata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8287" cy="372268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679768" y="4715154"/>
            <a:ext cx="5438140" cy="44669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092" tIns="92092" rIns="92092" bIns="92092" anchor="t" anchorCtr="0"/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Shape 67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" name="Shape 68"/>
          <p:cNvSpPr txBox="1">
            <a:spLocks noGrp="1"/>
          </p:cNvSpPr>
          <p:nvPr>
            <p:ph type="body" idx="1"/>
          </p:nvPr>
        </p:nvSpPr>
        <p:spPr>
          <a:xfrm>
            <a:off x="679768" y="4715154"/>
            <a:ext cx="5438140" cy="4466987"/>
          </a:xfrm>
          <a:prstGeom prst="rect">
            <a:avLst/>
          </a:prstGeom>
        </p:spPr>
        <p:txBody>
          <a:bodyPr spcFirstLastPara="1" wrap="square" lIns="92092" tIns="92092" rIns="92092" bIns="92092" anchor="t" anchorCtr="0">
            <a:noAutofit/>
          </a:bodyPr>
          <a:lstStyle/>
          <a:p>
            <a:pPr marL="0" indent="0"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Shape 87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8" name="Shape 88"/>
          <p:cNvSpPr txBox="1">
            <a:spLocks noGrp="1"/>
          </p:cNvSpPr>
          <p:nvPr>
            <p:ph type="body" idx="1"/>
          </p:nvPr>
        </p:nvSpPr>
        <p:spPr>
          <a:xfrm>
            <a:off x="679768" y="4715154"/>
            <a:ext cx="5438140" cy="4466987"/>
          </a:xfrm>
          <a:prstGeom prst="rect">
            <a:avLst/>
          </a:prstGeom>
        </p:spPr>
        <p:txBody>
          <a:bodyPr spcFirstLastPara="1" wrap="square" lIns="92092" tIns="92092" rIns="92092" bIns="92092" anchor="t" anchorCtr="0">
            <a:noAutofit/>
          </a:bodyPr>
          <a:lstStyle/>
          <a:p>
            <a:pPr marL="0" indent="0"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423751117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Shape 87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8" name="Shape 88"/>
          <p:cNvSpPr txBox="1">
            <a:spLocks noGrp="1"/>
          </p:cNvSpPr>
          <p:nvPr>
            <p:ph type="body" idx="1"/>
          </p:nvPr>
        </p:nvSpPr>
        <p:spPr>
          <a:xfrm>
            <a:off x="679768" y="4715154"/>
            <a:ext cx="5438140" cy="4466987"/>
          </a:xfrm>
          <a:prstGeom prst="rect">
            <a:avLst/>
          </a:prstGeom>
        </p:spPr>
        <p:txBody>
          <a:bodyPr spcFirstLastPara="1" wrap="square" lIns="92092" tIns="92092" rIns="92092" bIns="92092" anchor="t" anchorCtr="0">
            <a:noAutofit/>
          </a:bodyPr>
          <a:lstStyle/>
          <a:p>
            <a:pPr marL="0" indent="0"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19246881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Shape 87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8" name="Shape 88"/>
          <p:cNvSpPr txBox="1">
            <a:spLocks noGrp="1"/>
          </p:cNvSpPr>
          <p:nvPr>
            <p:ph type="body" idx="1"/>
          </p:nvPr>
        </p:nvSpPr>
        <p:spPr>
          <a:xfrm>
            <a:off x="679768" y="4715154"/>
            <a:ext cx="5438140" cy="4466987"/>
          </a:xfrm>
          <a:prstGeom prst="rect">
            <a:avLst/>
          </a:prstGeom>
        </p:spPr>
        <p:txBody>
          <a:bodyPr spcFirstLastPara="1" wrap="square" lIns="92092" tIns="92092" rIns="92092" bIns="92092" anchor="t" anchorCtr="0">
            <a:noAutofit/>
          </a:bodyPr>
          <a:lstStyle/>
          <a:p>
            <a:pPr marL="0" indent="0"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47649256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Shape 87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8" name="Shape 88"/>
          <p:cNvSpPr txBox="1">
            <a:spLocks noGrp="1"/>
          </p:cNvSpPr>
          <p:nvPr>
            <p:ph type="body" idx="1"/>
          </p:nvPr>
        </p:nvSpPr>
        <p:spPr>
          <a:xfrm>
            <a:off x="679768" y="4715154"/>
            <a:ext cx="5438140" cy="4466987"/>
          </a:xfrm>
          <a:prstGeom prst="rect">
            <a:avLst/>
          </a:prstGeom>
        </p:spPr>
        <p:txBody>
          <a:bodyPr spcFirstLastPara="1" wrap="square" lIns="92092" tIns="92092" rIns="92092" bIns="92092" anchor="t" anchorCtr="0">
            <a:noAutofit/>
          </a:bodyPr>
          <a:lstStyle/>
          <a:p>
            <a:pPr marL="0" indent="0"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72795862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Shape 87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8" name="Shape 88"/>
          <p:cNvSpPr txBox="1">
            <a:spLocks noGrp="1"/>
          </p:cNvSpPr>
          <p:nvPr>
            <p:ph type="body" idx="1"/>
          </p:nvPr>
        </p:nvSpPr>
        <p:spPr>
          <a:xfrm>
            <a:off x="679768" y="4715154"/>
            <a:ext cx="5438140" cy="4466987"/>
          </a:xfrm>
          <a:prstGeom prst="rect">
            <a:avLst/>
          </a:prstGeom>
        </p:spPr>
        <p:txBody>
          <a:bodyPr spcFirstLastPara="1" wrap="square" lIns="92092" tIns="92092" rIns="92092" bIns="92092" anchor="t" anchorCtr="0">
            <a:noAutofit/>
          </a:bodyPr>
          <a:lstStyle/>
          <a:p>
            <a:pPr marL="0" indent="0"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83363434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Shape 87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8" name="Shape 88"/>
          <p:cNvSpPr txBox="1">
            <a:spLocks noGrp="1"/>
          </p:cNvSpPr>
          <p:nvPr>
            <p:ph type="body" idx="1"/>
          </p:nvPr>
        </p:nvSpPr>
        <p:spPr>
          <a:xfrm>
            <a:off x="679768" y="4715154"/>
            <a:ext cx="5438140" cy="4466987"/>
          </a:xfrm>
          <a:prstGeom prst="rect">
            <a:avLst/>
          </a:prstGeom>
        </p:spPr>
        <p:txBody>
          <a:bodyPr spcFirstLastPara="1" wrap="square" lIns="92092" tIns="92092" rIns="92092" bIns="92092" anchor="t" anchorCtr="0">
            <a:noAutofit/>
          </a:bodyPr>
          <a:lstStyle/>
          <a:p>
            <a:pPr marL="0" indent="0"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49744498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Shape 87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8" name="Shape 88"/>
          <p:cNvSpPr txBox="1">
            <a:spLocks noGrp="1"/>
          </p:cNvSpPr>
          <p:nvPr>
            <p:ph type="body" idx="1"/>
          </p:nvPr>
        </p:nvSpPr>
        <p:spPr>
          <a:xfrm>
            <a:off x="679768" y="4715154"/>
            <a:ext cx="5438140" cy="4466987"/>
          </a:xfrm>
          <a:prstGeom prst="rect">
            <a:avLst/>
          </a:prstGeom>
        </p:spPr>
        <p:txBody>
          <a:bodyPr spcFirstLastPara="1" wrap="square" lIns="92092" tIns="92092" rIns="92092" bIns="92092" anchor="t" anchorCtr="0">
            <a:noAutofit/>
          </a:bodyPr>
          <a:lstStyle/>
          <a:p>
            <a:pPr marL="0" indent="0"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7111535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/>
          <p:nvPr/>
        </p:nvSpPr>
        <p:spPr>
          <a:xfrm>
            <a:off x="-25" y="0"/>
            <a:ext cx="9144000" cy="2571600"/>
          </a:xfrm>
          <a:prstGeom prst="rect">
            <a:avLst/>
          </a:prstGeom>
          <a:solidFill>
            <a:srgbClr val="00BEF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pic>
        <p:nvPicPr>
          <p:cNvPr id="11" name="Shape 11" descr="marco.png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Shape 12"/>
          <p:cNvSpPr txBox="1">
            <a:spLocks noGrp="1"/>
          </p:cNvSpPr>
          <p:nvPr>
            <p:ph type="ctrTitle"/>
          </p:nvPr>
        </p:nvSpPr>
        <p:spPr>
          <a:xfrm>
            <a:off x="1139200" y="645550"/>
            <a:ext cx="6865800" cy="19263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None/>
              <a:defRPr sz="3600">
                <a:solidFill>
                  <a:srgbClr val="FFFFFF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None/>
              <a:defRPr sz="3600">
                <a:solidFill>
                  <a:srgbClr val="FFFFFF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None/>
              <a:defRPr sz="3600">
                <a:solidFill>
                  <a:srgbClr val="FFFFFF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None/>
              <a:defRPr sz="3600">
                <a:solidFill>
                  <a:srgbClr val="FFFFFF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None/>
              <a:defRPr sz="3600">
                <a:solidFill>
                  <a:srgbClr val="FFFFFF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None/>
              <a:defRPr sz="3600">
                <a:solidFill>
                  <a:srgbClr val="FFFFFF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None/>
              <a:defRPr sz="3600">
                <a:solidFill>
                  <a:srgbClr val="FFFFFF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None/>
              <a:defRPr sz="3600">
                <a:solidFill>
                  <a:srgbClr val="FFFFFF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None/>
              <a:defRPr sz="3600">
                <a:solidFill>
                  <a:srgbClr val="FFFFFF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+ 1 column"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Shape 25"/>
          <p:cNvSpPr/>
          <p:nvPr/>
        </p:nvSpPr>
        <p:spPr>
          <a:xfrm>
            <a:off x="-25" y="0"/>
            <a:ext cx="9144000" cy="1312500"/>
          </a:xfrm>
          <a:prstGeom prst="rect">
            <a:avLst/>
          </a:prstGeom>
          <a:solidFill>
            <a:srgbClr val="00BEF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27" name="Shape 27"/>
          <p:cNvSpPr txBox="1">
            <a:spLocks noGrp="1"/>
          </p:cNvSpPr>
          <p:nvPr>
            <p:ph type="title"/>
          </p:nvPr>
        </p:nvSpPr>
        <p:spPr>
          <a:xfrm>
            <a:off x="1010200" y="648725"/>
            <a:ext cx="7131300" cy="6714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8" name="Shape 28"/>
          <p:cNvSpPr txBox="1">
            <a:spLocks noGrp="1"/>
          </p:cNvSpPr>
          <p:nvPr>
            <p:ph type="body" idx="1"/>
          </p:nvPr>
        </p:nvSpPr>
        <p:spPr>
          <a:xfrm>
            <a:off x="1010200" y="1434950"/>
            <a:ext cx="7131300" cy="27801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81000">
              <a:spcBef>
                <a:spcPts val="600"/>
              </a:spcBef>
              <a:spcAft>
                <a:spcPts val="0"/>
              </a:spcAft>
              <a:buSzPts val="2400"/>
              <a:buChar char="»"/>
              <a:defRPr/>
            </a:lvl1pPr>
            <a:lvl2pPr marL="914400" lvl="1" indent="-381000">
              <a:spcBef>
                <a:spcPts val="0"/>
              </a:spcBef>
              <a:spcAft>
                <a:spcPts val="0"/>
              </a:spcAft>
              <a:buSzPts val="2400"/>
              <a:buChar char="»"/>
              <a:defRPr/>
            </a:lvl2pPr>
            <a:lvl3pPr marL="1371600" lvl="2" indent="-381000">
              <a:spcBef>
                <a:spcPts val="0"/>
              </a:spcBef>
              <a:spcAft>
                <a:spcPts val="0"/>
              </a:spcAft>
              <a:buSzPts val="2400"/>
              <a:buChar char="»"/>
              <a:defRPr/>
            </a:lvl3pPr>
            <a:lvl4pPr marL="1828800" lvl="3" indent="-381000">
              <a:spcBef>
                <a:spcPts val="0"/>
              </a:spcBef>
              <a:spcAft>
                <a:spcPts val="0"/>
              </a:spcAft>
              <a:buSzPts val="2400"/>
              <a:buChar char="●"/>
              <a:defRPr/>
            </a:lvl4pPr>
            <a:lvl5pPr marL="2286000" lvl="4" indent="-381000">
              <a:spcBef>
                <a:spcPts val="0"/>
              </a:spcBef>
              <a:spcAft>
                <a:spcPts val="0"/>
              </a:spcAft>
              <a:buSzPts val="2400"/>
              <a:buChar char="○"/>
              <a:defRPr/>
            </a:lvl5pPr>
            <a:lvl6pPr marL="2743200" lvl="5" indent="-381000">
              <a:spcBef>
                <a:spcPts val="0"/>
              </a:spcBef>
              <a:spcAft>
                <a:spcPts val="0"/>
              </a:spcAft>
              <a:buSzPts val="2400"/>
              <a:buChar char="■"/>
              <a:defRPr/>
            </a:lvl6pPr>
            <a:lvl7pPr marL="3200400" lvl="6" indent="-381000">
              <a:spcBef>
                <a:spcPts val="0"/>
              </a:spcBef>
              <a:spcAft>
                <a:spcPts val="0"/>
              </a:spcAft>
              <a:buSzPts val="2400"/>
              <a:buChar char="●"/>
              <a:defRPr/>
            </a:lvl7pPr>
            <a:lvl8pPr marL="3657600" lvl="7" indent="-381000">
              <a:spcBef>
                <a:spcPts val="0"/>
              </a:spcBef>
              <a:spcAft>
                <a:spcPts val="0"/>
              </a:spcAft>
              <a:buSzPts val="2400"/>
              <a:buChar char="○"/>
              <a:defRPr/>
            </a:lvl8pPr>
            <a:lvl9pPr marL="4114800" lvl="8" indent="-381000">
              <a:spcBef>
                <a:spcPts val="0"/>
              </a:spcBef>
              <a:spcAft>
                <a:spcPts val="0"/>
              </a:spcAft>
              <a:buSzPts val="2400"/>
              <a:buChar char="■"/>
              <a:defRPr/>
            </a:lvl9pPr>
          </a:lstStyle>
          <a:p>
            <a:endParaRPr/>
          </a:p>
        </p:txBody>
      </p:sp>
      <p:sp>
        <p:nvSpPr>
          <p:cNvPr id="29" name="Shape 29"/>
          <p:cNvSpPr txBox="1">
            <a:spLocks noGrp="1"/>
          </p:cNvSpPr>
          <p:nvPr>
            <p:ph type="sldNum" idx="12"/>
          </p:nvPr>
        </p:nvSpPr>
        <p:spPr>
          <a:xfrm>
            <a:off x="7766425" y="648725"/>
            <a:ext cx="548700" cy="671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 dirty="0"/>
          </a:p>
        </p:txBody>
      </p:sp>
      <p:sp>
        <p:nvSpPr>
          <p:cNvPr id="2" name="Frame 1"/>
          <p:cNvSpPr/>
          <p:nvPr userDrawn="1"/>
        </p:nvSpPr>
        <p:spPr>
          <a:xfrm>
            <a:off x="-25" y="0"/>
            <a:ext cx="9144000" cy="5143500"/>
          </a:xfrm>
          <a:prstGeom prst="frame">
            <a:avLst>
              <a:gd name="adj1" fmla="val 3476"/>
            </a:avLst>
          </a:prstGeom>
          <a:solidFill>
            <a:schemeClr val="bg2">
              <a:lumMod val="40000"/>
              <a:lumOff val="60000"/>
              <a:alpha val="4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>
            <a:spLocks noGrp="1"/>
          </p:cNvSpPr>
          <p:nvPr>
            <p:ph type="title"/>
          </p:nvPr>
        </p:nvSpPr>
        <p:spPr>
          <a:xfrm>
            <a:off x="1010200" y="648725"/>
            <a:ext cx="7131300" cy="67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lv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Montserrat"/>
              <a:buNone/>
              <a:defRPr b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Montserrat"/>
              <a:buNone/>
              <a:defRPr b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Montserrat"/>
              <a:buNone/>
              <a:defRPr b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Montserrat"/>
              <a:buNone/>
              <a:defRPr b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Montserrat"/>
              <a:buNone/>
              <a:defRPr b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Montserrat"/>
              <a:buNone/>
              <a:defRPr b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Montserrat"/>
              <a:buNone/>
              <a:defRPr b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Montserrat"/>
              <a:buNone/>
              <a:defRPr b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Montserrat"/>
              <a:buNone/>
              <a:defRPr b="1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body" idx="1"/>
          </p:nvPr>
        </p:nvSpPr>
        <p:spPr>
          <a:xfrm>
            <a:off x="1010200" y="1434950"/>
            <a:ext cx="7131300" cy="2780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381000">
              <a:spcBef>
                <a:spcPts val="600"/>
              </a:spcBef>
              <a:spcAft>
                <a:spcPts val="0"/>
              </a:spcAft>
              <a:buClr>
                <a:srgbClr val="00BEF2"/>
              </a:buClr>
              <a:buSzPts val="2400"/>
              <a:buFont typeface="Source Sans Pro"/>
              <a:buChar char="»"/>
              <a:defRPr sz="2400">
                <a:solidFill>
                  <a:srgbClr val="25516C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marL="914400" lvl="1" indent="-381000">
              <a:spcBef>
                <a:spcPts val="0"/>
              </a:spcBef>
              <a:spcAft>
                <a:spcPts val="0"/>
              </a:spcAft>
              <a:buClr>
                <a:srgbClr val="00BEF2"/>
              </a:buClr>
              <a:buSzPts val="2400"/>
              <a:buFont typeface="Source Sans Pro"/>
              <a:buChar char="»"/>
              <a:defRPr sz="2400">
                <a:solidFill>
                  <a:srgbClr val="25516C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marL="1371600" lvl="2" indent="-381000">
              <a:spcBef>
                <a:spcPts val="0"/>
              </a:spcBef>
              <a:spcAft>
                <a:spcPts val="0"/>
              </a:spcAft>
              <a:buClr>
                <a:srgbClr val="00BEF2"/>
              </a:buClr>
              <a:buSzPts val="2400"/>
              <a:buFont typeface="Source Sans Pro"/>
              <a:buChar char="»"/>
              <a:defRPr sz="2400">
                <a:solidFill>
                  <a:srgbClr val="25516C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marL="1828800" lvl="3" indent="-381000">
              <a:spcBef>
                <a:spcPts val="0"/>
              </a:spcBef>
              <a:spcAft>
                <a:spcPts val="0"/>
              </a:spcAft>
              <a:buClr>
                <a:srgbClr val="00BEF2"/>
              </a:buClr>
              <a:buSzPts val="2400"/>
              <a:buFont typeface="Source Sans Pro"/>
              <a:buChar char="●"/>
              <a:defRPr sz="2400">
                <a:solidFill>
                  <a:srgbClr val="25516C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marL="2286000" lvl="4" indent="-381000">
              <a:spcBef>
                <a:spcPts val="0"/>
              </a:spcBef>
              <a:spcAft>
                <a:spcPts val="0"/>
              </a:spcAft>
              <a:buClr>
                <a:srgbClr val="00BEF2"/>
              </a:buClr>
              <a:buSzPts val="2400"/>
              <a:buFont typeface="Source Sans Pro"/>
              <a:buChar char="○"/>
              <a:defRPr sz="2400">
                <a:solidFill>
                  <a:srgbClr val="25516C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marL="2743200" lvl="5" indent="-381000">
              <a:spcBef>
                <a:spcPts val="0"/>
              </a:spcBef>
              <a:spcAft>
                <a:spcPts val="0"/>
              </a:spcAft>
              <a:buClr>
                <a:srgbClr val="00BEF2"/>
              </a:buClr>
              <a:buSzPts val="2400"/>
              <a:buFont typeface="Source Sans Pro"/>
              <a:buChar char="■"/>
              <a:defRPr sz="2400">
                <a:solidFill>
                  <a:srgbClr val="25516C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marL="3200400" lvl="6" indent="-381000">
              <a:spcBef>
                <a:spcPts val="0"/>
              </a:spcBef>
              <a:spcAft>
                <a:spcPts val="0"/>
              </a:spcAft>
              <a:buClr>
                <a:srgbClr val="00BEF2"/>
              </a:buClr>
              <a:buSzPts val="2400"/>
              <a:buFont typeface="Source Sans Pro"/>
              <a:buChar char="●"/>
              <a:defRPr sz="2400">
                <a:solidFill>
                  <a:srgbClr val="25516C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marL="3657600" lvl="7" indent="-381000">
              <a:spcBef>
                <a:spcPts val="0"/>
              </a:spcBef>
              <a:spcAft>
                <a:spcPts val="0"/>
              </a:spcAft>
              <a:buClr>
                <a:srgbClr val="00BEF2"/>
              </a:buClr>
              <a:buSzPts val="2400"/>
              <a:buFont typeface="Source Sans Pro"/>
              <a:buChar char="○"/>
              <a:defRPr sz="2400">
                <a:solidFill>
                  <a:srgbClr val="25516C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marL="4114800" lvl="8" indent="-381000">
              <a:spcBef>
                <a:spcPts val="0"/>
              </a:spcBef>
              <a:spcAft>
                <a:spcPts val="0"/>
              </a:spcAft>
              <a:buClr>
                <a:srgbClr val="00BEF2"/>
              </a:buClr>
              <a:buSzPts val="2400"/>
              <a:buFont typeface="Source Sans Pro"/>
              <a:buChar char="■"/>
              <a:defRPr sz="2400">
                <a:solidFill>
                  <a:srgbClr val="25516C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sldNum" idx="12"/>
          </p:nvPr>
        </p:nvSpPr>
        <p:spPr>
          <a:xfrm>
            <a:off x="7766425" y="648725"/>
            <a:ext cx="548700" cy="67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120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‹#›</a:t>
            </a:fld>
            <a:endParaRPr sz="1200" dirty="0">
              <a:solidFill>
                <a:srgbClr val="FFFFFF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51" r:id="rId2"/>
  </p:sldLayoutIdLst>
  <p:transition>
    <p:fade thruBlk="1"/>
  </p:transition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mailto:olga.ignat@mf.gov.md" TargetMode="Externa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Shape 70"/>
          <p:cNvSpPr txBox="1">
            <a:spLocks noGrp="1"/>
          </p:cNvSpPr>
          <p:nvPr>
            <p:ph type="ctrTitle"/>
          </p:nvPr>
        </p:nvSpPr>
        <p:spPr>
          <a:xfrm>
            <a:off x="1515278" y="2571275"/>
            <a:ext cx="6090379" cy="1887213"/>
          </a:xfrm>
          <a:prstGeom prst="rect">
            <a:avLst/>
          </a:prstGeom>
          <a:solidFill>
            <a:srgbClr val="FFFFFF"/>
          </a:solidFill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lvl="0" algn="ctr"/>
            <a:r>
              <a:rPr lang="en-US" sz="2400" dirty="0" smtClean="0">
                <a:solidFill>
                  <a:schemeClr val="tx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ORDIN</a:t>
            </a:r>
            <a:br>
              <a:rPr lang="en-US" sz="2400" dirty="0" smtClean="0">
                <a:solidFill>
                  <a:schemeClr val="tx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dirty="0" err="1" smtClean="0">
                <a:solidFill>
                  <a:schemeClr val="tx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privind</a:t>
            </a:r>
            <a:r>
              <a:rPr lang="en-US" sz="2400" dirty="0" smtClean="0">
                <a:solidFill>
                  <a:schemeClr val="tx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 smtClean="0">
                <a:solidFill>
                  <a:schemeClr val="tx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modificarea</a:t>
            </a:r>
            <a:r>
              <a:rPr lang="en-US" sz="2400" dirty="0" smtClean="0">
                <a:solidFill>
                  <a:schemeClr val="tx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o-RO" sz="2400" dirty="0" smtClean="0">
                <a:solidFill>
                  <a:schemeClr val="tx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și completarea Clasificației bugetare</a:t>
            </a:r>
            <a:br>
              <a:rPr lang="ro-RO" sz="2400" dirty="0" smtClean="0">
                <a:solidFill>
                  <a:schemeClr val="tx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o-RO" sz="2400" dirty="0" smtClean="0">
                <a:solidFill>
                  <a:schemeClr val="tx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nr. 151 din 21.12.2017</a:t>
            </a:r>
            <a:r>
              <a:rPr lang="ro-RO" sz="1200" dirty="0" smtClean="0">
                <a:solidFill>
                  <a:schemeClr val="tx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o-RO" sz="1200" dirty="0" smtClean="0">
                <a:solidFill>
                  <a:schemeClr val="tx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o-RO" sz="1200" i="1" dirty="0" smtClean="0">
                <a:solidFill>
                  <a:schemeClr val="tx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(în vigoare 21.12.2017, cu unele excepții (vezi pct. 6))</a:t>
            </a:r>
            <a:r>
              <a:rPr lang="en-US" sz="1200" i="1" dirty="0" smtClean="0">
                <a:solidFill>
                  <a:schemeClr val="tx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1200" i="1" dirty="0" smtClean="0">
                <a:solidFill>
                  <a:schemeClr val="tx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200" i="1" dirty="0" err="1" smtClean="0">
                <a:solidFill>
                  <a:schemeClr val="tx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Monitorul</a:t>
            </a:r>
            <a:r>
              <a:rPr lang="en-US" sz="1200" i="1" dirty="0" smtClean="0">
                <a:solidFill>
                  <a:schemeClr val="tx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i="1" dirty="0" err="1" smtClean="0">
                <a:solidFill>
                  <a:schemeClr val="tx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Oficial</a:t>
            </a:r>
            <a:r>
              <a:rPr lang="en-US" sz="1200" i="1" dirty="0" smtClean="0">
                <a:solidFill>
                  <a:schemeClr val="tx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i="1" dirty="0" err="1" smtClean="0">
                <a:solidFill>
                  <a:schemeClr val="tx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nr</a:t>
            </a:r>
            <a:r>
              <a:rPr lang="en-US" sz="1200" i="1" dirty="0" smtClean="0">
                <a:solidFill>
                  <a:schemeClr val="tx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1-6/1 din 05.01.2018</a:t>
            </a:r>
            <a:endParaRPr sz="1200" i="1" dirty="0">
              <a:solidFill>
                <a:schemeClr val="tx2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4342" y="643575"/>
            <a:ext cx="6087614" cy="1532436"/>
          </a:xfrm>
          <a:prstGeom prst="rect">
            <a:avLst/>
          </a:prstGeom>
        </p:spPr>
      </p:pic>
      <p:cxnSp>
        <p:nvCxnSpPr>
          <p:cNvPr id="7" name="Straight Connector 6"/>
          <p:cNvCxnSpPr/>
          <p:nvPr/>
        </p:nvCxnSpPr>
        <p:spPr>
          <a:xfrm flipV="1">
            <a:off x="644236" y="2564474"/>
            <a:ext cx="7845834" cy="6801"/>
          </a:xfrm>
          <a:prstGeom prst="line">
            <a:avLst/>
          </a:prstGeom>
          <a:ln>
            <a:solidFill>
              <a:srgbClr val="0594B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Shape 92"/>
          <p:cNvSpPr txBox="1">
            <a:spLocks noGrp="1"/>
          </p:cNvSpPr>
          <p:nvPr>
            <p:ph type="sldNum" idx="12"/>
          </p:nvPr>
        </p:nvSpPr>
        <p:spPr>
          <a:xfrm>
            <a:off x="8406834" y="4275535"/>
            <a:ext cx="548700" cy="671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2" name="TextBox 1"/>
          <p:cNvSpPr txBox="1"/>
          <p:nvPr/>
        </p:nvSpPr>
        <p:spPr>
          <a:xfrm>
            <a:off x="284922" y="328158"/>
            <a:ext cx="870667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Clr>
                <a:srgbClr val="FFFFFF"/>
              </a:buClr>
              <a:buSzPts val="1400"/>
            </a:pPr>
            <a:r>
              <a:rPr lang="en-US" sz="1800" b="1" dirty="0">
                <a:solidFill>
                  <a:schemeClr val="tx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ORDIN</a:t>
            </a:r>
            <a:r>
              <a:rPr lang="en-US" sz="1800" dirty="0">
                <a:solidFill>
                  <a:schemeClr val="tx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1800" dirty="0">
                <a:solidFill>
                  <a:schemeClr val="tx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800" dirty="0" err="1">
                <a:solidFill>
                  <a:schemeClr val="tx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privind</a:t>
            </a:r>
            <a:r>
              <a:rPr lang="en-US" sz="1800" dirty="0">
                <a:solidFill>
                  <a:schemeClr val="tx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solidFill>
                  <a:schemeClr val="tx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modificarea</a:t>
            </a:r>
            <a:r>
              <a:rPr lang="en-US" sz="1800" dirty="0">
                <a:solidFill>
                  <a:schemeClr val="tx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o-RO" sz="1800" dirty="0">
                <a:solidFill>
                  <a:schemeClr val="tx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și completarea Clasificației bugetare</a:t>
            </a:r>
            <a:br>
              <a:rPr lang="ro-RO" sz="1800" dirty="0">
                <a:solidFill>
                  <a:schemeClr val="tx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o-RO" sz="1800" dirty="0">
                <a:solidFill>
                  <a:schemeClr val="tx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nr. 151 din 21.12.2017</a:t>
            </a:r>
            <a:endParaRPr lang="en-US" sz="1800" b="1" dirty="0">
              <a:solidFill>
                <a:srgbClr val="FFFFFF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498236" y="1532405"/>
            <a:ext cx="8280050" cy="36471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În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temeiul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articolului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27 din </a:t>
            </a:r>
            <a:r>
              <a:rPr lang="en-U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Legea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finanţelor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publice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şi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responsabilităţii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bugetar-fiscale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nr.181 din 25 </a:t>
            </a:r>
            <a:r>
              <a:rPr lang="en-U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iulie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2014 </a:t>
            </a:r>
            <a:r>
              <a:rPr lang="en-U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şi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în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scopul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reglementării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şi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perfecţionării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modului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de </a:t>
            </a:r>
            <a:r>
              <a:rPr lang="en-U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reflectare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 </a:t>
            </a:r>
            <a:r>
              <a:rPr lang="en-U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unor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indicatori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bugetari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</a:p>
          <a:p>
            <a:pPr algn="ctr"/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ORDON:</a:t>
            </a:r>
          </a:p>
          <a:p>
            <a:r>
              <a:rPr lang="en-U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În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Ordinul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ministrului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finanţelor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nr.208 din 24 </a:t>
            </a:r>
            <a:r>
              <a:rPr lang="en-U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decembrie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2015 “</a:t>
            </a:r>
            <a:r>
              <a:rPr lang="en-U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Privind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Clasificaţia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bugetară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” se </a:t>
            </a:r>
            <a:r>
              <a:rPr lang="en-U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operează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următoarele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modificări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şi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completări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lvl="0"/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3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 </a:t>
            </a:r>
            <a:r>
              <a:rPr lang="en-US" sz="13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Anexa</a:t>
            </a:r>
            <a:r>
              <a:rPr lang="en-US" sz="13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nr.11 “</a:t>
            </a:r>
            <a:r>
              <a:rPr lang="en-US" sz="13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Clasificaţia</a:t>
            </a:r>
            <a:r>
              <a:rPr lang="en-US" sz="13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3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economică</a:t>
            </a:r>
            <a:r>
              <a:rPr lang="en-US" sz="13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”:</a:t>
            </a:r>
          </a:p>
          <a:p>
            <a:pPr lvl="0"/>
            <a:endParaRPr lang="ro-RO" sz="13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en-US" sz="1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4.1</a:t>
            </a:r>
            <a:r>
              <a:rPr lang="en-US" sz="13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 </a:t>
            </a:r>
            <a:r>
              <a:rPr lang="en-US" sz="13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introduc</a:t>
            </a:r>
            <a:r>
              <a:rPr lang="en-US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3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coduri</a:t>
            </a:r>
            <a:r>
              <a:rPr lang="en-US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3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noi</a:t>
            </a:r>
            <a:r>
              <a:rPr lang="en-US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3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în</a:t>
            </a:r>
            <a:r>
              <a:rPr lang="en-US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3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următoarea</a:t>
            </a:r>
            <a:r>
              <a:rPr lang="en-US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3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redacţie</a:t>
            </a:r>
            <a:r>
              <a:rPr lang="en-US" sz="1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endParaRPr lang="ro-RO" sz="13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en-US" sz="1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41813 </a:t>
            </a:r>
            <a:r>
              <a:rPr lang="en-US" sz="13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Rambursarea</a:t>
            </a:r>
            <a:r>
              <a:rPr lang="en-US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3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mijloacelor</a:t>
            </a:r>
            <a:r>
              <a:rPr lang="en-US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3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bugetare</a:t>
            </a:r>
            <a:r>
              <a:rPr lang="en-US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din </a:t>
            </a:r>
            <a:r>
              <a:rPr lang="en-US" sz="13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anii</a:t>
            </a:r>
            <a:r>
              <a:rPr lang="en-US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3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precedenţi</a:t>
            </a:r>
            <a:r>
              <a:rPr lang="en-US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la </a:t>
            </a:r>
            <a:r>
              <a:rPr lang="en-US" sz="13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buget</a:t>
            </a:r>
            <a:r>
              <a:rPr lang="en-US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lvl="0"/>
            <a:r>
              <a:rPr lang="en-US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418130 </a:t>
            </a:r>
            <a:r>
              <a:rPr lang="en-US" sz="13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Rambursarea</a:t>
            </a:r>
            <a:r>
              <a:rPr lang="en-US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3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mijloacelor</a:t>
            </a:r>
            <a:r>
              <a:rPr lang="en-US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3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bugetare</a:t>
            </a:r>
            <a:r>
              <a:rPr lang="en-US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din </a:t>
            </a:r>
            <a:r>
              <a:rPr lang="en-US" sz="13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anii</a:t>
            </a:r>
            <a:r>
              <a:rPr lang="en-US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3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precedenţi</a:t>
            </a:r>
            <a:r>
              <a:rPr lang="en-US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la </a:t>
            </a:r>
            <a:r>
              <a:rPr lang="en-US" sz="13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buget</a:t>
            </a:r>
            <a:r>
              <a:rPr lang="en-US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”.</a:t>
            </a:r>
          </a:p>
          <a:p>
            <a:pPr lvl="0"/>
            <a:endParaRPr lang="ro-RO" sz="13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en-US" sz="1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4.2</a:t>
            </a:r>
            <a:r>
              <a:rPr lang="en-US" sz="13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 </a:t>
            </a:r>
            <a:r>
              <a:rPr lang="en-US" sz="13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modifică</a:t>
            </a:r>
            <a:r>
              <a:rPr lang="en-US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3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şi</a:t>
            </a:r>
            <a:r>
              <a:rPr lang="en-US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se </a:t>
            </a:r>
            <a:r>
              <a:rPr lang="en-US" sz="13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expun</a:t>
            </a:r>
            <a:r>
              <a:rPr lang="en-US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3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în</a:t>
            </a:r>
            <a:r>
              <a:rPr lang="en-US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3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redacţie</a:t>
            </a:r>
            <a:r>
              <a:rPr lang="en-US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3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nouă</a:t>
            </a:r>
            <a:r>
              <a:rPr lang="en-US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3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următoarele</a:t>
            </a:r>
            <a:r>
              <a:rPr lang="en-US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3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coduri</a:t>
            </a:r>
            <a:r>
              <a:rPr lang="en-US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lvl="0"/>
            <a:endParaRPr lang="ro-RO" sz="13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en-US" sz="1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28150 </a:t>
            </a:r>
            <a:r>
              <a:rPr lang="en-US" sz="13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Rambursarea</a:t>
            </a:r>
            <a:r>
              <a:rPr lang="en-US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3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mijloacelor</a:t>
            </a:r>
            <a:r>
              <a:rPr lang="en-US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3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bugetare</a:t>
            </a:r>
            <a:r>
              <a:rPr lang="en-US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din </a:t>
            </a:r>
            <a:r>
              <a:rPr lang="en-US" sz="13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anii</a:t>
            </a:r>
            <a:r>
              <a:rPr lang="en-US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3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precedenţi</a:t>
            </a:r>
            <a:r>
              <a:rPr lang="en-US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la </a:t>
            </a:r>
            <a:r>
              <a:rPr lang="en-US" sz="13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autoritatea</a:t>
            </a:r>
            <a:r>
              <a:rPr lang="en-US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en-US" sz="13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instituţia</a:t>
            </a:r>
            <a:r>
              <a:rPr lang="en-US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3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bugetară</a:t>
            </a:r>
            <a:r>
              <a:rPr lang="en-US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lvl="0"/>
            <a:r>
              <a:rPr lang="en-US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281500 </a:t>
            </a:r>
            <a:r>
              <a:rPr lang="en-US" sz="13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Rambursarea</a:t>
            </a:r>
            <a:r>
              <a:rPr lang="en-US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3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mijloacelor</a:t>
            </a:r>
            <a:r>
              <a:rPr lang="en-US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3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bugetare</a:t>
            </a:r>
            <a:r>
              <a:rPr lang="en-US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din </a:t>
            </a:r>
            <a:r>
              <a:rPr lang="en-US" sz="13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anii</a:t>
            </a:r>
            <a:r>
              <a:rPr lang="en-US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3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precedenţi</a:t>
            </a:r>
            <a:r>
              <a:rPr lang="en-US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la </a:t>
            </a:r>
            <a:r>
              <a:rPr lang="en-US" sz="13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autoritatea</a:t>
            </a:r>
            <a:r>
              <a:rPr lang="en-US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en-US" sz="13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instituţia</a:t>
            </a:r>
            <a:r>
              <a:rPr lang="en-US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3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bugetară</a:t>
            </a:r>
            <a:r>
              <a:rPr lang="en-US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r>
              <a:rPr lang="en-US" dirty="0"/>
              <a:t/>
            </a:r>
            <a:br>
              <a:rPr lang="en-US" dirty="0"/>
            </a:b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28177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Shape 92"/>
          <p:cNvSpPr txBox="1">
            <a:spLocks noGrp="1"/>
          </p:cNvSpPr>
          <p:nvPr>
            <p:ph type="sldNum" idx="12"/>
          </p:nvPr>
        </p:nvSpPr>
        <p:spPr>
          <a:xfrm>
            <a:off x="8406834" y="4275535"/>
            <a:ext cx="548700" cy="671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2" name="TextBox 1"/>
          <p:cNvSpPr txBox="1"/>
          <p:nvPr/>
        </p:nvSpPr>
        <p:spPr>
          <a:xfrm>
            <a:off x="284922" y="328158"/>
            <a:ext cx="870667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Clr>
                <a:srgbClr val="FFFFFF"/>
              </a:buClr>
              <a:buSzPts val="1400"/>
            </a:pPr>
            <a:r>
              <a:rPr lang="en-US" sz="1800" b="1" dirty="0">
                <a:solidFill>
                  <a:schemeClr val="tx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ORDIN</a:t>
            </a:r>
            <a:r>
              <a:rPr lang="en-US" sz="1800" dirty="0">
                <a:solidFill>
                  <a:schemeClr val="tx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1800" dirty="0">
                <a:solidFill>
                  <a:schemeClr val="tx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800" dirty="0" err="1">
                <a:solidFill>
                  <a:schemeClr val="tx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privind</a:t>
            </a:r>
            <a:r>
              <a:rPr lang="en-US" sz="1800" dirty="0">
                <a:solidFill>
                  <a:schemeClr val="tx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solidFill>
                  <a:schemeClr val="tx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modificarea</a:t>
            </a:r>
            <a:r>
              <a:rPr lang="en-US" sz="1800" dirty="0">
                <a:solidFill>
                  <a:schemeClr val="tx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o-RO" sz="1800" dirty="0">
                <a:solidFill>
                  <a:schemeClr val="tx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și completarea Clasificației bugetare</a:t>
            </a:r>
            <a:br>
              <a:rPr lang="ro-RO" sz="1800" dirty="0">
                <a:solidFill>
                  <a:schemeClr val="tx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o-RO" sz="1800" dirty="0">
                <a:solidFill>
                  <a:schemeClr val="tx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nr. 151 din 21.12.2017</a:t>
            </a:r>
            <a:endParaRPr lang="en-US" sz="1800" b="1" dirty="0">
              <a:solidFill>
                <a:srgbClr val="FFFFFF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498236" y="1532405"/>
            <a:ext cx="828005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/>
            </a:r>
            <a:br>
              <a:rPr lang="en-US" dirty="0"/>
            </a:b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72066" y="2055625"/>
            <a:ext cx="8406220" cy="20928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en-US" sz="13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5.2.</a:t>
            </a:r>
            <a:r>
              <a:rPr lang="en-US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Se </a:t>
            </a:r>
            <a:r>
              <a:rPr lang="en-US" sz="13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modifică</a:t>
            </a:r>
            <a:r>
              <a:rPr lang="en-US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3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şi</a:t>
            </a:r>
            <a:r>
              <a:rPr lang="en-US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se </a:t>
            </a:r>
            <a:r>
              <a:rPr lang="en-US" sz="13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expun</a:t>
            </a:r>
            <a:r>
              <a:rPr lang="en-US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3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în</a:t>
            </a:r>
            <a:r>
              <a:rPr lang="en-US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3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redacţie</a:t>
            </a:r>
            <a:r>
              <a:rPr lang="en-US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3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nouă</a:t>
            </a:r>
            <a:r>
              <a:rPr lang="en-US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3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următoarele</a:t>
            </a:r>
            <a:r>
              <a:rPr lang="en-US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3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coduri</a:t>
            </a:r>
            <a:r>
              <a:rPr lang="en-US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3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şi</a:t>
            </a:r>
            <a:r>
              <a:rPr lang="en-US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3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descrieri</a:t>
            </a:r>
            <a:r>
              <a:rPr lang="en-US" sz="1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o-RO" sz="13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/>
            <a:endParaRPr lang="ro-RO" sz="13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/>
            <a:r>
              <a:rPr lang="en-US" sz="1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281500</a:t>
            </a:r>
            <a:r>
              <a:rPr lang="en-US" sz="1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3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Rambursarea</a:t>
            </a:r>
            <a:r>
              <a:rPr lang="en-US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3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mijloacelor</a:t>
            </a:r>
            <a:r>
              <a:rPr lang="en-US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3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bugetare</a:t>
            </a:r>
            <a:r>
              <a:rPr lang="en-US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din </a:t>
            </a:r>
            <a:r>
              <a:rPr lang="en-US" sz="13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anii</a:t>
            </a:r>
            <a:r>
              <a:rPr lang="en-US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3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precedenţi</a:t>
            </a:r>
            <a:r>
              <a:rPr lang="en-US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la </a:t>
            </a:r>
            <a:r>
              <a:rPr lang="en-US" sz="13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autoritatea</a:t>
            </a:r>
            <a:r>
              <a:rPr lang="en-US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en-US" sz="13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instituţia</a:t>
            </a:r>
            <a:r>
              <a:rPr lang="en-US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3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bugetară</a:t>
            </a:r>
            <a:endParaRPr lang="en-US" sz="13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/>
            <a:r>
              <a:rPr lang="en-US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Include </a:t>
            </a:r>
            <a:r>
              <a:rPr lang="en-US" sz="13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sumele</a:t>
            </a:r>
            <a:r>
              <a:rPr lang="en-US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de </a:t>
            </a:r>
            <a:r>
              <a:rPr lang="en-US" sz="13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mijloace</a:t>
            </a:r>
            <a:r>
              <a:rPr lang="en-US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3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bugetare</a:t>
            </a:r>
            <a:r>
              <a:rPr lang="en-US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3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restituite</a:t>
            </a:r>
            <a:r>
              <a:rPr lang="en-US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la </a:t>
            </a:r>
            <a:r>
              <a:rPr lang="en-US" sz="13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conturile</a:t>
            </a:r>
            <a:r>
              <a:rPr lang="en-US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3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trezoreriale</a:t>
            </a:r>
            <a:r>
              <a:rPr lang="en-US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ale </a:t>
            </a:r>
            <a:r>
              <a:rPr lang="en-US" sz="13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autorităţilor</a:t>
            </a:r>
            <a:r>
              <a:rPr lang="en-US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en-US" sz="13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instituţiilor</a:t>
            </a:r>
            <a:r>
              <a:rPr lang="en-US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3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bugetare</a:t>
            </a:r>
            <a:r>
              <a:rPr lang="en-US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de </a:t>
            </a:r>
            <a:r>
              <a:rPr lang="en-US" sz="13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către</a:t>
            </a:r>
            <a:r>
              <a:rPr lang="en-US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3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entităţi</a:t>
            </a:r>
            <a:r>
              <a:rPr lang="en-US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3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şi</a:t>
            </a:r>
            <a:r>
              <a:rPr lang="en-US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3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persoane</a:t>
            </a:r>
            <a:r>
              <a:rPr lang="en-US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3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fizice</a:t>
            </a:r>
            <a:r>
              <a:rPr lang="en-US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13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fiind</a:t>
            </a:r>
            <a:r>
              <a:rPr lang="en-US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3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calificate</a:t>
            </a:r>
            <a:r>
              <a:rPr lang="en-US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ca </a:t>
            </a:r>
            <a:r>
              <a:rPr lang="en-US" sz="13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utilizate</a:t>
            </a:r>
            <a:r>
              <a:rPr lang="en-US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3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contrar</a:t>
            </a:r>
            <a:r>
              <a:rPr lang="en-US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3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destinaţiei</a:t>
            </a:r>
            <a:r>
              <a:rPr lang="en-US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3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în</a:t>
            </a:r>
            <a:r>
              <a:rPr lang="en-US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3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rezultatul</a:t>
            </a:r>
            <a:r>
              <a:rPr lang="en-US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3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controalelor</a:t>
            </a:r>
            <a:r>
              <a:rPr lang="en-US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13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precum</a:t>
            </a:r>
            <a:r>
              <a:rPr lang="en-US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3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şi</a:t>
            </a:r>
            <a:r>
              <a:rPr lang="en-US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3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sumele</a:t>
            </a:r>
            <a:r>
              <a:rPr lang="en-US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3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mijloacelor</a:t>
            </a:r>
            <a:r>
              <a:rPr lang="en-US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3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bugetare</a:t>
            </a:r>
            <a:r>
              <a:rPr lang="en-US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3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neutilizate</a:t>
            </a:r>
            <a:r>
              <a:rPr lang="en-US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3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în</a:t>
            </a:r>
            <a:r>
              <a:rPr lang="en-US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3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anii</a:t>
            </a:r>
            <a:r>
              <a:rPr lang="en-US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3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precedenţi</a:t>
            </a:r>
            <a:r>
              <a:rPr lang="en-US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13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recuperarea</a:t>
            </a:r>
            <a:r>
              <a:rPr lang="en-US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3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cheltuielilor</a:t>
            </a:r>
            <a:r>
              <a:rPr lang="en-US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3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judiciare</a:t>
            </a:r>
            <a:r>
              <a:rPr lang="en-US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care ulterior </a:t>
            </a:r>
            <a:r>
              <a:rPr lang="en-US" sz="13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urmează</a:t>
            </a:r>
            <a:r>
              <a:rPr lang="en-US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 fi </a:t>
            </a:r>
            <a:r>
              <a:rPr lang="en-US" sz="13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transferate</a:t>
            </a:r>
            <a:r>
              <a:rPr lang="en-US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de </a:t>
            </a:r>
            <a:r>
              <a:rPr lang="en-US" sz="13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către</a:t>
            </a:r>
            <a:r>
              <a:rPr lang="en-US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3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autoritatea</a:t>
            </a:r>
            <a:r>
              <a:rPr lang="en-US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en-US" sz="13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instituţia</a:t>
            </a:r>
            <a:r>
              <a:rPr lang="en-US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3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bugetară</a:t>
            </a:r>
            <a:r>
              <a:rPr lang="en-US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la </a:t>
            </a:r>
            <a:r>
              <a:rPr lang="en-US" sz="13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codul</a:t>
            </a:r>
            <a:r>
              <a:rPr lang="en-US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economic </a:t>
            </a:r>
            <a:r>
              <a:rPr lang="en-US" sz="13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418130</a:t>
            </a:r>
            <a:r>
              <a:rPr lang="en-US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“</a:t>
            </a:r>
            <a:r>
              <a:rPr lang="en-US" sz="13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Rambursarea</a:t>
            </a:r>
            <a:r>
              <a:rPr lang="en-US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3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mijloacelor</a:t>
            </a:r>
            <a:r>
              <a:rPr lang="en-US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3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bugetare</a:t>
            </a:r>
            <a:r>
              <a:rPr lang="en-US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din </a:t>
            </a:r>
            <a:r>
              <a:rPr lang="en-US" sz="13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anii</a:t>
            </a:r>
            <a:r>
              <a:rPr lang="en-US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3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precedenţi</a:t>
            </a:r>
            <a:r>
              <a:rPr lang="en-US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la </a:t>
            </a:r>
            <a:r>
              <a:rPr lang="en-US" sz="13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buget</a:t>
            </a:r>
            <a:r>
              <a:rPr lang="en-US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” la </a:t>
            </a:r>
            <a:r>
              <a:rPr lang="en-US" sz="13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bugetul</a:t>
            </a:r>
            <a:r>
              <a:rPr lang="en-US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3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respectiv</a:t>
            </a:r>
            <a:r>
              <a:rPr lang="en-US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lvl="0" algn="just"/>
            <a:endParaRPr lang="ro-RO" sz="13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/>
            <a:endParaRPr lang="en-US" sz="13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32724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Shape 92"/>
          <p:cNvSpPr txBox="1">
            <a:spLocks noGrp="1"/>
          </p:cNvSpPr>
          <p:nvPr>
            <p:ph type="sldNum" idx="12"/>
          </p:nvPr>
        </p:nvSpPr>
        <p:spPr>
          <a:xfrm>
            <a:off x="8406834" y="4275535"/>
            <a:ext cx="548700" cy="671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2" name="TextBox 1"/>
          <p:cNvSpPr txBox="1"/>
          <p:nvPr/>
        </p:nvSpPr>
        <p:spPr>
          <a:xfrm>
            <a:off x="284922" y="328158"/>
            <a:ext cx="870667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Clr>
                <a:srgbClr val="FFFFFF"/>
              </a:buClr>
              <a:buSzPts val="1400"/>
            </a:pPr>
            <a:r>
              <a:rPr lang="en-US" sz="1800" b="1" dirty="0">
                <a:solidFill>
                  <a:schemeClr val="tx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ORDIN</a:t>
            </a:r>
            <a:r>
              <a:rPr lang="en-US" sz="1800" dirty="0">
                <a:solidFill>
                  <a:schemeClr val="tx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1800" dirty="0">
                <a:solidFill>
                  <a:schemeClr val="tx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800" dirty="0" err="1">
                <a:solidFill>
                  <a:schemeClr val="tx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privind</a:t>
            </a:r>
            <a:r>
              <a:rPr lang="en-US" sz="1800" dirty="0">
                <a:solidFill>
                  <a:schemeClr val="tx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solidFill>
                  <a:schemeClr val="tx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modificarea</a:t>
            </a:r>
            <a:r>
              <a:rPr lang="en-US" sz="1800" dirty="0">
                <a:solidFill>
                  <a:schemeClr val="tx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o-RO" sz="1800" dirty="0">
                <a:solidFill>
                  <a:schemeClr val="tx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și completarea Clasificației bugetare</a:t>
            </a:r>
            <a:br>
              <a:rPr lang="ro-RO" sz="1800" dirty="0">
                <a:solidFill>
                  <a:schemeClr val="tx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o-RO" sz="1800" dirty="0">
                <a:solidFill>
                  <a:schemeClr val="tx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nr. 151 din 21.12.2017</a:t>
            </a:r>
            <a:endParaRPr lang="en-US" sz="1800" b="1" dirty="0">
              <a:solidFill>
                <a:srgbClr val="FFFFFF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498236" y="1532405"/>
            <a:ext cx="828005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/>
            </a:r>
            <a:br>
              <a:rPr lang="en-US" dirty="0"/>
            </a:b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72066" y="1311691"/>
            <a:ext cx="8406220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endParaRPr lang="ro-RO" sz="13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/>
            <a:endParaRPr lang="en-US" sz="13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75850" y="1418896"/>
            <a:ext cx="5724822" cy="32661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7085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Shape 92"/>
          <p:cNvSpPr txBox="1">
            <a:spLocks noGrp="1"/>
          </p:cNvSpPr>
          <p:nvPr>
            <p:ph type="sldNum" idx="12"/>
          </p:nvPr>
        </p:nvSpPr>
        <p:spPr>
          <a:xfrm>
            <a:off x="8406834" y="4275535"/>
            <a:ext cx="548700" cy="671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2" name="TextBox 1"/>
          <p:cNvSpPr txBox="1"/>
          <p:nvPr/>
        </p:nvSpPr>
        <p:spPr>
          <a:xfrm>
            <a:off x="284922" y="328158"/>
            <a:ext cx="870667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Clr>
                <a:srgbClr val="FFFFFF"/>
              </a:buClr>
              <a:buSzPts val="1400"/>
            </a:pPr>
            <a:r>
              <a:rPr lang="en-US" sz="1800" b="1" dirty="0">
                <a:solidFill>
                  <a:schemeClr val="tx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ORDIN</a:t>
            </a:r>
            <a:r>
              <a:rPr lang="en-US" sz="1800" dirty="0">
                <a:solidFill>
                  <a:schemeClr val="tx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1800" dirty="0">
                <a:solidFill>
                  <a:schemeClr val="tx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800" dirty="0" err="1">
                <a:solidFill>
                  <a:schemeClr val="tx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privind</a:t>
            </a:r>
            <a:r>
              <a:rPr lang="en-US" sz="1800" dirty="0">
                <a:solidFill>
                  <a:schemeClr val="tx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solidFill>
                  <a:schemeClr val="tx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modificarea</a:t>
            </a:r>
            <a:r>
              <a:rPr lang="en-US" sz="1800" dirty="0">
                <a:solidFill>
                  <a:schemeClr val="tx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o-RO" sz="1800" dirty="0">
                <a:solidFill>
                  <a:schemeClr val="tx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și completarea Clasificației bugetare</a:t>
            </a:r>
            <a:br>
              <a:rPr lang="ro-RO" sz="1800" dirty="0">
                <a:solidFill>
                  <a:schemeClr val="tx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o-RO" sz="1800" dirty="0">
                <a:solidFill>
                  <a:schemeClr val="tx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nr. 151 din 21.12.2017</a:t>
            </a:r>
            <a:endParaRPr lang="en-US" sz="1800" b="1" dirty="0">
              <a:solidFill>
                <a:srgbClr val="FFFFFF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498236" y="1532405"/>
            <a:ext cx="828005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/>
            </a:r>
            <a:br>
              <a:rPr lang="en-US" dirty="0"/>
            </a:b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72066" y="1311691"/>
            <a:ext cx="8406220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endParaRPr lang="ro-RO" sz="13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/>
            <a:endParaRPr lang="en-US" sz="13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19603" y="1388622"/>
            <a:ext cx="5224431" cy="35015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977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Shape 92"/>
          <p:cNvSpPr txBox="1">
            <a:spLocks noGrp="1"/>
          </p:cNvSpPr>
          <p:nvPr>
            <p:ph type="sldNum" idx="12"/>
          </p:nvPr>
        </p:nvSpPr>
        <p:spPr>
          <a:xfrm>
            <a:off x="8406834" y="4275535"/>
            <a:ext cx="548700" cy="671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2" name="TextBox 1"/>
          <p:cNvSpPr txBox="1"/>
          <p:nvPr/>
        </p:nvSpPr>
        <p:spPr>
          <a:xfrm>
            <a:off x="284922" y="328158"/>
            <a:ext cx="870667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Clr>
                <a:srgbClr val="FFFFFF"/>
              </a:buClr>
              <a:buSzPts val="1400"/>
            </a:pPr>
            <a:r>
              <a:rPr lang="en-US" sz="1800" b="1" dirty="0">
                <a:solidFill>
                  <a:schemeClr val="tx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ORDIN</a:t>
            </a:r>
            <a:r>
              <a:rPr lang="en-US" sz="1800" dirty="0">
                <a:solidFill>
                  <a:schemeClr val="tx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1800" dirty="0">
                <a:solidFill>
                  <a:schemeClr val="tx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800" dirty="0" err="1">
                <a:solidFill>
                  <a:schemeClr val="tx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privind</a:t>
            </a:r>
            <a:r>
              <a:rPr lang="en-US" sz="1800" dirty="0">
                <a:solidFill>
                  <a:schemeClr val="tx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solidFill>
                  <a:schemeClr val="tx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modificarea</a:t>
            </a:r>
            <a:r>
              <a:rPr lang="en-US" sz="1800" dirty="0">
                <a:solidFill>
                  <a:schemeClr val="tx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o-RO" sz="1800" dirty="0">
                <a:solidFill>
                  <a:schemeClr val="tx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și completarea Clasificației bugetare</a:t>
            </a:r>
            <a:br>
              <a:rPr lang="ro-RO" sz="1800" dirty="0">
                <a:solidFill>
                  <a:schemeClr val="tx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o-RO" sz="1800" dirty="0">
                <a:solidFill>
                  <a:schemeClr val="tx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nr. 151 din 21.12.2017</a:t>
            </a:r>
            <a:endParaRPr lang="en-US" sz="1800" b="1" dirty="0">
              <a:solidFill>
                <a:srgbClr val="FFFFFF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498236" y="1532405"/>
            <a:ext cx="828005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/>
            </a:r>
            <a:br>
              <a:rPr lang="en-US" dirty="0"/>
            </a:b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72066" y="1311691"/>
            <a:ext cx="8406220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endParaRPr lang="ro-RO" sz="13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/>
            <a:endParaRPr lang="en-US" sz="13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59432" y="1607948"/>
            <a:ext cx="5076496" cy="31847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359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Shape 92"/>
          <p:cNvSpPr txBox="1">
            <a:spLocks noGrp="1"/>
          </p:cNvSpPr>
          <p:nvPr>
            <p:ph type="sldNum" idx="12"/>
          </p:nvPr>
        </p:nvSpPr>
        <p:spPr>
          <a:xfrm>
            <a:off x="8406834" y="4275535"/>
            <a:ext cx="548700" cy="671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2" name="TextBox 1"/>
          <p:cNvSpPr txBox="1"/>
          <p:nvPr/>
        </p:nvSpPr>
        <p:spPr>
          <a:xfrm>
            <a:off x="284922" y="328158"/>
            <a:ext cx="870667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Clr>
                <a:srgbClr val="FFFFFF"/>
              </a:buClr>
              <a:buSzPts val="1400"/>
            </a:pPr>
            <a:r>
              <a:rPr lang="en-US" sz="1800" b="1" dirty="0">
                <a:solidFill>
                  <a:schemeClr val="tx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ORDIN</a:t>
            </a:r>
            <a:r>
              <a:rPr lang="en-US" sz="1800" dirty="0">
                <a:solidFill>
                  <a:schemeClr val="tx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1800" dirty="0">
                <a:solidFill>
                  <a:schemeClr val="tx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800" dirty="0" err="1">
                <a:solidFill>
                  <a:schemeClr val="tx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privind</a:t>
            </a:r>
            <a:r>
              <a:rPr lang="en-US" sz="1800" dirty="0">
                <a:solidFill>
                  <a:schemeClr val="tx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solidFill>
                  <a:schemeClr val="tx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modificarea</a:t>
            </a:r>
            <a:r>
              <a:rPr lang="en-US" sz="1800" dirty="0">
                <a:solidFill>
                  <a:schemeClr val="tx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o-RO" sz="1800" dirty="0">
                <a:solidFill>
                  <a:schemeClr val="tx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și completarea Clasificației bugetare</a:t>
            </a:r>
            <a:br>
              <a:rPr lang="ro-RO" sz="1800" dirty="0">
                <a:solidFill>
                  <a:schemeClr val="tx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o-RO" sz="1800" dirty="0">
                <a:solidFill>
                  <a:schemeClr val="tx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nr. 151 din 21.12.2017</a:t>
            </a:r>
            <a:endParaRPr lang="en-US" sz="1800" b="1" dirty="0">
              <a:solidFill>
                <a:srgbClr val="FFFFFF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498236" y="1532405"/>
            <a:ext cx="828005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/>
            </a:r>
            <a:br>
              <a:rPr lang="en-US" dirty="0"/>
            </a:b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72066" y="1311691"/>
            <a:ext cx="8406220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endParaRPr lang="ro-RO" sz="13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/>
            <a:endParaRPr lang="en-US" sz="13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14074" y="1557912"/>
            <a:ext cx="4838075" cy="32636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9582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Shape 92"/>
          <p:cNvSpPr txBox="1">
            <a:spLocks noGrp="1"/>
          </p:cNvSpPr>
          <p:nvPr>
            <p:ph type="sldNum" idx="12"/>
          </p:nvPr>
        </p:nvSpPr>
        <p:spPr>
          <a:xfrm>
            <a:off x="8406834" y="4275535"/>
            <a:ext cx="548700" cy="671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2" name="TextBox 1"/>
          <p:cNvSpPr txBox="1"/>
          <p:nvPr/>
        </p:nvSpPr>
        <p:spPr>
          <a:xfrm>
            <a:off x="284922" y="328158"/>
            <a:ext cx="870667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Clr>
                <a:srgbClr val="FFFFFF"/>
              </a:buClr>
              <a:buSzPts val="1400"/>
            </a:pPr>
            <a:r>
              <a:rPr lang="en-US" sz="1800" b="1" dirty="0">
                <a:solidFill>
                  <a:schemeClr val="tx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ORDIN</a:t>
            </a:r>
            <a:r>
              <a:rPr lang="en-US" sz="1800" dirty="0">
                <a:solidFill>
                  <a:schemeClr val="tx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1800" dirty="0">
                <a:solidFill>
                  <a:schemeClr val="tx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800" dirty="0" err="1">
                <a:solidFill>
                  <a:schemeClr val="tx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privind</a:t>
            </a:r>
            <a:r>
              <a:rPr lang="en-US" sz="1800" dirty="0">
                <a:solidFill>
                  <a:schemeClr val="tx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solidFill>
                  <a:schemeClr val="tx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modificarea</a:t>
            </a:r>
            <a:r>
              <a:rPr lang="en-US" sz="1800" dirty="0">
                <a:solidFill>
                  <a:schemeClr val="tx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o-RO" sz="1800" dirty="0">
                <a:solidFill>
                  <a:schemeClr val="tx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și completarea Clasificației bugetare</a:t>
            </a:r>
            <a:br>
              <a:rPr lang="ro-RO" sz="1800" dirty="0">
                <a:solidFill>
                  <a:schemeClr val="tx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o-RO" sz="1800" dirty="0">
                <a:solidFill>
                  <a:schemeClr val="tx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nr. 151 din 21.12.2017</a:t>
            </a:r>
            <a:endParaRPr lang="en-US" sz="1800" b="1" dirty="0">
              <a:solidFill>
                <a:srgbClr val="FFFFFF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498236" y="1532405"/>
            <a:ext cx="828005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/>
            </a:r>
            <a:br>
              <a:rPr lang="en-US" dirty="0"/>
            </a:b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72066" y="1311691"/>
            <a:ext cx="8406220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endParaRPr lang="ro-RO" sz="13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/>
            <a:endParaRPr lang="en-US" sz="13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28984" y="1532405"/>
            <a:ext cx="5018657" cy="31783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3423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43097" y="0"/>
            <a:ext cx="6090432" cy="153022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54343" y="1530229"/>
            <a:ext cx="7131300" cy="6714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76200" indent="0">
              <a:buNone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</a:t>
            </a:r>
            <a:r>
              <a:rPr lang="ro-RO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Direcția Trezoreria de Stat</a:t>
            </a:r>
          </a:p>
          <a:p>
            <a:pPr marL="76200" indent="0">
              <a:buNone/>
            </a:pPr>
            <a:endParaRPr lang="en-US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6200" indent="0">
              <a:buNone/>
            </a:pPr>
            <a:r>
              <a:rPr lang="ro-RO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Secția operațională</a:t>
            </a:r>
          </a:p>
          <a:p>
            <a:pPr marL="76200" indent="0">
              <a:buNone/>
            </a:pPr>
            <a:r>
              <a:rPr lang="ro-RO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Ignat Olga </a:t>
            </a:r>
            <a:r>
              <a:rPr lang="en-US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ro-RO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tel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o-RO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022 26 29 04 </a:t>
            </a:r>
          </a:p>
          <a:p>
            <a:pPr marL="76200" indent="0">
              <a:buNone/>
            </a:pP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e</a:t>
            </a:r>
            <a:r>
              <a:rPr lang="ro-RO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mail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olga.ignat@mf.gov.md</a:t>
            </a:r>
            <a:endParaRPr lang="en-US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6200" indent="0">
              <a:buNone/>
            </a:pPr>
            <a:r>
              <a:rPr lang="en-US" sz="16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Vlasiuc</a:t>
            </a:r>
            <a:r>
              <a:rPr lang="en-US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Elena  </a:t>
            </a:r>
            <a:r>
              <a:rPr lang="ro-RO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tel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o-RO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022 26 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28 46</a:t>
            </a:r>
            <a:r>
              <a:rPr lang="ro-RO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o-RO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6200" indent="0">
              <a:buNone/>
            </a:pP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e</a:t>
            </a:r>
            <a:r>
              <a:rPr lang="ro-RO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mail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elena.vlasiuc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@mf.gov.md</a:t>
            </a:r>
            <a:endParaRPr lang="en-US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6200" indent="0">
              <a:buNone/>
            </a:pPr>
            <a:endParaRPr lang="en-US" dirty="0"/>
          </a:p>
          <a:p>
            <a:pPr marL="7620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1272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Gremio template">
  <a:themeElements>
    <a:clrScheme name="Custom 347">
      <a:dk1>
        <a:srgbClr val="000000"/>
      </a:dk1>
      <a:lt1>
        <a:srgbClr val="FFFFFF"/>
      </a:lt1>
      <a:dk2>
        <a:srgbClr val="666666"/>
      </a:dk2>
      <a:lt2>
        <a:srgbClr val="CCCCCC"/>
      </a:lt2>
      <a:accent1>
        <a:srgbClr val="3A81BA"/>
      </a:accent1>
      <a:accent2>
        <a:srgbClr val="D89F39"/>
      </a:accent2>
      <a:accent3>
        <a:srgbClr val="8BAB42"/>
      </a:accent3>
      <a:accent4>
        <a:srgbClr val="57A7B5"/>
      </a:accent4>
      <a:accent5>
        <a:srgbClr val="8B81D2"/>
      </a:accent5>
      <a:accent6>
        <a:srgbClr val="963334"/>
      </a:accent6>
      <a:hlink>
        <a:srgbClr val="1155CC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2073</TotalTime>
  <Words>264</Words>
  <Application>Microsoft Office PowerPoint</Application>
  <PresentationFormat>On-screen Show (16:9)</PresentationFormat>
  <Paragraphs>40</Paragraphs>
  <Slides>9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Montserrat</vt:lpstr>
      <vt:lpstr>Arial</vt:lpstr>
      <vt:lpstr>Source Sans Pro</vt:lpstr>
      <vt:lpstr>Times New Roman</vt:lpstr>
      <vt:lpstr>Gremio template</vt:lpstr>
      <vt:lpstr>ORDIN privind modificarea și completarea Clasificației bugetare nr. 151 din 21.12.2017 (în vigoare 21.12.2017, cu unele excepții (vezi pct. 6)) Monitorul Oficial nr. 1-6/1 din 05.01.2018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THIS IS YOUR PRESENTATION TITLE</dc:title>
  <dc:creator>Berladean Dan</dc:creator>
  <cp:lastModifiedBy>Ion Iaconi</cp:lastModifiedBy>
  <cp:revision>128</cp:revision>
  <cp:lastPrinted>2018-04-13T10:51:21Z</cp:lastPrinted>
  <dcterms:modified xsi:type="dcterms:W3CDTF">2018-04-18T10:57:52Z</dcterms:modified>
</cp:coreProperties>
</file>