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87" r:id="rId4"/>
    <p:sldId id="288" r:id="rId5"/>
    <p:sldId id="284" r:id="rId6"/>
    <p:sldId id="291" r:id="rId7"/>
    <p:sldId id="265" r:id="rId8"/>
    <p:sldId id="304" r:id="rId9"/>
    <p:sldId id="295" r:id="rId10"/>
    <p:sldId id="301" r:id="rId11"/>
    <p:sldId id="299" r:id="rId12"/>
    <p:sldId id="297" r:id="rId13"/>
    <p:sldId id="300" r:id="rId14"/>
    <p:sldId id="305" r:id="rId15"/>
    <p:sldId id="294" r:id="rId16"/>
    <p:sldId id="306" r:id="rId17"/>
  </p:sldIdLst>
  <p:sldSz cx="9144000" cy="6858000" type="screen4x3"/>
  <p:notesSz cx="6735763" cy="9866313"/>
  <p:embeddedFontLst>
    <p:embeddedFont>
      <p:font typeface="Roboto" panose="020B0604020202020204" charset="0"/>
      <p:regular r:id="rId20"/>
      <p:bold r:id="rId21"/>
      <p:italic r:id="rId22"/>
      <p:boldItalic r:id="rId23"/>
    </p:embeddedFont>
    <p:embeddedFont>
      <p:font typeface="Muli" panose="020B0604020202020204" charset="0"/>
      <p:regular r:id="rId24"/>
      <p:bold r:id="rId25"/>
      <p:italic r:id="rId26"/>
      <p:boldItalic r:id="rId27"/>
    </p:embeddedFont>
    <p:embeddedFont>
      <p:font typeface="Arial Narrow" panose="020B0606020202030204" pitchFamily="34" charset="0"/>
      <p:regular r:id="rId28"/>
      <p:bold r:id="rId29"/>
      <p:italic r:id="rId30"/>
      <p:boldItalic r:id="rId31"/>
    </p:embeddedFont>
    <p:embeddedFont>
      <p:font typeface="Montserrat" panose="020B0604020202020204" charset="-52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642FAC0-61BE-4808-9986-2D7B7E2E3A34}">
  <a:tblStyle styleId="{F642FAC0-61BE-4808-9986-2D7B7E2E3A3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39327" autoAdjust="0"/>
  </p:normalViewPr>
  <p:slideViewPr>
    <p:cSldViewPr snapToGrid="0">
      <p:cViewPr varScale="1">
        <p:scale>
          <a:sx n="45" d="100"/>
          <a:sy n="45" d="100"/>
        </p:scale>
        <p:origin x="3264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DBC446-6664-46FA-AE24-36ECE8762432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 phldr="1"/>
      <dgm:spPr/>
    </dgm:pt>
    <dgm:pt modelId="{59A4080C-4AD2-442B-B182-66EF87DD267B}">
      <dgm:prSet phldrT="[Text]"/>
      <dgm:spPr/>
      <dgm:t>
        <a:bodyPr/>
        <a:lstStyle/>
        <a:p>
          <a:r>
            <a:rPr lang="ro-RO" b="1" dirty="0" smtClean="0"/>
            <a:t>1.Configurare categorii de finanțare</a:t>
          </a:r>
          <a:endParaRPr lang="en-US" b="1" dirty="0"/>
        </a:p>
      </dgm:t>
    </dgm:pt>
    <dgm:pt modelId="{75B9CB64-E309-4EFE-85F3-231B202EED14}" type="parTrans" cxnId="{7C602550-8B93-468A-8093-B150ED1B967B}">
      <dgm:prSet/>
      <dgm:spPr/>
      <dgm:t>
        <a:bodyPr/>
        <a:lstStyle/>
        <a:p>
          <a:endParaRPr lang="en-US" b="1"/>
        </a:p>
      </dgm:t>
    </dgm:pt>
    <dgm:pt modelId="{92C5F29E-51D5-4EC2-9A20-CC47310183CA}" type="sibTrans" cxnId="{7C602550-8B93-468A-8093-B150ED1B967B}">
      <dgm:prSet/>
      <dgm:spPr/>
      <dgm:t>
        <a:bodyPr/>
        <a:lstStyle/>
        <a:p>
          <a:endParaRPr lang="en-US" b="1"/>
        </a:p>
      </dgm:t>
    </dgm:pt>
    <dgm:pt modelId="{8F6F9C9A-23EF-4C8C-B313-0AC5DD3A92B4}">
      <dgm:prSet phldrT="[Text]"/>
      <dgm:spPr/>
      <dgm:t>
        <a:bodyPr/>
        <a:lstStyle/>
        <a:p>
          <a:r>
            <a:rPr lang="ro-RO" b="1" dirty="0" smtClean="0"/>
            <a:t>2.Generarea necesităților</a:t>
          </a:r>
          <a:endParaRPr lang="en-US" b="1" dirty="0"/>
        </a:p>
      </dgm:t>
    </dgm:pt>
    <dgm:pt modelId="{96A02444-65BD-4EDD-956E-F9CED154946A}" type="parTrans" cxnId="{040077EE-3210-4FF4-A791-7D2578A4F308}">
      <dgm:prSet/>
      <dgm:spPr/>
      <dgm:t>
        <a:bodyPr/>
        <a:lstStyle/>
        <a:p>
          <a:endParaRPr lang="en-US" b="1"/>
        </a:p>
      </dgm:t>
    </dgm:pt>
    <dgm:pt modelId="{B110C5C4-637A-4D5E-B6F3-462DE480D77B}" type="sibTrans" cxnId="{040077EE-3210-4FF4-A791-7D2578A4F308}">
      <dgm:prSet/>
      <dgm:spPr/>
      <dgm:t>
        <a:bodyPr/>
        <a:lstStyle/>
        <a:p>
          <a:endParaRPr lang="en-US" b="1"/>
        </a:p>
      </dgm:t>
    </dgm:pt>
    <dgm:pt modelId="{EC6D34EB-35A3-4DC5-8A39-64E577836796}">
      <dgm:prSet phldrT="[Text]"/>
      <dgm:spPr/>
      <dgm:t>
        <a:bodyPr/>
        <a:lstStyle/>
        <a:p>
          <a:r>
            <a:rPr lang="ro-RO" b="1" dirty="0" smtClean="0"/>
            <a:t>3.Formare raport FD-14</a:t>
          </a:r>
          <a:endParaRPr lang="en-US" b="1" dirty="0"/>
        </a:p>
      </dgm:t>
    </dgm:pt>
    <dgm:pt modelId="{ACE4566F-3B8D-46F1-A763-97AA3119C3E0}" type="parTrans" cxnId="{8082B806-47B3-4319-9404-7F8F6FFCD700}">
      <dgm:prSet/>
      <dgm:spPr/>
      <dgm:t>
        <a:bodyPr/>
        <a:lstStyle/>
        <a:p>
          <a:endParaRPr lang="en-US" b="1"/>
        </a:p>
      </dgm:t>
    </dgm:pt>
    <dgm:pt modelId="{5D120DA8-8167-49BB-9DB8-E07F55332AD1}" type="sibTrans" cxnId="{8082B806-47B3-4319-9404-7F8F6FFCD700}">
      <dgm:prSet/>
      <dgm:spPr/>
      <dgm:t>
        <a:bodyPr/>
        <a:lstStyle/>
        <a:p>
          <a:endParaRPr lang="en-US" b="1"/>
        </a:p>
      </dgm:t>
    </dgm:pt>
    <dgm:pt modelId="{B65197AE-5A2C-4C07-ABE5-9D7B0A8BDD3C}">
      <dgm:prSet/>
      <dgm:spPr/>
      <dgm:t>
        <a:bodyPr/>
        <a:lstStyle/>
        <a:p>
          <a:r>
            <a:rPr lang="ro-RO" b="1" dirty="0" smtClean="0"/>
            <a:t>4.Întocmira proiectului indicației de repartizare</a:t>
          </a:r>
          <a:endParaRPr lang="en-US" b="1" dirty="0"/>
        </a:p>
      </dgm:t>
    </dgm:pt>
    <dgm:pt modelId="{C0C44380-6B87-41F8-AD0E-B0C054106140}" type="parTrans" cxnId="{FF9ABC0C-50E4-4536-99BC-43F714A91934}">
      <dgm:prSet/>
      <dgm:spPr/>
      <dgm:t>
        <a:bodyPr/>
        <a:lstStyle/>
        <a:p>
          <a:endParaRPr lang="en-US" b="1"/>
        </a:p>
      </dgm:t>
    </dgm:pt>
    <dgm:pt modelId="{AD1E9468-1EA5-4C1F-B69E-FA819C308B7A}" type="sibTrans" cxnId="{FF9ABC0C-50E4-4536-99BC-43F714A91934}">
      <dgm:prSet/>
      <dgm:spPr/>
      <dgm:t>
        <a:bodyPr/>
        <a:lstStyle/>
        <a:p>
          <a:endParaRPr lang="en-US" b="1"/>
        </a:p>
      </dgm:t>
    </dgm:pt>
    <dgm:pt modelId="{41ED4B33-EAD0-42FC-A373-3188E510DCA5}">
      <dgm:prSet/>
      <dgm:spPr/>
      <dgm:t>
        <a:bodyPr/>
        <a:lstStyle/>
        <a:p>
          <a:r>
            <a:rPr lang="ro-RO" b="1" dirty="0" smtClean="0"/>
            <a:t>5.Aprobarea Indicației de repartizare a soldului</a:t>
          </a:r>
          <a:endParaRPr lang="en-US" b="1" dirty="0"/>
        </a:p>
      </dgm:t>
    </dgm:pt>
    <dgm:pt modelId="{3D70430B-8FC7-4658-A29D-C8D5060E7E24}" type="parTrans" cxnId="{F1396BBB-C190-43E4-BC3A-6B43F381405F}">
      <dgm:prSet/>
      <dgm:spPr/>
      <dgm:t>
        <a:bodyPr/>
        <a:lstStyle/>
        <a:p>
          <a:endParaRPr lang="en-US" b="1"/>
        </a:p>
      </dgm:t>
    </dgm:pt>
    <dgm:pt modelId="{82C5027D-6B4E-47BF-B94A-426AC4357A4E}" type="sibTrans" cxnId="{F1396BBB-C190-43E4-BC3A-6B43F381405F}">
      <dgm:prSet/>
      <dgm:spPr/>
      <dgm:t>
        <a:bodyPr/>
        <a:lstStyle/>
        <a:p>
          <a:endParaRPr lang="en-US" b="1"/>
        </a:p>
      </dgm:t>
    </dgm:pt>
    <dgm:pt modelId="{22272E09-A259-4210-9525-5EDD1E55B4E4}">
      <dgm:prSet/>
      <dgm:spPr/>
      <dgm:t>
        <a:bodyPr/>
        <a:lstStyle/>
        <a:p>
          <a:r>
            <a:rPr lang="ro-RO" b="1" dirty="0" smtClean="0"/>
            <a:t>6.Finanțarea necesităților în conformitate cu indicația de repartizare</a:t>
          </a:r>
          <a:endParaRPr lang="en-US" b="1" dirty="0"/>
        </a:p>
      </dgm:t>
    </dgm:pt>
    <dgm:pt modelId="{CE6340E1-4C0F-4383-A07D-8FE9E5390C83}" type="parTrans" cxnId="{B7E63B7E-A36A-4687-84AA-BAEC8C719AC1}">
      <dgm:prSet/>
      <dgm:spPr/>
      <dgm:t>
        <a:bodyPr/>
        <a:lstStyle/>
        <a:p>
          <a:endParaRPr lang="en-US" b="1"/>
        </a:p>
      </dgm:t>
    </dgm:pt>
    <dgm:pt modelId="{08D2D971-9753-4F98-BD39-46253E34940E}" type="sibTrans" cxnId="{B7E63B7E-A36A-4687-84AA-BAEC8C719AC1}">
      <dgm:prSet/>
      <dgm:spPr/>
      <dgm:t>
        <a:bodyPr/>
        <a:lstStyle/>
        <a:p>
          <a:endParaRPr lang="en-US" b="1"/>
        </a:p>
      </dgm:t>
    </dgm:pt>
    <dgm:pt modelId="{7A0F1928-126A-4513-B8CB-5AC6BDF00060}" type="pres">
      <dgm:prSet presAssocID="{8EDBC446-6664-46FA-AE24-36ECE8762432}" presName="CompostProcess" presStyleCnt="0">
        <dgm:presLayoutVars>
          <dgm:dir/>
          <dgm:resizeHandles val="exact"/>
        </dgm:presLayoutVars>
      </dgm:prSet>
      <dgm:spPr/>
    </dgm:pt>
    <dgm:pt modelId="{69F3A066-E95D-4B1A-BB4A-5A5A9896C0CA}" type="pres">
      <dgm:prSet presAssocID="{8EDBC446-6664-46FA-AE24-36ECE8762432}" presName="arrow" presStyleLbl="bgShp" presStyleIdx="0" presStyleCnt="1" custScaleX="117647"/>
      <dgm:spPr/>
    </dgm:pt>
    <dgm:pt modelId="{AEC990C7-2F02-46AE-97F8-BFCCF9E93D0F}" type="pres">
      <dgm:prSet presAssocID="{8EDBC446-6664-46FA-AE24-36ECE8762432}" presName="linearProcess" presStyleCnt="0"/>
      <dgm:spPr/>
    </dgm:pt>
    <dgm:pt modelId="{ABD3419C-FC9F-4DEE-B8E5-AF6BFE2698C1}" type="pres">
      <dgm:prSet presAssocID="{59A4080C-4AD2-442B-B182-66EF87DD267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AED197-33B9-4685-9C24-56F5437BD283}" type="pres">
      <dgm:prSet presAssocID="{92C5F29E-51D5-4EC2-9A20-CC47310183CA}" presName="sibTrans" presStyleCnt="0"/>
      <dgm:spPr/>
    </dgm:pt>
    <dgm:pt modelId="{A52BD991-134F-4ED1-9826-542AEACD785E}" type="pres">
      <dgm:prSet presAssocID="{8F6F9C9A-23EF-4C8C-B313-0AC5DD3A92B4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399F2F-47F3-4446-8C9C-2A07E83FF5ED}" type="pres">
      <dgm:prSet presAssocID="{B110C5C4-637A-4D5E-B6F3-462DE480D77B}" presName="sibTrans" presStyleCnt="0"/>
      <dgm:spPr/>
    </dgm:pt>
    <dgm:pt modelId="{52EE62AA-4955-4881-BF6C-3B9A19C65A51}" type="pres">
      <dgm:prSet presAssocID="{EC6D34EB-35A3-4DC5-8A39-64E577836796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5C1C8D-930A-4933-B085-71CBFD243081}" type="pres">
      <dgm:prSet presAssocID="{5D120DA8-8167-49BB-9DB8-E07F55332AD1}" presName="sibTrans" presStyleCnt="0"/>
      <dgm:spPr/>
    </dgm:pt>
    <dgm:pt modelId="{BAF3ED48-0596-4B7A-BB44-02104FD03B36}" type="pres">
      <dgm:prSet presAssocID="{B65197AE-5A2C-4C07-ABE5-9D7B0A8BDD3C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792A7C-D0D4-47E9-BCF7-AEEFF41EB360}" type="pres">
      <dgm:prSet presAssocID="{AD1E9468-1EA5-4C1F-B69E-FA819C308B7A}" presName="sibTrans" presStyleCnt="0"/>
      <dgm:spPr/>
    </dgm:pt>
    <dgm:pt modelId="{5AA7DCC8-9F25-4BEE-A180-2527EDEC4DDD}" type="pres">
      <dgm:prSet presAssocID="{41ED4B33-EAD0-42FC-A373-3188E510DCA5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C325C4-CC86-40F2-905D-3F3B86C38723}" type="pres">
      <dgm:prSet presAssocID="{82C5027D-6B4E-47BF-B94A-426AC4357A4E}" presName="sibTrans" presStyleCnt="0"/>
      <dgm:spPr/>
    </dgm:pt>
    <dgm:pt modelId="{C9F4E07E-1C4E-44F0-83F7-CAF3AC0D9061}" type="pres">
      <dgm:prSet presAssocID="{22272E09-A259-4210-9525-5EDD1E55B4E4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602550-8B93-468A-8093-B150ED1B967B}" srcId="{8EDBC446-6664-46FA-AE24-36ECE8762432}" destId="{59A4080C-4AD2-442B-B182-66EF87DD267B}" srcOrd="0" destOrd="0" parTransId="{75B9CB64-E309-4EFE-85F3-231B202EED14}" sibTransId="{92C5F29E-51D5-4EC2-9A20-CC47310183CA}"/>
    <dgm:cxn modelId="{F8B58D27-A699-4277-A296-7E5527ABF3FA}" type="presOf" srcId="{8EDBC446-6664-46FA-AE24-36ECE8762432}" destId="{7A0F1928-126A-4513-B8CB-5AC6BDF00060}" srcOrd="0" destOrd="0" presId="urn:microsoft.com/office/officeart/2005/8/layout/hProcess9"/>
    <dgm:cxn modelId="{21C78D93-F91E-4BC1-A831-F2FEF6E773D1}" type="presOf" srcId="{59A4080C-4AD2-442B-B182-66EF87DD267B}" destId="{ABD3419C-FC9F-4DEE-B8E5-AF6BFE2698C1}" srcOrd="0" destOrd="0" presId="urn:microsoft.com/office/officeart/2005/8/layout/hProcess9"/>
    <dgm:cxn modelId="{040077EE-3210-4FF4-A791-7D2578A4F308}" srcId="{8EDBC446-6664-46FA-AE24-36ECE8762432}" destId="{8F6F9C9A-23EF-4C8C-B313-0AC5DD3A92B4}" srcOrd="1" destOrd="0" parTransId="{96A02444-65BD-4EDD-956E-F9CED154946A}" sibTransId="{B110C5C4-637A-4D5E-B6F3-462DE480D77B}"/>
    <dgm:cxn modelId="{7F9C1234-DC1B-4BAA-97D7-C272051B2486}" type="presOf" srcId="{B65197AE-5A2C-4C07-ABE5-9D7B0A8BDD3C}" destId="{BAF3ED48-0596-4B7A-BB44-02104FD03B36}" srcOrd="0" destOrd="0" presId="urn:microsoft.com/office/officeart/2005/8/layout/hProcess9"/>
    <dgm:cxn modelId="{FF9ABC0C-50E4-4536-99BC-43F714A91934}" srcId="{8EDBC446-6664-46FA-AE24-36ECE8762432}" destId="{B65197AE-5A2C-4C07-ABE5-9D7B0A8BDD3C}" srcOrd="3" destOrd="0" parTransId="{C0C44380-6B87-41F8-AD0E-B0C054106140}" sibTransId="{AD1E9468-1EA5-4C1F-B69E-FA819C308B7A}"/>
    <dgm:cxn modelId="{461F9440-B20A-4314-A449-22E90955D031}" type="presOf" srcId="{41ED4B33-EAD0-42FC-A373-3188E510DCA5}" destId="{5AA7DCC8-9F25-4BEE-A180-2527EDEC4DDD}" srcOrd="0" destOrd="0" presId="urn:microsoft.com/office/officeart/2005/8/layout/hProcess9"/>
    <dgm:cxn modelId="{2DD9676A-8273-4360-8C3B-4BC5E72B1244}" type="presOf" srcId="{8F6F9C9A-23EF-4C8C-B313-0AC5DD3A92B4}" destId="{A52BD991-134F-4ED1-9826-542AEACD785E}" srcOrd="0" destOrd="0" presId="urn:microsoft.com/office/officeart/2005/8/layout/hProcess9"/>
    <dgm:cxn modelId="{B7E63B7E-A36A-4687-84AA-BAEC8C719AC1}" srcId="{8EDBC446-6664-46FA-AE24-36ECE8762432}" destId="{22272E09-A259-4210-9525-5EDD1E55B4E4}" srcOrd="5" destOrd="0" parTransId="{CE6340E1-4C0F-4383-A07D-8FE9E5390C83}" sibTransId="{08D2D971-9753-4F98-BD39-46253E34940E}"/>
    <dgm:cxn modelId="{E908E0F0-1E4D-4515-B2A2-4BB54F62B8A8}" type="presOf" srcId="{EC6D34EB-35A3-4DC5-8A39-64E577836796}" destId="{52EE62AA-4955-4881-BF6C-3B9A19C65A51}" srcOrd="0" destOrd="0" presId="urn:microsoft.com/office/officeart/2005/8/layout/hProcess9"/>
    <dgm:cxn modelId="{76650D55-92A2-4088-8CAC-EE2E01CC8A1B}" type="presOf" srcId="{22272E09-A259-4210-9525-5EDD1E55B4E4}" destId="{C9F4E07E-1C4E-44F0-83F7-CAF3AC0D9061}" srcOrd="0" destOrd="0" presId="urn:microsoft.com/office/officeart/2005/8/layout/hProcess9"/>
    <dgm:cxn modelId="{F1396BBB-C190-43E4-BC3A-6B43F381405F}" srcId="{8EDBC446-6664-46FA-AE24-36ECE8762432}" destId="{41ED4B33-EAD0-42FC-A373-3188E510DCA5}" srcOrd="4" destOrd="0" parTransId="{3D70430B-8FC7-4658-A29D-C8D5060E7E24}" sibTransId="{82C5027D-6B4E-47BF-B94A-426AC4357A4E}"/>
    <dgm:cxn modelId="{8082B806-47B3-4319-9404-7F8F6FFCD700}" srcId="{8EDBC446-6664-46FA-AE24-36ECE8762432}" destId="{EC6D34EB-35A3-4DC5-8A39-64E577836796}" srcOrd="2" destOrd="0" parTransId="{ACE4566F-3B8D-46F1-A763-97AA3119C3E0}" sibTransId="{5D120DA8-8167-49BB-9DB8-E07F55332AD1}"/>
    <dgm:cxn modelId="{7626EB94-7CD1-4763-A671-2C1D79DA9E77}" type="presParOf" srcId="{7A0F1928-126A-4513-B8CB-5AC6BDF00060}" destId="{69F3A066-E95D-4B1A-BB4A-5A5A9896C0CA}" srcOrd="0" destOrd="0" presId="urn:microsoft.com/office/officeart/2005/8/layout/hProcess9"/>
    <dgm:cxn modelId="{45F98C80-677F-419E-A614-D322EF2CFC21}" type="presParOf" srcId="{7A0F1928-126A-4513-B8CB-5AC6BDF00060}" destId="{AEC990C7-2F02-46AE-97F8-BFCCF9E93D0F}" srcOrd="1" destOrd="0" presId="urn:microsoft.com/office/officeart/2005/8/layout/hProcess9"/>
    <dgm:cxn modelId="{5E380E19-0C62-47F1-B5A2-D58A30538BD1}" type="presParOf" srcId="{AEC990C7-2F02-46AE-97F8-BFCCF9E93D0F}" destId="{ABD3419C-FC9F-4DEE-B8E5-AF6BFE2698C1}" srcOrd="0" destOrd="0" presId="urn:microsoft.com/office/officeart/2005/8/layout/hProcess9"/>
    <dgm:cxn modelId="{9502399D-8CF0-4109-BA3B-853992E9F05E}" type="presParOf" srcId="{AEC990C7-2F02-46AE-97F8-BFCCF9E93D0F}" destId="{19AED197-33B9-4685-9C24-56F5437BD283}" srcOrd="1" destOrd="0" presId="urn:microsoft.com/office/officeart/2005/8/layout/hProcess9"/>
    <dgm:cxn modelId="{38E8A485-83F7-4F1C-9C2A-EBE6E642C0C5}" type="presParOf" srcId="{AEC990C7-2F02-46AE-97F8-BFCCF9E93D0F}" destId="{A52BD991-134F-4ED1-9826-542AEACD785E}" srcOrd="2" destOrd="0" presId="urn:microsoft.com/office/officeart/2005/8/layout/hProcess9"/>
    <dgm:cxn modelId="{36A5FE05-C2E9-4B55-9B93-0BBECF01DF72}" type="presParOf" srcId="{AEC990C7-2F02-46AE-97F8-BFCCF9E93D0F}" destId="{3B399F2F-47F3-4446-8C9C-2A07E83FF5ED}" srcOrd="3" destOrd="0" presId="urn:microsoft.com/office/officeart/2005/8/layout/hProcess9"/>
    <dgm:cxn modelId="{79336CF9-B933-4827-8129-C2CD97428BF6}" type="presParOf" srcId="{AEC990C7-2F02-46AE-97F8-BFCCF9E93D0F}" destId="{52EE62AA-4955-4881-BF6C-3B9A19C65A51}" srcOrd="4" destOrd="0" presId="urn:microsoft.com/office/officeart/2005/8/layout/hProcess9"/>
    <dgm:cxn modelId="{FE51DA9A-D302-44BE-8E62-1436306838F9}" type="presParOf" srcId="{AEC990C7-2F02-46AE-97F8-BFCCF9E93D0F}" destId="{6D5C1C8D-930A-4933-B085-71CBFD243081}" srcOrd="5" destOrd="0" presId="urn:microsoft.com/office/officeart/2005/8/layout/hProcess9"/>
    <dgm:cxn modelId="{F33616C3-3732-4E37-9AF6-B0A5BD96A94F}" type="presParOf" srcId="{AEC990C7-2F02-46AE-97F8-BFCCF9E93D0F}" destId="{BAF3ED48-0596-4B7A-BB44-02104FD03B36}" srcOrd="6" destOrd="0" presId="urn:microsoft.com/office/officeart/2005/8/layout/hProcess9"/>
    <dgm:cxn modelId="{29F3B1F8-0E9D-4EDA-A384-353FE81AD95D}" type="presParOf" srcId="{AEC990C7-2F02-46AE-97F8-BFCCF9E93D0F}" destId="{25792A7C-D0D4-47E9-BCF7-AEEFF41EB360}" srcOrd="7" destOrd="0" presId="urn:microsoft.com/office/officeart/2005/8/layout/hProcess9"/>
    <dgm:cxn modelId="{9A2A6DB8-3ADE-4877-AB31-38E1A9090751}" type="presParOf" srcId="{AEC990C7-2F02-46AE-97F8-BFCCF9E93D0F}" destId="{5AA7DCC8-9F25-4BEE-A180-2527EDEC4DDD}" srcOrd="8" destOrd="0" presId="urn:microsoft.com/office/officeart/2005/8/layout/hProcess9"/>
    <dgm:cxn modelId="{A99504E5-978A-4283-A42D-DDABED666E7A}" type="presParOf" srcId="{AEC990C7-2F02-46AE-97F8-BFCCF9E93D0F}" destId="{77C325C4-CC86-40F2-905D-3F3B86C38723}" srcOrd="9" destOrd="0" presId="urn:microsoft.com/office/officeart/2005/8/layout/hProcess9"/>
    <dgm:cxn modelId="{4909296C-3EB5-4B6F-B290-5C75CB31B5CC}" type="presParOf" srcId="{AEC990C7-2F02-46AE-97F8-BFCCF9E93D0F}" destId="{C9F4E07E-1C4E-44F0-83F7-CAF3AC0D9061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5B749-CA6F-45D1-A2C6-4E3F532B4FE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89CAD65-A435-46C4-86A1-BBD683F4DC07}">
      <dgm:prSet phldrT="[Text]" custT="1"/>
      <dgm:spPr/>
      <dgm:t>
        <a:bodyPr/>
        <a:lstStyle/>
        <a:p>
          <a:r>
            <a:rPr lang="ro-RO" sz="1400" dirty="0" smtClean="0">
              <a:solidFill>
                <a:schemeClr val="tx1"/>
              </a:solidFill>
            </a:rPr>
            <a:t>Transferul mijloacelor la contul 2266XX</a:t>
          </a:r>
          <a:endParaRPr lang="ro-RO" sz="1400" dirty="0"/>
        </a:p>
      </dgm:t>
    </dgm:pt>
    <dgm:pt modelId="{1BCF764B-CB99-4F1B-BA5C-5A1B80775134}" type="parTrans" cxnId="{DD5B8862-EF71-4B41-9E45-C1D276259A24}">
      <dgm:prSet/>
      <dgm:spPr/>
      <dgm:t>
        <a:bodyPr/>
        <a:lstStyle/>
        <a:p>
          <a:endParaRPr lang="ro-RO"/>
        </a:p>
      </dgm:t>
    </dgm:pt>
    <dgm:pt modelId="{4ED163C5-5CFD-4C86-A778-92F973934F79}" type="sibTrans" cxnId="{DD5B8862-EF71-4B41-9E45-C1D276259A24}">
      <dgm:prSet/>
      <dgm:spPr/>
      <dgm:t>
        <a:bodyPr/>
        <a:lstStyle/>
        <a:p>
          <a:endParaRPr lang="ro-RO"/>
        </a:p>
      </dgm:t>
    </dgm:pt>
    <dgm:pt modelId="{2A7A01B5-9DCD-446B-9368-22CADF8764AD}">
      <dgm:prSet phldrT="[Text]" custT="1"/>
      <dgm:spPr/>
      <dgm:t>
        <a:bodyPr/>
        <a:lstStyle/>
        <a:p>
          <a:r>
            <a:rPr lang="ro-RO" sz="1400" dirty="0" smtClean="0">
              <a:solidFill>
                <a:schemeClr val="tx1"/>
              </a:solidFill>
            </a:rPr>
            <a:t>Înscriere extras bancar din ziua II-a</a:t>
          </a:r>
          <a:endParaRPr lang="ro-RO" sz="1400" dirty="0">
            <a:solidFill>
              <a:schemeClr val="tx1"/>
            </a:solidFill>
          </a:endParaRPr>
        </a:p>
      </dgm:t>
    </dgm:pt>
    <dgm:pt modelId="{36C7AA8F-EB45-4383-81CC-43C74767B63E}" type="parTrans" cxnId="{2142B34C-FE5D-424F-9109-7BFF22CBC62B}">
      <dgm:prSet/>
      <dgm:spPr/>
      <dgm:t>
        <a:bodyPr/>
        <a:lstStyle/>
        <a:p>
          <a:endParaRPr lang="ro-RO"/>
        </a:p>
      </dgm:t>
    </dgm:pt>
    <dgm:pt modelId="{B0667EA3-0ADE-4A96-ABC3-3EFD99FB5362}" type="sibTrans" cxnId="{2142B34C-FE5D-424F-9109-7BFF22CBC62B}">
      <dgm:prSet/>
      <dgm:spPr/>
      <dgm:t>
        <a:bodyPr/>
        <a:lstStyle/>
        <a:p>
          <a:endParaRPr lang="ro-RO"/>
        </a:p>
      </dgm:t>
    </dgm:pt>
    <dgm:pt modelId="{F4894511-DF7C-4A9D-AC0D-41770F6BDAFF}" type="pres">
      <dgm:prSet presAssocID="{3805B749-CA6F-45D1-A2C6-4E3F532B4FED}" presName="CompostProcess" presStyleCnt="0">
        <dgm:presLayoutVars>
          <dgm:dir/>
          <dgm:resizeHandles val="exact"/>
        </dgm:presLayoutVars>
      </dgm:prSet>
      <dgm:spPr/>
    </dgm:pt>
    <dgm:pt modelId="{A5DA7204-ADFF-4DBC-A1B4-A843B1821A33}" type="pres">
      <dgm:prSet presAssocID="{3805B749-CA6F-45D1-A2C6-4E3F532B4FED}" presName="arrow" presStyleLbl="bgShp" presStyleIdx="0" presStyleCnt="1" custScaleX="117647" custLinFactNeighborX="-29029" custLinFactNeighborY="-573"/>
      <dgm:spPr/>
    </dgm:pt>
    <dgm:pt modelId="{E62D3BD1-8114-48AC-B7DA-9C73D36A3E75}" type="pres">
      <dgm:prSet presAssocID="{3805B749-CA6F-45D1-A2C6-4E3F532B4FED}" presName="linearProcess" presStyleCnt="0"/>
      <dgm:spPr/>
    </dgm:pt>
    <dgm:pt modelId="{AB29FEA1-F148-4544-A4B0-5D817DF2206B}" type="pres">
      <dgm:prSet presAssocID="{F89CAD65-A435-46C4-86A1-BBD683F4DC07}" presName="textNode" presStyleLbl="node1" presStyleIdx="0" presStyleCnt="2" custLinFactX="12231" custLinFactNeighborX="100000" custLinFactNeighborY="-1319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C17A633B-BAFC-458C-828C-0D9587768153}" type="pres">
      <dgm:prSet presAssocID="{4ED163C5-5CFD-4C86-A778-92F973934F79}" presName="sibTrans" presStyleCnt="0"/>
      <dgm:spPr/>
    </dgm:pt>
    <dgm:pt modelId="{8D6D2999-BA7C-400B-98BF-DD05DAEC4F0F}" type="pres">
      <dgm:prSet presAssocID="{2A7A01B5-9DCD-446B-9368-22CADF8764AD}" presName="textNode" presStyleLbl="node1" presStyleIdx="1" presStyleCnt="2" custLinFactX="4855" custLinFactNeighborX="100000" custLinFactNeighborY="-3589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</dgm:ptLst>
  <dgm:cxnLst>
    <dgm:cxn modelId="{2CCF89CD-657D-4EC6-A791-AFB9B430E1F1}" type="presOf" srcId="{2A7A01B5-9DCD-446B-9368-22CADF8764AD}" destId="{8D6D2999-BA7C-400B-98BF-DD05DAEC4F0F}" srcOrd="0" destOrd="0" presId="urn:microsoft.com/office/officeart/2005/8/layout/hProcess9"/>
    <dgm:cxn modelId="{4F47440C-1D71-4FCC-BFA6-2DB2FB648241}" type="presOf" srcId="{3805B749-CA6F-45D1-A2C6-4E3F532B4FED}" destId="{F4894511-DF7C-4A9D-AC0D-41770F6BDAFF}" srcOrd="0" destOrd="0" presId="urn:microsoft.com/office/officeart/2005/8/layout/hProcess9"/>
    <dgm:cxn modelId="{DD5B8862-EF71-4B41-9E45-C1D276259A24}" srcId="{3805B749-CA6F-45D1-A2C6-4E3F532B4FED}" destId="{F89CAD65-A435-46C4-86A1-BBD683F4DC07}" srcOrd="0" destOrd="0" parTransId="{1BCF764B-CB99-4F1B-BA5C-5A1B80775134}" sibTransId="{4ED163C5-5CFD-4C86-A778-92F973934F79}"/>
    <dgm:cxn modelId="{4FD4FCD7-0EA1-44A8-8F2F-F7591428FFDA}" type="presOf" srcId="{F89CAD65-A435-46C4-86A1-BBD683F4DC07}" destId="{AB29FEA1-F148-4544-A4B0-5D817DF2206B}" srcOrd="0" destOrd="0" presId="urn:microsoft.com/office/officeart/2005/8/layout/hProcess9"/>
    <dgm:cxn modelId="{2142B34C-FE5D-424F-9109-7BFF22CBC62B}" srcId="{3805B749-CA6F-45D1-A2C6-4E3F532B4FED}" destId="{2A7A01B5-9DCD-446B-9368-22CADF8764AD}" srcOrd="1" destOrd="0" parTransId="{36C7AA8F-EB45-4383-81CC-43C74767B63E}" sibTransId="{B0667EA3-0ADE-4A96-ABC3-3EFD99FB5362}"/>
    <dgm:cxn modelId="{495280DE-1914-4F3A-9D7D-52EF1B9B2F1A}" type="presParOf" srcId="{F4894511-DF7C-4A9D-AC0D-41770F6BDAFF}" destId="{A5DA7204-ADFF-4DBC-A1B4-A843B1821A33}" srcOrd="0" destOrd="0" presId="urn:microsoft.com/office/officeart/2005/8/layout/hProcess9"/>
    <dgm:cxn modelId="{B13C4735-3918-4653-93A3-42A4FCD9E901}" type="presParOf" srcId="{F4894511-DF7C-4A9D-AC0D-41770F6BDAFF}" destId="{E62D3BD1-8114-48AC-B7DA-9C73D36A3E75}" srcOrd="1" destOrd="0" presId="urn:microsoft.com/office/officeart/2005/8/layout/hProcess9"/>
    <dgm:cxn modelId="{8D2DF5A3-E7DB-4013-81BC-8B053FA705E7}" type="presParOf" srcId="{E62D3BD1-8114-48AC-B7DA-9C73D36A3E75}" destId="{AB29FEA1-F148-4544-A4B0-5D817DF2206B}" srcOrd="0" destOrd="0" presId="urn:microsoft.com/office/officeart/2005/8/layout/hProcess9"/>
    <dgm:cxn modelId="{6877796C-08E3-432D-B52C-3C42DDD0DD56}" type="presParOf" srcId="{E62D3BD1-8114-48AC-B7DA-9C73D36A3E75}" destId="{C17A633B-BAFC-458C-828C-0D9587768153}" srcOrd="1" destOrd="0" presId="urn:microsoft.com/office/officeart/2005/8/layout/hProcess9"/>
    <dgm:cxn modelId="{39D515CE-0D58-4965-9C68-6F5EC8B0BD02}" type="presParOf" srcId="{E62D3BD1-8114-48AC-B7DA-9C73D36A3E75}" destId="{8D6D2999-BA7C-400B-98BF-DD05DAEC4F0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F3A066-E95D-4B1A-BB4A-5A5A9896C0CA}">
      <dsp:nvSpPr>
        <dsp:cNvPr id="0" name=""/>
        <dsp:cNvSpPr/>
      </dsp:nvSpPr>
      <dsp:spPr>
        <a:xfrm>
          <a:off x="2" y="0"/>
          <a:ext cx="8981157" cy="4239712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D3419C-FC9F-4DEE-B8E5-AF6BFE2698C1}">
      <dsp:nvSpPr>
        <dsp:cNvPr id="0" name=""/>
        <dsp:cNvSpPr/>
      </dsp:nvSpPr>
      <dsp:spPr>
        <a:xfrm>
          <a:off x="2466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1.Configurare categorii de finanțare</a:t>
          </a:r>
          <a:endParaRPr lang="en-US" sz="1400" b="1" kern="1200" dirty="0"/>
        </a:p>
      </dsp:txBody>
      <dsp:txXfrm>
        <a:off x="72575" y="1342022"/>
        <a:ext cx="1295978" cy="1555666"/>
      </dsp:txXfrm>
    </dsp:sp>
    <dsp:sp modelId="{A52BD991-134F-4ED1-9826-542AEACD785E}">
      <dsp:nvSpPr>
        <dsp:cNvPr id="0" name=""/>
        <dsp:cNvSpPr/>
      </dsp:nvSpPr>
      <dsp:spPr>
        <a:xfrm>
          <a:off x="1510473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2.Generarea necesităților</a:t>
          </a:r>
          <a:endParaRPr lang="en-US" sz="1400" b="1" kern="1200" dirty="0"/>
        </a:p>
      </dsp:txBody>
      <dsp:txXfrm>
        <a:off x="1580582" y="1342022"/>
        <a:ext cx="1295978" cy="1555666"/>
      </dsp:txXfrm>
    </dsp:sp>
    <dsp:sp modelId="{52EE62AA-4955-4881-BF6C-3B9A19C65A51}">
      <dsp:nvSpPr>
        <dsp:cNvPr id="0" name=""/>
        <dsp:cNvSpPr/>
      </dsp:nvSpPr>
      <dsp:spPr>
        <a:xfrm>
          <a:off x="3018479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3.Formare raport FD-14</a:t>
          </a:r>
          <a:endParaRPr lang="en-US" sz="1400" b="1" kern="1200" dirty="0"/>
        </a:p>
      </dsp:txBody>
      <dsp:txXfrm>
        <a:off x="3088588" y="1342022"/>
        <a:ext cx="1295978" cy="1555666"/>
      </dsp:txXfrm>
    </dsp:sp>
    <dsp:sp modelId="{BAF3ED48-0596-4B7A-BB44-02104FD03B36}">
      <dsp:nvSpPr>
        <dsp:cNvPr id="0" name=""/>
        <dsp:cNvSpPr/>
      </dsp:nvSpPr>
      <dsp:spPr>
        <a:xfrm>
          <a:off x="4526485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4.Întocmira proiectului indicației de repartizare</a:t>
          </a:r>
          <a:endParaRPr lang="en-US" sz="1400" b="1" kern="1200" dirty="0"/>
        </a:p>
      </dsp:txBody>
      <dsp:txXfrm>
        <a:off x="4596594" y="1342022"/>
        <a:ext cx="1295978" cy="1555666"/>
      </dsp:txXfrm>
    </dsp:sp>
    <dsp:sp modelId="{5AA7DCC8-9F25-4BEE-A180-2527EDEC4DDD}">
      <dsp:nvSpPr>
        <dsp:cNvPr id="0" name=""/>
        <dsp:cNvSpPr/>
      </dsp:nvSpPr>
      <dsp:spPr>
        <a:xfrm>
          <a:off x="6034492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5.Aprobarea Indicației de repartizare a soldului</a:t>
          </a:r>
          <a:endParaRPr lang="en-US" sz="1400" b="1" kern="1200" dirty="0"/>
        </a:p>
      </dsp:txBody>
      <dsp:txXfrm>
        <a:off x="6104601" y="1342022"/>
        <a:ext cx="1295978" cy="1555666"/>
      </dsp:txXfrm>
    </dsp:sp>
    <dsp:sp modelId="{C9F4E07E-1C4E-44F0-83F7-CAF3AC0D9061}">
      <dsp:nvSpPr>
        <dsp:cNvPr id="0" name=""/>
        <dsp:cNvSpPr/>
      </dsp:nvSpPr>
      <dsp:spPr>
        <a:xfrm>
          <a:off x="7542498" y="1271913"/>
          <a:ext cx="1436196" cy="16958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1" kern="1200" dirty="0" smtClean="0"/>
            <a:t>6.Finanțarea necesităților în conformitate cu indicația de repartizare</a:t>
          </a:r>
          <a:endParaRPr lang="en-US" sz="1400" b="1" kern="1200" dirty="0"/>
        </a:p>
      </dsp:txBody>
      <dsp:txXfrm>
        <a:off x="7612607" y="1342022"/>
        <a:ext cx="1295978" cy="15556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A7204-ADFF-4DBC-A1B4-A843B1821A33}">
      <dsp:nvSpPr>
        <dsp:cNvPr id="0" name=""/>
        <dsp:cNvSpPr/>
      </dsp:nvSpPr>
      <dsp:spPr>
        <a:xfrm>
          <a:off x="0" y="0"/>
          <a:ext cx="8768953" cy="154171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9FEA1-F148-4544-A4B0-5D817DF2206B}">
      <dsp:nvSpPr>
        <dsp:cNvPr id="0" name=""/>
        <dsp:cNvSpPr/>
      </dsp:nvSpPr>
      <dsp:spPr>
        <a:xfrm>
          <a:off x="2294774" y="454379"/>
          <a:ext cx="2630687" cy="616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kern="1200" dirty="0" smtClean="0">
              <a:solidFill>
                <a:schemeClr val="tx1"/>
              </a:solidFill>
            </a:rPr>
            <a:t>Transferul mijloacelor la contul 2266XX</a:t>
          </a:r>
          <a:endParaRPr lang="ro-RO" sz="1400" kern="1200" dirty="0"/>
        </a:p>
      </dsp:txBody>
      <dsp:txXfrm>
        <a:off x="2324878" y="484483"/>
        <a:ext cx="2570479" cy="556477"/>
      </dsp:txXfrm>
    </dsp:sp>
    <dsp:sp modelId="{8D6D2999-BA7C-400B-98BF-DD05DAEC4F0F}">
      <dsp:nvSpPr>
        <dsp:cNvPr id="0" name=""/>
        <dsp:cNvSpPr/>
      </dsp:nvSpPr>
      <dsp:spPr>
        <a:xfrm>
          <a:off x="5169870" y="440381"/>
          <a:ext cx="2630687" cy="616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kern="1200" dirty="0" smtClean="0">
              <a:solidFill>
                <a:schemeClr val="tx1"/>
              </a:solidFill>
            </a:rPr>
            <a:t>Înscriere extras bancar din ziua II-a</a:t>
          </a:r>
          <a:endParaRPr lang="ro-RO" sz="1400" kern="1200" dirty="0">
            <a:solidFill>
              <a:schemeClr val="tx1"/>
            </a:solidFill>
          </a:endParaRPr>
        </a:p>
      </dsp:txBody>
      <dsp:txXfrm>
        <a:off x="5199974" y="470485"/>
        <a:ext cx="2570479" cy="556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 dirty="0"/>
          </a:p>
        </p:txBody>
      </p:sp>
      <p:sp>
        <p:nvSpPr>
          <p:cNvPr id="3" name="Substituent dată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77ABA-B5E7-485F-9823-914D27A383AE}" type="datetimeFigureOut">
              <a:rPr lang="ro-RO" smtClean="0"/>
              <a:t>18.04.2018</a:t>
            </a:fld>
            <a:endParaRPr lang="ro-RO" dirty="0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 dirty="0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C4DF9-2C7D-4EA7-8D60-C5D03E1CE9E7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923317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5746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ro-RO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897076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lang="ro-RO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496495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358278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2190118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r>
              <a:rPr lang="ro-RO" baseline="0" dirty="0" smtClean="0"/>
              <a:t>	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5021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31411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ro-RO" baseline="0" dirty="0" smtClean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738570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13063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4608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761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0581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6970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Robin template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hape 9" descr="sheet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94734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85800" y="632275"/>
            <a:ext cx="35478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4000"/>
              <a:buNone/>
              <a:defRPr sz="4000">
                <a:solidFill>
                  <a:srgbClr val="11111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 descr="sheet2.png"/>
          <p:cNvPicPr preferRelativeResize="0"/>
          <p:nvPr/>
        </p:nvPicPr>
        <p:blipFill rotWithShape="1">
          <a:blip r:embed="rId2">
            <a:alphaModFix/>
          </a:blip>
          <a:srcRect l="3643" t="34571" r="49708" b="4734"/>
          <a:stretch/>
        </p:blipFill>
        <p:spPr>
          <a:xfrm rot="5400000">
            <a:off x="2439287" y="1347812"/>
            <a:ext cx="4265426" cy="416237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2661300" y="1347800"/>
            <a:ext cx="3821400" cy="412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55600" algn="ctr" rtl="0">
              <a:spcBef>
                <a:spcPts val="600"/>
              </a:spcBef>
              <a:spcAft>
                <a:spcPts val="0"/>
              </a:spcAft>
              <a:buSzPts val="2000"/>
              <a:buChar char="▪"/>
              <a:defRPr sz="2000" i="1"/>
            </a:lvl1pPr>
            <a:lvl2pPr marL="914400" lvl="1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▪"/>
              <a:defRPr sz="2000" i="1"/>
            </a:lvl2pPr>
            <a:lvl3pPr marL="1371600" lvl="2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▪"/>
              <a:defRPr sz="2000" i="1"/>
            </a:lvl3pPr>
            <a:lvl4pPr marL="1828800" lvl="3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4pPr>
            <a:lvl5pPr marL="2286000" lvl="4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5pPr>
            <a:lvl6pPr marL="2743200" lvl="5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6pPr>
            <a:lvl7pPr marL="3200400" lvl="6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7pPr>
            <a:lvl8pPr marL="3657600" lvl="7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❏"/>
              <a:defRPr sz="2000" i="1"/>
            </a:lvl9pPr>
          </a:lstStyle>
          <a:p>
            <a:endParaRPr/>
          </a:p>
        </p:txBody>
      </p:sp>
      <p:sp>
        <p:nvSpPr>
          <p:cNvPr id="21" name="Shape 21"/>
          <p:cNvSpPr txBox="1"/>
          <p:nvPr/>
        </p:nvSpPr>
        <p:spPr>
          <a:xfrm>
            <a:off x="2740128" y="1424000"/>
            <a:ext cx="721500" cy="8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111111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9600" dirty="0">
              <a:solidFill>
                <a:srgbClr val="11111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hoto background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 descr="sheet1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285425" y="274650"/>
            <a:ext cx="840120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737325" y="1339875"/>
            <a:ext cx="7642800" cy="4852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▪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❏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 descr="sheet1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285425" y="274650"/>
            <a:ext cx="840120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800750" y="1308175"/>
            <a:ext cx="3660900" cy="502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4682228" y="1308175"/>
            <a:ext cx="3660900" cy="502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▪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❏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6B9FA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285425" y="274650"/>
            <a:ext cx="8401200" cy="7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737325" y="1339875"/>
            <a:ext cx="7642800" cy="48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rgbClr val="D9D9D9"/>
              </a:buClr>
              <a:buSzPts val="3000"/>
              <a:buFont typeface="Muli"/>
              <a:buChar char="▪"/>
              <a:defRPr sz="30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400"/>
              <a:buFont typeface="Muli"/>
              <a:buChar char="▪"/>
              <a:defRPr sz="24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400"/>
              <a:buFont typeface="Muli"/>
              <a:buChar char="▪"/>
              <a:defRPr sz="24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111111"/>
              </a:buClr>
              <a:buSzPts val="1800"/>
              <a:buFont typeface="Muli"/>
              <a:buChar char="❏"/>
              <a:defRPr sz="1800">
                <a:solidFill>
                  <a:srgbClr val="11111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maxim.ciobanu@mf.gov.md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hyperlink" Target="mailto:dan.berladean@mf.gov.m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ctrTitle"/>
          </p:nvPr>
        </p:nvSpPr>
        <p:spPr>
          <a:xfrm>
            <a:off x="241269" y="2104845"/>
            <a:ext cx="3983277" cy="26230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Indicația de repartizare a soldului mijloacelor bugetului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1" y="567652"/>
            <a:ext cx="3359652" cy="8457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35270" y="5544579"/>
            <a:ext cx="138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o-RO" dirty="0" smtClean="0"/>
              <a:t>Chișinău</a:t>
            </a:r>
          </a:p>
          <a:p>
            <a:pPr algn="r"/>
            <a:r>
              <a:rPr lang="ro-RO" dirty="0" smtClean="0"/>
              <a:t>18 aprilie 2018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 idx="4294967295"/>
          </p:nvPr>
        </p:nvSpPr>
        <p:spPr>
          <a:xfrm>
            <a:off x="2102052" y="239160"/>
            <a:ext cx="6804025" cy="7000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3. Formarea raportului privind necesitățile de finanțare – FL014</a:t>
            </a:r>
            <a:endParaRPr dirty="0"/>
          </a:p>
        </p:txBody>
      </p:sp>
      <p:grpSp>
        <p:nvGrpSpPr>
          <p:cNvPr id="8" name="Shape 422"/>
          <p:cNvGrpSpPr/>
          <p:nvPr/>
        </p:nvGrpSpPr>
        <p:grpSpPr>
          <a:xfrm>
            <a:off x="739036" y="49677"/>
            <a:ext cx="1052723" cy="790324"/>
            <a:chOff x="5255200" y="3006475"/>
            <a:chExt cx="511700" cy="378575"/>
          </a:xfrm>
        </p:grpSpPr>
        <p:sp>
          <p:nvSpPr>
            <p:cNvPr id="9" name="Shape 423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Shape 424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" y="1001121"/>
            <a:ext cx="9144192" cy="4415427"/>
          </a:xfrm>
          <a:prstGeom prst="rect">
            <a:avLst/>
          </a:prstGeom>
        </p:spPr>
      </p:pic>
      <p:sp>
        <p:nvSpPr>
          <p:cNvPr id="12" name="Shape 120"/>
          <p:cNvSpPr txBox="1">
            <a:spLocks/>
          </p:cNvSpPr>
          <p:nvPr/>
        </p:nvSpPr>
        <p:spPr>
          <a:xfrm>
            <a:off x="209231" y="5416548"/>
            <a:ext cx="8934769" cy="14583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spcBef>
                <a:spcPts val="600"/>
              </a:spcBef>
            </a:pPr>
            <a:r>
              <a:rPr lang="ro-RO" sz="1800" dirty="0" smtClean="0"/>
              <a:t>Forma FL014 include toate necesitățile de finanțare, inclusiv cele care conform priorităților stabilite au o prioritate mai joasă și în condițiile în care nu există suficiente mijloace bănești pe contul bancar  se află în lista documente cu statutul spre examinare.</a:t>
            </a:r>
            <a:endParaRPr lang="ro-RO" sz="1800" dirty="0"/>
          </a:p>
        </p:txBody>
      </p:sp>
      <p:sp>
        <p:nvSpPr>
          <p:cNvPr id="2" name="Dreptunghi 1"/>
          <p:cNvSpPr/>
          <p:nvPr/>
        </p:nvSpPr>
        <p:spPr>
          <a:xfrm>
            <a:off x="3186820" y="2145671"/>
            <a:ext cx="1167897" cy="327087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4" name="Dreptunghi 13"/>
          <p:cNvSpPr/>
          <p:nvPr/>
        </p:nvSpPr>
        <p:spPr>
          <a:xfrm>
            <a:off x="4354717" y="2145671"/>
            <a:ext cx="3530851" cy="72685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699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 idx="4294967295"/>
          </p:nvPr>
        </p:nvSpPr>
        <p:spPr>
          <a:xfrm>
            <a:off x="2136279" y="555049"/>
            <a:ext cx="6804025" cy="7000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ro-RO" dirty="0"/>
              <a:t>4</a:t>
            </a:r>
            <a:r>
              <a:rPr lang="ro-RO" dirty="0" smtClean="0"/>
              <a:t>. Întocmirea </a:t>
            </a:r>
            <a:r>
              <a:rPr lang="ro-RO" dirty="0"/>
              <a:t>proiectului indicației de repartizare</a:t>
            </a:r>
            <a:r>
              <a:rPr lang="en-US" dirty="0"/>
              <a:t/>
            </a:r>
            <a:br>
              <a:rPr lang="en-US" dirty="0"/>
            </a:br>
            <a:endParaRPr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33" y="970183"/>
            <a:ext cx="5376559" cy="26588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337" y="3696529"/>
            <a:ext cx="5619990" cy="3138446"/>
          </a:xfrm>
          <a:prstGeom prst="rect">
            <a:avLst/>
          </a:prstGeom>
        </p:spPr>
      </p:pic>
      <p:sp>
        <p:nvSpPr>
          <p:cNvPr id="14" name="Shape 358"/>
          <p:cNvSpPr/>
          <p:nvPr/>
        </p:nvSpPr>
        <p:spPr>
          <a:xfrm>
            <a:off x="1018069" y="60779"/>
            <a:ext cx="784578" cy="702653"/>
          </a:xfrm>
          <a:custGeom>
            <a:avLst/>
            <a:gdLst/>
            <a:ahLst/>
            <a:cxnLst/>
            <a:rect l="0" t="0" r="0" b="0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762250" y="2190750"/>
            <a:ext cx="4972050" cy="2466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reptunghi 6"/>
          <p:cNvSpPr/>
          <p:nvPr/>
        </p:nvSpPr>
        <p:spPr>
          <a:xfrm>
            <a:off x="2046083" y="2104119"/>
            <a:ext cx="716167" cy="152490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8" name="Dreptunghi 7"/>
          <p:cNvSpPr/>
          <p:nvPr/>
        </p:nvSpPr>
        <p:spPr>
          <a:xfrm>
            <a:off x="7405735" y="4816444"/>
            <a:ext cx="805758" cy="191028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73808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29" y="1277506"/>
            <a:ext cx="9149430" cy="5580494"/>
          </a:xfrm>
          <a:prstGeom prst="rect">
            <a:avLst/>
          </a:prstGeom>
        </p:spPr>
      </p:pic>
      <p:sp>
        <p:nvSpPr>
          <p:cNvPr id="7" name="Shape 119"/>
          <p:cNvSpPr txBox="1">
            <a:spLocks/>
          </p:cNvSpPr>
          <p:nvPr/>
        </p:nvSpPr>
        <p:spPr>
          <a:xfrm>
            <a:off x="1098084" y="320431"/>
            <a:ext cx="8045917" cy="72486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ctr"/>
            <a:r>
              <a:rPr lang="ro-RO" sz="2400" b="1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</a:rPr>
              <a:t>5. Aprobarea </a:t>
            </a:r>
            <a:r>
              <a:rPr lang="ro-RO" sz="24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</a:rPr>
              <a:t>Indicației de repartizare a soldului mijloacelor bugetului local de nivelul II</a:t>
            </a:r>
            <a:endParaRPr lang="en-US" sz="2400" b="1" dirty="0">
              <a:solidFill>
                <a:srgbClr val="FFFFFF"/>
              </a:solidFill>
              <a:latin typeface="Montserrat"/>
              <a:ea typeface="Montserrat"/>
              <a:cs typeface="Montserrat"/>
            </a:endParaRPr>
          </a:p>
        </p:txBody>
      </p:sp>
      <p:grpSp>
        <p:nvGrpSpPr>
          <p:cNvPr id="10" name="Shape 351"/>
          <p:cNvGrpSpPr/>
          <p:nvPr/>
        </p:nvGrpSpPr>
        <p:grpSpPr>
          <a:xfrm>
            <a:off x="361950" y="320432"/>
            <a:ext cx="644424" cy="603494"/>
            <a:chOff x="1922075" y="1629000"/>
            <a:chExt cx="437200" cy="437200"/>
          </a:xfrm>
        </p:grpSpPr>
        <p:sp>
          <p:nvSpPr>
            <p:cNvPr id="11" name="Shape 352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0" t="0" r="0" b="0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Shape 353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0" t="0" r="0" b="0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88973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9"/>
          <p:cNvSpPr txBox="1">
            <a:spLocks/>
          </p:cNvSpPr>
          <p:nvPr/>
        </p:nvSpPr>
        <p:spPr>
          <a:xfrm>
            <a:off x="2114550" y="274650"/>
            <a:ext cx="702945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buClr>
                <a:srgbClr val="FFFFFF"/>
              </a:buClr>
              <a:buSzPts val="2400"/>
            </a:pPr>
            <a:r>
              <a:rPr lang="ro-RO" sz="2400" b="1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6. Finanțarea </a:t>
            </a:r>
            <a:r>
              <a:rPr lang="ro-RO" sz="24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necesităților în conformitate cu indicația de repartizare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492" y="1381124"/>
            <a:ext cx="6343159" cy="5400675"/>
          </a:xfrm>
          <a:prstGeom prst="rect">
            <a:avLst/>
          </a:prstGeom>
        </p:spPr>
      </p:pic>
      <p:sp>
        <p:nvSpPr>
          <p:cNvPr id="14" name="Shape 483"/>
          <p:cNvSpPr/>
          <p:nvPr/>
        </p:nvSpPr>
        <p:spPr>
          <a:xfrm>
            <a:off x="850605" y="179400"/>
            <a:ext cx="854370" cy="79575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Shape 120"/>
          <p:cNvSpPr txBox="1">
            <a:spLocks/>
          </p:cNvSpPr>
          <p:nvPr/>
        </p:nvSpPr>
        <p:spPr>
          <a:xfrm>
            <a:off x="209232" y="2778123"/>
            <a:ext cx="2333944" cy="14583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spcBef>
                <a:spcPts val="600"/>
              </a:spcBef>
            </a:pPr>
            <a:endParaRPr lang="ro-RO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101125" y="1810101"/>
            <a:ext cx="262787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 smtClean="0"/>
              <a:t>Utilizatorul are posibilitatea de a include spre finanțare acele categorii de finanțare care au fost aprobate în indicație și și a exclude, în scopul eliberării soldului de mijloace bănești, categoriile care nu vor primi finanțare. </a:t>
            </a:r>
          </a:p>
          <a:p>
            <a:endParaRPr lang="ro-RO" sz="1600" dirty="0"/>
          </a:p>
          <a:p>
            <a:r>
              <a:rPr lang="ro-RO" sz="1600" dirty="0" smtClean="0"/>
              <a:t>De asemenea, filtrul vă permite să selectați pentru finanțare sau să excludeți anumite documente de plată, în dependență de criteriile stabilite de dvs. în filtru. </a:t>
            </a:r>
            <a:endParaRPr lang="ro-RO" sz="1600" dirty="0"/>
          </a:p>
        </p:txBody>
      </p:sp>
      <p:sp>
        <p:nvSpPr>
          <p:cNvPr id="3" name="Dreptunghi rotunjit 2"/>
          <p:cNvSpPr/>
          <p:nvPr/>
        </p:nvSpPr>
        <p:spPr>
          <a:xfrm>
            <a:off x="2851841" y="6346479"/>
            <a:ext cx="2194291" cy="201077"/>
          </a:xfrm>
          <a:prstGeom prst="roundRect">
            <a:avLst/>
          </a:prstGeom>
          <a:solidFill>
            <a:srgbClr val="FFFF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14262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Nomogramă 14"/>
          <p:cNvGraphicFramePr/>
          <p:nvPr>
            <p:extLst>
              <p:ext uri="{D42A27DB-BD31-4B8C-83A1-F6EECF244321}">
                <p14:modId xmlns:p14="http://schemas.microsoft.com/office/powerpoint/2010/main" val="17281809"/>
              </p:ext>
            </p:extLst>
          </p:nvPr>
        </p:nvGraphicFramePr>
        <p:xfrm>
          <a:off x="375042" y="3052543"/>
          <a:ext cx="8768958" cy="1541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Schemă logică: document multiplu 11"/>
          <p:cNvSpPr/>
          <p:nvPr/>
        </p:nvSpPr>
        <p:spPr>
          <a:xfrm>
            <a:off x="5675650" y="2555305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3" name="Schemă logică: document multiplu 12"/>
          <p:cNvSpPr/>
          <p:nvPr/>
        </p:nvSpPr>
        <p:spPr>
          <a:xfrm>
            <a:off x="6384873" y="2532104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4" name="Schemă logică: document multiplu 13"/>
          <p:cNvSpPr/>
          <p:nvPr/>
        </p:nvSpPr>
        <p:spPr>
          <a:xfrm>
            <a:off x="7379573" y="2509483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22" name="CasetăText 21"/>
          <p:cNvSpPr txBox="1"/>
          <p:nvPr/>
        </p:nvSpPr>
        <p:spPr>
          <a:xfrm>
            <a:off x="66675" y="2205051"/>
            <a:ext cx="2899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Necesități de finanțare a documentelor de plată marcate la data generării raportului FA008/2 de către Trezoreria de Stat</a:t>
            </a:r>
            <a:endParaRPr lang="ro-RO" dirty="0"/>
          </a:p>
        </p:txBody>
      </p:sp>
      <p:sp>
        <p:nvSpPr>
          <p:cNvPr id="23" name="CasetăText 22"/>
          <p:cNvSpPr txBox="1"/>
          <p:nvPr/>
        </p:nvSpPr>
        <p:spPr>
          <a:xfrm>
            <a:off x="1133350" y="4388346"/>
            <a:ext cx="949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/>
              <a:t>Ziua I</a:t>
            </a:r>
            <a:endParaRPr lang="ro-RO" b="1" dirty="0"/>
          </a:p>
        </p:txBody>
      </p:sp>
      <p:sp>
        <p:nvSpPr>
          <p:cNvPr id="16" name="CasetăText 15"/>
          <p:cNvSpPr txBox="1"/>
          <p:nvPr/>
        </p:nvSpPr>
        <p:spPr>
          <a:xfrm>
            <a:off x="3711418" y="4376769"/>
            <a:ext cx="949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/>
              <a:t>Ziua II</a:t>
            </a:r>
            <a:endParaRPr lang="ro-RO" b="1" dirty="0"/>
          </a:p>
        </p:txBody>
      </p:sp>
      <p:sp>
        <p:nvSpPr>
          <p:cNvPr id="18" name="CasetăText 17"/>
          <p:cNvSpPr txBox="1"/>
          <p:nvPr/>
        </p:nvSpPr>
        <p:spPr>
          <a:xfrm>
            <a:off x="5119549" y="1503262"/>
            <a:ext cx="329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Necesități documente de plată marcate la formarea necesităților de către direcțiile finanțe</a:t>
            </a:r>
            <a:endParaRPr lang="ro-RO" dirty="0"/>
          </a:p>
        </p:txBody>
      </p:sp>
      <p:sp>
        <p:nvSpPr>
          <p:cNvPr id="7" name="Plus 6"/>
          <p:cNvSpPr/>
          <p:nvPr/>
        </p:nvSpPr>
        <p:spPr>
          <a:xfrm>
            <a:off x="7055264" y="2664837"/>
            <a:ext cx="279051" cy="29490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31" name="Shape 119"/>
          <p:cNvSpPr txBox="1">
            <a:spLocks/>
          </p:cNvSpPr>
          <p:nvPr/>
        </p:nvSpPr>
        <p:spPr>
          <a:xfrm>
            <a:off x="1586819" y="366403"/>
            <a:ext cx="6951407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o-RO" sz="24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Necesități finanțate din transferuri cu destinație specială</a:t>
            </a:r>
          </a:p>
        </p:txBody>
      </p:sp>
      <p:sp>
        <p:nvSpPr>
          <p:cNvPr id="32" name="Shape 484"/>
          <p:cNvSpPr/>
          <p:nvPr/>
        </p:nvSpPr>
        <p:spPr>
          <a:xfrm>
            <a:off x="553913" y="271956"/>
            <a:ext cx="945037" cy="679852"/>
          </a:xfrm>
          <a:custGeom>
            <a:avLst/>
            <a:gdLst/>
            <a:ahLst/>
            <a:cxnLst/>
            <a:rect l="0" t="0" r="0" b="0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" name="CasetăText 40"/>
          <p:cNvSpPr txBox="1"/>
          <p:nvPr/>
        </p:nvSpPr>
        <p:spPr>
          <a:xfrm>
            <a:off x="6162401" y="4382516"/>
            <a:ext cx="949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 smtClean="0"/>
              <a:t>Ziua III</a:t>
            </a:r>
            <a:endParaRPr lang="ro-RO" b="1" dirty="0"/>
          </a:p>
        </p:txBody>
      </p:sp>
      <p:sp>
        <p:nvSpPr>
          <p:cNvPr id="42" name="CasetăText 41"/>
          <p:cNvSpPr txBox="1"/>
          <p:nvPr/>
        </p:nvSpPr>
        <p:spPr>
          <a:xfrm>
            <a:off x="5028786" y="5927544"/>
            <a:ext cx="37754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Necesități documente de plată marcate la formarea necesităților de către direcțiile finanțe </a:t>
            </a:r>
            <a:r>
              <a:rPr lang="ro-RO" b="1" dirty="0" smtClean="0"/>
              <a:t>cu indicarea datei din ziua I </a:t>
            </a:r>
            <a:endParaRPr lang="ro-RO" b="1" dirty="0"/>
          </a:p>
        </p:txBody>
      </p:sp>
      <p:sp>
        <p:nvSpPr>
          <p:cNvPr id="43" name="Plus 42"/>
          <p:cNvSpPr/>
          <p:nvPr/>
        </p:nvSpPr>
        <p:spPr>
          <a:xfrm>
            <a:off x="7194790" y="5124738"/>
            <a:ext cx="392112" cy="37665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0" name="Dreptunghi rotunjit 9"/>
          <p:cNvSpPr/>
          <p:nvPr/>
        </p:nvSpPr>
        <p:spPr>
          <a:xfrm>
            <a:off x="6037111" y="6377065"/>
            <a:ext cx="2381266" cy="281950"/>
          </a:xfrm>
          <a:prstGeom prst="round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5" name="Săgeată îndoită în sus 4"/>
          <p:cNvSpPr/>
          <p:nvPr/>
        </p:nvSpPr>
        <p:spPr>
          <a:xfrm rot="5400000">
            <a:off x="1842402" y="4221978"/>
            <a:ext cx="959239" cy="1897965"/>
          </a:xfrm>
          <a:prstGeom prst="bentUpArrow">
            <a:avLst>
              <a:gd name="adj1" fmla="val 6862"/>
              <a:gd name="adj2" fmla="val 25000"/>
              <a:gd name="adj3" fmla="val 3829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6" name="Egal 5"/>
          <p:cNvSpPr/>
          <p:nvPr/>
        </p:nvSpPr>
        <p:spPr>
          <a:xfrm>
            <a:off x="3315207" y="5128147"/>
            <a:ext cx="745686" cy="522432"/>
          </a:xfrm>
          <a:prstGeom prst="mathEqual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tx1"/>
              </a:solidFill>
            </a:endParaRPr>
          </a:p>
        </p:txBody>
      </p:sp>
      <p:sp>
        <p:nvSpPr>
          <p:cNvPr id="8" name="Săgeată la dreapta 7"/>
          <p:cNvSpPr/>
          <p:nvPr/>
        </p:nvSpPr>
        <p:spPr>
          <a:xfrm>
            <a:off x="4157166" y="5275669"/>
            <a:ext cx="1236345" cy="204247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1" name="Cadru 10"/>
          <p:cNvSpPr/>
          <p:nvPr/>
        </p:nvSpPr>
        <p:spPr>
          <a:xfrm>
            <a:off x="5544900" y="4775531"/>
            <a:ext cx="1627880" cy="941530"/>
          </a:xfrm>
          <a:prstGeom prst="frame">
            <a:avLst>
              <a:gd name="adj1" fmla="val 34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tx1"/>
              </a:solidFill>
            </a:endParaRPr>
          </a:p>
        </p:txBody>
      </p:sp>
      <p:sp>
        <p:nvSpPr>
          <p:cNvPr id="28" name="Cadru 27"/>
          <p:cNvSpPr/>
          <p:nvPr/>
        </p:nvSpPr>
        <p:spPr>
          <a:xfrm>
            <a:off x="498636" y="3302408"/>
            <a:ext cx="1941638" cy="1025720"/>
          </a:xfrm>
          <a:prstGeom prst="frame">
            <a:avLst>
              <a:gd name="adj1" fmla="val 34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tx1"/>
              </a:solidFill>
            </a:endParaRPr>
          </a:p>
        </p:txBody>
      </p:sp>
      <p:sp>
        <p:nvSpPr>
          <p:cNvPr id="29" name="Cadru 28"/>
          <p:cNvSpPr/>
          <p:nvPr/>
        </p:nvSpPr>
        <p:spPr>
          <a:xfrm>
            <a:off x="5544900" y="2316541"/>
            <a:ext cx="2560876" cy="997542"/>
          </a:xfrm>
          <a:prstGeom prst="frame">
            <a:avLst>
              <a:gd name="adj1" fmla="val 340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tx1"/>
              </a:solidFill>
            </a:endParaRPr>
          </a:p>
        </p:txBody>
      </p:sp>
      <p:sp>
        <p:nvSpPr>
          <p:cNvPr id="35" name="Schemă logică: document multiplu 34"/>
          <p:cNvSpPr/>
          <p:nvPr/>
        </p:nvSpPr>
        <p:spPr>
          <a:xfrm>
            <a:off x="5722804" y="5003791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36" name="Schemă logică: document multiplu 35"/>
          <p:cNvSpPr/>
          <p:nvPr/>
        </p:nvSpPr>
        <p:spPr>
          <a:xfrm>
            <a:off x="6470706" y="4978737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37" name="Schemă logică: document multiplu 36"/>
          <p:cNvSpPr/>
          <p:nvPr/>
        </p:nvSpPr>
        <p:spPr>
          <a:xfrm>
            <a:off x="728174" y="3483171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44" name="Schemă logică: document multiplu 43"/>
          <p:cNvSpPr/>
          <p:nvPr/>
        </p:nvSpPr>
        <p:spPr>
          <a:xfrm>
            <a:off x="1583023" y="3483171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45" name="Schemă logică: document multiplu 44"/>
          <p:cNvSpPr/>
          <p:nvPr/>
        </p:nvSpPr>
        <p:spPr>
          <a:xfrm>
            <a:off x="7631104" y="4948627"/>
            <a:ext cx="596514" cy="626439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9" name="Înmulțire 8"/>
          <p:cNvSpPr/>
          <p:nvPr/>
        </p:nvSpPr>
        <p:spPr>
          <a:xfrm>
            <a:off x="6916517" y="4654474"/>
            <a:ext cx="1558826" cy="1274963"/>
          </a:xfrm>
          <a:prstGeom prst="mathMultiply">
            <a:avLst>
              <a:gd name="adj1" fmla="val 1327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43787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1791759" y="229326"/>
            <a:ext cx="6951407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Necesități finanțate din transferuri cu destinație specială</a:t>
            </a:r>
            <a:endParaRPr dirty="0"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93405" y="1019650"/>
            <a:ext cx="2362320" cy="53017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o-RO" sz="2000" dirty="0" smtClean="0"/>
              <a:t>La finanțarea documentelor finanțate din TDS,  când generați necesitățile </a:t>
            </a:r>
            <a:r>
              <a:rPr lang="ro-RO" sz="2000" b="1" dirty="0" smtClean="0"/>
              <a:t>indicați data introducerii documentului  </a:t>
            </a:r>
            <a:r>
              <a:rPr lang="ro-RO" sz="2000" dirty="0" smtClean="0"/>
              <a:t>să</a:t>
            </a:r>
            <a:r>
              <a:rPr lang="ro-RO" sz="2000" b="1" dirty="0" smtClean="0"/>
              <a:t> </a:t>
            </a:r>
            <a:r>
              <a:rPr lang="ro-RO" sz="2000" dirty="0" smtClean="0"/>
              <a:t>corespundă cu data la care DTS a generat raportul FA-008, privind necesitățile de finanțare a TDS. </a:t>
            </a:r>
            <a:endParaRPr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99" y="1019650"/>
            <a:ext cx="6258805" cy="5481358"/>
          </a:xfrm>
          <a:prstGeom prst="rect">
            <a:avLst/>
          </a:prstGeom>
        </p:spPr>
      </p:pic>
      <p:grpSp>
        <p:nvGrpSpPr>
          <p:cNvPr id="6" name="Shape 404"/>
          <p:cNvGrpSpPr/>
          <p:nvPr/>
        </p:nvGrpSpPr>
        <p:grpSpPr>
          <a:xfrm>
            <a:off x="881742" y="141388"/>
            <a:ext cx="692823" cy="698613"/>
            <a:chOff x="6730350" y="2315900"/>
            <a:chExt cx="257700" cy="420100"/>
          </a:xfrm>
        </p:grpSpPr>
        <p:sp>
          <p:nvSpPr>
            <p:cNvPr id="7" name="Shape 405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" name="Shape 406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Shape 407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0" t="0" r="0" b="0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Shape 408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0" t="0" r="0" b="0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Shape 409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0" t="0" r="0" b="0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9340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47"/>
          <p:cNvSpPr txBox="1">
            <a:spLocks/>
          </p:cNvSpPr>
          <p:nvPr/>
        </p:nvSpPr>
        <p:spPr>
          <a:xfrm>
            <a:off x="990600" y="570900"/>
            <a:ext cx="7443300" cy="20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"/>
              <a:buNone/>
              <a:defRPr sz="2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ro-RO" sz="4800" dirty="0" smtClean="0">
                <a:solidFill>
                  <a:srgbClr val="111111"/>
                </a:solidFill>
              </a:rPr>
              <a:t>Mulțumesc pentru atenție</a:t>
            </a:r>
            <a:endParaRPr lang="ro-RO" sz="4800" dirty="0">
              <a:solidFill>
                <a:srgbClr val="11111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-829631" y="4587374"/>
            <a:ext cx="3789218" cy="800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6858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r">
              <a:buNone/>
            </a:pPr>
            <a:r>
              <a:rPr lang="ru-RU" sz="700" dirty="0" smtClean="0"/>
              <a:t>	</a:t>
            </a:r>
          </a:p>
          <a:p>
            <a:pPr algn="r">
              <a:buNone/>
            </a:pPr>
            <a:r>
              <a:rPr lang="ru-RU" sz="700" dirty="0" smtClean="0"/>
              <a:t>		  </a:t>
            </a:r>
            <a:r>
              <a:rPr lang="ro-RO" sz="1400" b="1" dirty="0" smtClean="0"/>
              <a:t>Berladean Dan</a:t>
            </a:r>
            <a:endParaRPr lang="ru-RU" sz="1400" b="1" dirty="0" smtClean="0"/>
          </a:p>
          <a:p>
            <a:pPr marL="806450" indent="-806450" algn="r">
              <a:buNone/>
            </a:pPr>
            <a:r>
              <a:rPr lang="ro-RO" sz="1400" b="1" dirty="0" smtClean="0"/>
              <a:t>Direcția Trezoreria de Stat</a:t>
            </a:r>
            <a:endParaRPr lang="ru-RU" sz="1400" b="1" dirty="0" smtClean="0"/>
          </a:p>
          <a:p>
            <a:pPr marL="806450" indent="-806450" algn="r">
              <a:buNone/>
            </a:pPr>
            <a:r>
              <a:rPr lang="ro-RO" sz="1100" b="1" dirty="0" smtClean="0">
                <a:latin typeface="Arial Narrow" pitchFamily="34" charset="0"/>
              </a:rPr>
              <a:t>dan.berladean@ mf.gov.md</a:t>
            </a:r>
            <a:endParaRPr lang="ru-RU" sz="1400" b="1" dirty="0" smtClean="0">
              <a:latin typeface="Arial Narrow" pitchFamily="34" charset="0"/>
            </a:endParaRPr>
          </a:p>
          <a:p>
            <a:pPr algn="r">
              <a:buNone/>
            </a:pPr>
            <a:endParaRPr lang="en-US" sz="1400" dirty="0"/>
          </a:p>
        </p:txBody>
      </p:sp>
      <p:sp>
        <p:nvSpPr>
          <p:cNvPr id="6" name="TextBox 2"/>
          <p:cNvSpPr txBox="1"/>
          <p:nvPr/>
        </p:nvSpPr>
        <p:spPr>
          <a:xfrm>
            <a:off x="3270784" y="4774375"/>
            <a:ext cx="54922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i="1" dirty="0" smtClean="0"/>
              <a:t>Pentru întrebări sau informații suplimentare referitor la indicația de repartizare a soldului mijloacelor bugetului, vă rugăm să nu ezitați să ne contactați:</a:t>
            </a:r>
          </a:p>
          <a:p>
            <a:r>
              <a:rPr lang="ro-RO" b="1" i="1" dirty="0" smtClean="0"/>
              <a:t>Ciobanu Maxim</a:t>
            </a:r>
            <a:r>
              <a:rPr lang="ro-RO" i="1" dirty="0" smtClean="0"/>
              <a:t> – </a:t>
            </a:r>
            <a:r>
              <a:rPr lang="ro-RO" i="1" dirty="0" smtClean="0">
                <a:hlinkClick r:id="rId3"/>
              </a:rPr>
              <a:t>maxim.ciobanu@mf.gov.md</a:t>
            </a:r>
            <a:r>
              <a:rPr lang="ro-RO" i="1" dirty="0" smtClean="0"/>
              <a:t>, tel. 022-26-25-77;</a:t>
            </a:r>
          </a:p>
          <a:p>
            <a:r>
              <a:rPr lang="ro-RO" b="1" i="1" dirty="0"/>
              <a:t>Berladean Dan  </a:t>
            </a:r>
            <a:r>
              <a:rPr lang="ro-RO" i="1" dirty="0"/>
              <a:t>- </a:t>
            </a:r>
            <a:r>
              <a:rPr lang="ro-RO" i="1" dirty="0">
                <a:hlinkClick r:id="rId4"/>
              </a:rPr>
              <a:t>dan.berladean@mf.gov.md</a:t>
            </a:r>
            <a:r>
              <a:rPr lang="ro-RO" i="1" dirty="0"/>
              <a:t>, tel. </a:t>
            </a:r>
            <a:r>
              <a:rPr lang="ro-RO" i="1" dirty="0" smtClean="0"/>
              <a:t>022-26-25-72; </a:t>
            </a:r>
            <a:endParaRPr lang="en-US" i="1" dirty="0"/>
          </a:p>
          <a:p>
            <a:r>
              <a:rPr lang="ro-RO" i="1" dirty="0" smtClean="0"/>
              <a:t>.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0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7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1228725" y="13041"/>
            <a:ext cx="7915275" cy="96210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Respectarea priorităților de finanțare a documentelor</a:t>
            </a:r>
            <a:endParaRPr dirty="0"/>
          </a:p>
        </p:txBody>
      </p:sp>
      <p:sp>
        <p:nvSpPr>
          <p:cNvPr id="6" name="Rectangle 5"/>
          <p:cNvSpPr/>
          <p:nvPr/>
        </p:nvSpPr>
        <p:spPr>
          <a:xfrm>
            <a:off x="389411" y="975150"/>
            <a:ext cx="8048419" cy="475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algn="just">
              <a:spcBef>
                <a:spcPts val="600"/>
              </a:spcBef>
              <a:buClr>
                <a:srgbClr val="FF8700"/>
              </a:buClr>
              <a:buSzPts val="3000"/>
            </a:pPr>
            <a:r>
              <a:rPr lang="ro-RO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Articolul 67. </a:t>
            </a:r>
            <a:r>
              <a:rPr lang="ro-RO" b="1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Plățile </a:t>
            </a:r>
            <a:r>
              <a:rPr lang="ro-RO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bugetare</a:t>
            </a: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(1) În procesul executării bugetelor,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autoritățile/instituțiile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bugetare efectuează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plăti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în limitele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alocațiilor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bugetare aprobate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și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în conformitate cu prognozele de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lichidități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ale bugetelor.</a:t>
            </a:r>
          </a:p>
          <a:p>
            <a:pPr marL="357188" indent="-319088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(2)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Finanțarea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cheltuielilor se efectuează pe măsura încasării mijloacelor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bănești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la conturile bugetului, cu respectarea următoarelor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priorități:</a:t>
            </a:r>
            <a:endParaRPr lang="ro-RO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a) onorarea angajamentelor de deservire a datoriei de stat/datoriei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unităților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administrativ-teritoriale;</a:t>
            </a: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b) cheltuielile de personal, de achitare a burselor, a pensiilor, a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indemnizațiilor,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compensațiilor,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alocațiilor și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 ajutoarelor sociale;</a:t>
            </a: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b1) cheltuielile pentru asigurarea obligatorie de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asistenta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medicală a categoriilor de persoane pentru care, conform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legislației,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Guvernul are calitatea de asigurat;</a:t>
            </a: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c) cheltuielile pentru resursele termoenergetice;</a:t>
            </a: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d) cheltuielile din fondurile de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urgenta.</a:t>
            </a:r>
            <a:endParaRPr lang="ro-RO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(3) La efectuarea altor cheltuieli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decât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cele stipulate la alin.(2),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prioritățile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de cheltuieli se stabilesc de către conducătorul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autorității/instituției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bugetare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lang="en-US" dirty="0" smtClean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57188" indent="-319088" algn="just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Char char="▸"/>
            </a:pPr>
            <a:endParaRPr lang="ro-RO" dirty="0" smtClean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8100">
              <a:spcBef>
                <a:spcPts val="600"/>
              </a:spcBef>
              <a:buClr>
                <a:srgbClr val="FF8700"/>
              </a:buClr>
              <a:buSzPts val="3000"/>
              <a:buFont typeface="Roboto"/>
              <a:buNone/>
            </a:pPr>
            <a:r>
              <a:rPr lang="ro-RO" sz="1600" b="1" dirty="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/>
            </a:r>
            <a:br>
              <a:rPr lang="ro-RO" sz="1600" b="1" dirty="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</a:br>
            <a:endParaRPr lang="ro-RO" sz="1600" b="1" dirty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1243" y="5033123"/>
            <a:ext cx="72153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">
              <a:spcBef>
                <a:spcPts val="600"/>
              </a:spcBef>
              <a:buClr>
                <a:srgbClr val="FF8700"/>
              </a:buClr>
              <a:buSzPts val="3000"/>
            </a:pPr>
            <a:r>
              <a:rPr lang="ro-RO" b="1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_______________________</a:t>
            </a:r>
            <a:br>
              <a:rPr lang="ro-RO" b="1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</a:b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Parlamentul Republicii Moldova</a:t>
            </a:r>
            <a:b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</a:b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181/25.07.2014 Legea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finanțelor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publice </a:t>
            </a:r>
            <a:r>
              <a:rPr lang="ro-RO" dirty="0" smtClean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și responsabilității </a:t>
            </a: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bugetar-fiscale</a:t>
            </a:r>
            <a:b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</a:br>
            <a:r>
              <a:rPr lang="ro-RO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Monitorul Oficial al R. Moldova, 223-230/519, 08.08.2014</a:t>
            </a:r>
          </a:p>
        </p:txBody>
      </p:sp>
      <p:grpSp>
        <p:nvGrpSpPr>
          <p:cNvPr id="8" name="Shape 325"/>
          <p:cNvGrpSpPr/>
          <p:nvPr/>
        </p:nvGrpSpPr>
        <p:grpSpPr>
          <a:xfrm>
            <a:off x="639418" y="195978"/>
            <a:ext cx="589307" cy="517563"/>
            <a:chOff x="1926350" y="995225"/>
            <a:chExt cx="428650" cy="356600"/>
          </a:xfrm>
        </p:grpSpPr>
        <p:sp>
          <p:nvSpPr>
            <p:cNvPr id="9" name="Shape 326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Shape 327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Shape 328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Shape 329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920" y="109449"/>
            <a:ext cx="8080039" cy="561790"/>
          </a:xfrm>
        </p:spPr>
        <p:txBody>
          <a:bodyPr/>
          <a:lstStyle/>
          <a:p>
            <a:r>
              <a:rPr lang="ro-RO" sz="2000" dirty="0" smtClean="0"/>
              <a:t>Raportul </a:t>
            </a:r>
            <a:r>
              <a:rPr lang="en-US" sz="2000" dirty="0" smtClean="0"/>
              <a:t>“</a:t>
            </a:r>
            <a:r>
              <a:rPr lang="ro-RO" sz="2000" dirty="0" smtClean="0"/>
              <a:t>Indicații</a:t>
            </a:r>
            <a:r>
              <a:rPr lang="en-US" sz="2000" dirty="0" smtClean="0"/>
              <a:t>”</a:t>
            </a:r>
            <a:endParaRPr lang="ro-RO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156" y="1207521"/>
            <a:ext cx="7293611" cy="5150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Shape 321"/>
          <p:cNvGrpSpPr/>
          <p:nvPr/>
        </p:nvGrpSpPr>
        <p:grpSpPr>
          <a:xfrm>
            <a:off x="2457573" y="113923"/>
            <a:ext cx="485652" cy="557316"/>
            <a:chOff x="1246775" y="910975"/>
            <a:chExt cx="439650" cy="523900"/>
          </a:xfrm>
        </p:grpSpPr>
        <p:sp>
          <p:nvSpPr>
            <p:cNvPr id="8" name="Shape 322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Shape 323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0" t="0" r="0" b="0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Shape 324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0" t="0" r="0" b="0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3" name="I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0422" y="5299116"/>
            <a:ext cx="1369562" cy="99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9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1095375" y="189446"/>
            <a:ext cx="778175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Normele metodologice cu privire la executarea de casă a bugetelor componente ale BPN</a:t>
            </a:r>
            <a:endParaRPr dirty="0"/>
          </a:p>
        </p:txBody>
      </p:sp>
      <p:sp>
        <p:nvSpPr>
          <p:cNvPr id="5" name="Shape 120"/>
          <p:cNvSpPr txBox="1">
            <a:spLocks/>
          </p:cNvSpPr>
          <p:nvPr/>
        </p:nvSpPr>
        <p:spPr>
          <a:xfrm>
            <a:off x="411758" y="1061838"/>
            <a:ext cx="8274867" cy="4670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8700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700"/>
              </a:buClr>
              <a:buSzPts val="1800"/>
              <a:buFont typeface="Roboto"/>
              <a:buChar char="▹"/>
              <a:defRPr sz="1800" b="0" i="0" u="none" strike="noStrike" cap="none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38100" indent="0">
              <a:buFont typeface="Roboto"/>
              <a:buNone/>
            </a:pPr>
            <a:r>
              <a:rPr lang="ro-RO" sz="1800" b="1" dirty="0" smtClean="0">
                <a:solidFill>
                  <a:schemeClr val="tx1"/>
                </a:solidFill>
              </a:rPr>
              <a:t>Efectuarea plăților din mijloacele bănești acumulate la bugetele locale</a:t>
            </a:r>
            <a:endParaRPr lang="ro-RO" sz="1800" dirty="0" smtClean="0">
              <a:solidFill>
                <a:schemeClr val="tx1"/>
              </a:solidFill>
            </a:endParaRPr>
          </a:p>
          <a:p>
            <a:pPr marL="357188" indent="-319088" algn="just"/>
            <a:r>
              <a:rPr lang="ro-RO" sz="1600" b="1" dirty="0" smtClean="0">
                <a:solidFill>
                  <a:schemeClr val="tx1"/>
                </a:solidFill>
              </a:rPr>
              <a:t>4.2.2.1</a:t>
            </a:r>
            <a:r>
              <a:rPr lang="ro-RO" sz="1800" dirty="0" smtClean="0">
                <a:solidFill>
                  <a:schemeClr val="tx1"/>
                </a:solidFill>
              </a:rPr>
              <a:t> </a:t>
            </a:r>
            <a:r>
              <a:rPr lang="ro-RO" sz="1400" dirty="0" smtClean="0">
                <a:solidFill>
                  <a:schemeClr val="tx1"/>
                </a:solidFill>
              </a:rPr>
              <a:t>Repartizarea surselor financiare ale bugetului local de nivelul II încasate la conturile bancare ale Ministerului Finanțelor – Trezoreriilor Regionale se efectuează zilnic conform Indicației de repartizare a soldului mijloacelor bugetului local de nivelul II (Forma FD-014).</a:t>
            </a:r>
          </a:p>
          <a:p>
            <a:pPr marL="357188" indent="-319088" algn="just"/>
            <a:r>
              <a:rPr lang="ro-RO" sz="1400" b="1" dirty="0" smtClean="0">
                <a:solidFill>
                  <a:schemeClr val="tx1"/>
                </a:solidFill>
              </a:rPr>
              <a:t>4.2.2.2</a:t>
            </a:r>
            <a:r>
              <a:rPr lang="ro-RO" sz="1400" dirty="0" smtClean="0">
                <a:solidFill>
                  <a:schemeClr val="tx1"/>
                </a:solidFill>
              </a:rPr>
              <a:t> Proiectul Indicației de repartizare a soldului mijloacelor bugetului local de nivelul II este elaborat de către Direcțiile finanțe, în baza necesităților de mijloace bănești ale autorităților/instituțiilor bugetare finanțate de la bugetele respective, prin asigurarea verificării lor cu soldul de alocații bugetare, soldul pe contracte și cu prezenta documentelor justificative (după caz).</a:t>
            </a:r>
          </a:p>
          <a:p>
            <a:pPr marL="357188" indent="-319088" algn="just"/>
            <a:r>
              <a:rPr lang="ro-RO" sz="1400" b="1" dirty="0" smtClean="0">
                <a:solidFill>
                  <a:schemeClr val="tx1"/>
                </a:solidFill>
              </a:rPr>
              <a:t>4.2.2.3</a:t>
            </a:r>
            <a:r>
              <a:rPr lang="ro-RO" sz="1400" dirty="0" smtClean="0">
                <a:solidFill>
                  <a:schemeClr val="tx1"/>
                </a:solidFill>
              </a:rPr>
              <a:t> </a:t>
            </a:r>
            <a:r>
              <a:rPr lang="ro-RO" sz="1600" b="1" dirty="0" smtClean="0">
                <a:solidFill>
                  <a:schemeClr val="tx1"/>
                </a:solidFill>
              </a:rPr>
              <a:t>După aprobarea Indicației de repartizare a soldului mijloacelor bugetului local de nivelul II de către autoritatea executivă abilitată cu acest drept, Direcțiile finanțe asigură finanțarea documentelor de plată</a:t>
            </a:r>
            <a:r>
              <a:rPr lang="ro-RO" sz="1400" dirty="0" smtClean="0">
                <a:solidFill>
                  <a:schemeClr val="tx1"/>
                </a:solidFill>
              </a:rPr>
              <a:t> în modulul “Trezoreria” din cadrul SIMF al Ministerului Finanțelor, iar trezoreriile regionale deservenți asigură executarea documentelor de plată finanțate de către Direcțiile finanțe.</a:t>
            </a:r>
          </a:p>
          <a:p>
            <a:pPr marL="357188" indent="-319088" algn="just"/>
            <a:r>
              <a:rPr lang="ro-RO" sz="1400" b="1" dirty="0" smtClean="0">
                <a:solidFill>
                  <a:schemeClr val="tx1"/>
                </a:solidFill>
              </a:rPr>
              <a:t>Direcțiile finanțe sunt responsabile de finanțarea documentelor de plată în strictă conformitate cu Indicația aprobată de către autoritatea executivă</a:t>
            </a:r>
            <a:r>
              <a:rPr lang="ro-RO" sz="1400" dirty="0" smtClean="0">
                <a:solidFill>
                  <a:schemeClr val="tx1"/>
                </a:solidFill>
              </a:rPr>
              <a:t>.</a:t>
            </a:r>
          </a:p>
          <a:p>
            <a:pPr marL="1077913" indent="0">
              <a:buNone/>
            </a:pPr>
            <a:r>
              <a:rPr lang="ro-RO" sz="1050" b="1" dirty="0" smtClean="0">
                <a:solidFill>
                  <a:schemeClr val="tx1"/>
                </a:solidFill>
              </a:rPr>
              <a:t>_______________________</a:t>
            </a:r>
            <a:r>
              <a:rPr lang="ro-RO" sz="1000" dirty="0" smtClean="0">
                <a:solidFill>
                  <a:schemeClr val="tx1"/>
                </a:solidFill>
              </a:rPr>
              <a:t/>
            </a:r>
            <a:br>
              <a:rPr lang="ro-RO" sz="1000" dirty="0" smtClean="0">
                <a:solidFill>
                  <a:schemeClr val="tx1"/>
                </a:solidFill>
              </a:rPr>
            </a:br>
            <a:r>
              <a:rPr lang="ro-RO" sz="1200" dirty="0" smtClean="0">
                <a:solidFill>
                  <a:schemeClr val="tx1"/>
                </a:solidFill>
              </a:rPr>
              <a:t>Ministerul Finanțelor</a:t>
            </a:r>
            <a:br>
              <a:rPr lang="ro-RO" sz="1200" dirty="0" smtClean="0">
                <a:solidFill>
                  <a:schemeClr val="tx1"/>
                </a:solidFill>
              </a:rPr>
            </a:br>
            <a:r>
              <a:rPr lang="ro-RO" sz="1200" dirty="0" smtClean="0">
                <a:solidFill>
                  <a:schemeClr val="tx1"/>
                </a:solidFill>
              </a:rPr>
              <a:t>Ordin nr.215 din 28.12.2015 cu privire la aprobarea Normelor metodologice privind executarea de casă a bugetelor componente ale bugetului public național prin sistemul trezoreria al Ministerului Finanțelor</a:t>
            </a:r>
            <a:br>
              <a:rPr lang="ro-RO" sz="1200" dirty="0" smtClean="0">
                <a:solidFill>
                  <a:schemeClr val="tx1"/>
                </a:solidFill>
              </a:rPr>
            </a:br>
            <a:r>
              <a:rPr lang="ro-RO" sz="1200" i="1" dirty="0" smtClean="0">
                <a:solidFill>
                  <a:schemeClr val="tx1"/>
                </a:solidFill>
              </a:rPr>
              <a:t>Monitorul Oficial al R. Moldova, 377-391/2731, 2015</a:t>
            </a:r>
            <a:endParaRPr lang="ro-RO" sz="900" dirty="0">
              <a:solidFill>
                <a:schemeClr val="tx1"/>
              </a:solidFill>
            </a:endParaRPr>
          </a:p>
        </p:txBody>
      </p:sp>
      <p:grpSp>
        <p:nvGrpSpPr>
          <p:cNvPr id="9" name="Shape 325"/>
          <p:cNvGrpSpPr/>
          <p:nvPr/>
        </p:nvGrpSpPr>
        <p:grpSpPr>
          <a:xfrm>
            <a:off x="411758" y="189446"/>
            <a:ext cx="679527" cy="568047"/>
            <a:chOff x="1926350" y="995225"/>
            <a:chExt cx="428650" cy="356600"/>
          </a:xfrm>
        </p:grpSpPr>
        <p:sp>
          <p:nvSpPr>
            <p:cNvPr id="10" name="Shape 326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Shape 327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Shape 328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Shape 329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59769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47" y="1227551"/>
            <a:ext cx="8883542" cy="4982197"/>
          </a:xfrm>
          <a:prstGeom prst="rect">
            <a:avLst/>
          </a:prstGeom>
        </p:spPr>
      </p:pic>
      <p:sp>
        <p:nvSpPr>
          <p:cNvPr id="5" name="Shape 58"/>
          <p:cNvSpPr txBox="1">
            <a:spLocks/>
          </p:cNvSpPr>
          <p:nvPr/>
        </p:nvSpPr>
        <p:spPr>
          <a:xfrm>
            <a:off x="285425" y="237071"/>
            <a:ext cx="840120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o-RO" sz="2400" b="1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Forma FD-014</a:t>
            </a:r>
            <a:endParaRPr lang="ro-RO" sz="24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" name="Shape 321"/>
          <p:cNvGrpSpPr/>
          <p:nvPr/>
        </p:nvGrpSpPr>
        <p:grpSpPr>
          <a:xfrm>
            <a:off x="2447926" y="304800"/>
            <a:ext cx="539120" cy="632771"/>
            <a:chOff x="1246775" y="910975"/>
            <a:chExt cx="439650" cy="523900"/>
          </a:xfrm>
        </p:grpSpPr>
        <p:sp>
          <p:nvSpPr>
            <p:cNvPr id="7" name="Shape 322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" name="Shape 323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0" t="0" r="0" b="0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Shape 324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0" t="0" r="0" b="0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8982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77589087"/>
              </p:ext>
            </p:extLst>
          </p:nvPr>
        </p:nvGraphicFramePr>
        <p:xfrm>
          <a:off x="86638" y="1625363"/>
          <a:ext cx="8981162" cy="4239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1810010" y="223773"/>
            <a:ext cx="67828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" algn="ctr"/>
            <a:r>
              <a:rPr lang="ro-RO" sz="24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Repartizarea surselor financiare ale bugetului local de nivelul II </a:t>
            </a:r>
          </a:p>
        </p:txBody>
      </p:sp>
      <p:sp>
        <p:nvSpPr>
          <p:cNvPr id="4" name="Shape 484"/>
          <p:cNvSpPr/>
          <p:nvPr/>
        </p:nvSpPr>
        <p:spPr>
          <a:xfrm>
            <a:off x="718177" y="223773"/>
            <a:ext cx="1091833" cy="863852"/>
          </a:xfrm>
          <a:custGeom>
            <a:avLst/>
            <a:gdLst/>
            <a:ahLst/>
            <a:cxnLst/>
            <a:rect l="0" t="0" r="0" b="0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2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901874" y="86310"/>
            <a:ext cx="840120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1. Configurarea categoriilor de finanțare</a:t>
            </a:r>
            <a:endParaRPr dirty="0"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413360" y="1253189"/>
            <a:ext cx="2404998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buNone/>
            </a:pPr>
            <a:r>
              <a:rPr lang="ro-RO" sz="1800" dirty="0" smtClean="0"/>
              <a:t>Categoriile de finanțare reprezintă</a:t>
            </a:r>
            <a:r>
              <a:rPr lang="ro-RO" sz="1800" dirty="0"/>
              <a:t> </a:t>
            </a:r>
            <a:r>
              <a:rPr lang="ro-RO" sz="1800" dirty="0" smtClean="0"/>
              <a:t>o </a:t>
            </a:r>
            <a:r>
              <a:rPr lang="ro-RO" sz="1800" dirty="0"/>
              <a:t>combinație a segmentelor </a:t>
            </a:r>
            <a:r>
              <a:rPr lang="ro-RO" sz="1800" dirty="0" smtClean="0"/>
              <a:t>din clasificația </a:t>
            </a:r>
            <a:r>
              <a:rPr lang="ro-RO" sz="1800" dirty="0"/>
              <a:t>bugetară care alcătuiesc un anumit </a:t>
            </a:r>
            <a:r>
              <a:rPr lang="ro-RO" sz="1800" dirty="0" smtClean="0"/>
              <a:t>grup de necesități de finanțare.  Astfel, este recomandat  ca acestea să corespundă priorităților de finanțare. </a:t>
            </a:r>
            <a:endParaRPr sz="1800" dirty="0"/>
          </a:p>
        </p:txBody>
      </p:sp>
      <p:pic>
        <p:nvPicPr>
          <p:cNvPr id="121" name="Shape 121" descr="_0011_DeathtoStock_Wired3.jpg"/>
          <p:cNvPicPr preferRelativeResize="0"/>
          <p:nvPr/>
        </p:nvPicPr>
        <p:blipFill rotWithShape="1">
          <a:blip r:embed="rId3">
            <a:alphaModFix/>
          </a:blip>
          <a:srcRect l="42475" r="8117"/>
          <a:stretch/>
        </p:blipFill>
        <p:spPr>
          <a:xfrm>
            <a:off x="4484319" y="1345651"/>
            <a:ext cx="3929658" cy="4782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617" y="1019931"/>
            <a:ext cx="5899758" cy="546271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8621" y="86310"/>
            <a:ext cx="463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4800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🔨</a:t>
            </a:r>
            <a:endParaRPr lang="ro-RO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lowchart: Manual Operation 66"/>
          <p:cNvSpPr/>
          <p:nvPr/>
        </p:nvSpPr>
        <p:spPr>
          <a:xfrm>
            <a:off x="3570698" y="3998141"/>
            <a:ext cx="923328" cy="65828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050" dirty="0"/>
          </a:p>
        </p:txBody>
      </p:sp>
      <p:grpSp>
        <p:nvGrpSpPr>
          <p:cNvPr id="3" name="Group 2"/>
          <p:cNvGrpSpPr/>
          <p:nvPr/>
        </p:nvGrpSpPr>
        <p:grpSpPr>
          <a:xfrm>
            <a:off x="2754223" y="3046855"/>
            <a:ext cx="1279246" cy="804785"/>
            <a:chOff x="3534443" y="2223644"/>
            <a:chExt cx="540408" cy="415701"/>
          </a:xfrm>
        </p:grpSpPr>
        <p:sp>
          <p:nvSpPr>
            <p:cNvPr id="2" name="Flowchart: Manual Operation 1"/>
            <p:cNvSpPr/>
            <p:nvPr/>
          </p:nvSpPr>
          <p:spPr>
            <a:xfrm>
              <a:off x="3534443" y="2223644"/>
              <a:ext cx="540408" cy="415701"/>
            </a:xfrm>
            <a:prstGeom prst="flowChartManualOpera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9" name="Flowchart: Manual Operation 8"/>
            <p:cNvSpPr/>
            <p:nvPr/>
          </p:nvSpPr>
          <p:spPr>
            <a:xfrm>
              <a:off x="3609620" y="2261480"/>
              <a:ext cx="390053" cy="340028"/>
            </a:xfrm>
            <a:prstGeom prst="flowChartManualOperat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700" dirty="0" smtClean="0"/>
                <a:t>Cheltuieli de personal</a:t>
              </a:r>
              <a:endParaRPr lang="ro-RO" sz="7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50327" y="3924892"/>
            <a:ext cx="1279246" cy="804785"/>
            <a:chOff x="3534443" y="2223644"/>
            <a:chExt cx="540408" cy="415701"/>
          </a:xfrm>
        </p:grpSpPr>
        <p:sp>
          <p:nvSpPr>
            <p:cNvPr id="15" name="Flowchart: Manual Operation 14"/>
            <p:cNvSpPr/>
            <p:nvPr/>
          </p:nvSpPr>
          <p:spPr>
            <a:xfrm>
              <a:off x="3534443" y="2223644"/>
              <a:ext cx="540408" cy="415701"/>
            </a:xfrm>
            <a:prstGeom prst="flowChartManualOpera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16" name="Flowchart: Manual Operation 15"/>
            <p:cNvSpPr/>
            <p:nvPr/>
          </p:nvSpPr>
          <p:spPr>
            <a:xfrm>
              <a:off x="3609620" y="2261480"/>
              <a:ext cx="390053" cy="340028"/>
            </a:xfrm>
            <a:prstGeom prst="flowChartManualOperat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1100" dirty="0" smtClean="0"/>
                <a:t>Burse</a:t>
              </a:r>
              <a:endParaRPr lang="ro-RO" sz="1100" dirty="0"/>
            </a:p>
          </p:txBody>
        </p:sp>
      </p:grpSp>
      <p:sp>
        <p:nvSpPr>
          <p:cNvPr id="18" name="Flowchart: Manual Operation 17"/>
          <p:cNvSpPr/>
          <p:nvPr/>
        </p:nvSpPr>
        <p:spPr>
          <a:xfrm>
            <a:off x="3393845" y="3928954"/>
            <a:ext cx="1279246" cy="804785"/>
          </a:xfrm>
          <a:prstGeom prst="flowChartManualOpera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/>
          </a:p>
        </p:txBody>
      </p:sp>
      <p:sp>
        <p:nvSpPr>
          <p:cNvPr id="19" name="Flowchart: Manual Operation 18"/>
          <p:cNvSpPr/>
          <p:nvPr/>
        </p:nvSpPr>
        <p:spPr>
          <a:xfrm>
            <a:off x="3570698" y="3998141"/>
            <a:ext cx="923328" cy="65828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050" dirty="0"/>
          </a:p>
        </p:txBody>
      </p:sp>
      <p:grpSp>
        <p:nvGrpSpPr>
          <p:cNvPr id="20" name="Group 19"/>
          <p:cNvGrpSpPr/>
          <p:nvPr/>
        </p:nvGrpSpPr>
        <p:grpSpPr>
          <a:xfrm>
            <a:off x="1222792" y="4798866"/>
            <a:ext cx="1279246" cy="804785"/>
            <a:chOff x="3534443" y="2223644"/>
            <a:chExt cx="540408" cy="415701"/>
          </a:xfrm>
        </p:grpSpPr>
        <p:sp>
          <p:nvSpPr>
            <p:cNvPr id="21" name="Flowchart: Manual Operation 20"/>
            <p:cNvSpPr/>
            <p:nvPr/>
          </p:nvSpPr>
          <p:spPr>
            <a:xfrm>
              <a:off x="3534443" y="2223644"/>
              <a:ext cx="540408" cy="415701"/>
            </a:xfrm>
            <a:prstGeom prst="flowChartManualOpera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22" name="Flowchart: Manual Operation 21"/>
            <p:cNvSpPr/>
            <p:nvPr/>
          </p:nvSpPr>
          <p:spPr>
            <a:xfrm>
              <a:off x="3609620" y="2261480"/>
              <a:ext cx="390053" cy="340028"/>
            </a:xfrm>
            <a:prstGeom prst="flowChartManualOperat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900" dirty="0" smtClean="0"/>
                <a:t>Stocuri</a:t>
              </a:r>
              <a:endParaRPr lang="ro-RO" sz="900" dirty="0"/>
            </a:p>
          </p:txBody>
        </p:sp>
      </p:grpSp>
      <p:sp>
        <p:nvSpPr>
          <p:cNvPr id="32" name="Flowchart: Manual Operation 31"/>
          <p:cNvSpPr/>
          <p:nvPr/>
        </p:nvSpPr>
        <p:spPr>
          <a:xfrm>
            <a:off x="2689950" y="4806986"/>
            <a:ext cx="1279246" cy="804785"/>
          </a:xfrm>
          <a:prstGeom prst="flowChartManualOpera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/>
              <a:t>Subsidii</a:t>
            </a:r>
            <a:endParaRPr lang="ro-RO" sz="1200" dirty="0"/>
          </a:p>
        </p:txBody>
      </p:sp>
      <p:sp>
        <p:nvSpPr>
          <p:cNvPr id="34" name="Flowchart: Manual Operation 33"/>
          <p:cNvSpPr/>
          <p:nvPr/>
        </p:nvSpPr>
        <p:spPr>
          <a:xfrm>
            <a:off x="4157108" y="4814475"/>
            <a:ext cx="1279246" cy="804785"/>
          </a:xfrm>
          <a:prstGeom prst="flowChartManualOpera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200" dirty="0" smtClean="0"/>
              <a:t>Servicii</a:t>
            </a:r>
            <a:endParaRPr lang="ro-RO" sz="1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36176" y="3500658"/>
            <a:ext cx="2287902" cy="307777"/>
            <a:chOff x="599042" y="2301764"/>
            <a:chExt cx="2287902" cy="307777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599042" y="2575888"/>
              <a:ext cx="2287902" cy="3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50039" y="2301764"/>
              <a:ext cx="1341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 smtClean="0"/>
                <a:t>Prioritatea 1</a:t>
              </a:r>
              <a:endParaRPr lang="ro-RO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903" y="4417837"/>
            <a:ext cx="2056083" cy="307777"/>
            <a:chOff x="599042" y="2302904"/>
            <a:chExt cx="2056083" cy="307777"/>
          </a:xfrm>
        </p:grpSpPr>
        <p:cxnSp>
          <p:nvCxnSpPr>
            <p:cNvPr id="38" name="Straight Connector 37"/>
            <p:cNvCxnSpPr/>
            <p:nvPr/>
          </p:nvCxnSpPr>
          <p:spPr>
            <a:xfrm flipV="1">
              <a:off x="599042" y="2571220"/>
              <a:ext cx="2056083" cy="50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675300" y="2302904"/>
              <a:ext cx="1341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 smtClean="0"/>
                <a:t>Prioritatea 2</a:t>
              </a:r>
              <a:endParaRPr lang="ro-RO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1903" y="5365063"/>
            <a:ext cx="1307462" cy="307777"/>
            <a:chOff x="599042" y="2305766"/>
            <a:chExt cx="1455698" cy="307777"/>
          </a:xfrm>
        </p:grpSpPr>
        <p:cxnSp>
          <p:nvCxnSpPr>
            <p:cNvPr id="41" name="Straight Connector 40"/>
            <p:cNvCxnSpPr/>
            <p:nvPr/>
          </p:nvCxnSpPr>
          <p:spPr>
            <a:xfrm flipV="1">
              <a:off x="599042" y="2559963"/>
              <a:ext cx="1455698" cy="16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656237" y="2305766"/>
              <a:ext cx="1341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 smtClean="0"/>
                <a:t>Prioritatea 3</a:t>
              </a:r>
              <a:endParaRPr lang="ro-RO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903" y="2772399"/>
            <a:ext cx="1777438" cy="279542"/>
            <a:chOff x="326765" y="2296570"/>
            <a:chExt cx="1466217" cy="279542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26765" y="2571026"/>
              <a:ext cx="1466217" cy="50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34982" y="2296570"/>
              <a:ext cx="13998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1200" dirty="0" smtClean="0"/>
                <a:t>Sold mijloace  bănești</a:t>
              </a:r>
              <a:endParaRPr lang="ro-RO" sz="1200" dirty="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847272" y="2218381"/>
            <a:ext cx="1537010" cy="789459"/>
            <a:chOff x="1583683" y="1481916"/>
            <a:chExt cx="1537010" cy="789459"/>
          </a:xfrm>
        </p:grpSpPr>
        <p:sp>
          <p:nvSpPr>
            <p:cNvPr id="24" name="Flowchart: Manual Operation 23"/>
            <p:cNvSpPr/>
            <p:nvPr/>
          </p:nvSpPr>
          <p:spPr>
            <a:xfrm rot="2954283">
              <a:off x="1478729" y="1647568"/>
              <a:ext cx="728761" cy="518853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44" name="Rectangle 43"/>
            <p:cNvSpPr/>
            <p:nvPr/>
          </p:nvSpPr>
          <p:spPr>
            <a:xfrm rot="2957632">
              <a:off x="2106925" y="1836739"/>
              <a:ext cx="207706" cy="470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51" name="Curved Down Arrow 50"/>
            <p:cNvSpPr/>
            <p:nvPr/>
          </p:nvSpPr>
          <p:spPr>
            <a:xfrm rot="2432552">
              <a:off x="2303439" y="1694749"/>
              <a:ext cx="817254" cy="376525"/>
            </a:xfrm>
            <a:prstGeom prst="curvedDownArrow">
              <a:avLst>
                <a:gd name="adj1" fmla="val 25000"/>
                <a:gd name="adj2" fmla="val 50000"/>
                <a:gd name="adj3" fmla="val 5739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>
                <a:solidFill>
                  <a:schemeClr val="tx1"/>
                </a:solidFill>
              </a:endParaRPr>
            </a:p>
          </p:txBody>
        </p:sp>
        <p:sp>
          <p:nvSpPr>
            <p:cNvPr id="53" name="Flowchart: Manual Operation 24"/>
            <p:cNvSpPr/>
            <p:nvPr/>
          </p:nvSpPr>
          <p:spPr>
            <a:xfrm rot="2954283">
              <a:off x="1770298" y="2071248"/>
              <a:ext cx="212141" cy="166678"/>
            </a:xfrm>
            <a:custGeom>
              <a:avLst/>
              <a:gdLst>
                <a:gd name="connsiteX0" fmla="*/ 0 w 658536"/>
                <a:gd name="connsiteY0" fmla="*/ 70735 h 424403"/>
                <a:gd name="connsiteX1" fmla="*/ 70735 w 658536"/>
                <a:gd name="connsiteY1" fmla="*/ 0 h 424403"/>
                <a:gd name="connsiteX2" fmla="*/ 587801 w 658536"/>
                <a:gd name="connsiteY2" fmla="*/ 0 h 424403"/>
                <a:gd name="connsiteX3" fmla="*/ 658536 w 658536"/>
                <a:gd name="connsiteY3" fmla="*/ 70735 h 424403"/>
                <a:gd name="connsiteX4" fmla="*/ 658536 w 658536"/>
                <a:gd name="connsiteY4" fmla="*/ 353668 h 424403"/>
                <a:gd name="connsiteX5" fmla="*/ 587801 w 658536"/>
                <a:gd name="connsiteY5" fmla="*/ 424403 h 424403"/>
                <a:gd name="connsiteX6" fmla="*/ 70735 w 658536"/>
                <a:gd name="connsiteY6" fmla="*/ 424403 h 424403"/>
                <a:gd name="connsiteX7" fmla="*/ 0 w 658536"/>
                <a:gd name="connsiteY7" fmla="*/ 353668 h 424403"/>
                <a:gd name="connsiteX8" fmla="*/ 0 w 658536"/>
                <a:gd name="connsiteY8" fmla="*/ 70735 h 424403"/>
                <a:gd name="connsiteX0" fmla="*/ 0 w 658536"/>
                <a:gd name="connsiteY0" fmla="*/ 70735 h 424403"/>
                <a:gd name="connsiteX1" fmla="*/ 70735 w 658536"/>
                <a:gd name="connsiteY1" fmla="*/ 0 h 424403"/>
                <a:gd name="connsiteX2" fmla="*/ 587801 w 658536"/>
                <a:gd name="connsiteY2" fmla="*/ 0 h 424403"/>
                <a:gd name="connsiteX3" fmla="*/ 658536 w 658536"/>
                <a:gd name="connsiteY3" fmla="*/ 70735 h 424403"/>
                <a:gd name="connsiteX4" fmla="*/ 658536 w 658536"/>
                <a:gd name="connsiteY4" fmla="*/ 353668 h 424403"/>
                <a:gd name="connsiteX5" fmla="*/ 587801 w 658536"/>
                <a:gd name="connsiteY5" fmla="*/ 424403 h 424403"/>
                <a:gd name="connsiteX6" fmla="*/ 70735 w 658536"/>
                <a:gd name="connsiteY6" fmla="*/ 424403 h 424403"/>
                <a:gd name="connsiteX7" fmla="*/ 378130 w 658536"/>
                <a:gd name="connsiteY7" fmla="*/ 352662 h 424403"/>
                <a:gd name="connsiteX8" fmla="*/ 0 w 658536"/>
                <a:gd name="connsiteY8" fmla="*/ 70735 h 424403"/>
                <a:gd name="connsiteX0" fmla="*/ 297315 w 590987"/>
                <a:gd name="connsiteY0" fmla="*/ 133747 h 424403"/>
                <a:gd name="connsiteX1" fmla="*/ 3186 w 590987"/>
                <a:gd name="connsiteY1" fmla="*/ 0 h 424403"/>
                <a:gd name="connsiteX2" fmla="*/ 520252 w 590987"/>
                <a:gd name="connsiteY2" fmla="*/ 0 h 424403"/>
                <a:gd name="connsiteX3" fmla="*/ 590987 w 590987"/>
                <a:gd name="connsiteY3" fmla="*/ 70735 h 424403"/>
                <a:gd name="connsiteX4" fmla="*/ 590987 w 590987"/>
                <a:gd name="connsiteY4" fmla="*/ 353668 h 424403"/>
                <a:gd name="connsiteX5" fmla="*/ 520252 w 590987"/>
                <a:gd name="connsiteY5" fmla="*/ 424403 h 424403"/>
                <a:gd name="connsiteX6" fmla="*/ 3186 w 590987"/>
                <a:gd name="connsiteY6" fmla="*/ 424403 h 424403"/>
                <a:gd name="connsiteX7" fmla="*/ 310581 w 590987"/>
                <a:gd name="connsiteY7" fmla="*/ 352662 h 424403"/>
                <a:gd name="connsiteX8" fmla="*/ 297315 w 590987"/>
                <a:gd name="connsiteY8" fmla="*/ 133747 h 424403"/>
                <a:gd name="connsiteX0" fmla="*/ 297201 w 590873"/>
                <a:gd name="connsiteY0" fmla="*/ 133747 h 424403"/>
                <a:gd name="connsiteX1" fmla="*/ 348534 w 590873"/>
                <a:gd name="connsiteY1" fmla="*/ 104972 h 424403"/>
                <a:gd name="connsiteX2" fmla="*/ 520138 w 590873"/>
                <a:gd name="connsiteY2" fmla="*/ 0 h 424403"/>
                <a:gd name="connsiteX3" fmla="*/ 590873 w 590873"/>
                <a:gd name="connsiteY3" fmla="*/ 70735 h 424403"/>
                <a:gd name="connsiteX4" fmla="*/ 590873 w 590873"/>
                <a:gd name="connsiteY4" fmla="*/ 353668 h 424403"/>
                <a:gd name="connsiteX5" fmla="*/ 520138 w 590873"/>
                <a:gd name="connsiteY5" fmla="*/ 424403 h 424403"/>
                <a:gd name="connsiteX6" fmla="*/ 3072 w 590873"/>
                <a:gd name="connsiteY6" fmla="*/ 424403 h 424403"/>
                <a:gd name="connsiteX7" fmla="*/ 310467 w 590873"/>
                <a:gd name="connsiteY7" fmla="*/ 352662 h 424403"/>
                <a:gd name="connsiteX8" fmla="*/ 297201 w 590873"/>
                <a:gd name="connsiteY8" fmla="*/ 133747 h 424403"/>
                <a:gd name="connsiteX0" fmla="*/ 0 w 293672"/>
                <a:gd name="connsiteY0" fmla="*/ 133747 h 424403"/>
                <a:gd name="connsiteX1" fmla="*/ 51333 w 293672"/>
                <a:gd name="connsiteY1" fmla="*/ 104972 h 424403"/>
                <a:gd name="connsiteX2" fmla="*/ 222937 w 293672"/>
                <a:gd name="connsiteY2" fmla="*/ 0 h 424403"/>
                <a:gd name="connsiteX3" fmla="*/ 293672 w 293672"/>
                <a:gd name="connsiteY3" fmla="*/ 70735 h 424403"/>
                <a:gd name="connsiteX4" fmla="*/ 293672 w 293672"/>
                <a:gd name="connsiteY4" fmla="*/ 353668 h 424403"/>
                <a:gd name="connsiteX5" fmla="*/ 222937 w 293672"/>
                <a:gd name="connsiteY5" fmla="*/ 424403 h 424403"/>
                <a:gd name="connsiteX6" fmla="*/ 92957 w 293672"/>
                <a:gd name="connsiteY6" fmla="*/ 422735 h 424403"/>
                <a:gd name="connsiteX7" fmla="*/ 13266 w 293672"/>
                <a:gd name="connsiteY7" fmla="*/ 352662 h 424403"/>
                <a:gd name="connsiteX8" fmla="*/ 0 w 293672"/>
                <a:gd name="connsiteY8" fmla="*/ 133747 h 424403"/>
                <a:gd name="connsiteX0" fmla="*/ 0 w 293672"/>
                <a:gd name="connsiteY0" fmla="*/ 133747 h 424403"/>
                <a:gd name="connsiteX1" fmla="*/ 51333 w 293672"/>
                <a:gd name="connsiteY1" fmla="*/ 104972 h 424403"/>
                <a:gd name="connsiteX2" fmla="*/ 222937 w 293672"/>
                <a:gd name="connsiteY2" fmla="*/ 0 h 424403"/>
                <a:gd name="connsiteX3" fmla="*/ 293672 w 293672"/>
                <a:gd name="connsiteY3" fmla="*/ 70735 h 424403"/>
                <a:gd name="connsiteX4" fmla="*/ 293672 w 293672"/>
                <a:gd name="connsiteY4" fmla="*/ 353668 h 424403"/>
                <a:gd name="connsiteX5" fmla="*/ 222937 w 293672"/>
                <a:gd name="connsiteY5" fmla="*/ 424403 h 424403"/>
                <a:gd name="connsiteX6" fmla="*/ 92957 w 293672"/>
                <a:gd name="connsiteY6" fmla="*/ 422735 h 424403"/>
                <a:gd name="connsiteX7" fmla="*/ 127535 w 293672"/>
                <a:gd name="connsiteY7" fmla="*/ 375711 h 424403"/>
                <a:gd name="connsiteX8" fmla="*/ 0 w 293672"/>
                <a:gd name="connsiteY8" fmla="*/ 133747 h 424403"/>
                <a:gd name="connsiteX0" fmla="*/ 139989 w 248074"/>
                <a:gd name="connsiteY0" fmla="*/ 268575 h 424403"/>
                <a:gd name="connsiteX1" fmla="*/ 5735 w 248074"/>
                <a:gd name="connsiteY1" fmla="*/ 104972 h 424403"/>
                <a:gd name="connsiteX2" fmla="*/ 177339 w 248074"/>
                <a:gd name="connsiteY2" fmla="*/ 0 h 424403"/>
                <a:gd name="connsiteX3" fmla="*/ 248074 w 248074"/>
                <a:gd name="connsiteY3" fmla="*/ 70735 h 424403"/>
                <a:gd name="connsiteX4" fmla="*/ 248074 w 248074"/>
                <a:gd name="connsiteY4" fmla="*/ 353668 h 424403"/>
                <a:gd name="connsiteX5" fmla="*/ 177339 w 248074"/>
                <a:gd name="connsiteY5" fmla="*/ 424403 h 424403"/>
                <a:gd name="connsiteX6" fmla="*/ 47359 w 248074"/>
                <a:gd name="connsiteY6" fmla="*/ 422735 h 424403"/>
                <a:gd name="connsiteX7" fmla="*/ 81937 w 248074"/>
                <a:gd name="connsiteY7" fmla="*/ 375711 h 424403"/>
                <a:gd name="connsiteX8" fmla="*/ 139989 w 248074"/>
                <a:gd name="connsiteY8" fmla="*/ 268575 h 424403"/>
                <a:gd name="connsiteX0" fmla="*/ 139989 w 250684"/>
                <a:gd name="connsiteY0" fmla="*/ 202378 h 358206"/>
                <a:gd name="connsiteX1" fmla="*/ 5735 w 250684"/>
                <a:gd name="connsiteY1" fmla="*/ 38775 h 358206"/>
                <a:gd name="connsiteX2" fmla="*/ 223452 w 250684"/>
                <a:gd name="connsiteY2" fmla="*/ 191528 h 358206"/>
                <a:gd name="connsiteX3" fmla="*/ 248074 w 250684"/>
                <a:gd name="connsiteY3" fmla="*/ 4538 h 358206"/>
                <a:gd name="connsiteX4" fmla="*/ 248074 w 250684"/>
                <a:gd name="connsiteY4" fmla="*/ 287471 h 358206"/>
                <a:gd name="connsiteX5" fmla="*/ 177339 w 250684"/>
                <a:gd name="connsiteY5" fmla="*/ 358206 h 358206"/>
                <a:gd name="connsiteX6" fmla="*/ 47359 w 250684"/>
                <a:gd name="connsiteY6" fmla="*/ 356538 h 358206"/>
                <a:gd name="connsiteX7" fmla="*/ 81937 w 250684"/>
                <a:gd name="connsiteY7" fmla="*/ 309514 h 358206"/>
                <a:gd name="connsiteX8" fmla="*/ 139989 w 250684"/>
                <a:gd name="connsiteY8" fmla="*/ 202378 h 358206"/>
                <a:gd name="connsiteX0" fmla="*/ 170071 w 249917"/>
                <a:gd name="connsiteY0" fmla="*/ 254122 h 358206"/>
                <a:gd name="connsiteX1" fmla="*/ 4968 w 249917"/>
                <a:gd name="connsiteY1" fmla="*/ 38775 h 358206"/>
                <a:gd name="connsiteX2" fmla="*/ 222685 w 249917"/>
                <a:gd name="connsiteY2" fmla="*/ 191528 h 358206"/>
                <a:gd name="connsiteX3" fmla="*/ 247307 w 249917"/>
                <a:gd name="connsiteY3" fmla="*/ 4538 h 358206"/>
                <a:gd name="connsiteX4" fmla="*/ 247307 w 249917"/>
                <a:gd name="connsiteY4" fmla="*/ 287471 h 358206"/>
                <a:gd name="connsiteX5" fmla="*/ 176572 w 249917"/>
                <a:gd name="connsiteY5" fmla="*/ 358206 h 358206"/>
                <a:gd name="connsiteX6" fmla="*/ 46592 w 249917"/>
                <a:gd name="connsiteY6" fmla="*/ 356538 h 358206"/>
                <a:gd name="connsiteX7" fmla="*/ 81170 w 249917"/>
                <a:gd name="connsiteY7" fmla="*/ 309514 h 358206"/>
                <a:gd name="connsiteX8" fmla="*/ 170071 w 249917"/>
                <a:gd name="connsiteY8" fmla="*/ 254122 h 358206"/>
                <a:gd name="connsiteX0" fmla="*/ 134905 w 214751"/>
                <a:gd name="connsiteY0" fmla="*/ 254122 h 358206"/>
                <a:gd name="connsiteX1" fmla="*/ 181428 w 214751"/>
                <a:gd name="connsiteY1" fmla="*/ 221200 h 358206"/>
                <a:gd name="connsiteX2" fmla="*/ 187519 w 214751"/>
                <a:gd name="connsiteY2" fmla="*/ 191528 h 358206"/>
                <a:gd name="connsiteX3" fmla="*/ 212141 w 214751"/>
                <a:gd name="connsiteY3" fmla="*/ 4538 h 358206"/>
                <a:gd name="connsiteX4" fmla="*/ 212141 w 214751"/>
                <a:gd name="connsiteY4" fmla="*/ 287471 h 358206"/>
                <a:gd name="connsiteX5" fmla="*/ 141406 w 214751"/>
                <a:gd name="connsiteY5" fmla="*/ 358206 h 358206"/>
                <a:gd name="connsiteX6" fmla="*/ 11426 w 214751"/>
                <a:gd name="connsiteY6" fmla="*/ 356538 h 358206"/>
                <a:gd name="connsiteX7" fmla="*/ 46004 w 214751"/>
                <a:gd name="connsiteY7" fmla="*/ 309514 h 358206"/>
                <a:gd name="connsiteX8" fmla="*/ 134905 w 214751"/>
                <a:gd name="connsiteY8" fmla="*/ 254122 h 358206"/>
                <a:gd name="connsiteX0" fmla="*/ 134905 w 212141"/>
                <a:gd name="connsiteY0" fmla="*/ 62594 h 166678"/>
                <a:gd name="connsiteX1" fmla="*/ 181428 w 212141"/>
                <a:gd name="connsiteY1" fmla="*/ 29672 h 166678"/>
                <a:gd name="connsiteX2" fmla="*/ 187519 w 212141"/>
                <a:gd name="connsiteY2" fmla="*/ 0 h 166678"/>
                <a:gd name="connsiteX3" fmla="*/ 157087 w 212141"/>
                <a:gd name="connsiteY3" fmla="*/ 42211 h 166678"/>
                <a:gd name="connsiteX4" fmla="*/ 212141 w 212141"/>
                <a:gd name="connsiteY4" fmla="*/ 95943 h 166678"/>
                <a:gd name="connsiteX5" fmla="*/ 141406 w 212141"/>
                <a:gd name="connsiteY5" fmla="*/ 166678 h 166678"/>
                <a:gd name="connsiteX6" fmla="*/ 11426 w 212141"/>
                <a:gd name="connsiteY6" fmla="*/ 165010 h 166678"/>
                <a:gd name="connsiteX7" fmla="*/ 46004 w 212141"/>
                <a:gd name="connsiteY7" fmla="*/ 117986 h 166678"/>
                <a:gd name="connsiteX8" fmla="*/ 134905 w 212141"/>
                <a:gd name="connsiteY8" fmla="*/ 62594 h 166678"/>
                <a:gd name="connsiteX0" fmla="*/ 94937 w 212141"/>
                <a:gd name="connsiteY0" fmla="*/ 70059 h 166678"/>
                <a:gd name="connsiteX1" fmla="*/ 181428 w 212141"/>
                <a:gd name="connsiteY1" fmla="*/ 29672 h 166678"/>
                <a:gd name="connsiteX2" fmla="*/ 187519 w 212141"/>
                <a:gd name="connsiteY2" fmla="*/ 0 h 166678"/>
                <a:gd name="connsiteX3" fmla="*/ 157087 w 212141"/>
                <a:gd name="connsiteY3" fmla="*/ 42211 h 166678"/>
                <a:gd name="connsiteX4" fmla="*/ 212141 w 212141"/>
                <a:gd name="connsiteY4" fmla="*/ 95943 h 166678"/>
                <a:gd name="connsiteX5" fmla="*/ 141406 w 212141"/>
                <a:gd name="connsiteY5" fmla="*/ 166678 h 166678"/>
                <a:gd name="connsiteX6" fmla="*/ 11426 w 212141"/>
                <a:gd name="connsiteY6" fmla="*/ 165010 h 166678"/>
                <a:gd name="connsiteX7" fmla="*/ 46004 w 212141"/>
                <a:gd name="connsiteY7" fmla="*/ 117986 h 166678"/>
                <a:gd name="connsiteX8" fmla="*/ 94937 w 212141"/>
                <a:gd name="connsiteY8" fmla="*/ 70059 h 16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141" h="166678">
                  <a:moveTo>
                    <a:pt x="94937" y="70059"/>
                  </a:moveTo>
                  <a:cubicBezTo>
                    <a:pt x="94937" y="30993"/>
                    <a:pt x="142362" y="29672"/>
                    <a:pt x="181428" y="29672"/>
                  </a:cubicBezTo>
                  <a:lnTo>
                    <a:pt x="187519" y="0"/>
                  </a:lnTo>
                  <a:cubicBezTo>
                    <a:pt x="226585" y="0"/>
                    <a:pt x="157087" y="3145"/>
                    <a:pt x="157087" y="42211"/>
                  </a:cubicBezTo>
                  <a:lnTo>
                    <a:pt x="212141" y="95943"/>
                  </a:lnTo>
                  <a:cubicBezTo>
                    <a:pt x="212141" y="135009"/>
                    <a:pt x="180472" y="166678"/>
                    <a:pt x="141406" y="166678"/>
                  </a:cubicBezTo>
                  <a:lnTo>
                    <a:pt x="11426" y="165010"/>
                  </a:lnTo>
                  <a:cubicBezTo>
                    <a:pt x="-27640" y="165010"/>
                    <a:pt x="46004" y="157052"/>
                    <a:pt x="46004" y="117986"/>
                  </a:cubicBezTo>
                  <a:cubicBezTo>
                    <a:pt x="46004" y="23675"/>
                    <a:pt x="94937" y="164370"/>
                    <a:pt x="94937" y="70059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52" name="Block Arc 51"/>
            <p:cNvSpPr/>
            <p:nvPr/>
          </p:nvSpPr>
          <p:spPr>
            <a:xfrm rot="2871375">
              <a:off x="1839599" y="1522208"/>
              <a:ext cx="292521" cy="211937"/>
            </a:xfrm>
            <a:prstGeom prst="blockArc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>
                <a:solidFill>
                  <a:schemeClr val="tx1"/>
                </a:solidFill>
              </a:endParaRPr>
            </a:p>
          </p:txBody>
        </p:sp>
      </p:grpSp>
      <p:sp>
        <p:nvSpPr>
          <p:cNvPr id="68" name="Flowchart: Manual Operation 67"/>
          <p:cNvSpPr/>
          <p:nvPr/>
        </p:nvSpPr>
        <p:spPr>
          <a:xfrm>
            <a:off x="3570698" y="3998141"/>
            <a:ext cx="923328" cy="658284"/>
          </a:xfrm>
          <a:prstGeom prst="flowChartManualOperati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050" dirty="0" smtClean="0"/>
              <a:t>Deplasări</a:t>
            </a:r>
            <a:endParaRPr lang="ro-RO" sz="1050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266" y="3120104"/>
            <a:ext cx="3386384" cy="2039711"/>
          </a:xfrm>
          <a:prstGeom prst="rect">
            <a:avLst/>
          </a:prstGeom>
        </p:spPr>
      </p:pic>
      <p:sp>
        <p:nvSpPr>
          <p:cNvPr id="49" name="Shape 119"/>
          <p:cNvSpPr txBox="1">
            <a:spLocks/>
          </p:cNvSpPr>
          <p:nvPr/>
        </p:nvSpPr>
        <p:spPr>
          <a:xfrm>
            <a:off x="901874" y="86310"/>
            <a:ext cx="8401200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o-RO" sz="24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1. Configurarea categoriilor de finanțare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38621" y="86310"/>
            <a:ext cx="463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4800" dirty="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🔨</a:t>
            </a:r>
            <a:endParaRPr lang="ro-RO" sz="4800" dirty="0"/>
          </a:p>
        </p:txBody>
      </p:sp>
    </p:spTree>
    <p:extLst>
      <p:ext uri="{BB962C8B-B14F-4D97-AF65-F5344CB8AC3E}">
        <p14:creationId xmlns:p14="http://schemas.microsoft.com/office/powerpoint/2010/main" val="79855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08351 0.13032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6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96487" y="975150"/>
            <a:ext cx="2338395" cy="53017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o-RO" sz="2000" dirty="0" smtClean="0"/>
              <a:t>După generarea necesităților toate documentele vor fi incluse în necesități conform priorităților de finanțare configurate și în limita soldului de mijloace bănești pe cont bancar și a alocațiilor bugetare. </a:t>
            </a:r>
            <a:endParaRPr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593" y="975150"/>
            <a:ext cx="6420933" cy="5525858"/>
          </a:xfrm>
          <a:prstGeom prst="rect">
            <a:avLst/>
          </a:prstGeom>
        </p:spPr>
      </p:pic>
      <p:grpSp>
        <p:nvGrpSpPr>
          <p:cNvPr id="8" name="Shape 422"/>
          <p:cNvGrpSpPr/>
          <p:nvPr/>
        </p:nvGrpSpPr>
        <p:grpSpPr>
          <a:xfrm>
            <a:off x="739036" y="49677"/>
            <a:ext cx="1052723" cy="790324"/>
            <a:chOff x="5255200" y="3006475"/>
            <a:chExt cx="511700" cy="378575"/>
          </a:xfrm>
        </p:grpSpPr>
        <p:sp>
          <p:nvSpPr>
            <p:cNvPr id="9" name="Shape 423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Shape 424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2" name="Shape 119"/>
          <p:cNvSpPr txBox="1">
            <a:spLocks noGrp="1"/>
          </p:cNvSpPr>
          <p:nvPr>
            <p:ph type="title"/>
          </p:nvPr>
        </p:nvSpPr>
        <p:spPr>
          <a:xfrm>
            <a:off x="1791759" y="229326"/>
            <a:ext cx="6951407" cy="70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o-RO" dirty="0" smtClean="0"/>
              <a:t>2. Generare informației privind necesitățile de finanțare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89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</TotalTime>
  <Words>826</Words>
  <Application>Microsoft Office PowerPoint</Application>
  <PresentationFormat>On-screen Show (4:3)</PresentationFormat>
  <Paragraphs>78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Roboto</vt:lpstr>
      <vt:lpstr>Arial</vt:lpstr>
      <vt:lpstr>Muli</vt:lpstr>
      <vt:lpstr>Arial Narrow</vt:lpstr>
      <vt:lpstr>Times New Roman</vt:lpstr>
      <vt:lpstr>Montserrat</vt:lpstr>
      <vt:lpstr>Base template</vt:lpstr>
      <vt:lpstr>Indicația de repartizare a soldului mijloacelor bugetului</vt:lpstr>
      <vt:lpstr>Respectarea priorităților de finanțare a documentelor</vt:lpstr>
      <vt:lpstr>Raportul “Indicații”</vt:lpstr>
      <vt:lpstr>Normele metodologice cu privire la executarea de casă a bugetelor componente ale BPN</vt:lpstr>
      <vt:lpstr>PowerPoint Presentation</vt:lpstr>
      <vt:lpstr>PowerPoint Presentation</vt:lpstr>
      <vt:lpstr>1. Configurarea categoriilor de finanțare</vt:lpstr>
      <vt:lpstr>PowerPoint Presentation</vt:lpstr>
      <vt:lpstr>2. Generare informației privind necesitățile de finanțare</vt:lpstr>
      <vt:lpstr>3. Formarea raportului privind necesitățile de finanțare – FL014</vt:lpstr>
      <vt:lpstr>4. Întocmirea proiectului indicației de repartizare </vt:lpstr>
      <vt:lpstr>PowerPoint Presentation</vt:lpstr>
      <vt:lpstr>PowerPoint Presentation</vt:lpstr>
      <vt:lpstr>PowerPoint Presentation</vt:lpstr>
      <vt:lpstr>Necesități finanțate din transferuri cu destinație specială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Indicația de repartizare a soldului mijloacelor bugetului</dc:title>
  <dc:creator>Ion Iaconi</dc:creator>
  <cp:lastModifiedBy>Ion Iaconi</cp:lastModifiedBy>
  <cp:revision>179</cp:revision>
  <cp:lastPrinted>2018-04-17T09:59:04Z</cp:lastPrinted>
  <dcterms:modified xsi:type="dcterms:W3CDTF">2018-04-18T11:03:12Z</dcterms:modified>
</cp:coreProperties>
</file>