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8" r:id="rId1"/>
  </p:sldMasterIdLst>
  <p:notesMasterIdLst>
    <p:notesMasterId r:id="rId13"/>
  </p:notesMasterIdLst>
  <p:sldIdLst>
    <p:sldId id="256" r:id="rId2"/>
    <p:sldId id="275" r:id="rId3"/>
    <p:sldId id="276" r:id="rId4"/>
    <p:sldId id="271" r:id="rId5"/>
    <p:sldId id="270" r:id="rId6"/>
    <p:sldId id="268" r:id="rId7"/>
    <p:sldId id="282" r:id="rId8"/>
    <p:sldId id="279" r:id="rId9"/>
    <p:sldId id="280" r:id="rId10"/>
    <p:sldId id="27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rina Creciun" initials="SC" lastIdx="4" clrIdx="0">
    <p:extLst>
      <p:ext uri="{19B8F6BF-5375-455C-9EA6-DF929625EA0E}">
        <p15:presenceInfo xmlns:p15="http://schemas.microsoft.com/office/powerpoint/2012/main" userId="S-1-5-21-2120328330-4026120843-2003795731-63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2" autoAdjust="0"/>
    <p:restoredTop sz="93387" autoAdjust="0"/>
  </p:normalViewPr>
  <p:slideViewPr>
    <p:cSldViewPr>
      <p:cViewPr varScale="1">
        <p:scale>
          <a:sx n="104" d="100"/>
          <a:sy n="104" d="100"/>
        </p:scale>
        <p:origin x="94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1-22T14:10:40.102" idx="1">
    <p:pos x="5054" y="3710"/>
    <p:text>Despre necesitatea stringentă a dezagregării bugetului autorităților locale, deoarece sunt foarte multe sume la neidentificate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181A96-D9B7-427D-9CA9-B3657B0929BF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10D327-8CA0-4175-8254-58428A8D773B}">
      <dgm:prSet/>
      <dgm:spPr/>
      <dgm:t>
        <a:bodyPr/>
        <a:lstStyle/>
        <a:p>
          <a:pPr rtl="0"/>
          <a:endParaRPr lang="en-US"/>
        </a:p>
      </dgm:t>
    </dgm:pt>
    <dgm:pt modelId="{8E7B5D3B-7AD5-44D4-A4FD-9B61284128AC}" type="parTrans" cxnId="{B290D95E-1C1B-4764-9C19-A7F184426C3E}">
      <dgm:prSet/>
      <dgm:spPr/>
      <dgm:t>
        <a:bodyPr/>
        <a:lstStyle/>
        <a:p>
          <a:endParaRPr lang="en-US"/>
        </a:p>
      </dgm:t>
    </dgm:pt>
    <dgm:pt modelId="{86C88BEF-4BB3-4575-B0C2-769962D497D1}" type="sibTrans" cxnId="{B290D95E-1C1B-4764-9C19-A7F184426C3E}">
      <dgm:prSet/>
      <dgm:spPr/>
      <dgm:t>
        <a:bodyPr/>
        <a:lstStyle/>
        <a:p>
          <a:endParaRPr lang="en-US"/>
        </a:p>
      </dgm:t>
    </dgm:pt>
    <dgm:pt modelId="{0F125133-9D67-4BCE-9FAD-0D9DB7B9D959}">
      <dgm:prSet/>
      <dgm:spPr/>
      <dgm:t>
        <a:bodyPr/>
        <a:lstStyle/>
        <a:p>
          <a:pPr rtl="0"/>
          <a:endParaRPr lang="en-US"/>
        </a:p>
      </dgm:t>
    </dgm:pt>
    <dgm:pt modelId="{E13C954D-5D71-4D12-9009-C6A3627AADA6}" type="sibTrans" cxnId="{AA5AC305-23FD-47FC-B562-97AAF0C01908}">
      <dgm:prSet/>
      <dgm:spPr/>
      <dgm:t>
        <a:bodyPr/>
        <a:lstStyle/>
        <a:p>
          <a:endParaRPr lang="en-US"/>
        </a:p>
      </dgm:t>
    </dgm:pt>
    <dgm:pt modelId="{F47B51B6-5F8F-4601-BB88-DB2307032BF6}" type="parTrans" cxnId="{AA5AC305-23FD-47FC-B562-97AAF0C01908}">
      <dgm:prSet/>
      <dgm:spPr/>
      <dgm:t>
        <a:bodyPr/>
        <a:lstStyle/>
        <a:p>
          <a:endParaRPr lang="en-US"/>
        </a:p>
      </dgm:t>
    </dgm:pt>
    <dgm:pt modelId="{A8864F29-28F0-414D-BCE6-D82B9401E399}" type="pres">
      <dgm:prSet presAssocID="{AE181A96-D9B7-427D-9CA9-B3657B0929BF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02A3E531-8A30-470F-A024-DAFC5AF2D419}" type="pres">
      <dgm:prSet presAssocID="{0F125133-9D67-4BCE-9FAD-0D9DB7B9D959}" presName="Accent2" presStyleCnt="0"/>
      <dgm:spPr/>
    </dgm:pt>
    <dgm:pt modelId="{BBDD0FFE-65A5-476D-A1DE-277E5C5CFF54}" type="pres">
      <dgm:prSet presAssocID="{0F125133-9D67-4BCE-9FAD-0D9DB7B9D959}" presName="Accent" presStyleLbl="node1" presStyleIdx="0" presStyleCnt="2" custScaleX="125196" custScaleY="88990" custLinFactX="6511" custLinFactNeighborX="100000" custLinFactNeighborY="41159"/>
      <dgm:spPr>
        <a:noFill/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en-US"/>
        </a:p>
      </dgm:t>
    </dgm:pt>
    <dgm:pt modelId="{73BFC315-1DFE-4BA6-9699-552046519A98}" type="pres">
      <dgm:prSet presAssocID="{0F125133-9D67-4BCE-9FAD-0D9DB7B9D959}" presName="ParentBackground2" presStyleCnt="0"/>
      <dgm:spPr/>
    </dgm:pt>
    <dgm:pt modelId="{375C9653-589B-42DB-B9AC-83688352A8AB}" type="pres">
      <dgm:prSet presAssocID="{0F125133-9D67-4BCE-9FAD-0D9DB7B9D959}" presName="ParentBackground" presStyleLbl="fgAcc1" presStyleIdx="0" presStyleCnt="2" custScaleX="137930" custScaleY="91074" custLinFactX="12273" custLinFactNeighborX="100000" custLinFactNeighborY="-52603"/>
      <dgm:spPr/>
      <dgm:t>
        <a:bodyPr/>
        <a:lstStyle/>
        <a:p>
          <a:endParaRPr lang="en-US"/>
        </a:p>
      </dgm:t>
    </dgm:pt>
    <dgm:pt modelId="{FBB30885-2B6F-4695-8AF0-7D16A47D65CD}" type="pres">
      <dgm:prSet presAssocID="{0F125133-9D67-4BCE-9FAD-0D9DB7B9D95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2BE0E22-D67A-472C-A32D-A6884BE292B1}" type="pres">
      <dgm:prSet presAssocID="{5610D327-8CA0-4175-8254-58428A8D773B}" presName="Accent1" presStyleCnt="0"/>
      <dgm:spPr/>
    </dgm:pt>
    <dgm:pt modelId="{B4F9381A-1C3A-40DB-92C4-5EE1C82DAE03}" type="pres">
      <dgm:prSet presAssocID="{5610D327-8CA0-4175-8254-58428A8D773B}" presName="Accent" presStyleLbl="node1" presStyleIdx="1" presStyleCnt="2" custAng="20858275" custScaleX="140740" custScaleY="124069" custLinFactNeighborX="23040" custLinFactNeighborY="-2843"/>
      <dgm:spPr>
        <a:prstGeom prst="ellipse">
          <a:avLst/>
        </a:prstGeom>
      </dgm:spPr>
    </dgm:pt>
    <dgm:pt modelId="{78866304-5FF9-43CA-AB0B-EFFE1CDF5C20}" type="pres">
      <dgm:prSet presAssocID="{5610D327-8CA0-4175-8254-58428A8D773B}" presName="ParentBackground1" presStyleCnt="0"/>
      <dgm:spPr/>
    </dgm:pt>
    <dgm:pt modelId="{82ECB40D-E27F-41B4-9F55-5AD75936C85E}" type="pres">
      <dgm:prSet presAssocID="{5610D327-8CA0-4175-8254-58428A8D773B}" presName="ParentBackground" presStyleLbl="fgAcc1" presStyleIdx="1" presStyleCnt="2" custScaleX="137070" custScaleY="119684" custLinFactX="-86364" custLinFactNeighborX="-100000" custLinFactNeighborY="-8566"/>
      <dgm:spPr/>
    </dgm:pt>
    <dgm:pt modelId="{ED25A3A8-9624-4C77-8BFE-3D816E2CC9A8}" type="pres">
      <dgm:prSet presAssocID="{5610D327-8CA0-4175-8254-58428A8D773B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B290D95E-1C1B-4764-9C19-A7F184426C3E}" srcId="{AE181A96-D9B7-427D-9CA9-B3657B0929BF}" destId="{5610D327-8CA0-4175-8254-58428A8D773B}" srcOrd="0" destOrd="0" parTransId="{8E7B5D3B-7AD5-44D4-A4FD-9B61284128AC}" sibTransId="{86C88BEF-4BB3-4575-B0C2-769962D497D1}"/>
    <dgm:cxn modelId="{1E73550D-373D-40A5-819A-03834647757F}" type="presOf" srcId="{5610D327-8CA0-4175-8254-58428A8D773B}" destId="{ED25A3A8-9624-4C77-8BFE-3D816E2CC9A8}" srcOrd="1" destOrd="0" presId="urn:microsoft.com/office/officeart/2011/layout/CircleProcess"/>
    <dgm:cxn modelId="{AE04153D-7B72-4710-BFF3-D29ED61F86BB}" type="presOf" srcId="{0F125133-9D67-4BCE-9FAD-0D9DB7B9D959}" destId="{375C9653-589B-42DB-B9AC-83688352A8AB}" srcOrd="0" destOrd="0" presId="urn:microsoft.com/office/officeart/2011/layout/CircleProcess"/>
    <dgm:cxn modelId="{9CAF1F77-5973-47AE-B619-41DBAB9FB959}" type="presOf" srcId="{0F125133-9D67-4BCE-9FAD-0D9DB7B9D959}" destId="{FBB30885-2B6F-4695-8AF0-7D16A47D65CD}" srcOrd="1" destOrd="0" presId="urn:microsoft.com/office/officeart/2011/layout/CircleProcess"/>
    <dgm:cxn modelId="{E6A64BAA-F256-4419-BBCE-648ECC693882}" type="presOf" srcId="{5610D327-8CA0-4175-8254-58428A8D773B}" destId="{82ECB40D-E27F-41B4-9F55-5AD75936C85E}" srcOrd="0" destOrd="0" presId="urn:microsoft.com/office/officeart/2011/layout/CircleProcess"/>
    <dgm:cxn modelId="{AA5AC305-23FD-47FC-B562-97AAF0C01908}" srcId="{AE181A96-D9B7-427D-9CA9-B3657B0929BF}" destId="{0F125133-9D67-4BCE-9FAD-0D9DB7B9D959}" srcOrd="1" destOrd="0" parTransId="{F47B51B6-5F8F-4601-BB88-DB2307032BF6}" sibTransId="{E13C954D-5D71-4D12-9009-C6A3627AADA6}"/>
    <dgm:cxn modelId="{90B4F83A-699A-4121-9F16-15B69947D948}" type="presOf" srcId="{AE181A96-D9B7-427D-9CA9-B3657B0929BF}" destId="{A8864F29-28F0-414D-BCE6-D82B9401E399}" srcOrd="0" destOrd="0" presId="urn:microsoft.com/office/officeart/2011/layout/CircleProcess"/>
    <dgm:cxn modelId="{0FDD6320-471C-4271-BB9B-5C331146C50D}" type="presParOf" srcId="{A8864F29-28F0-414D-BCE6-D82B9401E399}" destId="{02A3E531-8A30-470F-A024-DAFC5AF2D419}" srcOrd="0" destOrd="0" presId="urn:microsoft.com/office/officeart/2011/layout/CircleProcess"/>
    <dgm:cxn modelId="{AC80C459-D464-420F-915E-F7308FCE48DD}" type="presParOf" srcId="{02A3E531-8A30-470F-A024-DAFC5AF2D419}" destId="{BBDD0FFE-65A5-476D-A1DE-277E5C5CFF54}" srcOrd="0" destOrd="0" presId="urn:microsoft.com/office/officeart/2011/layout/CircleProcess"/>
    <dgm:cxn modelId="{D7F53984-6C4F-407B-A3DD-84A3B7B49312}" type="presParOf" srcId="{A8864F29-28F0-414D-BCE6-D82B9401E399}" destId="{73BFC315-1DFE-4BA6-9699-552046519A98}" srcOrd="1" destOrd="0" presId="urn:microsoft.com/office/officeart/2011/layout/CircleProcess"/>
    <dgm:cxn modelId="{E1518454-8F6F-44DE-B46F-2A13696EEC92}" type="presParOf" srcId="{73BFC315-1DFE-4BA6-9699-552046519A98}" destId="{375C9653-589B-42DB-B9AC-83688352A8AB}" srcOrd="0" destOrd="0" presId="urn:microsoft.com/office/officeart/2011/layout/CircleProcess"/>
    <dgm:cxn modelId="{D507C000-3D5B-40EC-9B79-63E13D3059FD}" type="presParOf" srcId="{A8864F29-28F0-414D-BCE6-D82B9401E399}" destId="{FBB30885-2B6F-4695-8AF0-7D16A47D65CD}" srcOrd="2" destOrd="0" presId="urn:microsoft.com/office/officeart/2011/layout/CircleProcess"/>
    <dgm:cxn modelId="{8072E993-7986-4C3E-8801-155B755FF7C6}" type="presParOf" srcId="{A8864F29-28F0-414D-BCE6-D82B9401E399}" destId="{82BE0E22-D67A-472C-A32D-A6884BE292B1}" srcOrd="3" destOrd="0" presId="urn:microsoft.com/office/officeart/2011/layout/CircleProcess"/>
    <dgm:cxn modelId="{23E99FC5-E95F-47DC-B61A-80517B5698C9}" type="presParOf" srcId="{82BE0E22-D67A-472C-A32D-A6884BE292B1}" destId="{B4F9381A-1C3A-40DB-92C4-5EE1C82DAE03}" srcOrd="0" destOrd="0" presId="urn:microsoft.com/office/officeart/2011/layout/CircleProcess"/>
    <dgm:cxn modelId="{C9973D67-6FBE-4A84-9E23-6E00DED432E1}" type="presParOf" srcId="{A8864F29-28F0-414D-BCE6-D82B9401E399}" destId="{78866304-5FF9-43CA-AB0B-EFFE1CDF5C20}" srcOrd="4" destOrd="0" presId="urn:microsoft.com/office/officeart/2011/layout/CircleProcess"/>
    <dgm:cxn modelId="{90F1EEF2-5BAB-4619-911A-C20B5B4520D1}" type="presParOf" srcId="{78866304-5FF9-43CA-AB0B-EFFE1CDF5C20}" destId="{82ECB40D-E27F-41B4-9F55-5AD75936C85E}" srcOrd="0" destOrd="0" presId="urn:microsoft.com/office/officeart/2011/layout/CircleProcess"/>
    <dgm:cxn modelId="{C9F2946D-9C51-4F5D-B799-CC04511843AD}" type="presParOf" srcId="{A8864F29-28F0-414D-BCE6-D82B9401E399}" destId="{ED25A3A8-9624-4C77-8BFE-3D816E2CC9A8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DD0FFE-65A5-476D-A1DE-277E5C5CFF54}">
      <dsp:nvSpPr>
        <dsp:cNvPr id="0" name=""/>
        <dsp:cNvSpPr/>
      </dsp:nvSpPr>
      <dsp:spPr>
        <a:xfrm>
          <a:off x="6371833" y="1462687"/>
          <a:ext cx="2169539" cy="1542098"/>
        </a:xfrm>
        <a:prstGeom prst="ellipse">
          <a:avLst/>
        </a:prstGeom>
        <a:noFill/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C9653-589B-42DB-B9AC-83688352A8AB}">
      <dsp:nvSpPr>
        <dsp:cNvPr id="0" name=""/>
        <dsp:cNvSpPr/>
      </dsp:nvSpPr>
      <dsp:spPr>
        <a:xfrm>
          <a:off x="6310979" y="0"/>
          <a:ext cx="2230401" cy="147297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/>
        </a:p>
      </dsp:txBody>
      <dsp:txXfrm>
        <a:off x="6630063" y="210465"/>
        <a:ext cx="1593295" cy="1052048"/>
      </dsp:txXfrm>
    </dsp:sp>
    <dsp:sp modelId="{B4F9381A-1C3A-40DB-92C4-5EE1C82DAE03}">
      <dsp:nvSpPr>
        <dsp:cNvPr id="0" name=""/>
        <dsp:cNvSpPr/>
      </dsp:nvSpPr>
      <dsp:spPr>
        <a:xfrm rot="1958275">
          <a:off x="3310019" y="375626"/>
          <a:ext cx="2150084" cy="21500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ECB40D-E27F-41B4-9F55-5AD75936C85E}">
      <dsp:nvSpPr>
        <dsp:cNvPr id="0" name=""/>
        <dsp:cNvSpPr/>
      </dsp:nvSpPr>
      <dsp:spPr>
        <a:xfrm>
          <a:off x="0" y="414105"/>
          <a:ext cx="2216494" cy="19357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316566" y="690685"/>
        <a:ext cx="1583361" cy="1382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1E5EF-F607-493D-B538-57025419F219}" type="datetimeFigureOut">
              <a:rPr lang="ro-RO" smtClean="0"/>
              <a:pPr/>
              <a:t>22.01.2020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CDD7E-988B-443A-9C24-520FB449E9C8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512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39317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5</a:t>
            </a:fld>
            <a:endParaRPr lang="ro-R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Despre</a:t>
            </a:r>
            <a:r>
              <a:rPr lang="en-US" dirty="0" smtClean="0"/>
              <a:t> </a:t>
            </a:r>
            <a:r>
              <a:rPr lang="en-US" dirty="0" err="1" smtClean="0"/>
              <a:t>necesitatea</a:t>
            </a:r>
            <a:r>
              <a:rPr lang="en-US" dirty="0" smtClean="0"/>
              <a:t> </a:t>
            </a:r>
            <a:r>
              <a:rPr lang="en-US" dirty="0" err="1" smtClean="0"/>
              <a:t>stringentă</a:t>
            </a:r>
            <a:r>
              <a:rPr lang="en-US" dirty="0" smtClean="0"/>
              <a:t> a </a:t>
            </a:r>
            <a:r>
              <a:rPr lang="en-US" dirty="0" err="1" smtClean="0"/>
              <a:t>dezagregării</a:t>
            </a:r>
            <a:r>
              <a:rPr lang="en-US" dirty="0" smtClean="0"/>
              <a:t> </a:t>
            </a:r>
            <a:r>
              <a:rPr lang="en-US" dirty="0" err="1" smtClean="0"/>
              <a:t>buge</a:t>
            </a:r>
            <a:r>
              <a:rPr lang="ro-MD" dirty="0" err="1" smtClean="0"/>
              <a:t>telor</a:t>
            </a:r>
            <a:r>
              <a:rPr lang="ro-MD" dirty="0" smtClean="0"/>
              <a:t> </a:t>
            </a:r>
            <a:r>
              <a:rPr lang="en-US" dirty="0" err="1" smtClean="0"/>
              <a:t>autorităților</a:t>
            </a:r>
            <a:r>
              <a:rPr lang="en-US" dirty="0" smtClean="0"/>
              <a:t> locale, </a:t>
            </a:r>
            <a:r>
              <a:rPr lang="en-US" dirty="0" err="1" smtClean="0"/>
              <a:t>deoarece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sume</a:t>
            </a:r>
            <a:r>
              <a:rPr lang="en-US" dirty="0" smtClean="0"/>
              <a:t> la </a:t>
            </a:r>
            <a:r>
              <a:rPr lang="en-US" dirty="0" err="1" smtClean="0"/>
              <a:t>neidentificate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07797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MD" dirty="0" smtClean="0"/>
              <a:t>ECO</a:t>
            </a:r>
            <a:r>
              <a:rPr lang="ro-MD" baseline="0" dirty="0" smtClean="0"/>
              <a:t> 113161, 113171 –Anexa </a:t>
            </a:r>
            <a:r>
              <a:rPr lang="ro-MD" baseline="0" dirty="0" smtClean="0"/>
              <a:t>2 ( ECO pentru bugetele locale)</a:t>
            </a:r>
          </a:p>
          <a:p>
            <a:r>
              <a:rPr lang="ro-MD" baseline="0" dirty="0" smtClean="0"/>
              <a:t>ECO 142244 Anexa 1 (ECO pentru bugetul de stat)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64132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573D1-7015-4D9E-8BBD-A6CA71B96932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2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6F53-7BE1-4FCC-AD54-FD29B23D69AF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1E04-A790-4DA6-948B-C27A1A125EA8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5A94-50F5-4DD6-A385-AEDD13C1B176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5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D79F8-FF18-4203-873E-3D6C5EF09313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3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69F5-E2D2-4E33-8066-DF1A9A5B58BC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1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E68B-5AF7-43D8-86B0-05562E3BBA1F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E2A29-EE11-4910-BF18-860350A4C69C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FA0E-555F-4D71-96D4-AB2124C9626B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3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C2F7-C71F-4051-B1FA-2C897A105D57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8D3B-F405-4ED3-ADF4-9FD80F37100D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7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93B7C-A099-4FBA-89E6-8CB17BC74828}" type="datetime1">
              <a:rPr lang="en-US" smtClean="0"/>
              <a:pPr/>
              <a:t>1/22/2020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mf.gov.md/iba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../2019%20Ordin/Anexe_rom_2019.xl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143248"/>
            <a:ext cx="7860369" cy="1390938"/>
          </a:xfrm>
        </p:spPr>
        <p:txBody>
          <a:bodyPr>
            <a:noAutofit/>
          </a:bodyPr>
          <a:lstStyle/>
          <a:p>
            <a: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  <a:t>Modul de achitare şi evidenţă a plăţilor la bugetul public naţional prin sistemul </a:t>
            </a:r>
            <a:r>
              <a:rPr lang="ro-MO" sz="2800" b="1" i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MO" sz="2800" b="1" i="1" dirty="0" smtClean="0">
                <a:latin typeface="Times New Roman" pitchFamily="18" charset="0"/>
                <a:cs typeface="Times New Roman" pitchFamily="18" charset="0"/>
              </a:rPr>
              <a:t> al Ministerului Finanţelor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4500570"/>
            <a:ext cx="8715436" cy="2214578"/>
          </a:xfrm>
        </p:spPr>
        <p:txBody>
          <a:bodyPr>
            <a:normAutofit lnSpcReduction="10000"/>
          </a:bodyPr>
          <a:lstStyle/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o-RO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o-RO" smtClean="0">
                <a:latin typeface="Times New Roman" pitchFamily="18" charset="0"/>
                <a:cs typeface="Times New Roman" pitchFamily="18" charset="0"/>
              </a:rPr>
              <a:t>.0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.20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dirty="0" smtClean="0"/>
          </a:p>
          <a:p>
            <a:endParaRPr lang="en-US" dirty="0"/>
          </a:p>
        </p:txBody>
      </p:sp>
      <p:cxnSp>
        <p:nvCxnSpPr>
          <p:cNvPr id="5" name="Conector drept 4"/>
          <p:cNvCxnSpPr/>
          <p:nvPr/>
        </p:nvCxnSpPr>
        <p:spPr>
          <a:xfrm>
            <a:off x="428596" y="3143248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rept 5"/>
          <p:cNvCxnSpPr/>
          <p:nvPr/>
        </p:nvCxnSpPr>
        <p:spPr>
          <a:xfrm>
            <a:off x="1547664" y="3284984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2656"/>
            <a:ext cx="1856781" cy="233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tăText 8"/>
          <p:cNvSpPr txBox="1"/>
          <p:nvPr/>
        </p:nvSpPr>
        <p:spPr>
          <a:xfrm flipH="1">
            <a:off x="2272381" y="2700037"/>
            <a:ext cx="4531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al Republicii Moldova  </a:t>
            </a:r>
            <a:endParaRPr lang="ro-RO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0768" y="1177671"/>
            <a:ext cx="8158162" cy="500066"/>
          </a:xfrm>
        </p:spPr>
        <p:txBody>
          <a:bodyPr>
            <a:noAutofit/>
          </a:bodyPr>
          <a:lstStyle/>
          <a:p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Stingerea </a:t>
            </a:r>
            <a:r>
              <a:rPr lang="ro-RO" sz="2400" b="1" dirty="0" err="1">
                <a:latin typeface="Times New Roman" pitchFamily="18" charset="0"/>
                <a:cs typeface="Times New Roman" pitchFamily="18" charset="0"/>
              </a:rPr>
              <a:t>obligaţiilor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 prin compensare, trecerea </a:t>
            </a:r>
            <a:r>
              <a:rPr lang="ro-RO" sz="2400" b="1" dirty="0" err="1">
                <a:latin typeface="Times New Roman" pitchFamily="18" charset="0"/>
                <a:cs typeface="Times New Roman" pitchFamily="18" charset="0"/>
              </a:rPr>
              <a:t>plăţilor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 de la un tip de plată la altul </a:t>
            </a:r>
            <a:r>
              <a:rPr lang="ro-RO" sz="2400" b="1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 restituirea </a:t>
            </a:r>
            <a:r>
              <a:rPr lang="ro-RO" sz="2400" b="1" dirty="0" err="1" smtClean="0">
                <a:latin typeface="Times New Roman" pitchFamily="18" charset="0"/>
                <a:cs typeface="Times New Roman" pitchFamily="18" charset="0"/>
              </a:rPr>
              <a:t>plăţilor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769925"/>
              </p:ext>
            </p:extLst>
          </p:nvPr>
        </p:nvGraphicFramePr>
        <p:xfrm>
          <a:off x="142844" y="1817070"/>
          <a:ext cx="8821644" cy="3040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42844" y="4857760"/>
          <a:ext cx="8610599" cy="1253132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3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72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53132"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pe suport electronic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notele de transfer / ordinele de plată, însoţite de Borderou, confirmat prin semnăturile digitale ale persoanelor împuternicite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9" name="Group 12"/>
          <p:cNvGrpSpPr/>
          <p:nvPr/>
        </p:nvGrpSpPr>
        <p:grpSpPr>
          <a:xfrm>
            <a:off x="308973" y="2284334"/>
            <a:ext cx="8223467" cy="1232223"/>
            <a:chOff x="267813" y="1821457"/>
            <a:chExt cx="8104412" cy="1513866"/>
          </a:xfrm>
        </p:grpSpPr>
        <p:sp>
          <p:nvSpPr>
            <p:cNvPr id="20" name="Rectangle 19"/>
            <p:cNvSpPr/>
            <p:nvPr/>
          </p:nvSpPr>
          <p:spPr>
            <a:xfrm>
              <a:off x="267813" y="2578473"/>
              <a:ext cx="1800000" cy="7200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Pl</a:t>
              </a:r>
              <a:r>
                <a:rPr lang="ro-RO" sz="2800" b="1" dirty="0" err="1" smtClean="0">
                  <a:latin typeface="Times New Roman" pitchFamily="18" charset="0"/>
                  <a:cs typeface="Times New Roman" pitchFamily="18" charset="0"/>
                </a:rPr>
                <a:t>ătitorii</a:t>
              </a:r>
              <a:endParaRPr lang="en-US" sz="2800" b="1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2308212" y="2795322"/>
              <a:ext cx="1064609" cy="360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lt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28212" y="2615324"/>
              <a:ext cx="1800000" cy="719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4000" b="1" dirty="0" smtClean="0">
                  <a:latin typeface="Times New Roman" pitchFamily="18" charset="0"/>
                  <a:cs typeface="Times New Roman" pitchFamily="18" charset="0"/>
                </a:rPr>
                <a:t>AV</a:t>
              </a:r>
              <a:endParaRPr lang="ru-RU" sz="4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572225" y="1821457"/>
              <a:ext cx="1800000" cy="71999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o-RO" sz="3600" b="1" dirty="0" smtClean="0">
                  <a:latin typeface="Times New Roman" pitchFamily="18" charset="0"/>
                  <a:cs typeface="Times New Roman" pitchFamily="18" charset="0"/>
                </a:rPr>
                <a:t>DTS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6736047" y="3736454"/>
            <a:ext cx="1826442" cy="5860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3600" b="1" dirty="0" smtClean="0">
                <a:latin typeface="Times New Roman" pitchFamily="18" charset="0"/>
                <a:cs typeface="Times New Roman" pitchFamily="18" charset="0"/>
              </a:rPr>
              <a:t>TR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 rot="19384915">
            <a:off x="5548346" y="2634986"/>
            <a:ext cx="901426" cy="227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494316">
            <a:off x="5576392" y="3716700"/>
            <a:ext cx="901426" cy="2273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>
            <a:normAutofit/>
          </a:bodyPr>
          <a:lstStyle/>
          <a:p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MULȚUMESC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251520" y="3356992"/>
            <a:ext cx="8229600" cy="316835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o-RO" sz="2000" b="1" dirty="0" smtClean="0">
              <a:ln w="0"/>
              <a:latin typeface="Cambria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o-RO" sz="2000" b="1" dirty="0" smtClean="0">
                <a:ln w="0"/>
                <a:latin typeface="Times New Roman" pitchFamily="18" charset="0"/>
                <a:cs typeface="Times New Roman" pitchFamily="18" charset="0"/>
              </a:rPr>
              <a:t>Ministerul Finanțelor al Republicii Moldova</a:t>
            </a:r>
          </a:p>
          <a:p>
            <a:pPr>
              <a:buNone/>
              <a:defRPr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Direcția Trezoreria de Stat</a:t>
            </a:r>
          </a:p>
          <a:p>
            <a:pPr>
              <a:buNone/>
              <a:defRPr/>
            </a:pP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Secția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opera</a:t>
            </a:r>
            <a:r>
              <a:rPr lang="ro-RO" sz="2000" dirty="0" err="1" smtClean="0">
                <a:latin typeface="Times New Roman" pitchFamily="18" charset="0"/>
                <a:cs typeface="Times New Roman" pitchFamily="18" charset="0"/>
              </a:rPr>
              <a:t>țională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o-MD" sz="2000" dirty="0" err="1" smtClean="0">
                <a:latin typeface="Times New Roman" pitchFamily="18" charset="0"/>
                <a:cs typeface="Times New Roman" pitchFamily="18" charset="0"/>
              </a:rPr>
              <a:t>îrșteoga</a:t>
            </a:r>
            <a:r>
              <a:rPr lang="ro-MD" sz="2000" dirty="0" smtClean="0">
                <a:latin typeface="Times New Roman" pitchFamily="18" charset="0"/>
                <a:cs typeface="Times New Roman" pitchFamily="18" charset="0"/>
              </a:rPr>
              <a:t> Sorina</a:t>
            </a:r>
            <a:r>
              <a:rPr lang="ro-RO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consultant principal</a:t>
            </a:r>
          </a:p>
          <a:p>
            <a:pP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tel. (022) 26-25-71</a:t>
            </a:r>
          </a:p>
          <a:p>
            <a:pPr>
              <a:buNone/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ro-MD" sz="2000" dirty="0" err="1" smtClean="0">
                <a:latin typeface="Times New Roman" pitchFamily="18" charset="0"/>
                <a:cs typeface="Times New Roman" pitchFamily="18" charset="0"/>
              </a:rPr>
              <a:t>sorina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o-MD" sz="2000" dirty="0" err="1" smtClean="0">
                <a:latin typeface="Times New Roman" pitchFamily="18" charset="0"/>
                <a:cs typeface="Times New Roman" pitchFamily="18" charset="0"/>
              </a:rPr>
              <a:t>girsteoga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@mf.gov.md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372476" cy="928694"/>
          </a:xfrm>
        </p:spPr>
        <p:txBody>
          <a:bodyPr>
            <a:noAutofit/>
          </a:bodyPr>
          <a:lstStyle/>
          <a:p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Modul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achitare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și evidență a plăților la bugetul public național prin sistemul </a:t>
            </a:r>
            <a:r>
              <a:rPr lang="ro-RO" sz="2400" b="1" i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 al Ministerului Finanțelor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79512" y="1682761"/>
            <a:ext cx="8971752" cy="4554551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o-RO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1800" dirty="0" smtClean="0">
                <a:latin typeface="Times New Roman" pitchFamily="18" charset="0"/>
                <a:cs typeface="Times New Roman" pitchFamily="18" charset="0"/>
              </a:rPr>
              <a:t>Ordinul Ministerului Finanțelor:</a:t>
            </a:r>
          </a:p>
          <a:p>
            <a:pPr algn="just">
              <a:buFont typeface="Times New Roman" pitchFamily="18" charset="0"/>
              <a:buChar char="‒"/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Se elaborează, se aprobă și se publică anual;</a:t>
            </a: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Achitarea și evidența plăților la bugetul public național se efectuează conform Clasificației bugetare: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Clasificația economică;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Plățile în folosul bugetului public național se efectuează cu utilizarea 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codurilor IBAN.</a:t>
            </a:r>
          </a:p>
          <a:p>
            <a:pPr algn="just">
              <a:buFont typeface="Times New Roman" pitchFamily="18" charset="0"/>
              <a:buChar char="‒"/>
            </a:pPr>
            <a:endParaRPr lang="ru-RU" sz="2000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23528" y="3128947"/>
            <a:ext cx="8443246" cy="69046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o-RO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Pentru anul </a:t>
            </a:r>
            <a:r>
              <a:rPr lang="ro-RO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o-RO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 de achitare și evidență a plăților la BPN prin sistemul </a:t>
            </a:r>
            <a:r>
              <a:rPr lang="ro-R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trezorerial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 MF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s-a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aprobat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Ordinul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nr.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172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.12.201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(Monitorul Oficial al </a:t>
            </a:r>
            <a:r>
              <a:rPr lang="ro-RO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R.Moldova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nr.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393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399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art.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2151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.12.201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o-R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907704" y="3161996"/>
            <a:ext cx="341412" cy="14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42844" y="1071546"/>
            <a:ext cx="8658228" cy="785818"/>
          </a:xfrm>
        </p:spPr>
        <p:txBody>
          <a:bodyPr>
            <a:normAutofit fontScale="90000"/>
          </a:bodyPr>
          <a:lstStyle/>
          <a:p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Modul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achitare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și evidență a plăților la bugetul public național prin sistemul </a:t>
            </a:r>
            <a:r>
              <a:rPr lang="ro-RO" sz="2400" b="1" i="1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RO" sz="2400" b="1" i="1" dirty="0" smtClean="0">
                <a:latin typeface="Times New Roman" pitchFamily="18" charset="0"/>
                <a:cs typeface="Times New Roman" pitchFamily="18" charset="0"/>
              </a:rPr>
              <a:t> al Ministerului Finanțelor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554551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Times New Roman" pitchFamily="18" charset="0"/>
              <a:buChar char="‒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Conține 11 capitole și 6 anexe: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		Cont bancar 33114001-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1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                    2266 TT -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2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                    331701-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4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None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                               331891-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5</a:t>
            </a:r>
          </a:p>
          <a:p>
            <a:pPr>
              <a:buNone/>
            </a:pP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Anexa 3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include conturile și codurile Trezoreriilor Regionale  </a:t>
            </a: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1752600"/>
            <a:ext cx="8156448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20040" lvl="2" indent="-320040" algn="just">
              <a:spcBef>
                <a:spcPts val="700"/>
              </a:spcBef>
              <a:buSzPct val="60000"/>
            </a:pPr>
            <a:r>
              <a:rPr lang="vi-VN" sz="2800" dirty="0" smtClean="0"/>
              <a:t/>
            </a:r>
            <a:br>
              <a:rPr lang="vi-VN" sz="2800" dirty="0" smtClean="0"/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5429256" y="2643182"/>
            <a:ext cx="428628" cy="1500198"/>
          </a:xfrm>
          <a:prstGeom prst="rightBrace">
            <a:avLst>
              <a:gd name="adj1" fmla="val 29213"/>
              <a:gd name="adj2" fmla="val 50421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000760" y="3071810"/>
            <a:ext cx="2357454" cy="11430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o-RO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Coduri economice de încasări în conformitate cu Clasificația bugetară</a:t>
            </a:r>
            <a:endParaRPr lang="en-US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500034" y="1357298"/>
            <a:ext cx="8429684" cy="4929222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Times New Roman" pitchFamily="18" charset="0"/>
              <a:buChar char="‒"/>
            </a:pPr>
            <a:r>
              <a:rPr lang="ro-RO" sz="2900" dirty="0" smtClean="0">
                <a:latin typeface="Times New Roman" pitchFamily="18" charset="0"/>
                <a:cs typeface="Times New Roman" pitchFamily="18" charset="0"/>
              </a:rPr>
              <a:t>Plătitorii/contribuabilii au posibilitatea de a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genera</a:t>
            </a:r>
            <a:r>
              <a:rPr lang="ro-RO" sz="2900" dirty="0" smtClean="0">
                <a:latin typeface="Times New Roman" pitchFamily="18" charset="0"/>
                <a:cs typeface="Times New Roman" pitchFamily="18" charset="0"/>
              </a:rPr>
              <a:t> codurile IBAN pe pagina web a Ministerului Finanțelor </a:t>
            </a:r>
            <a:r>
              <a:rPr lang="ro-RO" sz="29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http://mf.gov.md/iban </a:t>
            </a:r>
            <a:r>
              <a:rPr lang="ro-RO" sz="2900" dirty="0" smtClean="0">
                <a:latin typeface="Times New Roman" pitchFamily="18" charset="0"/>
                <a:cs typeface="Times New Roman" pitchFamily="18" charset="0"/>
              </a:rPr>
              <a:t>prin selectarea codului Clasificației economice, raionului în care se află contribuabilul și codului statistic al localității contribuabilului conform clasificatorului unităților administrativ-teritoriale (CUATM);</a:t>
            </a:r>
          </a:p>
          <a:p>
            <a:pPr lvl="0" algn="just"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lvl="0" algn="just">
              <a:buNone/>
            </a:pP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o-RO" sz="2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900" b="1" dirty="0" err="1" smtClean="0">
                <a:latin typeface="Times New Roman" pitchFamily="18" charset="0"/>
                <a:cs typeface="Times New Roman" pitchFamily="18" charset="0"/>
              </a:rPr>
              <a:t>Venituri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b="1" dirty="0" err="1" smtClean="0">
                <a:latin typeface="Times New Roman" pitchFamily="18" charset="0"/>
                <a:cs typeface="Times New Roman" pitchFamily="18" charset="0"/>
              </a:rPr>
              <a:t>generale</a:t>
            </a:r>
            <a:endParaRPr lang="en-US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o-RO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Structura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codului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IBAN de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tip G</a:t>
            </a:r>
          </a:p>
          <a:p>
            <a:pPr lvl="0" algn="just">
              <a:buNone/>
            </a:pP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pPr lvl="0" algn="ctr">
              <a:buNone/>
            </a:pP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MD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TR</a:t>
            </a: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 G AAA </a:t>
            </a:r>
            <a:r>
              <a:rPr lang="ro-RO" sz="5100" b="1" dirty="0" smtClean="0">
                <a:latin typeface="Times New Roman" pitchFamily="18" charset="0"/>
                <a:cs typeface="Times New Roman" pitchFamily="18" charset="0"/>
              </a:rPr>
              <a:t>EEEEEE LLLL 0000 </a:t>
            </a:r>
            <a:endParaRPr lang="en-US" sz="5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”MD” – codul Republicii Moldova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”XX” – cifra de control (cod numeric);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”TR”  – cod ce descifrează bicul băncii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TREZ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TREZMD2X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”G” – cod ce descifrează tipul de structură a contului </a:t>
            </a:r>
            <a:r>
              <a:rPr lang="ro-RO" sz="2600" dirty="0" err="1" smtClean="0">
                <a:latin typeface="Times New Roman" pitchFamily="18" charset="0"/>
                <a:cs typeface="Times New Roman" pitchFamily="18" charset="0"/>
              </a:rPr>
              <a:t>trezorerial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 incorporat în IBAN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”AAA” – cod ce descifrează informația despre contul bancar (cod litere);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”EEEEEE” –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cod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descifrează codul clasificației economice „cod ECO” (cod numeric);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2600" dirty="0" smtClean="0">
                <a:latin typeface="Times New Roman" pitchFamily="18" charset="0"/>
                <a:cs typeface="Times New Roman" pitchFamily="18" charset="0"/>
              </a:rPr>
              <a:t>”LLLL” – cod ce descifrează codul localității conform CUATM (cod numeric) 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”0000” – ”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zerouri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” (4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semne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en-US" sz="4400" b="1" dirty="0" smtClean="0">
                <a:latin typeface="Times New Roman" panose="02020603050405020304" pitchFamily="18" charset="0"/>
                <a:cs typeface="Times New Roman" pitchFamily="18" charset="0"/>
              </a:rPr>
              <a:t>Exemplu: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MD11TRGAAA11111001200000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214164"/>
            <a:ext cx="8643998" cy="49120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7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Venituri</a:t>
            </a:r>
            <a:r>
              <a:rPr lang="en-US" sz="7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colectate</a:t>
            </a:r>
            <a:endParaRPr lang="en-US" sz="7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70000"/>
              </a:lnSpc>
              <a:buNone/>
            </a:pPr>
            <a:r>
              <a:rPr lang="ro-RO" sz="5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6400" b="1" dirty="0" err="1">
                <a:latin typeface="Times New Roman" pitchFamily="18" charset="0"/>
                <a:cs typeface="Times New Roman" pitchFamily="18" charset="0"/>
              </a:rPr>
              <a:t>Informaţia</a:t>
            </a:r>
            <a:r>
              <a:rPr lang="ro-RO" sz="6400" b="1" dirty="0">
                <a:latin typeface="Times New Roman" pitchFamily="18" charset="0"/>
                <a:cs typeface="Times New Roman" pitchFamily="18" charset="0"/>
              </a:rPr>
              <a:t> referitor la codul IBAN pentru veniturile colectate sunt oferite de către </a:t>
            </a:r>
            <a:r>
              <a:rPr lang="ro-RO" sz="6400" b="1" dirty="0" err="1">
                <a:latin typeface="Times New Roman" pitchFamily="18" charset="0"/>
                <a:cs typeface="Times New Roman" pitchFamily="18" charset="0"/>
              </a:rPr>
              <a:t>autorităţile</a:t>
            </a:r>
            <a:r>
              <a:rPr lang="ro-RO" sz="64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o-RO" sz="6400" b="1" dirty="0" err="1">
                <a:latin typeface="Times New Roman" pitchFamily="18" charset="0"/>
                <a:cs typeface="Times New Roman" pitchFamily="18" charset="0"/>
              </a:rPr>
              <a:t>instituţiile</a:t>
            </a:r>
            <a:r>
              <a:rPr lang="ro-RO" sz="6400" b="1" dirty="0">
                <a:latin typeface="Times New Roman" pitchFamily="18" charset="0"/>
                <a:cs typeface="Times New Roman" pitchFamily="18" charset="0"/>
              </a:rPr>
              <a:t> bugetare respective</a:t>
            </a:r>
          </a:p>
          <a:p>
            <a:pPr lvl="0" algn="just">
              <a:lnSpc>
                <a:spcPct val="170000"/>
              </a:lnSpc>
              <a:buNone/>
            </a:pPr>
            <a:endParaRPr lang="ro-RO" sz="5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en-US" sz="6400" dirty="0" err="1" smtClean="0">
                <a:latin typeface="Times New Roman" pitchFamily="18" charset="0"/>
                <a:cs typeface="Times New Roman" pitchFamily="18" charset="0"/>
              </a:rPr>
              <a:t>Structura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400" dirty="0" err="1" smtClean="0">
                <a:latin typeface="Times New Roman" pitchFamily="18" charset="0"/>
                <a:cs typeface="Times New Roman" pitchFamily="18" charset="0"/>
              </a:rPr>
              <a:t>codului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IBAN de </a:t>
            </a:r>
            <a:r>
              <a:rPr lang="en-US" sz="6400" b="1" dirty="0" smtClean="0">
                <a:latin typeface="Times New Roman" pitchFamily="18" charset="0"/>
                <a:cs typeface="Times New Roman" pitchFamily="18" charset="0"/>
              </a:rPr>
              <a:t>tip P</a:t>
            </a:r>
            <a:endParaRPr lang="ro-RO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o-RO" sz="11200" b="1" dirty="0" smtClean="0">
                <a:latin typeface="Times New Roman" pitchFamily="18" charset="0"/>
                <a:cs typeface="Times New Roman" pitchFamily="18" charset="0"/>
              </a:rPr>
              <a:t>MD XX TR </a:t>
            </a:r>
            <a:r>
              <a:rPr lang="ro-RO" sz="1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o-RO" sz="11200" b="1" dirty="0" smtClean="0">
                <a:latin typeface="Times New Roman" pitchFamily="18" charset="0"/>
                <a:cs typeface="Times New Roman" pitchFamily="18" charset="0"/>
              </a:rPr>
              <a:t> AAA EEEEEE A </a:t>
            </a:r>
            <a:r>
              <a:rPr lang="ro-RO" sz="1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IIIII</a:t>
            </a:r>
            <a:r>
              <a:rPr lang="ro-RO" sz="11200" b="1" dirty="0" smtClean="0">
                <a:latin typeface="Times New Roman" pitchFamily="18" charset="0"/>
                <a:cs typeface="Times New Roman" pitchFamily="18" charset="0"/>
              </a:rPr>
              <a:t> AA</a:t>
            </a:r>
            <a:endParaRPr lang="en-US" sz="1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o-RO" sz="11200" b="1" dirty="0" smtClean="0"/>
              <a:t> 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“</a:t>
            </a:r>
            <a:r>
              <a:rPr lang="vi-VN" sz="5600" b="1" dirty="0" smtClean="0">
                <a:latin typeface="+mj-lt"/>
              </a:rPr>
              <a:t>MD</a:t>
            </a:r>
            <a:r>
              <a:rPr lang="vi-VN" sz="5600" dirty="0" smtClean="0">
                <a:latin typeface="+mj-lt"/>
              </a:rPr>
              <a:t>” – codul Republicii Moldova (cod litere);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“</a:t>
            </a:r>
            <a:r>
              <a:rPr lang="vi-VN" sz="5600" b="1" dirty="0" smtClean="0">
                <a:latin typeface="+mj-lt"/>
              </a:rPr>
              <a:t>XX</a:t>
            </a:r>
            <a:r>
              <a:rPr lang="vi-VN" sz="5600" dirty="0" smtClean="0">
                <a:latin typeface="+mj-lt"/>
              </a:rPr>
              <a:t>” – cifra de control</a:t>
            </a:r>
            <a:r>
              <a:rPr lang="ro-RO" sz="5600" dirty="0" smtClean="0">
                <a:latin typeface="+mj-lt"/>
              </a:rPr>
              <a:t> </a:t>
            </a:r>
            <a:r>
              <a:rPr lang="vi-VN" sz="5600" dirty="0" smtClean="0">
                <a:latin typeface="+mj-lt"/>
              </a:rPr>
              <a:t>(cod numeric);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TR</a:t>
            </a:r>
            <a:r>
              <a:rPr lang="vi-VN" sz="5600" dirty="0" smtClean="0">
                <a:latin typeface="+mj-lt"/>
              </a:rPr>
              <a:t>”  – codul ce descifrează bicul băncii TREZ </a:t>
            </a:r>
            <a:r>
              <a:rPr lang="en-US" sz="6000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6000" dirty="0" smtClean="0">
                <a:latin typeface="Times New Roman" pitchFamily="18" charset="0"/>
                <a:cs typeface="Times New Roman" pitchFamily="18" charset="0"/>
              </a:rPr>
              <a:t>TREZMD2X</a:t>
            </a:r>
            <a:r>
              <a:rPr lang="vi-VN" sz="5600" dirty="0" smtClean="0">
                <a:latin typeface="+mj-lt"/>
              </a:rPr>
              <a:t> (cod litere);</a:t>
            </a:r>
          </a:p>
          <a:p>
            <a:pPr>
              <a:buNone/>
            </a:pP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 “</a:t>
            </a:r>
            <a:r>
              <a:rPr lang="vi-VN" sz="5600" b="1" dirty="0" smtClean="0">
                <a:solidFill>
                  <a:srgbClr val="FF0000"/>
                </a:solidFill>
                <a:latin typeface="+mj-lt"/>
              </a:rPr>
              <a:t>P</a:t>
            </a: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” </a:t>
            </a:r>
            <a:r>
              <a:rPr lang="vi-VN" sz="5600" dirty="0" smtClean="0">
                <a:latin typeface="+mj-lt"/>
              </a:rPr>
              <a:t>– cod litere ce descifrează tipul de structură a contului trezorerial incorporat în IBAN;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“</a:t>
            </a:r>
            <a:r>
              <a:rPr lang="vi-VN" sz="5600" b="1" dirty="0" smtClean="0">
                <a:latin typeface="+mj-lt"/>
              </a:rPr>
              <a:t>AAA</a:t>
            </a:r>
            <a:r>
              <a:rPr lang="vi-VN" sz="5600" dirty="0" smtClean="0">
                <a:latin typeface="+mj-lt"/>
              </a:rPr>
              <a:t>” – cod litere ce descifrează informaţia despre contul bancar;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EEEEEE</a:t>
            </a:r>
            <a:r>
              <a:rPr lang="vi-VN" sz="5600" dirty="0" smtClean="0">
                <a:latin typeface="+mj-lt"/>
              </a:rPr>
              <a:t>” – cod numeric ce descifrează codul planului de conturi (clasificaţia economică);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A</a:t>
            </a:r>
            <a:r>
              <a:rPr lang="vi-VN" sz="5600" dirty="0" smtClean="0">
                <a:latin typeface="+mj-lt"/>
              </a:rPr>
              <a:t>” – cod litere ce descifrează codul contului curent al instituţiei bugetare, care conţine informaţia privind combinaţia dintre următoarele coduri ale clasificaţiei bugetare: S1S2; ORG1; ORG2; F1-F3; P3 (dacă este proiect);</a:t>
            </a:r>
          </a:p>
          <a:p>
            <a:pPr>
              <a:buNone/>
            </a:pP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“</a:t>
            </a:r>
            <a:r>
              <a:rPr lang="vi-VN" sz="5600" b="1" dirty="0" smtClean="0">
                <a:solidFill>
                  <a:srgbClr val="FF0000"/>
                </a:solidFill>
                <a:latin typeface="+mj-lt"/>
              </a:rPr>
              <a:t>IIIII</a:t>
            </a:r>
            <a:r>
              <a:rPr lang="vi-VN" sz="5600" dirty="0" smtClean="0">
                <a:solidFill>
                  <a:srgbClr val="FF0000"/>
                </a:solidFill>
                <a:latin typeface="+mj-lt"/>
              </a:rPr>
              <a:t>” </a:t>
            </a:r>
            <a:r>
              <a:rPr lang="vi-VN" sz="5600" dirty="0" smtClean="0">
                <a:latin typeface="+mj-lt"/>
              </a:rPr>
              <a:t>– cod numeric ce descifrează codul ORG2</a:t>
            </a:r>
            <a:r>
              <a:rPr lang="vi-VN" sz="5600" baseline="30000" dirty="0" smtClean="0">
                <a:latin typeface="+mj-lt"/>
              </a:rPr>
              <a:t>regular</a:t>
            </a:r>
            <a:r>
              <a:rPr lang="vi-VN" sz="5600" dirty="0" smtClean="0">
                <a:latin typeface="+mj-lt"/>
              </a:rPr>
              <a:t> sau ORG2</a:t>
            </a:r>
            <a:r>
              <a:rPr lang="vi-VN" sz="5600" baseline="30000" dirty="0" smtClean="0">
                <a:latin typeface="+mj-lt"/>
              </a:rPr>
              <a:t>AG</a:t>
            </a:r>
            <a:r>
              <a:rPr lang="vi-VN" sz="5600" dirty="0" smtClean="0">
                <a:latin typeface="+mj-lt"/>
              </a:rPr>
              <a:t> al instituţiei bugetare conform clasificaţiei organizaţionale;</a:t>
            </a:r>
          </a:p>
          <a:p>
            <a:pPr>
              <a:buNone/>
            </a:pPr>
            <a:r>
              <a:rPr lang="vi-VN" sz="5600" dirty="0" smtClean="0">
                <a:latin typeface="+mj-lt"/>
              </a:rPr>
              <a:t> “</a:t>
            </a:r>
            <a:r>
              <a:rPr lang="vi-VN" sz="5600" b="1" dirty="0" smtClean="0">
                <a:latin typeface="+mj-lt"/>
              </a:rPr>
              <a:t>AA</a:t>
            </a:r>
            <a:r>
              <a:rPr lang="vi-VN" sz="5600" dirty="0" smtClean="0">
                <a:latin typeface="+mj-lt"/>
              </a:rPr>
              <a:t>” – cod litere ce descifrează codurile clasificaţiei bugetare care nu se conţin în contul curent.</a:t>
            </a:r>
          </a:p>
          <a:p>
            <a:pPr>
              <a:buNone/>
            </a:pPr>
            <a:r>
              <a:rPr lang="vi-VN" sz="4000" dirty="0" smtClean="0">
                <a:latin typeface="+mj-lt"/>
              </a:rPr>
              <a:t/>
            </a:r>
            <a:br>
              <a:rPr lang="vi-VN" sz="4000" dirty="0" smtClean="0">
                <a:latin typeface="+mj-lt"/>
              </a:rPr>
            </a:br>
            <a:endParaRPr lang="en-US" sz="4000" dirty="0" smtClean="0">
              <a:latin typeface="+mj-lt"/>
            </a:endParaRPr>
          </a:p>
          <a:p>
            <a:pPr lvl="0"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o-RO" sz="8000" b="1" dirty="0">
                <a:latin typeface="Times New Roman" pitchFamily="18" charset="0"/>
                <a:cs typeface="Times New Roman" pitchFamily="18" charset="0"/>
              </a:rPr>
              <a:t>Exemplu:MD53TRPAAA145111A01344AA </a:t>
            </a:r>
            <a:r>
              <a:rPr lang="vi-VN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065630"/>
            <a:ext cx="8329642" cy="506053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57158" y="1015825"/>
            <a:ext cx="8572560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Responsabili de corectitudinea întocmirii documentelor de plată 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o-RO" dirty="0" err="1" smtClean="0">
                <a:latin typeface="Times New Roman" pitchFamily="18" charset="0"/>
                <a:cs typeface="Times New Roman" pitchFamily="18" charset="0"/>
              </a:rPr>
              <a:t>nt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plătitorii/contribuabilii;</a:t>
            </a:r>
          </a:p>
          <a:p>
            <a:pPr algn="just">
              <a:lnSpc>
                <a:spcPct val="150000"/>
              </a:lnSpc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Times New Roman" pitchFamily="18" charset="0"/>
              <a:buChar char="‒"/>
            </a:pP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Sumele achitate incorect 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o-RO" dirty="0" err="1" smtClean="0">
                <a:latin typeface="Times New Roman" pitchFamily="18" charset="0"/>
                <a:cs typeface="Times New Roman" pitchFamily="18" charset="0"/>
              </a:rPr>
              <a:t>nt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 înregistrate la “Venituri neidentificate” ale bugetelor respective, care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vi-VN" b="1" dirty="0" smtClean="0">
                <a:latin typeface="Times New Roman" pitchFamily="18" charset="0"/>
                <a:cs typeface="Times New Roman" pitchFamily="18" charset="0"/>
              </a:rPr>
              <a:t>u mai târziu de a doua zi operaţională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se restituie plătitorilor;</a:t>
            </a:r>
          </a:p>
          <a:p>
            <a:pPr lvl="0" algn="just">
              <a:lnSpc>
                <a:spcPct val="150000"/>
              </a:lnSpc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Sumele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încasate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persoanele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fizice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analizează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se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clarifică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transferă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contul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trezorerial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încasări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venituri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neidentificate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clasificaţiei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Venituri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neidentificate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”) la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clasificaţiei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corespunzătoare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cazul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când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 pot fi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identificate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codul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clasificaţiei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Alte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venituri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065630"/>
            <a:ext cx="8329642" cy="506053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57158" y="1015825"/>
            <a:ext cx="832964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PRINCIPALELE MODIFIC</a:t>
            </a:r>
            <a:r>
              <a:rPr lang="ro-MD" sz="2000" b="1" dirty="0" smtClean="0">
                <a:latin typeface="Times New Roman" pitchFamily="18" charset="0"/>
                <a:cs typeface="Times New Roman" pitchFamily="18" charset="0"/>
              </a:rPr>
              <a:t>ĂRI ÎN ADMINISTRAREA VENITURILOR BUGETELOR COMPONENTE ALE BPN ÎN ANUL 2020:</a:t>
            </a:r>
            <a:endParaRPr lang="ro-RO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 indent="457200">
              <a:lnSpc>
                <a:spcPct val="150000"/>
              </a:lnSpc>
            </a:pP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1. Obligațiile 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fiscale aferente subdiviziunilor se achită corespunzător sediului acestora, 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fără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indicarea </a:t>
            </a: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prin bară a codului subdiviziunii</a:t>
            </a:r>
            <a:r>
              <a:rPr lang="ro-RO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o-MD" sz="1600" dirty="0" smtClean="0"/>
          </a:p>
          <a:p>
            <a:pPr lvl="1">
              <a:lnSpc>
                <a:spcPct val="150000"/>
              </a:lnSpc>
            </a:pPr>
            <a:r>
              <a:rPr lang="ro-M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</a:t>
            </a:r>
            <a:r>
              <a:rPr lang="fr-F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completeaz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Clasificația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economică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următoarele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coduri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anume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 </a:t>
            </a:r>
            <a:r>
              <a:rPr lang="ro-R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 113161 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o-M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Impozitul funciar al persoanelor juridice și fizice înregistrate în calitate de întreprinzător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o-M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 </a:t>
            </a:r>
            <a:r>
              <a:rPr lang="ro-RO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 113171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o-MD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Impozitul funciar al persoanelor fizice - cetățeni.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>
              <a:lnSpc>
                <a:spcPct val="150000"/>
              </a:lnSpc>
              <a:tabLst>
                <a:tab pos="90488" algn="l"/>
                <a:tab pos="715963" algn="l"/>
              </a:tabLst>
            </a:pPr>
            <a:r>
              <a:rPr lang="ro-MD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Codurile economice 113110, 113120, 113130, 113140 și 113150 cu denumirile corespunzătoare se exclud. </a:t>
            </a:r>
            <a:endParaRPr lang="ro-MD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>
              <a:lnSpc>
                <a:spcPct val="150000"/>
              </a:lnSpc>
            </a:pPr>
            <a:r>
              <a:rPr lang="ro-MD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3. 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 </a:t>
            </a:r>
            <a:r>
              <a:rPr lang="fr-F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 142244 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Taxa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eliberarea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actelor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permisive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către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Agenția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Națională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reglementare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Activităților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Nucleare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fr-F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Radioactive, se </a:t>
            </a:r>
            <a:r>
              <a:rPr lang="fr-FR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exclude</a:t>
            </a:r>
            <a:r>
              <a:rPr lang="fr-F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MD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09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158162" cy="500066"/>
          </a:xfrm>
        </p:spPr>
        <p:txBody>
          <a:bodyPr>
            <a:normAutofit fontScale="90000"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Încasările la bugetele locale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5025740"/>
          </a:xfrm>
        </p:spPr>
        <p:txBody>
          <a:bodyPr>
            <a:normAutofit fontScale="25000" lnSpcReduction="20000"/>
          </a:bodyPr>
          <a:lstStyle/>
          <a:p>
            <a:pPr lvl="0" algn="just"/>
            <a:endParaRPr lang="ro-RO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70000"/>
              </a:lnSpc>
              <a:buNone/>
            </a:pPr>
            <a:r>
              <a:rPr lang="ro-RO" sz="6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o-RO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Taxa 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cumpărarea valutei străine de către persoanele fizice în casele de schimb valutar (cod ECO 142245</a:t>
            </a:r>
            <a:r>
              <a:rPr lang="ro-RO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obligatorie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achita</a:t>
            </a:r>
            <a:r>
              <a:rPr lang="ro-MD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la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cump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rarea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valutei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ine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persoanele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fizice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numerar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casele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schimb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valutar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Aceasta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destinat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Fondului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sus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inere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social</a:t>
            </a:r>
            <a:r>
              <a:rPr lang="ro-MD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iei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î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scopul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rii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surselor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acordare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a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ajutorului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material 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ă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turilor</a:t>
            </a:r>
            <a:r>
              <a:rPr lang="en-US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socialmente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vulnerabile</a:t>
            </a:r>
            <a:r>
              <a:rPr lang="en-US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ale 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ț</a:t>
            </a:r>
            <a:r>
              <a:rPr lang="en-US" sz="6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iei</a:t>
            </a:r>
            <a:r>
              <a:rPr lang="ro-MD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o-RO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va vira integral la </a:t>
            </a:r>
            <a:r>
              <a:rPr lang="ro-RO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bugetul local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conform codurilor IBAN specificate în 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Anexa nr.6</a:t>
            </a:r>
            <a:r>
              <a:rPr lang="ro-RO" sz="6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.</a:t>
            </a:r>
            <a:endParaRPr lang="ro-RO" sz="6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o-RO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o-RO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70000"/>
              </a:lnSpc>
              <a:buNone/>
            </a:pPr>
            <a:r>
              <a:rPr lang="ro-RO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Impozitele 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și taxele locale încasate de către </a:t>
            </a:r>
            <a:r>
              <a:rPr lang="ro-RO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perceptorii fiscali 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cadrul Serviciilor de colectare a impozitelor și taxelor locale din primării, se vor achita la buget prin intermediul Serviciului Guvernamental de </a:t>
            </a:r>
            <a:r>
              <a:rPr lang="ro-RO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Plăţi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Electronice (</a:t>
            </a:r>
            <a:r>
              <a:rPr lang="ro-RO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MPay</a:t>
            </a:r>
            <a:r>
              <a:rPr lang="ro-RO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utilizând în acest scop SIA SCITL (Stingerea obligațiilor fiscale prin intermediul Serviciului de colectare a impozitelor și taxelor locale), fiind generate notele de plată prin sistemul respectiv.</a:t>
            </a:r>
            <a:endParaRPr lang="en-US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6400" dirty="0"/>
          </a:p>
          <a:p>
            <a:pPr marL="0" indent="0">
              <a:buNone/>
            </a:pPr>
            <a:r>
              <a:rPr lang="ro-RO" dirty="0"/>
              <a:t> </a:t>
            </a:r>
            <a:endParaRPr lang="en-US" dirty="0"/>
          </a:p>
          <a:p>
            <a:pPr algn="just">
              <a:buNone/>
            </a:pP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35695" y="1774368"/>
            <a:ext cx="857259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Times New Roman" pitchFamily="18" charset="0"/>
              <a:buChar char="‒"/>
            </a:pPr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Times New Roman" pitchFamily="18" charset="0"/>
              <a:buChar char="‒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2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539552" y="1057253"/>
            <a:ext cx="7992888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043608" y="908720"/>
            <a:ext cx="6336703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1024980" y="37712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Ministerul Finanţelor </a:t>
            </a:r>
          </a:p>
          <a:p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 Republicii Moldova  </a:t>
            </a:r>
            <a:endParaRPr lang="ro-RO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1560" y="1205786"/>
            <a:ext cx="8215370" cy="785818"/>
          </a:xfrm>
        </p:spPr>
        <p:txBody>
          <a:bodyPr>
            <a:normAutofit fontScale="90000"/>
          </a:bodyPr>
          <a:lstStyle/>
          <a:p>
            <a:r>
              <a:rPr lang="ro-RO" sz="2700" b="1" dirty="0" smtClean="0">
                <a:latin typeface="Times New Roman" pitchFamily="18" charset="0"/>
                <a:cs typeface="Times New Roman" pitchFamily="18" charset="0"/>
              </a:rPr>
              <a:t>Stingerea obligaţiilor prin compensare, trecerea plăţilor de la un tip de plată la altul şi restituirea </a:t>
            </a:r>
            <a:r>
              <a:rPr lang="ro-RO" sz="2700" b="1" dirty="0" err="1" smtClean="0">
                <a:latin typeface="Times New Roman" pitchFamily="18" charset="0"/>
                <a:cs typeface="Times New Roman" pitchFamily="18" charset="0"/>
              </a:rPr>
              <a:t>plăţilor</a:t>
            </a:r>
            <a:r>
              <a:rPr lang="ro-RO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o-RO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23528" y="1916832"/>
            <a:ext cx="8363272" cy="4584002"/>
          </a:xfrm>
        </p:spPr>
        <p:txBody>
          <a:bodyPr anchor="t">
            <a:normAutofit fontScale="32500" lnSpcReduction="20000"/>
          </a:bodyPr>
          <a:lstStyle/>
          <a:p>
            <a:pPr marL="0" lvl="0" indent="0">
              <a:lnSpc>
                <a:spcPct val="120000"/>
              </a:lnSpc>
              <a:buNone/>
            </a:pPr>
            <a:endParaRPr lang="ro-RO" sz="6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None/>
            </a:pPr>
            <a:endParaRPr lang="ro-RO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20000"/>
              </a:lnSpc>
              <a:buNone/>
            </a:pPr>
            <a:endParaRPr lang="en-US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9.1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realizarea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clădirilor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(cod ECO 311210),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realizarea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terenurilo</a:t>
            </a:r>
            <a:r>
              <a:rPr lang="ro-RO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(cod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 371210)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privatizarea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D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pachetelor de acțiuni /cotelor sociale proprietate publică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încasate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bugetul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local 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(cod ECO 415232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o-RO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vor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restitui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către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autorităţile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locale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bugetele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cărora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încasate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20000"/>
              </a:lnSpc>
              <a:buNone/>
            </a:pPr>
            <a:r>
              <a:rPr lang="ro-RO" sz="3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o-RO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vi-VN" dirty="0" smtClean="0"/>
              <a:t/>
            </a:r>
            <a:br>
              <a:rPr lang="vi-VN" dirty="0" smtClean="0"/>
            </a:br>
            <a:endParaRPr lang="ru-RU" dirty="0"/>
          </a:p>
        </p:txBody>
      </p: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8" name="Picture 4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335" y="32172"/>
            <a:ext cx="780677" cy="98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06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2974</TotalTime>
  <Words>793</Words>
  <Application>Microsoft Office PowerPoint</Application>
  <PresentationFormat>On-screen Show (4:3)</PresentationFormat>
  <Paragraphs>176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Unicode MS</vt:lpstr>
      <vt:lpstr>Calibri</vt:lpstr>
      <vt:lpstr>Cambria</vt:lpstr>
      <vt:lpstr>Times New Roman</vt:lpstr>
      <vt:lpstr>Temă Office</vt:lpstr>
      <vt:lpstr> Modul de achitare şi evidenţă a plăţilor la bugetul public naţional prin sistemul trezorerial al Ministerului Finanţelor</vt:lpstr>
      <vt:lpstr>Modul de achitare și evidență a plăților la bugetul public național prin sistemul trezorerial al Ministerului Finanțelor</vt:lpstr>
      <vt:lpstr>Modul de achitare și evidență a plăților la bugetul public național prin sistemul trezorerial al Ministerului Finanțelor</vt:lpstr>
      <vt:lpstr>PowerPoint Presentation</vt:lpstr>
      <vt:lpstr>PowerPoint Presentation</vt:lpstr>
      <vt:lpstr>PowerPoint Presentation</vt:lpstr>
      <vt:lpstr>PowerPoint Presentation</vt:lpstr>
      <vt:lpstr>Încasările la bugetele locale</vt:lpstr>
      <vt:lpstr>Stingerea obligaţiilor prin compensare, trecerea plăţilor de la un tip de plată la altul şi restituirea plăţilor </vt:lpstr>
      <vt:lpstr>Stingerea obligaţiilor prin compensare, trecerea plăţilor de la un tip de plată la altul şi restituirea plăţilor:</vt:lpstr>
      <vt:lpstr>MULȚUMESC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Armasu Octavian</dc:creator>
  <cp:lastModifiedBy>Sorina Creciun</cp:lastModifiedBy>
  <cp:revision>267</cp:revision>
  <dcterms:created xsi:type="dcterms:W3CDTF">2016-03-01T10:58:13Z</dcterms:created>
  <dcterms:modified xsi:type="dcterms:W3CDTF">2020-01-22T13:04:36Z</dcterms:modified>
</cp:coreProperties>
</file>