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1"/>
  </p:notesMasterIdLst>
  <p:sldIdLst>
    <p:sldId id="256" r:id="rId2"/>
    <p:sldId id="272" r:id="rId3"/>
    <p:sldId id="273" r:id="rId4"/>
    <p:sldId id="275" r:id="rId5"/>
    <p:sldId id="267" r:id="rId6"/>
    <p:sldId id="281" r:id="rId7"/>
    <p:sldId id="268" r:id="rId8"/>
    <p:sldId id="279" r:id="rId9"/>
    <p:sldId id="277" r:id="rId10"/>
  </p:sldIdLst>
  <p:sldSz cx="12192000" cy="6858000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relia Bulat" initials="AB" lastIdx="0" clrIdx="0">
    <p:extLst>
      <p:ext uri="{19B8F6BF-5375-455C-9EA6-DF929625EA0E}">
        <p15:presenceInfo xmlns:p15="http://schemas.microsoft.com/office/powerpoint/2012/main" userId="S-1-5-21-3508331772-1181696616-3386139840-1153" providerId="AD"/>
      </p:ext>
    </p:extLst>
  </p:cmAuthor>
  <p:cmAuthor id="2" name="User" initials="U" lastIdx="1" clrIdx="1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7102F"/>
    <a:srgbClr val="8FAADC"/>
    <a:srgbClr val="F5E6DB"/>
    <a:srgbClr val="FFFBD8"/>
    <a:srgbClr val="E6CBAD"/>
    <a:srgbClr val="E799AC"/>
    <a:srgbClr val="99B7FF"/>
    <a:srgbClr val="B4C7E7"/>
    <a:srgbClr val="B4C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29" autoAdjust="0"/>
  </p:normalViewPr>
  <p:slideViewPr>
    <p:cSldViewPr snapToGrid="0">
      <p:cViewPr varScale="1">
        <p:scale>
          <a:sx n="101" d="100"/>
          <a:sy n="101" d="100"/>
        </p:scale>
        <p:origin x="95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F2AC1-5F04-4755-915D-73E2CF8DE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8E7D6-D665-4BAE-AF7F-7D5C976A67E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r>
            <a:rPr lang="ro-RO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Mijloace financiare aprobate pentru finanțarea Serviciul social Asistență Personală au constituit:</a:t>
          </a:r>
          <a:endParaRPr lang="en-US" dirty="0">
            <a:solidFill>
              <a:schemeClr val="tx1"/>
            </a:solidFill>
          </a:endParaRPr>
        </a:p>
      </dgm:t>
    </dgm:pt>
    <dgm:pt modelId="{CF3D43E1-2BC9-46CE-AFAE-6B9F271426F9}" type="parTrans" cxnId="{8A8312A8-74E4-42BF-A5A0-2BC6BB9BDFFB}">
      <dgm:prSet/>
      <dgm:spPr/>
      <dgm:t>
        <a:bodyPr/>
        <a:lstStyle/>
        <a:p>
          <a:endParaRPr lang="en-US"/>
        </a:p>
      </dgm:t>
    </dgm:pt>
    <dgm:pt modelId="{2D9E63B5-1B32-41C3-AD97-1D258E540041}" type="sibTrans" cxnId="{8A8312A8-74E4-42BF-A5A0-2BC6BB9BDFFB}">
      <dgm:prSet/>
      <dgm:spPr/>
      <dgm:t>
        <a:bodyPr/>
        <a:lstStyle/>
        <a:p>
          <a:endParaRPr lang="en-US"/>
        </a:p>
      </dgm:t>
    </dgm:pt>
    <dgm:pt modelId="{0EED9D56-2AA7-4D39-816F-69E4CA1E5EAE}" type="pres">
      <dgm:prSet presAssocID="{14FF2AC1-5F04-4755-915D-73E2CF8DE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2D140-2184-455E-9AB2-5E2DB89E98F2}" type="pres">
      <dgm:prSet presAssocID="{6108E7D6-D665-4BAE-AF7F-7D5C976A67E7}" presName="parentText" presStyleLbl="node1" presStyleIdx="0" presStyleCnt="1" custScaleY="110717" custLinFactNeighborY="855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312A8-74E4-42BF-A5A0-2BC6BB9BDFFB}" srcId="{14FF2AC1-5F04-4755-915D-73E2CF8DE5E3}" destId="{6108E7D6-D665-4BAE-AF7F-7D5C976A67E7}" srcOrd="0" destOrd="0" parTransId="{CF3D43E1-2BC9-46CE-AFAE-6B9F271426F9}" sibTransId="{2D9E63B5-1B32-41C3-AD97-1D258E540041}"/>
    <dgm:cxn modelId="{BCB9B057-4431-4A54-B6EA-568EECC7D87E}" type="presOf" srcId="{14FF2AC1-5F04-4755-915D-73E2CF8DE5E3}" destId="{0EED9D56-2AA7-4D39-816F-69E4CA1E5EAE}" srcOrd="0" destOrd="0" presId="urn:microsoft.com/office/officeart/2005/8/layout/vList2"/>
    <dgm:cxn modelId="{C083FF33-CC12-4C7C-81EF-BC756EB01324}" type="presOf" srcId="{6108E7D6-D665-4BAE-AF7F-7D5C976A67E7}" destId="{4322D140-2184-455E-9AB2-5E2DB89E98F2}" srcOrd="0" destOrd="0" presId="urn:microsoft.com/office/officeart/2005/8/layout/vList2"/>
    <dgm:cxn modelId="{CED8F6F1-AD7E-4670-83D6-03A3E94699B9}" type="presParOf" srcId="{0EED9D56-2AA7-4D39-816F-69E4CA1E5EAE}" destId="{4322D140-2184-455E-9AB2-5E2DB89E98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FF2AC1-5F04-4755-915D-73E2CF8DE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8E7D6-D665-4BAE-AF7F-7D5C976A67E7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pPr algn="ctr"/>
          <a:r>
            <a: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2019</a:t>
          </a:r>
          <a:endParaRPr lang="en-US" sz="2000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ro-RO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64244,5</a:t>
          </a:r>
          <a:r>
            <a: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mii lei</a:t>
          </a:r>
          <a:endParaRPr lang="en-US" sz="2000" dirty="0">
            <a:solidFill>
              <a:srgbClr val="0070C0"/>
            </a:solidFill>
          </a:endParaRPr>
        </a:p>
      </dgm:t>
    </dgm:pt>
    <dgm:pt modelId="{CF3D43E1-2BC9-46CE-AFAE-6B9F271426F9}" type="parTrans" cxnId="{8A8312A8-74E4-42BF-A5A0-2BC6BB9BDFFB}">
      <dgm:prSet/>
      <dgm:spPr/>
      <dgm:t>
        <a:bodyPr/>
        <a:lstStyle/>
        <a:p>
          <a:endParaRPr lang="en-US"/>
        </a:p>
      </dgm:t>
    </dgm:pt>
    <dgm:pt modelId="{2D9E63B5-1B32-41C3-AD97-1D258E540041}" type="sibTrans" cxnId="{8A8312A8-74E4-42BF-A5A0-2BC6BB9BDFFB}">
      <dgm:prSet/>
      <dgm:spPr/>
      <dgm:t>
        <a:bodyPr/>
        <a:lstStyle/>
        <a:p>
          <a:endParaRPr lang="en-US"/>
        </a:p>
      </dgm:t>
    </dgm:pt>
    <dgm:pt modelId="{0EED9D56-2AA7-4D39-816F-69E4CA1E5EAE}" type="pres">
      <dgm:prSet presAssocID="{14FF2AC1-5F04-4755-915D-73E2CF8DE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2D140-2184-455E-9AB2-5E2DB89E98F2}" type="pres">
      <dgm:prSet presAssocID="{6108E7D6-D665-4BAE-AF7F-7D5C976A67E7}" presName="parentText" presStyleLbl="node1" presStyleIdx="0" presStyleCnt="1" custScaleX="100000" custScaleY="260879" custLinFactY="140895" custLinFactNeighborX="94189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312A8-74E4-42BF-A5A0-2BC6BB9BDFFB}" srcId="{14FF2AC1-5F04-4755-915D-73E2CF8DE5E3}" destId="{6108E7D6-D665-4BAE-AF7F-7D5C976A67E7}" srcOrd="0" destOrd="0" parTransId="{CF3D43E1-2BC9-46CE-AFAE-6B9F271426F9}" sibTransId="{2D9E63B5-1B32-41C3-AD97-1D258E540041}"/>
    <dgm:cxn modelId="{BCB9B057-4431-4A54-B6EA-568EECC7D87E}" type="presOf" srcId="{14FF2AC1-5F04-4755-915D-73E2CF8DE5E3}" destId="{0EED9D56-2AA7-4D39-816F-69E4CA1E5EAE}" srcOrd="0" destOrd="0" presId="urn:microsoft.com/office/officeart/2005/8/layout/vList2"/>
    <dgm:cxn modelId="{C083FF33-CC12-4C7C-81EF-BC756EB01324}" type="presOf" srcId="{6108E7D6-D665-4BAE-AF7F-7D5C976A67E7}" destId="{4322D140-2184-455E-9AB2-5E2DB89E98F2}" srcOrd="0" destOrd="0" presId="urn:microsoft.com/office/officeart/2005/8/layout/vList2"/>
    <dgm:cxn modelId="{CED8F6F1-AD7E-4670-83D6-03A3E94699B9}" type="presParOf" srcId="{0EED9D56-2AA7-4D39-816F-69E4CA1E5EAE}" destId="{4322D140-2184-455E-9AB2-5E2DB89E98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FF2AC1-5F04-4755-915D-73E2CF8DE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8E7D6-D665-4BAE-AF7F-7D5C976A67E7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pPr algn="ctr"/>
          <a:r>
            <a: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</a:t>
          </a:r>
          <a:r>
            <a: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</a:t>
          </a:r>
        </a:p>
        <a:p>
          <a:pPr algn="ctr"/>
          <a:r>
            <a:rPr lang="ro-RO" sz="1800" b="1" u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64701</a:t>
          </a:r>
          <a:r>
            <a:rPr lang="en-US" sz="1800" b="1" u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o-RO" sz="1800" b="1" u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mii lei</a:t>
          </a:r>
          <a:endParaRPr lang="en-US" sz="2000" dirty="0">
            <a:solidFill>
              <a:srgbClr val="0070C0"/>
            </a:solidFill>
          </a:endParaRPr>
        </a:p>
      </dgm:t>
    </dgm:pt>
    <dgm:pt modelId="{CF3D43E1-2BC9-46CE-AFAE-6B9F271426F9}" type="parTrans" cxnId="{8A8312A8-74E4-42BF-A5A0-2BC6BB9BDFFB}">
      <dgm:prSet/>
      <dgm:spPr/>
      <dgm:t>
        <a:bodyPr/>
        <a:lstStyle/>
        <a:p>
          <a:endParaRPr lang="en-US"/>
        </a:p>
      </dgm:t>
    </dgm:pt>
    <dgm:pt modelId="{2D9E63B5-1B32-41C3-AD97-1D258E540041}" type="sibTrans" cxnId="{8A8312A8-74E4-42BF-A5A0-2BC6BB9BDFFB}">
      <dgm:prSet/>
      <dgm:spPr/>
      <dgm:t>
        <a:bodyPr/>
        <a:lstStyle/>
        <a:p>
          <a:endParaRPr lang="en-US"/>
        </a:p>
      </dgm:t>
    </dgm:pt>
    <dgm:pt modelId="{0EED9D56-2AA7-4D39-816F-69E4CA1E5EAE}" type="pres">
      <dgm:prSet presAssocID="{14FF2AC1-5F04-4755-915D-73E2CF8DE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2D140-2184-455E-9AB2-5E2DB89E98F2}" type="pres">
      <dgm:prSet presAssocID="{6108E7D6-D665-4BAE-AF7F-7D5C976A67E7}" presName="parentText" presStyleLbl="node1" presStyleIdx="0" presStyleCnt="1" custScaleX="100000" custScaleY="260879" custLinFactY="140895" custLinFactNeighborX="94189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312A8-74E4-42BF-A5A0-2BC6BB9BDFFB}" srcId="{14FF2AC1-5F04-4755-915D-73E2CF8DE5E3}" destId="{6108E7D6-D665-4BAE-AF7F-7D5C976A67E7}" srcOrd="0" destOrd="0" parTransId="{CF3D43E1-2BC9-46CE-AFAE-6B9F271426F9}" sibTransId="{2D9E63B5-1B32-41C3-AD97-1D258E540041}"/>
    <dgm:cxn modelId="{BCB9B057-4431-4A54-B6EA-568EECC7D87E}" type="presOf" srcId="{14FF2AC1-5F04-4755-915D-73E2CF8DE5E3}" destId="{0EED9D56-2AA7-4D39-816F-69E4CA1E5EAE}" srcOrd="0" destOrd="0" presId="urn:microsoft.com/office/officeart/2005/8/layout/vList2"/>
    <dgm:cxn modelId="{C083FF33-CC12-4C7C-81EF-BC756EB01324}" type="presOf" srcId="{6108E7D6-D665-4BAE-AF7F-7D5C976A67E7}" destId="{4322D140-2184-455E-9AB2-5E2DB89E98F2}" srcOrd="0" destOrd="0" presId="urn:microsoft.com/office/officeart/2005/8/layout/vList2"/>
    <dgm:cxn modelId="{CED8F6F1-AD7E-4670-83D6-03A3E94699B9}" type="presParOf" srcId="{0EED9D56-2AA7-4D39-816F-69E4CA1E5EAE}" destId="{4322D140-2184-455E-9AB2-5E2DB89E98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FF2AC1-5F04-4755-915D-73E2CF8DE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8E7D6-D665-4BAE-AF7F-7D5C976A67E7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pPr algn="ctr"/>
          <a:r>
            <a: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</a:t>
          </a:r>
          <a:r>
            <a: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</a:t>
          </a:r>
        </a:p>
        <a:p>
          <a:pPr algn="ctr"/>
          <a:r>
            <a:rPr lang="ro-RO" sz="2000" b="1" u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12940</a:t>
          </a:r>
          <a:r>
            <a:rPr lang="en-US" sz="2000" b="1" u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o-RO" sz="2000" b="1" u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r>
            <a: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mii lei</a:t>
          </a:r>
          <a:endParaRPr lang="en-US" sz="2000" dirty="0">
            <a:solidFill>
              <a:srgbClr val="0070C0"/>
            </a:solidFill>
          </a:endParaRPr>
        </a:p>
      </dgm:t>
    </dgm:pt>
    <dgm:pt modelId="{CF3D43E1-2BC9-46CE-AFAE-6B9F271426F9}" type="parTrans" cxnId="{8A8312A8-74E4-42BF-A5A0-2BC6BB9BDFFB}">
      <dgm:prSet/>
      <dgm:spPr/>
      <dgm:t>
        <a:bodyPr/>
        <a:lstStyle/>
        <a:p>
          <a:endParaRPr lang="en-US"/>
        </a:p>
      </dgm:t>
    </dgm:pt>
    <dgm:pt modelId="{2D9E63B5-1B32-41C3-AD97-1D258E540041}" type="sibTrans" cxnId="{8A8312A8-74E4-42BF-A5A0-2BC6BB9BDFFB}">
      <dgm:prSet/>
      <dgm:spPr/>
      <dgm:t>
        <a:bodyPr/>
        <a:lstStyle/>
        <a:p>
          <a:endParaRPr lang="en-US"/>
        </a:p>
      </dgm:t>
    </dgm:pt>
    <dgm:pt modelId="{0EED9D56-2AA7-4D39-816F-69E4CA1E5EAE}" type="pres">
      <dgm:prSet presAssocID="{14FF2AC1-5F04-4755-915D-73E2CF8DE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2D140-2184-455E-9AB2-5E2DB89E98F2}" type="pres">
      <dgm:prSet presAssocID="{6108E7D6-D665-4BAE-AF7F-7D5C976A67E7}" presName="parentText" presStyleLbl="node1" presStyleIdx="0" presStyleCnt="1" custScaleX="100000" custScaleY="260879" custLinFactNeighborX="4259" custLinFactNeighborY="-203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312A8-74E4-42BF-A5A0-2BC6BB9BDFFB}" srcId="{14FF2AC1-5F04-4755-915D-73E2CF8DE5E3}" destId="{6108E7D6-D665-4BAE-AF7F-7D5C976A67E7}" srcOrd="0" destOrd="0" parTransId="{CF3D43E1-2BC9-46CE-AFAE-6B9F271426F9}" sibTransId="{2D9E63B5-1B32-41C3-AD97-1D258E540041}"/>
    <dgm:cxn modelId="{BCB9B057-4431-4A54-B6EA-568EECC7D87E}" type="presOf" srcId="{14FF2AC1-5F04-4755-915D-73E2CF8DE5E3}" destId="{0EED9D56-2AA7-4D39-816F-69E4CA1E5EAE}" srcOrd="0" destOrd="0" presId="urn:microsoft.com/office/officeart/2005/8/layout/vList2"/>
    <dgm:cxn modelId="{C083FF33-CC12-4C7C-81EF-BC756EB01324}" type="presOf" srcId="{6108E7D6-D665-4BAE-AF7F-7D5C976A67E7}" destId="{4322D140-2184-455E-9AB2-5E2DB89E98F2}" srcOrd="0" destOrd="0" presId="urn:microsoft.com/office/officeart/2005/8/layout/vList2"/>
    <dgm:cxn modelId="{CED8F6F1-AD7E-4670-83D6-03A3E94699B9}" type="presParOf" srcId="{0EED9D56-2AA7-4D39-816F-69E4CA1E5EAE}" destId="{4322D140-2184-455E-9AB2-5E2DB89E98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FF2AC1-5F04-4755-915D-73E2CF8DE5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08E7D6-D665-4BAE-AF7F-7D5C976A67E7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dgm:style>
      </dgm:prSet>
      <dgm:spPr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dgm:spPr>
      <dgm:t>
        <a:bodyPr/>
        <a:lstStyle/>
        <a:p>
          <a:pPr algn="ctr"/>
          <a:r>
            <a: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2019</a:t>
          </a:r>
          <a:endParaRPr lang="en-US" sz="2000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ctr"/>
          <a:r>
            <a: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12559.9 mii lei</a:t>
          </a:r>
          <a:endParaRPr lang="en-US" sz="2000" dirty="0">
            <a:solidFill>
              <a:srgbClr val="0070C0"/>
            </a:solidFill>
          </a:endParaRPr>
        </a:p>
      </dgm:t>
    </dgm:pt>
    <dgm:pt modelId="{CF3D43E1-2BC9-46CE-AFAE-6B9F271426F9}" type="parTrans" cxnId="{8A8312A8-74E4-42BF-A5A0-2BC6BB9BDFFB}">
      <dgm:prSet/>
      <dgm:spPr/>
      <dgm:t>
        <a:bodyPr/>
        <a:lstStyle/>
        <a:p>
          <a:endParaRPr lang="en-US"/>
        </a:p>
      </dgm:t>
    </dgm:pt>
    <dgm:pt modelId="{2D9E63B5-1B32-41C3-AD97-1D258E540041}" type="sibTrans" cxnId="{8A8312A8-74E4-42BF-A5A0-2BC6BB9BDFFB}">
      <dgm:prSet/>
      <dgm:spPr/>
      <dgm:t>
        <a:bodyPr/>
        <a:lstStyle/>
        <a:p>
          <a:endParaRPr lang="en-US"/>
        </a:p>
      </dgm:t>
    </dgm:pt>
    <dgm:pt modelId="{0EED9D56-2AA7-4D39-816F-69E4CA1E5EAE}" type="pres">
      <dgm:prSet presAssocID="{14FF2AC1-5F04-4755-915D-73E2CF8DE5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22D140-2184-455E-9AB2-5E2DB89E98F2}" type="pres">
      <dgm:prSet presAssocID="{6108E7D6-D665-4BAE-AF7F-7D5C976A67E7}" presName="parentText" presStyleLbl="node1" presStyleIdx="0" presStyleCnt="1" custScaleX="100000" custScaleY="260879" custLinFactY="140895" custLinFactNeighborX="94189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8312A8-74E4-42BF-A5A0-2BC6BB9BDFFB}" srcId="{14FF2AC1-5F04-4755-915D-73E2CF8DE5E3}" destId="{6108E7D6-D665-4BAE-AF7F-7D5C976A67E7}" srcOrd="0" destOrd="0" parTransId="{CF3D43E1-2BC9-46CE-AFAE-6B9F271426F9}" sibTransId="{2D9E63B5-1B32-41C3-AD97-1D258E540041}"/>
    <dgm:cxn modelId="{BCB9B057-4431-4A54-B6EA-568EECC7D87E}" type="presOf" srcId="{14FF2AC1-5F04-4755-915D-73E2CF8DE5E3}" destId="{0EED9D56-2AA7-4D39-816F-69E4CA1E5EAE}" srcOrd="0" destOrd="0" presId="urn:microsoft.com/office/officeart/2005/8/layout/vList2"/>
    <dgm:cxn modelId="{C083FF33-CC12-4C7C-81EF-BC756EB01324}" type="presOf" srcId="{6108E7D6-D665-4BAE-AF7F-7D5C976A67E7}" destId="{4322D140-2184-455E-9AB2-5E2DB89E98F2}" srcOrd="0" destOrd="0" presId="urn:microsoft.com/office/officeart/2005/8/layout/vList2"/>
    <dgm:cxn modelId="{CED8F6F1-AD7E-4670-83D6-03A3E94699B9}" type="presParOf" srcId="{0EED9D56-2AA7-4D39-816F-69E4CA1E5EAE}" destId="{4322D140-2184-455E-9AB2-5E2DB89E98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2D140-2184-455E-9AB2-5E2DB89E98F2}">
      <dsp:nvSpPr>
        <dsp:cNvPr id="0" name=""/>
        <dsp:cNvSpPr/>
      </dsp:nvSpPr>
      <dsp:spPr>
        <a:xfrm>
          <a:off x="0" y="182820"/>
          <a:ext cx="3474557" cy="1577783"/>
        </a:xfrm>
        <a:prstGeom prst="roundRect">
          <a:avLst/>
        </a:pr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1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Mijloace financiare aprobate pentru finanțarea Serviciul social Asistență Personală au constituit: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77021" y="259841"/>
        <a:ext cx="3320515" cy="14237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2D140-2184-455E-9AB2-5E2DB89E98F2}">
      <dsp:nvSpPr>
        <dsp:cNvPr id="0" name=""/>
        <dsp:cNvSpPr/>
      </dsp:nvSpPr>
      <dsp:spPr>
        <a:xfrm>
          <a:off x="0" y="893"/>
          <a:ext cx="2143887" cy="913898"/>
        </a:xfrm>
        <a:prstGeom prst="roundRect">
          <a:avLst/>
        </a:pr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2019</a:t>
          </a:r>
          <a:endParaRPr lang="en-US" sz="20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64244,5</a:t>
          </a:r>
          <a:r>
            <a:rPr lang="en-US" sz="2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mii lei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44613" y="45506"/>
        <a:ext cx="2054661" cy="824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2D140-2184-455E-9AB2-5E2DB89E98F2}">
      <dsp:nvSpPr>
        <dsp:cNvPr id="0" name=""/>
        <dsp:cNvSpPr/>
      </dsp:nvSpPr>
      <dsp:spPr>
        <a:xfrm>
          <a:off x="0" y="893"/>
          <a:ext cx="2143887" cy="913898"/>
        </a:xfrm>
        <a:prstGeom prst="roundRect">
          <a:avLst/>
        </a:pr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</a:t>
          </a:r>
          <a:r>
            <a:rPr lang="en-US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b="1" u="none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64701</a:t>
          </a:r>
          <a:r>
            <a:rPr lang="en-US" sz="1800" b="1" u="none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o-RO" sz="1800" b="1" u="none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en-US" sz="2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mii lei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44613" y="45506"/>
        <a:ext cx="2054661" cy="8246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2D140-2184-455E-9AB2-5E2DB89E98F2}">
      <dsp:nvSpPr>
        <dsp:cNvPr id="0" name=""/>
        <dsp:cNvSpPr/>
      </dsp:nvSpPr>
      <dsp:spPr>
        <a:xfrm>
          <a:off x="0" y="0"/>
          <a:ext cx="1847808" cy="913898"/>
        </a:xfrm>
        <a:prstGeom prst="roundRect">
          <a:avLst/>
        </a:pr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</a:t>
          </a:r>
          <a:r>
            <a:rPr lang="en-US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000" b="1" u="none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12940</a:t>
          </a:r>
          <a:r>
            <a:rPr lang="en-US" sz="2000" b="1" u="none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ro-RO" sz="2000" b="1" u="none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r>
            <a:rPr lang="en-US" sz="2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mii lei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44613" y="44613"/>
        <a:ext cx="1758582" cy="8246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22D140-2184-455E-9AB2-5E2DB89E98F2}">
      <dsp:nvSpPr>
        <dsp:cNvPr id="0" name=""/>
        <dsp:cNvSpPr/>
      </dsp:nvSpPr>
      <dsp:spPr>
        <a:xfrm>
          <a:off x="0" y="893"/>
          <a:ext cx="1820464" cy="913898"/>
        </a:xfrm>
        <a:prstGeom prst="roundRect">
          <a:avLst/>
        </a:pr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ro-RO" sz="2000" b="1" kern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nul 2019</a:t>
          </a:r>
          <a:endParaRPr lang="en-US" sz="20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12559.9 mii lei</a:t>
          </a:r>
          <a:endParaRPr lang="en-US" sz="2000" kern="1200" dirty="0">
            <a:solidFill>
              <a:srgbClr val="0070C0"/>
            </a:solidFill>
          </a:endParaRPr>
        </a:p>
      </dsp:txBody>
      <dsp:txXfrm>
        <a:off x="44613" y="45506"/>
        <a:ext cx="1731238" cy="824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65CC6-DB7F-47FB-A88C-E452D6FAF1B9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8DFB5-ED16-4D0A-83F9-B0EB40E10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36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B8DFB5-ED16-4D0A-83F9-B0EB40E10D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79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B8DFB5-ED16-4D0A-83F9-B0EB40E10D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69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B8DFB5-ED16-4D0A-83F9-B0EB40E10D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9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B8DFB5-ED16-4D0A-83F9-B0EB40E10D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022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B8DFB5-ED16-4D0A-83F9-B0EB40E10D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18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B8DFB5-ED16-4D0A-83F9-B0EB40E10D2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5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8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267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64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88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91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9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78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64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6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6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03B5F-6B4D-4069-857A-A38C62091CC7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54864-8EB1-4B22-8633-693B86A64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02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png"/><Relationship Id="rId18" Type="http://schemas.openxmlformats.org/officeDocument/2006/relationships/image" Target="../media/image19.sv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3.sv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7.sv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image" Target="../media/image11.svg"/><Relationship Id="rId19" Type="http://schemas.openxmlformats.org/officeDocument/2006/relationships/image" Target="../media/image13.png"/><Relationship Id="rId4" Type="http://schemas.microsoft.com/office/2007/relationships/hdphoto" Target="../media/hdphoto3.wdp"/><Relationship Id="rId9" Type="http://schemas.openxmlformats.org/officeDocument/2006/relationships/image" Target="../media/image8.png"/><Relationship Id="rId1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17.png"/><Relationship Id="rId4" Type="http://schemas.openxmlformats.org/officeDocument/2006/relationships/image" Target="../media/image13.sv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26" Type="http://schemas.openxmlformats.org/officeDocument/2006/relationships/diagramQuickStyle" Target="../diagrams/quickStyle5.xml"/><Relationship Id="rId3" Type="http://schemas.openxmlformats.org/officeDocument/2006/relationships/image" Target="../media/image20.jpeg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5" Type="http://schemas.openxmlformats.org/officeDocument/2006/relationships/diagramLayout" Target="../diagrams/layout5.xml"/><Relationship Id="rId2" Type="http://schemas.openxmlformats.org/officeDocument/2006/relationships/notesSlide" Target="../notesSlides/notesSlide4.xml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24" Type="http://schemas.openxmlformats.org/officeDocument/2006/relationships/diagramData" Target="../diagrams/data5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28" Type="http://schemas.microsoft.com/office/2007/relationships/diagramDrawing" Target="../diagrams/drawing5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Relationship Id="rId27" Type="http://schemas.openxmlformats.org/officeDocument/2006/relationships/diagramColors" Target="../diagrams/colors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smps.gov.md/r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B707E9E-3B07-4B18-9508-A7C452C8E9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" y="1223888"/>
            <a:ext cx="12192000" cy="57406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29A7DBA-DE5B-4D12-AF3B-68ABDB0A970D}"/>
              </a:ext>
            </a:extLst>
          </p:cNvPr>
          <p:cNvSpPr/>
          <p:nvPr/>
        </p:nvSpPr>
        <p:spPr>
          <a:xfrm>
            <a:off x="-44196" y="1219051"/>
            <a:ext cx="12228830" cy="5740630"/>
          </a:xfrm>
          <a:prstGeom prst="rect">
            <a:avLst/>
          </a:prstGeom>
          <a:solidFill>
            <a:schemeClr val="tx2">
              <a:lumMod val="60000"/>
              <a:lumOff val="4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5DA2EB-CC46-4ED7-8A9C-438401E353D8}"/>
              </a:ext>
            </a:extLst>
          </p:cNvPr>
          <p:cNvSpPr/>
          <p:nvPr/>
        </p:nvSpPr>
        <p:spPr>
          <a:xfrm>
            <a:off x="-29464" y="0"/>
            <a:ext cx="12265660" cy="1223889"/>
          </a:xfrm>
          <a:prstGeom prst="rect">
            <a:avLst/>
          </a:prstGeom>
          <a:solidFill>
            <a:schemeClr val="accent1">
              <a:lumMod val="60000"/>
              <a:lumOff val="4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AGENȚIA NAȚIONALĂ ASISTENȚĂ SOCIALĂ 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AEE995B-9321-4197-B40B-28B2199E10FF}"/>
              </a:ext>
            </a:extLst>
          </p:cNvPr>
          <p:cNvSpPr/>
          <p:nvPr/>
        </p:nvSpPr>
        <p:spPr>
          <a:xfrm>
            <a:off x="1049875" y="3105150"/>
            <a:ext cx="9999125" cy="1514475"/>
          </a:xfrm>
          <a:prstGeom prst="roundRect">
            <a:avLst>
              <a:gd name="adj" fmla="val 50000"/>
            </a:avLst>
          </a:prstGeom>
          <a:solidFill>
            <a:schemeClr val="accent1">
              <a:lumMod val="40000"/>
              <a:lumOff val="60000"/>
              <a:alpha val="70000"/>
            </a:schemeClr>
          </a:solidFill>
          <a:ln w="41275" cmpd="sng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Particularitățile privind transferul mijloacelor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financiare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finanțarea pachetului minim de servicii sociale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2939EF-3791-4199-BEA5-B3F0572CCE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l="6771" t="5729" r="6771" b="5729"/>
          <a:stretch/>
        </p:blipFill>
        <p:spPr>
          <a:xfrm>
            <a:off x="176843" y="126169"/>
            <a:ext cx="873032" cy="971550"/>
          </a:xfrm>
          <a:prstGeom prst="rect">
            <a:avLst/>
          </a:prstGeom>
          <a:solidFill>
            <a:srgbClr val="00B0F0">
              <a:alpha val="0"/>
            </a:srgbClr>
          </a:solidFill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E05AA9-4308-44DA-9EFC-333C58EC85A4}"/>
              </a:ext>
            </a:extLst>
          </p:cNvPr>
          <p:cNvSpPr txBox="1"/>
          <p:nvPr/>
        </p:nvSpPr>
        <p:spPr>
          <a:xfrm>
            <a:off x="8792018" y="6181206"/>
            <a:ext cx="3392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/>
              <a:t> </a:t>
            </a:r>
            <a:r>
              <a:rPr lang="ro-RO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CHIȘINĂU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</a:t>
            </a:r>
            <a:r>
              <a:rPr lang="en-US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ini pentru imagini de fundal financiare">
            <a:extLst>
              <a:ext uri="{FF2B5EF4-FFF2-40B4-BE49-F238E27FC236}">
                <a16:creationId xmlns:a16="http://schemas.microsoft.com/office/drawing/2014/main" id="{B5F56CAA-5389-4253-BDF0-A7402E64D7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2661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" t="4989" r="247" b="2107"/>
          <a:stretch/>
        </p:blipFill>
        <p:spPr bwMode="auto">
          <a:xfrm>
            <a:off x="0" y="-1"/>
            <a:ext cx="12435840" cy="71053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9400AD-4CBF-4F64-9A01-5D271CA2B4FE}"/>
              </a:ext>
            </a:extLst>
          </p:cNvPr>
          <p:cNvSpPr txBox="1"/>
          <p:nvPr/>
        </p:nvSpPr>
        <p:spPr>
          <a:xfrm>
            <a:off x="1217693" y="2506844"/>
            <a:ext cx="110204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Hotărârea Guvernului nr. 800 din 01.08.2018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aprobarea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pachetului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minim de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ro-RO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Regulamentului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privire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modul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stabilire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plată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ajutorului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8E9F2-849A-4FC5-ADAC-FDEC99D4839E}"/>
              </a:ext>
            </a:extLst>
          </p:cNvPr>
          <p:cNvSpPr txBox="1"/>
          <p:nvPr/>
        </p:nvSpPr>
        <p:spPr>
          <a:xfrm>
            <a:off x="2505076" y="4292675"/>
            <a:ext cx="8934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 de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600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979BD9-67D3-4341-8EE8-E00FAEE30E9E}"/>
              </a:ext>
            </a:extLst>
          </p:cNvPr>
          <p:cNvSpPr txBox="1"/>
          <p:nvPr/>
        </p:nvSpPr>
        <p:spPr>
          <a:xfrm>
            <a:off x="1089108" y="4791080"/>
            <a:ext cx="111490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 de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ro-RO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prezintă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 set de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specializate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care sunt </a:t>
            </a:r>
            <a:r>
              <a:rPr lang="ro-RO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stabilite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Guvern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finanțarea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cărora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ro-RO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realizează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transferurile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destinație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specială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bugetul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stat,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scopul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asigurării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sustenabilității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financiare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serviciilor</a:t>
            </a:r>
            <a:r>
              <a:rPr lang="en-US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respective</a:t>
            </a:r>
            <a:endParaRPr lang="en-US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71B7DBF-B41F-48D9-A7F2-982C9BE954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0259">
            <a:off x="-75491" y="425762"/>
            <a:ext cx="1227008" cy="11971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1F8CF2A-3B1B-45BC-B8B3-BA128D9AAB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0259">
            <a:off x="-75490" y="2673292"/>
            <a:ext cx="1227008" cy="11971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9822F1B-26FA-47A1-8386-6CFFB051AC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0259">
            <a:off x="-75491" y="5415724"/>
            <a:ext cx="1227008" cy="119712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B0545AF-B71D-4B87-8BE1-E42013D66945}"/>
              </a:ext>
            </a:extLst>
          </p:cNvPr>
          <p:cNvSpPr/>
          <p:nvPr/>
        </p:nvSpPr>
        <p:spPr>
          <a:xfrm>
            <a:off x="1364488" y="192500"/>
            <a:ext cx="103457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Fondul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susținere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populației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fost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finanțarea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programelor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destinație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specială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domeniul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asistenței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finanțarea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serviciilor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 de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condițiile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stabilite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Guvern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precum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finanțarea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cantinelor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ajutor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social.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86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ini pentru imagini de fundal financiare">
            <a:extLst>
              <a:ext uri="{FF2B5EF4-FFF2-40B4-BE49-F238E27FC236}">
                <a16:creationId xmlns:a16="http://schemas.microsoft.com/office/drawing/2014/main" id="{5091925E-1E37-4B85-A9CE-479267B16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2751"/>
                    </a14:imgEffect>
                    <a14:imgEffect>
                      <a14:saturation sat="1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9" y="-2"/>
            <a:ext cx="12192000" cy="794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B90C621-3C4F-4CD7-B234-C2D95CC5B165}"/>
              </a:ext>
            </a:extLst>
          </p:cNvPr>
          <p:cNvSpPr/>
          <p:nvPr/>
        </p:nvSpPr>
        <p:spPr>
          <a:xfrm>
            <a:off x="-9187" y="0"/>
            <a:ext cx="3333750" cy="7949381"/>
          </a:xfrm>
          <a:prstGeom prst="rect">
            <a:avLst/>
          </a:prstGeom>
          <a:solidFill>
            <a:schemeClr val="accent2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C20B44-39F0-4FC0-9F05-2E3A69128905}"/>
              </a:ext>
            </a:extLst>
          </p:cNvPr>
          <p:cNvSpPr txBox="1"/>
          <p:nvPr/>
        </p:nvSpPr>
        <p:spPr>
          <a:xfrm>
            <a:off x="67792" y="1882954"/>
            <a:ext cx="32194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Pachetul minim de servicii sociale include următoarele</a:t>
            </a:r>
            <a:r>
              <a:rPr lang="ro-RO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servicii sociale: 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BE2272A-6D1B-4C2E-85E5-D48B0199EB3F}"/>
              </a:ext>
            </a:extLst>
          </p:cNvPr>
          <p:cNvSpPr/>
          <p:nvPr/>
        </p:nvSpPr>
        <p:spPr>
          <a:xfrm>
            <a:off x="4133850" y="409808"/>
            <a:ext cx="7772400" cy="1315705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81000"/>
            </a:schemeClr>
          </a:solidFill>
          <a:ln w="63500" cmpd="sng">
            <a:solidFill>
              <a:schemeClr val="accent2">
                <a:lumMod val="75000"/>
                <a:alpha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Serviciul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social de 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suport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monetar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adresat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familiilor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persoanelor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defavorizate</a:t>
            </a:r>
            <a:endParaRPr lang="en-US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969F484-BCA4-4CA5-B015-27243B93D98E}"/>
              </a:ext>
            </a:extLst>
          </p:cNvPr>
          <p:cNvSpPr/>
          <p:nvPr/>
        </p:nvSpPr>
        <p:spPr>
          <a:xfrm>
            <a:off x="4181474" y="2727300"/>
            <a:ext cx="7724776" cy="1526813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81000"/>
            </a:schemeClr>
          </a:solidFill>
          <a:ln w="63500">
            <a:solidFill>
              <a:schemeClr val="accent2">
                <a:lumMod val="75000"/>
                <a:alpha val="7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o-RO" sz="28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                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Serviciul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social de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sprijin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familiile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en-US" sz="28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copii</a:t>
            </a:r>
            <a:endParaRPr lang="en-US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1F61551-90D9-4C6C-8948-A41F64C57B09}"/>
              </a:ext>
            </a:extLst>
          </p:cNvPr>
          <p:cNvSpPr/>
          <p:nvPr/>
        </p:nvSpPr>
        <p:spPr>
          <a:xfrm>
            <a:off x="4181474" y="5018965"/>
            <a:ext cx="7506277" cy="1421702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  <a:alpha val="81000"/>
            </a:schemeClr>
          </a:solidFill>
          <a:ln w="63500">
            <a:solidFill>
              <a:schemeClr val="accent2">
                <a:lumMod val="75000"/>
                <a:alpha val="7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Serviciul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social </a:t>
            </a:r>
            <a:r>
              <a:rPr lang="en-US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Asistenţă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personală</a:t>
            </a:r>
            <a:endParaRPr lang="en-US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Graphic 14" descr="Cursor">
            <a:extLst>
              <a:ext uri="{FF2B5EF4-FFF2-40B4-BE49-F238E27FC236}">
                <a16:creationId xmlns:a16="http://schemas.microsoft.com/office/drawing/2014/main" id="{4842F8E0-B10E-4458-B614-4ABE55DA254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 rot="7332152">
            <a:off x="3198571" y="698137"/>
            <a:ext cx="1023600" cy="1023600"/>
          </a:xfrm>
          <a:prstGeom prst="rect">
            <a:avLst/>
          </a:prstGeom>
        </p:spPr>
      </p:pic>
      <p:pic>
        <p:nvPicPr>
          <p:cNvPr id="17" name="Graphic 16" descr="Cursor">
            <a:extLst>
              <a:ext uri="{FF2B5EF4-FFF2-40B4-BE49-F238E27FC236}">
                <a16:creationId xmlns:a16="http://schemas.microsoft.com/office/drawing/2014/main" id="{1EBEB901-4A69-4A5D-9780-29EE5ACA7A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 rot="8147077">
            <a:off x="3188544" y="2993470"/>
            <a:ext cx="1104579" cy="1104579"/>
          </a:xfrm>
          <a:prstGeom prst="rect">
            <a:avLst/>
          </a:prstGeom>
        </p:spPr>
      </p:pic>
      <p:pic>
        <p:nvPicPr>
          <p:cNvPr id="18" name="Graphic 17" descr="Cursor">
            <a:extLst>
              <a:ext uri="{FF2B5EF4-FFF2-40B4-BE49-F238E27FC236}">
                <a16:creationId xmlns:a16="http://schemas.microsoft.com/office/drawing/2014/main" id="{C9B708A9-55CB-4D9B-A132-1E7C13CFE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 rot="10065199">
            <a:off x="3210062" y="4898312"/>
            <a:ext cx="1167575" cy="1167575"/>
          </a:xfrm>
          <a:prstGeom prst="rect">
            <a:avLst/>
          </a:prstGeom>
        </p:spPr>
      </p:pic>
      <p:pic>
        <p:nvPicPr>
          <p:cNvPr id="3" name="Graphic 2" descr="Person in wheelchair">
            <a:extLst>
              <a:ext uri="{FF2B5EF4-FFF2-40B4-BE49-F238E27FC236}">
                <a16:creationId xmlns:a16="http://schemas.microsoft.com/office/drawing/2014/main" id="{D6A35DBF-FF05-42FF-A2B9-D19D143E15C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441455" y="5300819"/>
            <a:ext cx="914400" cy="914400"/>
          </a:xfrm>
          <a:prstGeom prst="rect">
            <a:avLst/>
          </a:prstGeom>
        </p:spPr>
      </p:pic>
      <p:pic>
        <p:nvPicPr>
          <p:cNvPr id="8" name="Graphic 7" descr="Family with two children">
            <a:extLst>
              <a:ext uri="{FF2B5EF4-FFF2-40B4-BE49-F238E27FC236}">
                <a16:creationId xmlns:a16="http://schemas.microsoft.com/office/drawing/2014/main" id="{0F3D3452-2E68-422C-8681-B508FBDA74F7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521816" y="2694736"/>
            <a:ext cx="914400" cy="914400"/>
          </a:xfrm>
          <a:prstGeom prst="rect">
            <a:avLst/>
          </a:prstGeom>
        </p:spPr>
      </p:pic>
      <p:pic>
        <p:nvPicPr>
          <p:cNvPr id="12" name="Graphic 11" descr="Universal access">
            <a:extLst>
              <a:ext uri="{FF2B5EF4-FFF2-40B4-BE49-F238E27FC236}">
                <a16:creationId xmlns:a16="http://schemas.microsoft.com/office/drawing/2014/main" id="{A6B16636-F3B9-4901-90BC-3F9E4F6877A2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288239" y="428142"/>
            <a:ext cx="914400" cy="1038708"/>
          </a:xfrm>
          <a:prstGeom prst="rect">
            <a:avLst/>
          </a:prstGeom>
        </p:spPr>
      </p:pic>
      <p:pic>
        <p:nvPicPr>
          <p:cNvPr id="14" name="Graphic 13" descr="Woman with cane">
            <a:extLst>
              <a:ext uri="{FF2B5EF4-FFF2-40B4-BE49-F238E27FC236}">
                <a16:creationId xmlns:a16="http://schemas.microsoft.com/office/drawing/2014/main" id="{BAD71685-547A-42A3-869E-FE683C2B9A30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258746" y="1120685"/>
            <a:ext cx="623657" cy="533727"/>
          </a:xfrm>
          <a:prstGeom prst="rect">
            <a:avLst/>
          </a:prstGeom>
        </p:spPr>
      </p:pic>
      <p:pic>
        <p:nvPicPr>
          <p:cNvPr id="19" name="Graphic 18" descr="Woman with baby">
            <a:extLst>
              <a:ext uri="{FF2B5EF4-FFF2-40B4-BE49-F238E27FC236}">
                <a16:creationId xmlns:a16="http://schemas.microsoft.com/office/drawing/2014/main" id="{FEB4BF1B-F7AA-4F11-86A4-39C355C0571A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4745439" y="3492152"/>
            <a:ext cx="761585" cy="669679"/>
          </a:xfrm>
          <a:prstGeom prst="rect">
            <a:avLst/>
          </a:prstGeom>
        </p:spPr>
      </p:pic>
      <p:pic>
        <p:nvPicPr>
          <p:cNvPr id="21" name="Graphic 20" descr="Woman with stroller">
            <a:extLst>
              <a:ext uri="{FF2B5EF4-FFF2-40B4-BE49-F238E27FC236}">
                <a16:creationId xmlns:a16="http://schemas.microsoft.com/office/drawing/2014/main" id="{53E8F401-0F36-4BF2-95B7-394B76476EE4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5272117" y="3429000"/>
            <a:ext cx="775443" cy="751435"/>
          </a:xfrm>
          <a:prstGeom prst="rect">
            <a:avLst/>
          </a:prstGeom>
        </p:spPr>
      </p:pic>
      <p:pic>
        <p:nvPicPr>
          <p:cNvPr id="20" name="Graphic 19" descr="Woman with cane">
            <a:extLst>
              <a:ext uri="{FF2B5EF4-FFF2-40B4-BE49-F238E27FC236}">
                <a16:creationId xmlns:a16="http://schemas.microsoft.com/office/drawing/2014/main" id="{B5BC8741-ADD5-449F-8A75-FDC39BD3DB49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313846" y="3478911"/>
            <a:ext cx="701691" cy="614723"/>
          </a:xfrm>
          <a:prstGeom prst="rect">
            <a:avLst/>
          </a:prstGeom>
        </p:spPr>
      </p:pic>
      <p:pic>
        <p:nvPicPr>
          <p:cNvPr id="22" name="Graphic 21" descr="Woman with baby">
            <a:extLst>
              <a:ext uri="{FF2B5EF4-FFF2-40B4-BE49-F238E27FC236}">
                <a16:creationId xmlns:a16="http://schemas.microsoft.com/office/drawing/2014/main" id="{AE95C58E-67FB-44B3-B124-91EAA151AE24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4684696" y="1094376"/>
            <a:ext cx="553196" cy="61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68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F7FB256-2EAA-448D-B7EF-5F44486944F5}"/>
              </a:ext>
            </a:extLst>
          </p:cNvPr>
          <p:cNvSpPr/>
          <p:nvPr/>
        </p:nvSpPr>
        <p:spPr>
          <a:xfrm>
            <a:off x="1223072" y="177068"/>
            <a:ext cx="8684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Finanțarea Pachetului minim de servicii sociale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E2B443-F971-4BA5-94DC-BFBEAFAE2D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441" y="4842007"/>
            <a:ext cx="2038350" cy="1953485"/>
          </a:xfrm>
          <a:prstGeom prst="rect">
            <a:avLst/>
          </a:prstGeom>
          <a:effectLst>
            <a:glow rad="127000">
              <a:srgbClr val="8FAADC"/>
            </a:glow>
          </a:effectLst>
        </p:spPr>
      </p:pic>
      <p:pic>
        <p:nvPicPr>
          <p:cNvPr id="14" name="Graphic 13" descr="Universal access">
            <a:extLst>
              <a:ext uri="{FF2B5EF4-FFF2-40B4-BE49-F238E27FC236}">
                <a16:creationId xmlns:a16="http://schemas.microsoft.com/office/drawing/2014/main" id="{6FE3410D-75D6-4D43-A9A9-FFE4A0E078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641819" y="-94977"/>
            <a:ext cx="1165122" cy="1057267"/>
          </a:xfrm>
          <a:prstGeom prst="rect">
            <a:avLst/>
          </a:prstGeom>
        </p:spPr>
      </p:pic>
      <p:pic>
        <p:nvPicPr>
          <p:cNvPr id="16" name="Graphic 15" descr="Family with boy">
            <a:extLst>
              <a:ext uri="{FF2B5EF4-FFF2-40B4-BE49-F238E27FC236}">
                <a16:creationId xmlns:a16="http://schemas.microsoft.com/office/drawing/2014/main" id="{DB136DCA-41A9-40A8-A9E4-731F7B0B6F5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089339" y="378055"/>
            <a:ext cx="914400" cy="914400"/>
          </a:xfrm>
          <a:prstGeom prst="rect">
            <a:avLst/>
          </a:prstGeom>
        </p:spPr>
      </p:pic>
      <p:pic>
        <p:nvPicPr>
          <p:cNvPr id="24" name="Graphic 23" descr="Man with cane">
            <a:extLst>
              <a:ext uri="{FF2B5EF4-FFF2-40B4-BE49-F238E27FC236}">
                <a16:creationId xmlns:a16="http://schemas.microsoft.com/office/drawing/2014/main" id="{0C22DC3D-14B1-4BED-A1D3-E31F6E3B0B9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0878378" y="614966"/>
            <a:ext cx="677841" cy="56218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7CC0018-9E83-4B05-8ABC-E4CA9B72ADF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13138">
            <a:off x="114853" y="1792591"/>
            <a:ext cx="1014021" cy="914739"/>
          </a:xfrm>
          <a:prstGeom prst="rect">
            <a:avLst/>
          </a:prstGeom>
          <a:effectLst>
            <a:glow rad="127000">
              <a:srgbClr val="002060"/>
            </a:glow>
          </a:effectLst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CE972C9C-12D4-4BF5-B3DF-8A19F8B34DBD}"/>
              </a:ext>
            </a:extLst>
          </p:cNvPr>
          <p:cNvSpPr/>
          <p:nvPr/>
        </p:nvSpPr>
        <p:spPr>
          <a:xfrm>
            <a:off x="1166406" y="1177155"/>
            <a:ext cx="11025594" cy="2123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Agenția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Națională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Asistență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Socială</a:t>
            </a:r>
            <a:r>
              <a:rPr lang="en-US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transferă 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lunar,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pînă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 data de 1 a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lunii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imediat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următoare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lunii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gestiune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autorităților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administrației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locale de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nivelul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doilea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sumele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acumulate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Fondul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susținere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populației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Finanțarea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pachetului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 de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</a:t>
            </a:r>
            <a:r>
              <a:rPr lang="ro-RO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ză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proporțional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financiare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acumulate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fondul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respectiv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sumei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prevăzute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 de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servicii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autoritate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publică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locală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nivelul</a:t>
            </a:r>
            <a:r>
              <a:rPr lang="en-US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sz="22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doilea</a:t>
            </a:r>
            <a:endParaRPr lang="ru-RU" sz="2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E7B5370-2DB5-4D3C-83B8-7FDDF11CD382}"/>
              </a:ext>
            </a:extLst>
          </p:cNvPr>
          <p:cNvSpPr/>
          <p:nvPr/>
        </p:nvSpPr>
        <p:spPr>
          <a:xfrm>
            <a:off x="1244736" y="3441591"/>
            <a:ext cx="108991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Finanțarea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sumei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alocate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serviciu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social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 se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efectu</a:t>
            </a:r>
            <a:r>
              <a:rPr lang="ro-RO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ză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autoritățile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locale de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nivelul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doilea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limitele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plafoanelor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Ministerul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Sănătății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Muncii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Protecției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Sociale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F0E4B78-5E41-4100-80F1-4EDB6EA23D5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13138">
            <a:off x="137467" y="5361619"/>
            <a:ext cx="1014021" cy="914739"/>
          </a:xfrm>
          <a:prstGeom prst="rect">
            <a:avLst/>
          </a:prstGeom>
          <a:effectLst>
            <a:glow rad="127000">
              <a:srgbClr val="002060"/>
            </a:glow>
          </a:effec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09C53DD-87C6-4A9C-B587-933DD743E8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13138">
            <a:off x="137468" y="3642544"/>
            <a:ext cx="1014021" cy="914739"/>
          </a:xfrm>
          <a:prstGeom prst="rect">
            <a:avLst/>
          </a:prstGeom>
          <a:effectLst>
            <a:glow rad="127000">
              <a:srgbClr val="002060"/>
            </a:glow>
          </a:effec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B00F8460-EBF8-426E-9FBF-EFABE83650FC}"/>
              </a:ext>
            </a:extLst>
          </p:cNvPr>
          <p:cNvSpPr/>
          <p:nvPr/>
        </p:nvSpPr>
        <p:spPr>
          <a:xfrm>
            <a:off x="1266341" y="5288964"/>
            <a:ext cx="10968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Autoritățile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locale de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nivelul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doilea</a:t>
            </a:r>
            <a:r>
              <a:rPr lang="ro-RO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prezintă rapoarte privind utilizarea mijloacelor financiare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serviciu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social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minim</a:t>
            </a:r>
            <a:r>
              <a:rPr lang="ro-RO" sz="22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159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ine de stoc gratuitÄ din adult, clÄdiri, concentrare, degete">
            <a:extLst>
              <a:ext uri="{FF2B5EF4-FFF2-40B4-BE49-F238E27FC236}">
                <a16:creationId xmlns:a16="http://schemas.microsoft.com/office/drawing/2014/main" id="{668BDB38-A627-4455-98FB-E239221CE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09" y="0"/>
            <a:ext cx="12192000" cy="703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5AB6FB08-F347-4E18-A385-D6F1D70594B3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109573" y="741465"/>
            <a:ext cx="964106" cy="977000"/>
          </a:xfrm>
          <a:prstGeom prst="bentConnector2">
            <a:avLst/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43412C49-F103-4F23-B5C3-B531E272ECA9}"/>
              </a:ext>
            </a:extLst>
          </p:cNvPr>
          <p:cNvCxnSpPr>
            <a:cxnSpLocks/>
          </p:cNvCxnSpPr>
          <p:nvPr/>
        </p:nvCxnSpPr>
        <p:spPr>
          <a:xfrm>
            <a:off x="7014821" y="4826801"/>
            <a:ext cx="1652592" cy="132069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08A41DB2-1D86-4301-9AC7-0F1A63B1F6A5}"/>
              </a:ext>
            </a:extLst>
          </p:cNvPr>
          <p:cNvCxnSpPr>
            <a:cxnSpLocks/>
          </p:cNvCxnSpPr>
          <p:nvPr/>
        </p:nvCxnSpPr>
        <p:spPr>
          <a:xfrm rot="10800000">
            <a:off x="3227468" y="1171576"/>
            <a:ext cx="1081502" cy="440873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4E5A3024-1F6E-4EB8-8B48-5693C658EC5E}"/>
              </a:ext>
            </a:extLst>
          </p:cNvPr>
          <p:cNvSpPr/>
          <p:nvPr/>
        </p:nvSpPr>
        <p:spPr>
          <a:xfrm>
            <a:off x="3365509" y="1254408"/>
            <a:ext cx="4475608" cy="3991144"/>
          </a:xfrm>
          <a:prstGeom prst="ellipse">
            <a:avLst/>
          </a:prstGeom>
          <a:solidFill>
            <a:schemeClr val="bg2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Mijloace financiare aprobate pentru finanțarea Pachetului minim de servicii sociale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AFC1F157-B737-4931-9321-938E739F34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6457561"/>
              </p:ext>
            </p:extLst>
          </p:nvPr>
        </p:nvGraphicFramePr>
        <p:xfrm>
          <a:off x="8645100" y="3517489"/>
          <a:ext cx="3474557" cy="1760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39E318D-9C68-4A97-AF6A-DB4E65BB2543}"/>
              </a:ext>
            </a:extLst>
          </p:cNvPr>
          <p:cNvSpPr/>
          <p:nvPr/>
        </p:nvSpPr>
        <p:spPr>
          <a:xfrm>
            <a:off x="8265394" y="42833"/>
            <a:ext cx="3835430" cy="1885720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99116D-0F9A-4329-96E0-0109F00FFE4E}"/>
              </a:ext>
            </a:extLst>
          </p:cNvPr>
          <p:cNvGrpSpPr/>
          <p:nvPr/>
        </p:nvGrpSpPr>
        <p:grpSpPr>
          <a:xfrm>
            <a:off x="113143" y="46654"/>
            <a:ext cx="3114325" cy="3445538"/>
            <a:chOff x="1" y="123328"/>
            <a:chExt cx="3835430" cy="1425059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6365A886-1FFD-47CB-9C88-0A9F8D384DA1}"/>
                </a:ext>
              </a:extLst>
            </p:cNvPr>
            <p:cNvSpPr/>
            <p:nvPr/>
          </p:nvSpPr>
          <p:spPr>
            <a:xfrm>
              <a:off x="1" y="123328"/>
              <a:ext cx="3835430" cy="1425059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sp>
        <p:sp>
          <p:nvSpPr>
            <p:cNvPr id="30" name="Rectangle: Rounded Corners 4">
              <a:extLst>
                <a:ext uri="{FF2B5EF4-FFF2-40B4-BE49-F238E27FC236}">
                  <a16:creationId xmlns:a16="http://schemas.microsoft.com/office/drawing/2014/main" id="{670ACE3C-D2CE-451A-A403-911FAAD68753}"/>
                </a:ext>
              </a:extLst>
            </p:cNvPr>
            <p:cNvSpPr txBox="1"/>
            <p:nvPr/>
          </p:nvSpPr>
          <p:spPr>
            <a:xfrm>
              <a:off x="1" y="280133"/>
              <a:ext cx="3835430" cy="1114188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r>
                <a:rPr lang="ro-RO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Mijloace financiare aprobate pentru finanțarea Serviciul social de Suport monetar adresat familiilor/</a:t>
              </a:r>
            </a:p>
            <a:p>
              <a:r>
                <a:rPr lang="ro-RO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persoanelor defavorizate au constituit:</a:t>
              </a:r>
            </a:p>
          </p:txBody>
        </p:sp>
      </p:grpSp>
      <p:sp>
        <p:nvSpPr>
          <p:cNvPr id="14" name="Rectangle: Rounded Corners 4">
            <a:extLst>
              <a:ext uri="{FF2B5EF4-FFF2-40B4-BE49-F238E27FC236}">
                <a16:creationId xmlns:a16="http://schemas.microsoft.com/office/drawing/2014/main" id="{75D63002-71AA-4334-BE22-1CC2B92E7276}"/>
              </a:ext>
            </a:extLst>
          </p:cNvPr>
          <p:cNvSpPr txBox="1"/>
          <p:nvPr/>
        </p:nvSpPr>
        <p:spPr>
          <a:xfrm>
            <a:off x="8709892" y="42833"/>
            <a:ext cx="3176684" cy="188572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o-RO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Mijloace financiare aprobate pentru finanțarea Serviciul social de Sprijin pentru familiile cu copii au constituit:</a:t>
            </a:r>
            <a:endParaRPr lang="en-US" sz="2000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B8CACF9-4AB9-4D7F-8A54-4D60E7521780}"/>
              </a:ext>
            </a:extLst>
          </p:cNvPr>
          <p:cNvCxnSpPr>
            <a:cxnSpLocks/>
          </p:cNvCxnSpPr>
          <p:nvPr/>
        </p:nvCxnSpPr>
        <p:spPr>
          <a:xfrm rot="5400000">
            <a:off x="3821955" y="5318189"/>
            <a:ext cx="974031" cy="276010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2D751A5F-BD6A-4A69-B694-B0791680CA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2721015"/>
              </p:ext>
            </p:extLst>
          </p:nvPr>
        </p:nvGraphicFramePr>
        <p:xfrm>
          <a:off x="3037713" y="5943208"/>
          <a:ext cx="2143887" cy="914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CFD87EE4-1A4D-4651-8D15-619123BA6C43}"/>
              </a:ext>
            </a:extLst>
          </p:cNvPr>
          <p:cNvCxnSpPr>
            <a:cxnSpLocks/>
          </p:cNvCxnSpPr>
          <p:nvPr/>
        </p:nvCxnSpPr>
        <p:spPr>
          <a:xfrm rot="5400000">
            <a:off x="5823819" y="5384236"/>
            <a:ext cx="831156" cy="286793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Diagram 23">
            <a:extLst>
              <a:ext uri="{FF2B5EF4-FFF2-40B4-BE49-F238E27FC236}">
                <a16:creationId xmlns:a16="http://schemas.microsoft.com/office/drawing/2014/main" id="{EFD6E31F-FB8D-4A5B-94C5-0678A77F87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6771189"/>
              </p:ext>
            </p:extLst>
          </p:nvPr>
        </p:nvGraphicFramePr>
        <p:xfrm>
          <a:off x="5310850" y="5943208"/>
          <a:ext cx="2143887" cy="914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55BD5B79-673F-434B-BFF9-A5620A0510D3}"/>
              </a:ext>
            </a:extLst>
          </p:cNvPr>
          <p:cNvCxnSpPr>
            <a:cxnSpLocks/>
          </p:cNvCxnSpPr>
          <p:nvPr/>
        </p:nvCxnSpPr>
        <p:spPr>
          <a:xfrm rot="5400000">
            <a:off x="2042856" y="3825812"/>
            <a:ext cx="974031" cy="276010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84BA2F11-0C1C-4840-A54D-5DE683C4F64D}"/>
              </a:ext>
            </a:extLst>
          </p:cNvPr>
          <p:cNvCxnSpPr>
            <a:cxnSpLocks/>
          </p:cNvCxnSpPr>
          <p:nvPr/>
        </p:nvCxnSpPr>
        <p:spPr>
          <a:xfrm rot="5400000">
            <a:off x="419109" y="3862341"/>
            <a:ext cx="974031" cy="276010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91B5480E-F5A3-4AE9-9A33-AF56230314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1188821"/>
              </p:ext>
            </p:extLst>
          </p:nvPr>
        </p:nvGraphicFramePr>
        <p:xfrm>
          <a:off x="1915449" y="4435440"/>
          <a:ext cx="1847808" cy="914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graphicFrame>
        <p:nvGraphicFramePr>
          <p:cNvPr id="32" name="Diagram 31">
            <a:extLst>
              <a:ext uri="{FF2B5EF4-FFF2-40B4-BE49-F238E27FC236}">
                <a16:creationId xmlns:a16="http://schemas.microsoft.com/office/drawing/2014/main" id="{5FADE245-05E1-44AD-AA6D-37C75D471E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2505471"/>
              </p:ext>
            </p:extLst>
          </p:nvPr>
        </p:nvGraphicFramePr>
        <p:xfrm>
          <a:off x="3809" y="4487361"/>
          <a:ext cx="1820464" cy="914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4" r:lo="rId25" r:qs="rId26" r:cs="rId27"/>
          </a:graphicData>
        </a:graphic>
      </p:graphicFrame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DB4648C9-8732-4DF0-A04A-11585757068E}"/>
              </a:ext>
            </a:extLst>
          </p:cNvPr>
          <p:cNvCxnSpPr>
            <a:cxnSpLocks/>
          </p:cNvCxnSpPr>
          <p:nvPr/>
        </p:nvCxnSpPr>
        <p:spPr>
          <a:xfrm rot="5400000">
            <a:off x="10974034" y="2178484"/>
            <a:ext cx="664780" cy="217878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374DCC89-FA0F-4383-ABDA-E0AC0B2095BF}"/>
              </a:ext>
            </a:extLst>
          </p:cNvPr>
          <p:cNvCxnSpPr>
            <a:cxnSpLocks/>
          </p:cNvCxnSpPr>
          <p:nvPr/>
        </p:nvCxnSpPr>
        <p:spPr>
          <a:xfrm rot="5400000">
            <a:off x="8846497" y="2126782"/>
            <a:ext cx="642909" cy="246451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0138285-BCDC-48CF-A354-73156469278D}"/>
              </a:ext>
            </a:extLst>
          </p:cNvPr>
          <p:cNvGrpSpPr/>
          <p:nvPr/>
        </p:nvGrpSpPr>
        <p:grpSpPr>
          <a:xfrm>
            <a:off x="7979158" y="2613326"/>
            <a:ext cx="1960637" cy="868631"/>
            <a:chOff x="0" y="893"/>
            <a:chExt cx="2143887" cy="91389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79934348-C5E3-4414-850B-6D16DF535D83}"/>
                </a:ext>
              </a:extLst>
            </p:cNvPr>
            <p:cNvSpPr/>
            <p:nvPr/>
          </p:nvSpPr>
          <p:spPr>
            <a:xfrm>
              <a:off x="0" y="893"/>
              <a:ext cx="2143887" cy="913898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sp>
        <p:sp>
          <p:nvSpPr>
            <p:cNvPr id="37" name="Rectangle: Rounded Corners 4">
              <a:extLst>
                <a:ext uri="{FF2B5EF4-FFF2-40B4-BE49-F238E27FC236}">
                  <a16:creationId xmlns:a16="http://schemas.microsoft.com/office/drawing/2014/main" id="{49487F99-E48B-4B22-8058-F20B4EC1458E}"/>
                </a:ext>
              </a:extLst>
            </p:cNvPr>
            <p:cNvSpPr txBox="1"/>
            <p:nvPr/>
          </p:nvSpPr>
          <p:spPr>
            <a:xfrm>
              <a:off x="80000" y="69773"/>
              <a:ext cx="2054661" cy="8246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ro-RO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nul 2019</a:t>
              </a:r>
              <a:endParaRPr lang="en-US" sz="2000" b="1" kern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o-RO" sz="20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37680,8</a:t>
              </a:r>
              <a:r>
                <a:rPr lang="en-US" sz="20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mii lei</a:t>
              </a:r>
              <a:endParaRPr lang="en-US" sz="2000" kern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F1CB97-76D3-4431-886D-60A91BCAAC12}"/>
              </a:ext>
            </a:extLst>
          </p:cNvPr>
          <p:cNvGrpSpPr/>
          <p:nvPr/>
        </p:nvGrpSpPr>
        <p:grpSpPr>
          <a:xfrm>
            <a:off x="7938387" y="5943208"/>
            <a:ext cx="2042178" cy="914792"/>
            <a:chOff x="-107545" y="893"/>
            <a:chExt cx="2251432" cy="913898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AE8160CA-2FA8-454A-9AF6-B4E11C4D5A77}"/>
                </a:ext>
              </a:extLst>
            </p:cNvPr>
            <p:cNvSpPr/>
            <p:nvPr/>
          </p:nvSpPr>
          <p:spPr>
            <a:xfrm>
              <a:off x="0" y="893"/>
              <a:ext cx="2143887" cy="913898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sp>
        <p:sp>
          <p:nvSpPr>
            <p:cNvPr id="40" name="Rectangle: Rounded Corners 4">
              <a:extLst>
                <a:ext uri="{FF2B5EF4-FFF2-40B4-BE49-F238E27FC236}">
                  <a16:creationId xmlns:a16="http://schemas.microsoft.com/office/drawing/2014/main" id="{8A88A2DA-981C-4EC2-95EF-078F06425780}"/>
                </a:ext>
              </a:extLst>
            </p:cNvPr>
            <p:cNvSpPr txBox="1"/>
            <p:nvPr/>
          </p:nvSpPr>
          <p:spPr>
            <a:xfrm>
              <a:off x="-107545" y="63250"/>
              <a:ext cx="2054661" cy="8246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ro-RO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nul 2019</a:t>
              </a:r>
              <a:endParaRPr lang="en-US" sz="2000" b="1" kern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o-RO" sz="20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14003,8</a:t>
              </a:r>
              <a:r>
                <a:rPr lang="en-US" sz="20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mii lei</a:t>
              </a:r>
              <a:endParaRPr lang="en-US" sz="2000" kern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08E41EF4-1CE6-49D9-9A72-C1E697C76EAB}"/>
              </a:ext>
            </a:extLst>
          </p:cNvPr>
          <p:cNvCxnSpPr>
            <a:cxnSpLocks/>
          </p:cNvCxnSpPr>
          <p:nvPr/>
        </p:nvCxnSpPr>
        <p:spPr>
          <a:xfrm rot="5400000">
            <a:off x="9008168" y="5543072"/>
            <a:ext cx="597152" cy="160104"/>
          </a:xfrm>
          <a:prstGeom prst="bentConnector3">
            <a:avLst>
              <a:gd name="adj1" fmla="val 50000"/>
            </a:avLst>
          </a:prstGeom>
          <a:ln w="53975">
            <a:solidFill>
              <a:srgbClr val="00206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C1E6035-ECB4-41A5-8667-E84467A67E3A}"/>
              </a:ext>
            </a:extLst>
          </p:cNvPr>
          <p:cNvGrpSpPr/>
          <p:nvPr/>
        </p:nvGrpSpPr>
        <p:grpSpPr>
          <a:xfrm>
            <a:off x="10117656" y="2606441"/>
            <a:ext cx="1892673" cy="868631"/>
            <a:chOff x="0" y="893"/>
            <a:chExt cx="2143887" cy="913898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651C647E-2C5C-4132-BDC7-CE209AA4B6F4}"/>
                </a:ext>
              </a:extLst>
            </p:cNvPr>
            <p:cNvSpPr/>
            <p:nvPr/>
          </p:nvSpPr>
          <p:spPr>
            <a:xfrm>
              <a:off x="0" y="893"/>
              <a:ext cx="2143887" cy="913898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sp>
        <p:sp>
          <p:nvSpPr>
            <p:cNvPr id="48" name="Rectangle: Rounded Corners 4">
              <a:extLst>
                <a:ext uri="{FF2B5EF4-FFF2-40B4-BE49-F238E27FC236}">
                  <a16:creationId xmlns:a16="http://schemas.microsoft.com/office/drawing/2014/main" id="{EE80DBF2-2C2D-4966-A21D-C4856772405A}"/>
                </a:ext>
              </a:extLst>
            </p:cNvPr>
            <p:cNvSpPr txBox="1"/>
            <p:nvPr/>
          </p:nvSpPr>
          <p:spPr>
            <a:xfrm>
              <a:off x="0" y="41646"/>
              <a:ext cx="2054661" cy="8246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ro-RO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nul 2020</a:t>
              </a:r>
              <a:endParaRPr lang="en-US" sz="2000" b="1" kern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o-RO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31498,8</a:t>
              </a:r>
              <a:r>
                <a:rPr lang="ro-RO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sz="20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mii lei</a:t>
              </a:r>
              <a:endParaRPr lang="en-US" sz="2000" kern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494617A-A46B-49A1-BE84-FEE6FC5E6013}"/>
              </a:ext>
            </a:extLst>
          </p:cNvPr>
          <p:cNvGrpSpPr/>
          <p:nvPr/>
        </p:nvGrpSpPr>
        <p:grpSpPr>
          <a:xfrm>
            <a:off x="10099333" y="5900375"/>
            <a:ext cx="2042178" cy="914792"/>
            <a:chOff x="-107545" y="893"/>
            <a:chExt cx="2251432" cy="913898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8B234413-B4AF-40F7-829A-FF1F55A84094}"/>
                </a:ext>
              </a:extLst>
            </p:cNvPr>
            <p:cNvSpPr/>
            <p:nvPr/>
          </p:nvSpPr>
          <p:spPr>
            <a:xfrm>
              <a:off x="0" y="893"/>
              <a:ext cx="2143887" cy="913898"/>
            </a:xfrm>
            <a:prstGeom prst="round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</p:sp>
        <p:sp>
          <p:nvSpPr>
            <p:cNvPr id="51" name="Rectangle: Rounded Corners 4">
              <a:extLst>
                <a:ext uri="{FF2B5EF4-FFF2-40B4-BE49-F238E27FC236}">
                  <a16:creationId xmlns:a16="http://schemas.microsoft.com/office/drawing/2014/main" id="{1F678D18-599B-4A16-BF4F-AA99C71324FD}"/>
                </a:ext>
              </a:extLst>
            </p:cNvPr>
            <p:cNvSpPr txBox="1"/>
            <p:nvPr/>
          </p:nvSpPr>
          <p:spPr>
            <a:xfrm>
              <a:off x="-107545" y="63250"/>
              <a:ext cx="2054661" cy="8246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lang="ro-RO" sz="2000" b="1" kern="12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nul 2020</a:t>
              </a:r>
              <a:endParaRPr lang="ro-RO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o-RO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20262,4</a:t>
              </a:r>
              <a:r>
                <a:rPr lang="en-US" sz="2000" b="1" kern="1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mii lei</a:t>
              </a:r>
              <a:endParaRPr lang="en-US" sz="2000" kern="12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7558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ED255FF-D035-460A-92CB-95FBC77F5E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51628"/>
              </p:ext>
            </p:extLst>
          </p:nvPr>
        </p:nvGraphicFramePr>
        <p:xfrm>
          <a:off x="0" y="-133350"/>
          <a:ext cx="12191999" cy="69913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915737014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3776101604"/>
                    </a:ext>
                  </a:extLst>
                </a:gridCol>
                <a:gridCol w="609117">
                  <a:extLst>
                    <a:ext uri="{9D8B030D-6E8A-4147-A177-3AD203B41FA5}">
                      <a16:colId xmlns:a16="http://schemas.microsoft.com/office/drawing/2014/main" val="2624483232"/>
                    </a:ext>
                  </a:extLst>
                </a:gridCol>
                <a:gridCol w="512784">
                  <a:extLst>
                    <a:ext uri="{9D8B030D-6E8A-4147-A177-3AD203B41FA5}">
                      <a16:colId xmlns:a16="http://schemas.microsoft.com/office/drawing/2014/main" val="464891524"/>
                    </a:ext>
                  </a:extLst>
                </a:gridCol>
                <a:gridCol w="663302">
                  <a:extLst>
                    <a:ext uri="{9D8B030D-6E8A-4147-A177-3AD203B41FA5}">
                      <a16:colId xmlns:a16="http://schemas.microsoft.com/office/drawing/2014/main" val="2223806666"/>
                    </a:ext>
                  </a:extLst>
                </a:gridCol>
                <a:gridCol w="665853">
                  <a:extLst>
                    <a:ext uri="{9D8B030D-6E8A-4147-A177-3AD203B41FA5}">
                      <a16:colId xmlns:a16="http://schemas.microsoft.com/office/drawing/2014/main" val="2591020096"/>
                    </a:ext>
                  </a:extLst>
                </a:gridCol>
                <a:gridCol w="535744">
                  <a:extLst>
                    <a:ext uri="{9D8B030D-6E8A-4147-A177-3AD203B41FA5}">
                      <a16:colId xmlns:a16="http://schemas.microsoft.com/office/drawing/2014/main" val="1462267471"/>
                    </a:ext>
                  </a:extLst>
                </a:gridCol>
                <a:gridCol w="512784">
                  <a:extLst>
                    <a:ext uri="{9D8B030D-6E8A-4147-A177-3AD203B41FA5}">
                      <a16:colId xmlns:a16="http://schemas.microsoft.com/office/drawing/2014/main" val="3770946672"/>
                    </a:ext>
                  </a:extLst>
                </a:gridCol>
                <a:gridCol w="653097">
                  <a:extLst>
                    <a:ext uri="{9D8B030D-6E8A-4147-A177-3AD203B41FA5}">
                      <a16:colId xmlns:a16="http://schemas.microsoft.com/office/drawing/2014/main" val="582487545"/>
                    </a:ext>
                  </a:extLst>
                </a:gridCol>
                <a:gridCol w="653097">
                  <a:extLst>
                    <a:ext uri="{9D8B030D-6E8A-4147-A177-3AD203B41FA5}">
                      <a16:colId xmlns:a16="http://schemas.microsoft.com/office/drawing/2014/main" val="2909906820"/>
                    </a:ext>
                  </a:extLst>
                </a:gridCol>
                <a:gridCol w="673506">
                  <a:extLst>
                    <a:ext uri="{9D8B030D-6E8A-4147-A177-3AD203B41FA5}">
                      <a16:colId xmlns:a16="http://schemas.microsoft.com/office/drawing/2014/main" val="3140589796"/>
                    </a:ext>
                  </a:extLst>
                </a:gridCol>
                <a:gridCol w="673506">
                  <a:extLst>
                    <a:ext uri="{9D8B030D-6E8A-4147-A177-3AD203B41FA5}">
                      <a16:colId xmlns:a16="http://schemas.microsoft.com/office/drawing/2014/main" val="4063329905"/>
                    </a:ext>
                  </a:extLst>
                </a:gridCol>
                <a:gridCol w="653097">
                  <a:extLst>
                    <a:ext uri="{9D8B030D-6E8A-4147-A177-3AD203B41FA5}">
                      <a16:colId xmlns:a16="http://schemas.microsoft.com/office/drawing/2014/main" val="491101769"/>
                    </a:ext>
                  </a:extLst>
                </a:gridCol>
                <a:gridCol w="650545">
                  <a:extLst>
                    <a:ext uri="{9D8B030D-6E8A-4147-A177-3AD203B41FA5}">
                      <a16:colId xmlns:a16="http://schemas.microsoft.com/office/drawing/2014/main" val="208870317"/>
                    </a:ext>
                  </a:extLst>
                </a:gridCol>
                <a:gridCol w="673506">
                  <a:extLst>
                    <a:ext uri="{9D8B030D-6E8A-4147-A177-3AD203B41FA5}">
                      <a16:colId xmlns:a16="http://schemas.microsoft.com/office/drawing/2014/main" val="2934271018"/>
                    </a:ext>
                  </a:extLst>
                </a:gridCol>
                <a:gridCol w="673506">
                  <a:extLst>
                    <a:ext uri="{9D8B030D-6E8A-4147-A177-3AD203B41FA5}">
                      <a16:colId xmlns:a16="http://schemas.microsoft.com/office/drawing/2014/main" val="4186077762"/>
                    </a:ext>
                  </a:extLst>
                </a:gridCol>
                <a:gridCol w="673506">
                  <a:extLst>
                    <a:ext uri="{9D8B030D-6E8A-4147-A177-3AD203B41FA5}">
                      <a16:colId xmlns:a16="http://schemas.microsoft.com/office/drawing/2014/main" val="87027930"/>
                    </a:ext>
                  </a:extLst>
                </a:gridCol>
                <a:gridCol w="635240">
                  <a:extLst>
                    <a:ext uri="{9D8B030D-6E8A-4147-A177-3AD203B41FA5}">
                      <a16:colId xmlns:a16="http://schemas.microsoft.com/office/drawing/2014/main" val="1244874706"/>
                    </a:ext>
                  </a:extLst>
                </a:gridCol>
                <a:gridCol w="622484">
                  <a:extLst>
                    <a:ext uri="{9D8B030D-6E8A-4147-A177-3AD203B41FA5}">
                      <a16:colId xmlns:a16="http://schemas.microsoft.com/office/drawing/2014/main" val="1881351085"/>
                    </a:ext>
                  </a:extLst>
                </a:gridCol>
              </a:tblGrid>
              <a:tr h="1593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 d/o </a:t>
                      </a:r>
                      <a:endParaRPr lang="en-US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Denumirea</a:t>
                      </a:r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raionului</a:t>
                      </a:r>
                      <a:endParaRPr lang="en-US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Pachetul minim de servicii sociale</a:t>
                      </a:r>
                      <a:endParaRPr lang="en-US" sz="9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Sold rămas pentru serviciul social de suport monetar 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Sold rămas serviciul social pentru sprijinul familial 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Sold rămas neutilizat pentru serviciul social Asistență Personală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32764"/>
                  </a:ext>
                </a:extLst>
              </a:tr>
              <a:tr h="3156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</a:t>
                      </a:r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transferat</a:t>
                      </a:r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mii lei</a:t>
                      </a:r>
                      <a:endParaRPr lang="en-US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utilizat,   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Serviciul social de suport monetar adresta famiilor/persoanelor defavorizate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Serviciul social de sprijin pentru familiile cu copii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Serviciul social Asistență Personală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16292"/>
                  </a:ext>
                </a:extLst>
              </a:tr>
              <a:tr h="6179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 beneficiarilor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transferată,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utilizată,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rambursată,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 beneficiarilor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transferată,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utilizată,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rambursată,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 unităților de  As.Personal</a:t>
                      </a:r>
                      <a:endParaRPr lang="en-US" sz="9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transferată,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utilizată,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suma rambursată, mii lei</a:t>
                      </a:r>
                      <a:endParaRPr lang="en-US" sz="1000" b="1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948840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Anenii Noi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1553.80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1553.80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911.20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911.20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436908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Basarabeasca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529.60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511.50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897834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Briceni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1341.90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1327.50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787.00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787.00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726115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Cahul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2260.70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2260.70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1325.90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1325.90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334118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Călărași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1508.20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1220.40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884.60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624.20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154520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Cantemir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1221.10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1210.98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230.95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716.10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713.83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577352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Căușeni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1677.60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1647.12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328.00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335.22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344139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Cimișlia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1060.20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1049.12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207.30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621.80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611.92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35758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Criuleni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1434.60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1234.70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280.50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280.50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096977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Dondiușeni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736.40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736.40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661948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Drochia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1547.30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1547.30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907.50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907.50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76904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Dubăsari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696.80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636.10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80408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Edineți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1540.80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1540.80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614140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Fălești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1719.00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1718.70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1008.30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1008.00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374.70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374.70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118151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Florești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1549.90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1277.73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715.53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193.47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430490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RO" sz="1000" b="1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Glodeni</a:t>
                      </a:r>
                      <a:endParaRPr lang="ro-RO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1066.80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1066.81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625.90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232.51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174080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Hâncești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2297.40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2275.10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1347.30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1328.30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0966549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Ialoveni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1983.00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1975.80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387.50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387.50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1163.20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1156.00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70784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Leova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988.60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748.50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339.90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195632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Nisporeni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1269.60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1269.60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744.70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744.70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693391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Ocnița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901.30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901.30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528.50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528.50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979819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Orhei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2343.70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1813.10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458.20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458.20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1374.60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844.00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681642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Rezina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999.20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445.40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586.10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499.10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917508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Râșcani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1221.00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1216.13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716.30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711.43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056558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Sângerei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1947.20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1725.05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1142.00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919.85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222.15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0805374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Șoldănești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281929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Soroca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1846.20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1846.20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1082.80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1082.80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1181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Ștefan</a:t>
                      </a:r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Vodă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1331.80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1331.80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781.10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781.10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756893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Strășeni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1844.00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1844.00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1081.40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1081.40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449697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Taraclia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775.90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775.90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455.20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455.20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169.10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62795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Telenești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1523.70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1285.39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297.90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893.70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655.39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238.31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74930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Ungheni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2284.40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2257.10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498.00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470.70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840529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U.T.A. Gagauzia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3203.50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2631.31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626.20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1879.00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1879.00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698.30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640.11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991591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mun</a:t>
                      </a:r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Bălți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2442.50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2442.30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1432.60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0768616"/>
                  </a:ext>
                </a:extLst>
              </a:tr>
              <a:tr h="16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mun</a:t>
                      </a:r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Chișinău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12687.00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9517.89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2480.20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2076.80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7441.30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4859.20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2765.50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2581.89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403.40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2582.10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183.61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623133"/>
                  </a:ext>
                </a:extLst>
              </a:tr>
              <a:tr h="2903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GENERAL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64244.50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57751.32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12559.90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11577.85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63.45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37680.80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32610.25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1991.77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14003.80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13563.22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151.57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918.60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3092.78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289.01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9" marR="4679" marT="46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303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155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46F688-B394-4C71-AD74-D420E9495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683" y="0"/>
            <a:ext cx="12353365" cy="749449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D151F62-48CD-4F20-9528-C28625EDA9CD}"/>
              </a:ext>
            </a:extLst>
          </p:cNvPr>
          <p:cNvSpPr/>
          <p:nvPr/>
        </p:nvSpPr>
        <p:spPr>
          <a:xfrm>
            <a:off x="-119350" y="61111"/>
            <a:ext cx="12393707" cy="7494495"/>
          </a:xfrm>
          <a:prstGeom prst="rect">
            <a:avLst/>
          </a:prstGeom>
          <a:solidFill>
            <a:schemeClr val="bg2">
              <a:lumMod val="9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E85AAE9-6BA9-4BC1-8D39-AD2ABA8CA209}"/>
              </a:ext>
            </a:extLst>
          </p:cNvPr>
          <p:cNvSpPr/>
          <p:nvPr/>
        </p:nvSpPr>
        <p:spPr>
          <a:xfrm>
            <a:off x="-77343" y="2242588"/>
            <a:ext cx="2026025" cy="759142"/>
          </a:xfrm>
          <a:prstGeom prst="rightArrow">
            <a:avLst/>
          </a:prstGeom>
          <a:solidFill>
            <a:schemeClr val="accent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2C67EC-F3BF-4D58-9003-32A9183D1842}"/>
              </a:ext>
            </a:extLst>
          </p:cNvPr>
          <p:cNvSpPr txBox="1"/>
          <p:nvPr/>
        </p:nvSpPr>
        <p:spPr>
          <a:xfrm>
            <a:off x="7000663" y="5011303"/>
            <a:ext cx="3439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Nevaloricarea resurselor financiare transferate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BDF0F57-E2BB-4E5E-B911-259D7A2162C6}"/>
              </a:ext>
            </a:extLst>
          </p:cNvPr>
          <p:cNvSpPr/>
          <p:nvPr/>
        </p:nvSpPr>
        <p:spPr>
          <a:xfrm rot="10800000">
            <a:off x="10334518" y="5086349"/>
            <a:ext cx="1938162" cy="746986"/>
          </a:xfrm>
          <a:prstGeom prst="rightArrow">
            <a:avLst/>
          </a:prstGeom>
          <a:solidFill>
            <a:schemeClr val="accent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4D4C450E-0592-4487-9BA9-FD31690AE13F}"/>
              </a:ext>
            </a:extLst>
          </p:cNvPr>
          <p:cNvSpPr/>
          <p:nvPr/>
        </p:nvSpPr>
        <p:spPr>
          <a:xfrm>
            <a:off x="-119350" y="3778492"/>
            <a:ext cx="2996015" cy="759142"/>
          </a:xfrm>
          <a:prstGeom prst="rightArrow">
            <a:avLst/>
          </a:prstGeom>
          <a:solidFill>
            <a:schemeClr val="accent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F15C9914-3C5F-4000-B46C-C4E033688E9C}"/>
              </a:ext>
            </a:extLst>
          </p:cNvPr>
          <p:cNvSpPr/>
          <p:nvPr/>
        </p:nvSpPr>
        <p:spPr>
          <a:xfrm>
            <a:off x="-119350" y="5588851"/>
            <a:ext cx="1766816" cy="759142"/>
          </a:xfrm>
          <a:prstGeom prst="rightArrow">
            <a:avLst/>
          </a:prstGeom>
          <a:solidFill>
            <a:schemeClr val="accent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C73602-8093-43B7-B305-B92D7617D241}"/>
              </a:ext>
            </a:extLst>
          </p:cNvPr>
          <p:cNvSpPr txBox="1"/>
          <p:nvPr/>
        </p:nvSpPr>
        <p:spPr>
          <a:xfrm>
            <a:off x="5962650" y="1940131"/>
            <a:ext cx="4243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Prezentarea necalitativă/eronată a informației cu privire la utilizarea mijloacelor financiare 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B874EE-92B3-462F-8288-DF3E28A57718}"/>
              </a:ext>
            </a:extLst>
          </p:cNvPr>
          <p:cNvSpPr txBox="1"/>
          <p:nvPr/>
        </p:nvSpPr>
        <p:spPr>
          <a:xfrm>
            <a:off x="1933676" y="1969165"/>
            <a:ext cx="3878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Tergiversarea prezentării rapoartelor solicitate de către Agenție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06B2716-ADF5-4BF6-88D9-42F3F4C4FB56}"/>
              </a:ext>
            </a:extLst>
          </p:cNvPr>
          <p:cNvSpPr/>
          <p:nvPr/>
        </p:nvSpPr>
        <p:spPr>
          <a:xfrm rot="10800000">
            <a:off x="9953467" y="2156585"/>
            <a:ext cx="2319213" cy="746989"/>
          </a:xfrm>
          <a:prstGeom prst="rightArrow">
            <a:avLst/>
          </a:prstGeom>
          <a:solidFill>
            <a:schemeClr val="accent1"/>
          </a:solidFill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5B2245E-D1CE-480B-84DC-C31EA5FDA816}"/>
              </a:ext>
            </a:extLst>
          </p:cNvPr>
          <p:cNvSpPr/>
          <p:nvPr/>
        </p:nvSpPr>
        <p:spPr>
          <a:xfrm>
            <a:off x="584616" y="157964"/>
            <a:ext cx="11062741" cy="1525341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70000"/>
            </a:schemeClr>
          </a:solidFill>
          <a:ln w="73025"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Particularități și impedimente</a:t>
            </a:r>
            <a:br>
              <a:rPr lang="ro-RO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aferente transferurilor de mijloace financiare pentru finanțarea pachetului minim de servicii sociale</a:t>
            </a:r>
            <a:r>
              <a:rPr lang="ru-RU" sz="2600" b="1" dirty="0">
                <a:solidFill>
                  <a:srgbClr val="002060"/>
                </a:solidFill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C253AB-4915-46F0-AC56-ECD73723E340}"/>
              </a:ext>
            </a:extLst>
          </p:cNvPr>
          <p:cNvSpPr txBox="1"/>
          <p:nvPr/>
        </p:nvSpPr>
        <p:spPr>
          <a:xfrm>
            <a:off x="1656098" y="5451623"/>
            <a:ext cx="4856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Utilizarea mijloacelor financiare contrar destinației (H.G. 800/2018)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637416-3BE1-4F24-836B-9BA0ABF7D296}"/>
              </a:ext>
            </a:extLst>
          </p:cNvPr>
          <p:cNvSpPr txBox="1"/>
          <p:nvPr/>
        </p:nvSpPr>
        <p:spPr>
          <a:xfrm>
            <a:off x="2979451" y="3557898"/>
            <a:ext cx="6273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Contrapunerea transferurilor bănești pentru finanțarea pachetului minim de servicii sociale și a programelor cu desti</a:t>
            </a: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o-RO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ație specială</a:t>
            </a:r>
          </a:p>
        </p:txBody>
      </p:sp>
    </p:spTree>
    <p:extLst>
      <p:ext uri="{BB962C8B-B14F-4D97-AF65-F5344CB8AC3E}">
        <p14:creationId xmlns:p14="http://schemas.microsoft.com/office/powerpoint/2010/main" val="2077629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0469FAE-A8CF-406F-AD5D-B5C468A07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70070"/>
              </p:ext>
            </p:extLst>
          </p:nvPr>
        </p:nvGraphicFramePr>
        <p:xfrm>
          <a:off x="0" y="139686"/>
          <a:ext cx="12192000" cy="6718321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824967">
                  <a:extLst>
                    <a:ext uri="{9D8B030D-6E8A-4147-A177-3AD203B41FA5}">
                      <a16:colId xmlns:a16="http://schemas.microsoft.com/office/drawing/2014/main" val="634801780"/>
                    </a:ext>
                  </a:extLst>
                </a:gridCol>
                <a:gridCol w="2439152">
                  <a:extLst>
                    <a:ext uri="{9D8B030D-6E8A-4147-A177-3AD203B41FA5}">
                      <a16:colId xmlns:a16="http://schemas.microsoft.com/office/drawing/2014/main" val="549736938"/>
                    </a:ext>
                  </a:extLst>
                </a:gridCol>
                <a:gridCol w="2036968">
                  <a:extLst>
                    <a:ext uri="{9D8B030D-6E8A-4147-A177-3AD203B41FA5}">
                      <a16:colId xmlns:a16="http://schemas.microsoft.com/office/drawing/2014/main" val="170088866"/>
                    </a:ext>
                  </a:extLst>
                </a:gridCol>
                <a:gridCol w="2666087">
                  <a:extLst>
                    <a:ext uri="{9D8B030D-6E8A-4147-A177-3AD203B41FA5}">
                      <a16:colId xmlns:a16="http://schemas.microsoft.com/office/drawing/2014/main" val="1670905097"/>
                    </a:ext>
                  </a:extLst>
                </a:gridCol>
                <a:gridCol w="2199908">
                  <a:extLst>
                    <a:ext uri="{9D8B030D-6E8A-4147-A177-3AD203B41FA5}">
                      <a16:colId xmlns:a16="http://schemas.microsoft.com/office/drawing/2014/main" val="554640612"/>
                    </a:ext>
                  </a:extLst>
                </a:gridCol>
                <a:gridCol w="2024918">
                  <a:extLst>
                    <a:ext uri="{9D8B030D-6E8A-4147-A177-3AD203B41FA5}">
                      <a16:colId xmlns:a16="http://schemas.microsoft.com/office/drawing/2014/main" val="2128996987"/>
                    </a:ext>
                  </a:extLst>
                </a:gridCol>
              </a:tblGrid>
              <a:tr h="348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Nr.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d/o</a:t>
                      </a:r>
                      <a:endParaRPr lang="en-US" sz="10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/>
                        </a:rPr>
                        <a:t>Denumirea UAT</a:t>
                      </a:r>
                      <a:endParaRPr lang="en-US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 pe raion</a:t>
                      </a:r>
                      <a:endParaRPr lang="en-US" sz="10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Serviciul social de suport monetar adresat familiilor/ persoanelor defavorizate</a:t>
                      </a:r>
                      <a:endParaRPr lang="en-US" sz="10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Serviciul social de sprijin pentru familiile cu copii</a:t>
                      </a:r>
                      <a:endParaRPr lang="en-US" sz="10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Serviciul social Asistență Personală</a:t>
                      </a:r>
                      <a:endParaRPr lang="en-US" sz="105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757148895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Anenii Noi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1520100.00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304000.00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648755.60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567344.40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51921127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Basarabeasca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514800.00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103000.00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106840.40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304959.60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74336966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Briceni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1320100.00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264000.00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710378.00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345722.00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4089725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Cahul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2268100.00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453600.00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1315557.82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498942.18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342853487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Călărași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1410800.00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282200.00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749251.80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379348.20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59261407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Cantemir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1125200.00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225000.00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209833.40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690366.60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349010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Căușeni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1642900.00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328600.00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948600.00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365700.00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690382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Cimișlia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1085100.00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217000.00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637000.00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231100.00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64977413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Criuleni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1340700.00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268100.00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691645.94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380954.06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38225808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Dondușeni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773900.00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154800.00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387207.00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231893.00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4787816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Drochia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1581000.00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316200.00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718743.00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546057.00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74312515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Dubăsari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642600.00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128500.00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345463.40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168636.60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0554188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>
                          <a:solidFill>
                            <a:srgbClr val="002060"/>
                          </a:solidFill>
                          <a:effectLst/>
                        </a:rPr>
                        <a:t>Edineț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1463000.00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292600.00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717997.36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452402.64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84675742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Fălești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1661000.00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332200.00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981428.80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347371.20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166228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>
                          <a:solidFill>
                            <a:srgbClr val="002060"/>
                          </a:solidFill>
                          <a:effectLst/>
                        </a:rPr>
                        <a:t>Florești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1582800.00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316600.00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898141.92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368058.08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7228876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Glodeni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1081400.00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216300.00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623870.00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241230.00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72781357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Hâncești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2180900.00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436200.00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1132592.90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612107.10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760584983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>
                          <a:solidFill>
                            <a:srgbClr val="002060"/>
                          </a:solidFill>
                          <a:effectLst/>
                        </a:rPr>
                        <a:t>Ialoveni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1850400.00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370100.00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1048000.00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432300.00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30415083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Leova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957400.00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191500.00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488878.20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277021.80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3544577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>
                          <a:solidFill>
                            <a:srgbClr val="002060"/>
                          </a:solidFill>
                          <a:effectLst/>
                        </a:rPr>
                        <a:t>Nisporeni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1191600.00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238300.00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404642.00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548658.00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07531700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21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Ocnița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975300.00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195100.00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549208.25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230991.75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36802997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Orhei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2274100.00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454800.00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1302947.95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516352.05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34368582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23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Rezina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920000.00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184000.00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472240.75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263759.25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54834110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24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Râșcani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1229300.00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245900.00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720850.00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262550.00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27408724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Sângerei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1675700.00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335100.00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916580.90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424019.10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4674658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Șoldănești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756900.00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151400.00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341740.00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263760.00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356514946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Soroca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1822300.00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364500.00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1055400.00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402400.00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04140802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Ștefan Vodă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1279300.00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255900.00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727790.00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295610.00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86530034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29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Strășeni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1682900.00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336600.00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446549.07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899750.93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28369246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Taraclia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791100.00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158200.00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419327.00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213573.00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03369828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Telenești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1310300.00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262100.00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539934.00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508266.00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580708412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Ungheni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2133000.00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426600.00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1195777.80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510622.20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59596751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33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U.T.A. Găgăuzia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2951800.00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590400.00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1329496.85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1031903.15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05005673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mun. Bălți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2756000.00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551200.00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1305727.37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899072.63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96666196"/>
                  </a:ext>
                </a:extLst>
              </a:tr>
              <a:tr h="177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/>
                        </a:rPr>
                        <a:t>mun. Chișinău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14950100.00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>
                          <a:effectLst/>
                        </a:rPr>
                        <a:t>2990000.00</a:t>
                      </a:r>
                      <a:endParaRPr lang="en-US" sz="105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6410445.75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effectLst/>
                        </a:rPr>
                        <a:t>5549654.25</a:t>
                      </a:r>
                      <a:endParaRPr lang="en-US" sz="105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ctr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544614286"/>
                  </a:ext>
                </a:extLst>
              </a:tr>
              <a:tr h="173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US" sz="105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5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US" sz="11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64701900.00</a:t>
                      </a:r>
                      <a:endParaRPr lang="en-US" sz="105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12940600.00</a:t>
                      </a:r>
                      <a:endParaRPr lang="en-US" sz="105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31498843.23</a:t>
                      </a:r>
                      <a:endParaRPr lang="en-US" sz="105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o-RO" sz="10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20262456.77</a:t>
                      </a:r>
                      <a:endParaRPr lang="en-US" sz="1050" b="1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226" marR="38226" marT="0" marB="0" anchor="b">
                    <a:gradFill>
                      <a:gsLst>
                        <a:gs pos="1000">
                          <a:schemeClr val="accent1">
                            <a:alpha val="93000"/>
                            <a:lumMod val="3000"/>
                            <a:lumOff val="97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275902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3C4D9661-E655-4959-BBA8-C1DF5B24E7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347662" y="-19050"/>
            <a:ext cx="1168717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Limitele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plafoanelor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stabilite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serviciu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inclus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pachetul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repartizate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autoritate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publică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nivelul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doilea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en-US" sz="105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anul</a:t>
            </a:r>
            <a:r>
              <a:rPr kumimoji="0" lang="ru-RU" altLang="en-US" sz="105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2020</a:t>
            </a:r>
            <a:endParaRPr kumimoji="0" lang="en-US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932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9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hlinkClick r:id="rId3"/>
            <a:extLst>
              <a:ext uri="{FF2B5EF4-FFF2-40B4-BE49-F238E27FC236}">
                <a16:creationId xmlns:a16="http://schemas.microsoft.com/office/drawing/2014/main" id="{79A7EC65-8F56-4B98-8B0B-AE4D8B3661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846" y="1"/>
            <a:ext cx="9163050" cy="685799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CDAD820-6F14-48EF-8D2C-D49D70287260}"/>
              </a:ext>
            </a:extLst>
          </p:cNvPr>
          <p:cNvSpPr/>
          <p:nvPr/>
        </p:nvSpPr>
        <p:spPr>
          <a:xfrm>
            <a:off x="0" y="1"/>
            <a:ext cx="3028950" cy="6857999"/>
          </a:xfrm>
          <a:prstGeom prst="rect">
            <a:avLst/>
          </a:prstGeom>
          <a:solidFill>
            <a:schemeClr val="accent5">
              <a:lumMod val="40000"/>
              <a:lumOff val="6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C97E42-04DA-41B1-8A53-C7A3324F760F}"/>
              </a:ext>
            </a:extLst>
          </p:cNvPr>
          <p:cNvSpPr txBox="1"/>
          <p:nvPr/>
        </p:nvSpPr>
        <p:spPr>
          <a:xfrm>
            <a:off x="213388" y="1089897"/>
            <a:ext cx="281556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200" b="1" dirty="0"/>
              <a:t>Agenția Națională Asistență Socială</a:t>
            </a:r>
            <a:endParaRPr lang="en-US" sz="3200" b="1" dirty="0"/>
          </a:p>
          <a:p>
            <a:pPr algn="ctr"/>
            <a:endParaRPr lang="en-US" dirty="0"/>
          </a:p>
        </p:txBody>
      </p:sp>
      <p:sp>
        <p:nvSpPr>
          <p:cNvPr id="24" name="Rounded Rectangle 9">
            <a:hlinkClick r:id="rId3"/>
            <a:extLst>
              <a:ext uri="{FF2B5EF4-FFF2-40B4-BE49-F238E27FC236}">
                <a16:creationId xmlns:a16="http://schemas.microsoft.com/office/drawing/2014/main" id="{463D9DE5-DF25-428B-884B-B54469F5D279}"/>
              </a:ext>
            </a:extLst>
          </p:cNvPr>
          <p:cNvSpPr/>
          <p:nvPr/>
        </p:nvSpPr>
        <p:spPr>
          <a:xfrm>
            <a:off x="419100" y="3740706"/>
            <a:ext cx="2190750" cy="542925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/>
              <a:t>anas.md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62CEF00-0E18-44FC-BE11-6F84DF3746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786" y="3928609"/>
            <a:ext cx="930693" cy="7142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749F52-04CA-45FD-BCC9-8E3DD028A1FB}"/>
              </a:ext>
            </a:extLst>
          </p:cNvPr>
          <p:cNvSpPr txBox="1"/>
          <p:nvPr/>
        </p:nvSpPr>
        <p:spPr>
          <a:xfrm>
            <a:off x="1322757" y="4567580"/>
            <a:ext cx="2190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dirty="0"/>
              <a:t>Click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A170B8-FACB-4817-B381-8D6FAF738F82}"/>
              </a:ext>
            </a:extLst>
          </p:cNvPr>
          <p:cNvSpPr txBox="1"/>
          <p:nvPr/>
        </p:nvSpPr>
        <p:spPr>
          <a:xfrm>
            <a:off x="3916468" y="3574666"/>
            <a:ext cx="729445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o-RO" sz="4000" dirty="0">
                <a:latin typeface="Bebas Neue Bold" panose="020B0606020202050201" pitchFamily="34" charset="0"/>
              </a:rPr>
              <a:t>Mulțumesc</a:t>
            </a:r>
            <a:endParaRPr lang="en-US" sz="4000" dirty="0">
              <a:latin typeface="Bebas Neue Bold" panose="020B0606020202050201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969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7213</TotalTime>
  <Words>1422</Words>
  <Application>Microsoft Office PowerPoint</Application>
  <PresentationFormat>Widescreen</PresentationFormat>
  <Paragraphs>983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Bebas Neue Bold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Limitele plafoanelor stabilite pentru fiecare serviciu social inclus în pachetul minim repartizate per autoritate publică locale de nivelul al doilea pentru anul 2020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Национальное Агентства Социальной Помощи было создано на основание Постановления Правительство Nr. 1263 от  18.11.2016 «Об утверждении Положения об организации  и функционировании Национального агентства социальной помощи, его структуры и предельной штатной численности»</dc:title>
  <dc:creator>Aurelia Bulat</dc:creator>
  <cp:lastModifiedBy>Ion Iaconi</cp:lastModifiedBy>
  <cp:revision>189</cp:revision>
  <cp:lastPrinted>2019-11-27T06:36:09Z</cp:lastPrinted>
  <dcterms:created xsi:type="dcterms:W3CDTF">2018-09-12T05:28:19Z</dcterms:created>
  <dcterms:modified xsi:type="dcterms:W3CDTF">2020-01-23T12:58:29Z</dcterms:modified>
</cp:coreProperties>
</file>