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9"/>
  </p:notesMasterIdLst>
  <p:sldIdLst>
    <p:sldId id="256" r:id="rId2"/>
    <p:sldId id="258" r:id="rId3"/>
    <p:sldId id="270" r:id="rId4"/>
    <p:sldId id="266" r:id="rId5"/>
    <p:sldId id="267" r:id="rId6"/>
    <p:sldId id="269" r:id="rId7"/>
    <p:sldId id="262" r:id="rId8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5427"/>
          </a:xfrm>
          <a:prstGeom prst="rect">
            <a:avLst/>
          </a:prstGeom>
        </p:spPr>
        <p:txBody>
          <a:bodyPr vert="horz" lIns="91145" tIns="45572" rIns="91145" bIns="4557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5427"/>
          </a:xfrm>
          <a:prstGeom prst="rect">
            <a:avLst/>
          </a:prstGeom>
        </p:spPr>
        <p:txBody>
          <a:bodyPr vert="horz" lIns="91145" tIns="45572" rIns="91145" bIns="45572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1/23/2020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5" tIns="45572" rIns="91145" bIns="45572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2"/>
            <a:ext cx="5438140" cy="3887986"/>
          </a:xfrm>
          <a:prstGeom prst="rect">
            <a:avLst/>
          </a:prstGeom>
        </p:spPr>
        <p:txBody>
          <a:bodyPr vert="horz" lIns="91145" tIns="45572" rIns="91145" bIns="4557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1145" tIns="45572" rIns="91145" bIns="4557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1145" tIns="45572" rIns="91145" bIns="45572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t>23.01.2020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46364" y="3608169"/>
            <a:ext cx="10483883" cy="16787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err="1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Aprobarea</a:t>
            </a:r>
            <a:r>
              <a:rPr lang="en-US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</a:t>
            </a:r>
            <a:r>
              <a:rPr lang="ro-RO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și corelarea bugetelor locale pe anul 2020 cu Legea bugetului de stat pe anul 2020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29768" y="5943601"/>
            <a:ext cx="5747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o-RO" sz="1400" dirty="0" err="1" smtClean="0"/>
              <a:t>mun.Chișinău</a:t>
            </a:r>
            <a:endParaRPr lang="ro-RO" sz="1400" dirty="0" smtClean="0"/>
          </a:p>
          <a:p>
            <a:pPr algn="ctr"/>
            <a:r>
              <a:rPr lang="ro-RO" sz="1400" dirty="0" smtClean="0"/>
              <a:t>23 ianuarie 2020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6698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000" b="1" dirty="0" smtClean="0"/>
              <a:t>Aprobarea bugetelor locale pe anii 2018-2020</a:t>
            </a:r>
            <a:endParaRPr lang="en-US" sz="3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US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900392"/>
              </p:ext>
            </p:extLst>
          </p:nvPr>
        </p:nvGraphicFramePr>
        <p:xfrm>
          <a:off x="698271" y="2202873"/>
          <a:ext cx="10956173" cy="3757352"/>
        </p:xfrm>
        <a:graphic>
          <a:graphicData uri="http://schemas.openxmlformats.org/drawingml/2006/table">
            <a:tbl>
              <a:tblPr/>
              <a:tblGrid>
                <a:gridCol w="806872">
                  <a:extLst>
                    <a:ext uri="{9D8B030D-6E8A-4147-A177-3AD203B41FA5}">
                      <a16:colId xmlns:a16="http://schemas.microsoft.com/office/drawing/2014/main" val="3658717786"/>
                    </a:ext>
                  </a:extLst>
                </a:gridCol>
                <a:gridCol w="522546">
                  <a:extLst>
                    <a:ext uri="{9D8B030D-6E8A-4147-A177-3AD203B41FA5}">
                      <a16:colId xmlns:a16="http://schemas.microsoft.com/office/drawing/2014/main" val="4174603364"/>
                    </a:ext>
                  </a:extLst>
                </a:gridCol>
                <a:gridCol w="662788">
                  <a:extLst>
                    <a:ext uri="{9D8B030D-6E8A-4147-A177-3AD203B41FA5}">
                      <a16:colId xmlns:a16="http://schemas.microsoft.com/office/drawing/2014/main" val="1426123311"/>
                    </a:ext>
                  </a:extLst>
                </a:gridCol>
                <a:gridCol w="660866">
                  <a:extLst>
                    <a:ext uri="{9D8B030D-6E8A-4147-A177-3AD203B41FA5}">
                      <a16:colId xmlns:a16="http://schemas.microsoft.com/office/drawing/2014/main" val="2201513573"/>
                    </a:ext>
                  </a:extLst>
                </a:gridCol>
                <a:gridCol w="657024">
                  <a:extLst>
                    <a:ext uri="{9D8B030D-6E8A-4147-A177-3AD203B41FA5}">
                      <a16:colId xmlns:a16="http://schemas.microsoft.com/office/drawing/2014/main" val="790798753"/>
                    </a:ext>
                  </a:extLst>
                </a:gridCol>
                <a:gridCol w="633971">
                  <a:extLst>
                    <a:ext uri="{9D8B030D-6E8A-4147-A177-3AD203B41FA5}">
                      <a16:colId xmlns:a16="http://schemas.microsoft.com/office/drawing/2014/main" val="1705309813"/>
                    </a:ext>
                  </a:extLst>
                </a:gridCol>
                <a:gridCol w="653183">
                  <a:extLst>
                    <a:ext uri="{9D8B030D-6E8A-4147-A177-3AD203B41FA5}">
                      <a16:colId xmlns:a16="http://schemas.microsoft.com/office/drawing/2014/main" val="1201699051"/>
                    </a:ext>
                  </a:extLst>
                </a:gridCol>
                <a:gridCol w="651262">
                  <a:extLst>
                    <a:ext uri="{9D8B030D-6E8A-4147-A177-3AD203B41FA5}">
                      <a16:colId xmlns:a16="http://schemas.microsoft.com/office/drawing/2014/main" val="1059658136"/>
                    </a:ext>
                  </a:extLst>
                </a:gridCol>
                <a:gridCol w="653183">
                  <a:extLst>
                    <a:ext uri="{9D8B030D-6E8A-4147-A177-3AD203B41FA5}">
                      <a16:colId xmlns:a16="http://schemas.microsoft.com/office/drawing/2014/main" val="776563306"/>
                    </a:ext>
                  </a:extLst>
                </a:gridCol>
                <a:gridCol w="651262">
                  <a:extLst>
                    <a:ext uri="{9D8B030D-6E8A-4147-A177-3AD203B41FA5}">
                      <a16:colId xmlns:a16="http://schemas.microsoft.com/office/drawing/2014/main" val="3347885732"/>
                    </a:ext>
                  </a:extLst>
                </a:gridCol>
                <a:gridCol w="628207">
                  <a:extLst>
                    <a:ext uri="{9D8B030D-6E8A-4147-A177-3AD203B41FA5}">
                      <a16:colId xmlns:a16="http://schemas.microsoft.com/office/drawing/2014/main" val="1790632495"/>
                    </a:ext>
                  </a:extLst>
                </a:gridCol>
                <a:gridCol w="660866">
                  <a:extLst>
                    <a:ext uri="{9D8B030D-6E8A-4147-A177-3AD203B41FA5}">
                      <a16:colId xmlns:a16="http://schemas.microsoft.com/office/drawing/2014/main" val="2466560423"/>
                    </a:ext>
                  </a:extLst>
                </a:gridCol>
                <a:gridCol w="662788">
                  <a:extLst>
                    <a:ext uri="{9D8B030D-6E8A-4147-A177-3AD203B41FA5}">
                      <a16:colId xmlns:a16="http://schemas.microsoft.com/office/drawing/2014/main" val="2309594909"/>
                    </a:ext>
                  </a:extLst>
                </a:gridCol>
                <a:gridCol w="651262">
                  <a:extLst>
                    <a:ext uri="{9D8B030D-6E8A-4147-A177-3AD203B41FA5}">
                      <a16:colId xmlns:a16="http://schemas.microsoft.com/office/drawing/2014/main" val="3538070945"/>
                    </a:ext>
                  </a:extLst>
                </a:gridCol>
                <a:gridCol w="633971">
                  <a:extLst>
                    <a:ext uri="{9D8B030D-6E8A-4147-A177-3AD203B41FA5}">
                      <a16:colId xmlns:a16="http://schemas.microsoft.com/office/drawing/2014/main" val="3895217256"/>
                    </a:ext>
                  </a:extLst>
                </a:gridCol>
                <a:gridCol w="584022">
                  <a:extLst>
                    <a:ext uri="{9D8B030D-6E8A-4147-A177-3AD203B41FA5}">
                      <a16:colId xmlns:a16="http://schemas.microsoft.com/office/drawing/2014/main" val="849381558"/>
                    </a:ext>
                  </a:extLst>
                </a:gridCol>
                <a:gridCol w="582100">
                  <a:extLst>
                    <a:ext uri="{9D8B030D-6E8A-4147-A177-3AD203B41FA5}">
                      <a16:colId xmlns:a16="http://schemas.microsoft.com/office/drawing/2014/main" val="1123696798"/>
                    </a:ext>
                  </a:extLst>
                </a:gridCol>
              </a:tblGrid>
              <a:tr h="300144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Informație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985596"/>
                  </a:ext>
                </a:extLst>
              </a:tr>
              <a:tr h="300144">
                <a:tc gridSpan="17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privind aprobarea bugetelor locale pentru anul 2020-2018 pe nivele de bugete</a:t>
                      </a: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750796"/>
                  </a:ext>
                </a:extLst>
              </a:tr>
              <a:tr h="233444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9889467"/>
                  </a:ext>
                </a:extLst>
              </a:tr>
              <a:tr h="27791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Numărul de UAT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2020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042069"/>
                  </a:ext>
                </a:extLst>
              </a:tr>
              <a:tr h="107829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10.12.2019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31.12.2019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în 2020 (provizorii)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aprobate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pînă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la 10.12.2018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31.12.2018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în 2019 (provizorii)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10.12.2017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pînă la 31.12.2017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Ponderea, %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Bugete aprobate în 2018 (provizorii)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1396546"/>
                  </a:ext>
                </a:extLst>
              </a:tr>
              <a:tr h="3446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5633" marR="5633" marT="563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931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359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641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68,9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281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30,2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530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56,9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3399964"/>
                  </a:ext>
                </a:extLst>
              </a:tr>
              <a:tr h="34461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nivelul I*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896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623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69,5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518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57,8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458155"/>
                  </a:ext>
                </a:extLst>
              </a:tr>
              <a:tr h="3557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nivelul II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51,4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633" marR="5633" marT="56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34,3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65,7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633" marR="5633" marT="56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80376"/>
                  </a:ext>
                </a:extLst>
              </a:tr>
              <a:tr h="222327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587134"/>
                  </a:ext>
                </a:extLst>
              </a:tr>
              <a:tr h="300144"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Notă: * - cu excepția Dolai-urilor din UTA Găgăuzia</a:t>
                      </a: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3" marR="5633" marT="56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538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4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36370"/>
            <a:ext cx="10515600" cy="4131425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just">
              <a:buNone/>
            </a:pPr>
            <a:r>
              <a:rPr lang="ro-RO" i="1" dirty="0" smtClean="0">
                <a:solidFill>
                  <a:srgbClr val="FF0000"/>
                </a:solidFill>
              </a:rPr>
              <a:t>Important de reținut: </a:t>
            </a:r>
            <a:r>
              <a:rPr lang="ro-RO" dirty="0" smtClean="0"/>
              <a:t>Asupra bugetelor provizorii se aplică prevederile art.69 din Legea finanțelor publice și responsabilității bugetar-fiscale (blocarea alocațiilor bugetare), astfel, </a:t>
            </a:r>
            <a:r>
              <a:rPr lang="ro-RO" dirty="0" err="1" smtClean="0"/>
              <a:t>încît</a:t>
            </a:r>
            <a:r>
              <a:rPr lang="ro-RO" dirty="0" smtClean="0"/>
              <a:t> în perioada executării bugetului provizoriu de asigurat ca alocațiile să nu depășească </a:t>
            </a:r>
            <a:r>
              <a:rPr lang="ro-RO" dirty="0"/>
              <a:t>(</a:t>
            </a:r>
            <a:r>
              <a:rPr lang="it-IT" dirty="0"/>
              <a:t>să nu fie mai m</a:t>
            </a:r>
            <a:r>
              <a:rPr lang="ro-RO" dirty="0"/>
              <a:t>ari) </a:t>
            </a:r>
            <a:r>
              <a:rPr lang="ro-RO" dirty="0" smtClean="0"/>
              <a:t>limitele de alocații prevăzute în proiectul bugetului.</a:t>
            </a:r>
          </a:p>
          <a:p>
            <a:pPr marL="0" indent="0" algn="just">
              <a:buNone/>
            </a:pPr>
            <a:r>
              <a:rPr lang="ro-RO" dirty="0" smtClean="0"/>
              <a:t>În caz contrar, intervine blocarea cheltuielilor autorizată de administratorul de buget.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38200" y="1306514"/>
            <a:ext cx="10515600" cy="64697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o-RO" b="1" dirty="0"/>
              <a:t>Bugete </a:t>
            </a:r>
            <a:r>
              <a:rPr lang="ro-RO" b="1" dirty="0" smtClean="0"/>
              <a:t>provizorii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019826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10120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/>
              <a:t>Corelarea</a:t>
            </a:r>
            <a:r>
              <a:rPr lang="en-GB" dirty="0"/>
              <a:t> </a:t>
            </a:r>
            <a:r>
              <a:rPr lang="en-GB" dirty="0" err="1"/>
              <a:t>bugetelor</a:t>
            </a:r>
            <a:r>
              <a:rPr lang="en-GB" dirty="0"/>
              <a:t> locale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</a:t>
            </a:r>
            <a:r>
              <a:rPr lang="ro-RO" dirty="0" smtClean="0"/>
              <a:t>20</a:t>
            </a:r>
            <a:r>
              <a:rPr lang="en-GB" dirty="0" smtClean="0"/>
              <a:t> </a:t>
            </a:r>
            <a:r>
              <a:rPr lang="en-GB" dirty="0"/>
              <a:t>cu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bugetului</a:t>
            </a:r>
            <a:r>
              <a:rPr lang="en-GB" dirty="0"/>
              <a:t> de stat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</a:t>
            </a:r>
            <a:r>
              <a:rPr lang="ro-RO" dirty="0" smtClean="0"/>
              <a:t>20 (1)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3695"/>
            <a:ext cx="10515600" cy="361603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ctr">
              <a:buNone/>
            </a:pPr>
            <a:r>
              <a:rPr lang="en-GB" i="1" dirty="0" err="1"/>
              <a:t>Temei</a:t>
            </a:r>
            <a:r>
              <a:rPr lang="en-GB" i="1" dirty="0"/>
              <a:t> </a:t>
            </a:r>
            <a:r>
              <a:rPr lang="en-GB" i="1" dirty="0" err="1"/>
              <a:t>și</a:t>
            </a:r>
            <a:r>
              <a:rPr lang="en-GB" i="1" dirty="0"/>
              <a:t> </a:t>
            </a:r>
            <a:r>
              <a:rPr lang="en-GB" i="1" dirty="0" err="1"/>
              <a:t>termen</a:t>
            </a:r>
            <a:r>
              <a:rPr lang="en-GB" i="1" dirty="0"/>
              <a:t> </a:t>
            </a:r>
            <a:r>
              <a:rPr lang="en-GB" i="1" dirty="0" err="1"/>
              <a:t>pentru</a:t>
            </a:r>
            <a:r>
              <a:rPr lang="en-GB" i="1" dirty="0"/>
              <a:t> </a:t>
            </a:r>
            <a:r>
              <a:rPr lang="ro-RO" i="1" dirty="0" smtClean="0"/>
              <a:t>corelarea </a:t>
            </a:r>
            <a:r>
              <a:rPr lang="en-GB" i="1" dirty="0" err="1" smtClean="0"/>
              <a:t>bugetului</a:t>
            </a:r>
            <a:r>
              <a:rPr lang="en-GB" i="1" dirty="0" smtClean="0"/>
              <a:t> local</a:t>
            </a:r>
            <a:r>
              <a:rPr lang="ro-RO" i="1" dirty="0" smtClean="0"/>
              <a:t> cu Legea bugetului de stat </a:t>
            </a:r>
            <a:r>
              <a:rPr lang="en-GB" i="1" dirty="0" smtClean="0"/>
              <a:t> </a:t>
            </a:r>
            <a:endParaRPr lang="en-GB" i="1" dirty="0"/>
          </a:p>
          <a:p>
            <a:pPr algn="just">
              <a:spcBef>
                <a:spcPts val="600"/>
              </a:spcBef>
            </a:pPr>
            <a:r>
              <a:rPr lang="en-GB" dirty="0" smtClean="0"/>
              <a:t>Art.5</a:t>
            </a:r>
            <a:r>
              <a:rPr lang="ro-RO" dirty="0" smtClean="0"/>
              <a:t>5</a:t>
            </a:r>
            <a:r>
              <a:rPr lang="en-GB" dirty="0" smtClean="0"/>
              <a:t> </a:t>
            </a:r>
            <a:r>
              <a:rPr lang="en-GB" dirty="0" err="1"/>
              <a:t>alin</a:t>
            </a:r>
            <a:r>
              <a:rPr lang="en-GB" dirty="0" smtClean="0"/>
              <a:t>.(</a:t>
            </a:r>
            <a:r>
              <a:rPr lang="ro-RO" dirty="0" smtClean="0"/>
              <a:t>5</a:t>
            </a:r>
            <a:r>
              <a:rPr lang="en-GB" dirty="0" smtClean="0"/>
              <a:t>) </a:t>
            </a:r>
            <a:r>
              <a:rPr lang="en-GB" dirty="0"/>
              <a:t>din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finanțelor</a:t>
            </a:r>
            <a:r>
              <a:rPr lang="en-GB" dirty="0"/>
              <a:t> </a:t>
            </a:r>
            <a:r>
              <a:rPr lang="en-GB" dirty="0" err="1"/>
              <a:t>publice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responsabilității</a:t>
            </a:r>
            <a:r>
              <a:rPr lang="en-GB" dirty="0"/>
              <a:t> </a:t>
            </a:r>
            <a:r>
              <a:rPr lang="en-GB" dirty="0" err="1"/>
              <a:t>bugetar-fiscale</a:t>
            </a:r>
            <a:r>
              <a:rPr lang="en-GB" dirty="0"/>
              <a:t> </a:t>
            </a:r>
            <a:r>
              <a:rPr lang="ro-RO" dirty="0" smtClean="0"/>
              <a:t>și Art.24 din Legea privind finanțele publice locale</a:t>
            </a:r>
            <a:r>
              <a:rPr lang="en-GB" dirty="0" smtClean="0"/>
              <a:t>–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termen</a:t>
            </a:r>
            <a:r>
              <a:rPr lang="en-GB" dirty="0"/>
              <a:t> de </a:t>
            </a:r>
            <a:r>
              <a:rPr lang="ro-RO" dirty="0" smtClean="0"/>
              <a:t>30</a:t>
            </a:r>
            <a:r>
              <a:rPr lang="en-GB" dirty="0" smtClean="0"/>
              <a:t> </a:t>
            </a:r>
            <a:r>
              <a:rPr lang="en-GB" dirty="0" err="1"/>
              <a:t>zile</a:t>
            </a:r>
            <a:r>
              <a:rPr lang="en-GB" dirty="0"/>
              <a:t> de la data </a:t>
            </a:r>
            <a:r>
              <a:rPr lang="en-GB" dirty="0" err="1"/>
              <a:t>publicării</a:t>
            </a:r>
            <a:r>
              <a:rPr lang="en-GB" dirty="0"/>
              <a:t> </a:t>
            </a:r>
            <a:r>
              <a:rPr lang="ro-RO" dirty="0" smtClean="0"/>
              <a:t>Legii bugetului de stat</a:t>
            </a:r>
            <a:endParaRPr lang="en-GB" dirty="0"/>
          </a:p>
          <a:p>
            <a:pPr marL="0" indent="0" algn="ctr">
              <a:spcBef>
                <a:spcPts val="600"/>
              </a:spcBef>
              <a:buNone/>
            </a:pPr>
            <a:r>
              <a:rPr lang="ro-RO" i="1" dirty="0" smtClean="0">
                <a:solidFill>
                  <a:srgbClr val="FF0000"/>
                </a:solidFill>
              </a:rPr>
              <a:t>Urmări în cazul neconformării</a:t>
            </a:r>
          </a:p>
          <a:p>
            <a:pPr>
              <a:spcBef>
                <a:spcPts val="600"/>
              </a:spcBef>
            </a:pPr>
            <a:r>
              <a:rPr lang="ro-RO" dirty="0" smtClean="0"/>
              <a:t>Efectuarea transferurilor cu destinație generală se </a:t>
            </a:r>
            <a:r>
              <a:rPr lang="ro-RO" dirty="0" err="1" smtClean="0"/>
              <a:t>supendă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2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43694"/>
            <a:ext cx="10515600" cy="3624349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just"/>
            <a:r>
              <a:rPr lang="ro-RO" dirty="0" smtClean="0"/>
              <a:t>Volumele transferurilor de la bugetul de stat către bugetele locale pe anul 2020 au fost comunicate prin circulara nr.06/2-07 din 23.12.2019 </a:t>
            </a:r>
          </a:p>
          <a:p>
            <a:pPr algn="just"/>
            <a:r>
              <a:rPr lang="ro-RO" dirty="0" smtClean="0"/>
              <a:t>APL au fost informate despre volumele transferurilor de la bugetul de stat </a:t>
            </a:r>
            <a:r>
              <a:rPr lang="ro-RO" dirty="0" err="1" smtClean="0"/>
              <a:t>pînă</a:t>
            </a:r>
            <a:r>
              <a:rPr lang="ro-RO" dirty="0" smtClean="0"/>
              <a:t> la publicarea în MO a Legii bugetului de stat pentru anul 2020, chiar dacă art.58 alin.(1) din Legea finanțelor publice și responsabilității bugetar-fiscale prevede informarea după publicare în MO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Prezentare generală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1306513"/>
            <a:ext cx="10515600" cy="9382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err="1"/>
              <a:t>Corelarea</a:t>
            </a:r>
            <a:r>
              <a:rPr lang="en-GB" dirty="0"/>
              <a:t> </a:t>
            </a:r>
            <a:r>
              <a:rPr lang="en-GB" dirty="0" err="1"/>
              <a:t>bugetelor</a:t>
            </a:r>
            <a:r>
              <a:rPr lang="en-GB" dirty="0"/>
              <a:t> locale </a:t>
            </a:r>
            <a:r>
              <a:rPr lang="en-GB" dirty="0" err="1"/>
              <a:t>pe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</a:t>
            </a:r>
            <a:r>
              <a:rPr lang="ro-RO" dirty="0" smtClean="0"/>
              <a:t>20</a:t>
            </a:r>
            <a:r>
              <a:rPr lang="en-GB" dirty="0" smtClean="0"/>
              <a:t> </a:t>
            </a:r>
            <a:r>
              <a:rPr lang="en-GB" dirty="0"/>
              <a:t>cu </a:t>
            </a:r>
            <a:r>
              <a:rPr lang="en-GB" dirty="0" err="1"/>
              <a:t>Legea</a:t>
            </a:r>
            <a:r>
              <a:rPr lang="en-GB" dirty="0"/>
              <a:t> </a:t>
            </a:r>
            <a:r>
              <a:rPr lang="en-GB" dirty="0" err="1"/>
              <a:t>bugetului</a:t>
            </a:r>
            <a:r>
              <a:rPr lang="en-GB" dirty="0"/>
              <a:t> de stat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anul</a:t>
            </a:r>
            <a:r>
              <a:rPr lang="en-GB" dirty="0"/>
              <a:t> </a:t>
            </a:r>
            <a:r>
              <a:rPr lang="en-GB" dirty="0" smtClean="0"/>
              <a:t>20</a:t>
            </a:r>
            <a:r>
              <a:rPr lang="ro-RO" dirty="0" smtClean="0"/>
              <a:t>20 (2)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7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192"/>
            <a:ext cx="10515600" cy="71280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o-RO" sz="3400" dirty="0" smtClean="0"/>
              <a:t>Subiect de reflecții privind bugetele provizorii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52502"/>
            <a:ext cx="10515600" cy="374904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 algn="just">
              <a:buNone/>
            </a:pPr>
            <a:r>
              <a:rPr lang="ro-RO" dirty="0" smtClean="0"/>
              <a:t>Bugetul provizoriu este o modalitate temporară </a:t>
            </a:r>
            <a:r>
              <a:rPr lang="ro-RO" dirty="0" err="1" smtClean="0"/>
              <a:t>pînă</a:t>
            </a:r>
            <a:r>
              <a:rPr lang="ro-RO" dirty="0" smtClean="0"/>
              <a:t> la aprobarea deciziei bugetare anuale de a asigura finanțarea instituțiilor bugetare.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ro-RO" dirty="0" smtClean="0"/>
              <a:t>Este cazul de a stabili careva reguli bugetare noi (</a:t>
            </a:r>
            <a:r>
              <a:rPr lang="en-US" dirty="0" smtClean="0"/>
              <a:t>p</a:t>
            </a:r>
            <a:r>
              <a:rPr lang="ro-RO" dirty="0" err="1" smtClean="0"/>
              <a:t>îrghii</a:t>
            </a:r>
            <a:r>
              <a:rPr lang="ro-RO" dirty="0" smtClean="0"/>
              <a:t>/</a:t>
            </a:r>
            <a:r>
              <a:rPr lang="en-US" dirty="0" err="1" smtClean="0"/>
              <a:t>norme</a:t>
            </a:r>
            <a:r>
              <a:rPr lang="en-US" dirty="0" smtClean="0"/>
              <a:t> imperative</a:t>
            </a:r>
            <a:r>
              <a:rPr lang="ro-RO" dirty="0" smtClean="0"/>
              <a:t>) </a:t>
            </a:r>
            <a:r>
              <a:rPr lang="ro-RO" dirty="0" smtClean="0"/>
              <a:t>pentru cei care activează în condițiile bugetului provizoriu întreg anul bugetar de ai motiva să aprobe decizia </a:t>
            </a:r>
            <a:r>
              <a:rPr lang="ro-RO" dirty="0" smtClean="0"/>
              <a:t>bugetară</a:t>
            </a:r>
            <a:r>
              <a:rPr lang="en-US" dirty="0" smtClean="0"/>
              <a:t> </a:t>
            </a:r>
            <a:r>
              <a:rPr lang="en-US" dirty="0" err="1" smtClean="0"/>
              <a:t>anual</a:t>
            </a:r>
            <a:r>
              <a:rPr lang="ro-RO" dirty="0"/>
              <a:t>ă</a:t>
            </a:r>
            <a:r>
              <a:rPr lang="ro-RO" dirty="0" smtClean="0"/>
              <a:t>?</a:t>
            </a:r>
            <a:endParaRPr lang="ro-RO" dirty="0" smtClean="0"/>
          </a:p>
          <a:p>
            <a:pPr marL="0" indent="0" algn="just">
              <a:buNone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o-RO" b="1" dirty="0" smtClean="0"/>
              <a:t>Concluzii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o-RO" dirty="0" smtClean="0"/>
              <a:t>24.01.2018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66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45659" y="3555008"/>
            <a:ext cx="49699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0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ion.iaconi</a:t>
            </a:r>
            <a:r>
              <a:rPr lang="en-US" sz="3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3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25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1240</TotalTime>
  <Words>502</Words>
  <Application>Microsoft Office PowerPoint</Application>
  <PresentationFormat>Widescreen</PresentationFormat>
  <Paragraphs>110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Lato</vt:lpstr>
      <vt:lpstr>Lato Black</vt:lpstr>
      <vt:lpstr>Lato Semibold</vt:lpstr>
      <vt:lpstr>Lato Thin</vt:lpstr>
      <vt:lpstr>prezentare</vt:lpstr>
      <vt:lpstr>Aprobarea și corelarea bugetelor locale pe anul 2020 cu Legea bugetului de stat pe anul 2020</vt:lpstr>
      <vt:lpstr>Aprobarea bugetelor locale pe anii 2018-2020</vt:lpstr>
      <vt:lpstr>Bugete provizorii</vt:lpstr>
      <vt:lpstr>Corelarea bugetelor locale pe anul 2020 cu Legea bugetului de stat pentru anul 2020 (1) </vt:lpstr>
      <vt:lpstr>Corelarea bugetelor locale pe anul 2020 cu Legea bugetului de stat pentru anul 2020 (2) </vt:lpstr>
      <vt:lpstr>Subiect de reflecții privind bugetele provizorii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65</cp:revision>
  <cp:lastPrinted>2020-01-22T11:53:12Z</cp:lastPrinted>
  <dcterms:created xsi:type="dcterms:W3CDTF">2017-07-06T11:56:25Z</dcterms:created>
  <dcterms:modified xsi:type="dcterms:W3CDTF">2020-01-23T06:11:22Z</dcterms:modified>
</cp:coreProperties>
</file>