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05" r:id="rId3"/>
    <p:sldId id="403" r:id="rId4"/>
    <p:sldId id="402" r:id="rId5"/>
    <p:sldId id="396" r:id="rId6"/>
    <p:sldId id="397" r:id="rId7"/>
    <p:sldId id="398" r:id="rId8"/>
    <p:sldId id="399" r:id="rId9"/>
    <p:sldId id="400" r:id="rId10"/>
    <p:sldId id="401" r:id="rId11"/>
    <p:sldId id="406" r:id="rId12"/>
  </p:sldIdLst>
  <p:sldSz cx="12192000" cy="6858000"/>
  <p:notesSz cx="9874250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2BB5"/>
    <a:srgbClr val="FDC6D1"/>
    <a:srgbClr val="2EA47F"/>
    <a:srgbClr val="333366"/>
    <a:srgbClr val="007A50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15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1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0A1731-9EEF-49E2-AD97-075105E13FAA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9E3E5F-5A86-4222-ADEB-BAB318D2BB24}">
      <dgm:prSet custT="1"/>
      <dgm:spPr/>
      <dgm:t>
        <a:bodyPr/>
        <a:lstStyle/>
        <a:p>
          <a:pPr algn="ctr" rtl="0"/>
          <a:r>
            <a:rPr lang="ro-MD" sz="2800" dirty="0" smtClean="0"/>
            <a:t>De la 01.01.2020, au intrat în vigoare </a:t>
          </a:r>
          <a:r>
            <a:rPr lang="ro-MD" sz="2800" u="sng" dirty="0" smtClean="0"/>
            <a:t>noile valori de referință</a:t>
          </a:r>
          <a:r>
            <a:rPr lang="ro-MD" sz="2800" dirty="0" smtClean="0"/>
            <a:t>, utilizate pentru calcularea salariilor angajaților din sectorul bugetar, în conformitate cu prevederile Legii nr.270/2018</a:t>
          </a:r>
          <a:endParaRPr lang="en-GB" sz="2800" dirty="0"/>
        </a:p>
      </dgm:t>
    </dgm:pt>
    <dgm:pt modelId="{14718EC1-8E81-4471-94D4-9B76BF96E438}" type="parTrans" cxnId="{A1970264-15E2-49DC-812F-12E07692215A}">
      <dgm:prSet/>
      <dgm:spPr/>
      <dgm:t>
        <a:bodyPr/>
        <a:lstStyle/>
        <a:p>
          <a:endParaRPr lang="en-US"/>
        </a:p>
      </dgm:t>
    </dgm:pt>
    <dgm:pt modelId="{A23A1F13-0748-4CB3-BCED-FDA6CB0BE390}" type="sibTrans" cxnId="{A1970264-15E2-49DC-812F-12E07692215A}">
      <dgm:prSet/>
      <dgm:spPr/>
      <dgm:t>
        <a:bodyPr/>
        <a:lstStyle/>
        <a:p>
          <a:endParaRPr lang="en-US"/>
        </a:p>
      </dgm:t>
    </dgm:pt>
    <dgm:pt modelId="{46A8A5AD-5BC1-4896-B901-4416A01FB781}">
      <dgm:prSet/>
      <dgm:spPr/>
      <dgm:t>
        <a:bodyPr/>
        <a:lstStyle/>
        <a:p>
          <a:pPr rtl="0"/>
          <a:r>
            <a:rPr lang="en-US" sz="2300" i="1" dirty="0" err="1" smtClean="0">
              <a:solidFill>
                <a:srgbClr val="0000FF"/>
              </a:solidFill>
            </a:rPr>
            <a:t>Pentru</a:t>
          </a:r>
          <a:r>
            <a:rPr lang="en-US" sz="2300" i="1" dirty="0" smtClean="0">
              <a:solidFill>
                <a:srgbClr val="0000FF"/>
              </a:solidFill>
            </a:rPr>
            <a:t> </a:t>
          </a:r>
          <a:r>
            <a:rPr lang="en-US" sz="2300" i="1" dirty="0" err="1" smtClean="0">
              <a:solidFill>
                <a:srgbClr val="0000FF"/>
              </a:solidFill>
            </a:rPr>
            <a:t>anul</a:t>
          </a:r>
          <a:r>
            <a:rPr lang="en-US" sz="2300" i="1" dirty="0" smtClean="0">
              <a:solidFill>
                <a:srgbClr val="0000FF"/>
              </a:solidFill>
            </a:rPr>
            <a:t> 2020 </a:t>
          </a:r>
          <a:r>
            <a:rPr lang="en-US" sz="2300" i="1" dirty="0" err="1" smtClean="0">
              <a:solidFill>
                <a:srgbClr val="0000FF"/>
              </a:solidFill>
            </a:rPr>
            <a:t>este</a:t>
          </a:r>
          <a:r>
            <a:rPr lang="en-US" sz="2300" i="1" dirty="0" smtClean="0">
              <a:solidFill>
                <a:srgbClr val="0000FF"/>
              </a:solidFill>
            </a:rPr>
            <a:t> </a:t>
          </a:r>
          <a:r>
            <a:rPr lang="en-US" sz="2300" i="1" dirty="0" err="1" smtClean="0">
              <a:solidFill>
                <a:srgbClr val="0000FF"/>
              </a:solidFill>
            </a:rPr>
            <a:t>preconizată</a:t>
          </a:r>
          <a:r>
            <a:rPr lang="en-US" sz="2300" i="1" dirty="0" smtClean="0">
              <a:solidFill>
                <a:srgbClr val="0000FF"/>
              </a:solidFill>
            </a:rPr>
            <a:t> </a:t>
          </a:r>
          <a:r>
            <a:rPr lang="en-US" sz="2300" i="1" dirty="0" err="1" smtClean="0">
              <a:solidFill>
                <a:srgbClr val="0000FF"/>
              </a:solidFill>
            </a:rPr>
            <a:t>majorarea</a:t>
          </a:r>
          <a:r>
            <a:rPr lang="en-US" sz="2300" i="1" dirty="0" smtClean="0">
              <a:solidFill>
                <a:srgbClr val="0000FF"/>
              </a:solidFill>
            </a:rPr>
            <a:t> </a:t>
          </a:r>
          <a:r>
            <a:rPr lang="en-US" sz="2300" i="1" dirty="0" err="1" smtClean="0">
              <a:solidFill>
                <a:srgbClr val="0000FF"/>
              </a:solidFill>
            </a:rPr>
            <a:t>unor</a:t>
          </a:r>
          <a:r>
            <a:rPr lang="en-US" sz="2300" i="1" dirty="0" smtClean="0">
              <a:solidFill>
                <a:srgbClr val="0000FF"/>
              </a:solidFill>
            </a:rPr>
            <a:t> </a:t>
          </a:r>
          <a:r>
            <a:rPr lang="en-US" sz="2300" i="1" dirty="0" err="1" smtClean="0">
              <a:solidFill>
                <a:srgbClr val="0000FF"/>
              </a:solidFill>
            </a:rPr>
            <a:t>valori</a:t>
          </a:r>
          <a:r>
            <a:rPr lang="en-US" sz="2300" i="1" dirty="0" smtClean="0">
              <a:solidFill>
                <a:srgbClr val="0000FF"/>
              </a:solidFill>
            </a:rPr>
            <a:t> de </a:t>
          </a:r>
          <a:r>
            <a:rPr lang="en-US" sz="2300" i="1" dirty="0" err="1" smtClean="0">
              <a:solidFill>
                <a:srgbClr val="0000FF"/>
              </a:solidFill>
            </a:rPr>
            <a:t>referință</a:t>
          </a:r>
          <a:r>
            <a:rPr lang="en-US" sz="2300" i="1" dirty="0" smtClean="0">
              <a:solidFill>
                <a:srgbClr val="0000FF"/>
              </a:solidFill>
            </a:rPr>
            <a:t> de la </a:t>
          </a:r>
          <a:r>
            <a:rPr lang="en-US" sz="2300" i="1" u="sng" dirty="0" smtClean="0">
              <a:solidFill>
                <a:srgbClr val="0000FF"/>
              </a:solidFill>
            </a:rPr>
            <a:t>5 la 10%</a:t>
          </a:r>
          <a:r>
            <a:rPr lang="ro-RO" sz="2300" i="1" u="sng" dirty="0" smtClean="0">
              <a:solidFill>
                <a:srgbClr val="0000FF"/>
              </a:solidFill>
            </a:rPr>
            <a:t> </a:t>
          </a:r>
          <a:r>
            <a:rPr lang="ro-RO" sz="2300" i="1" dirty="0" smtClean="0">
              <a:solidFill>
                <a:srgbClr val="0000FF"/>
              </a:solidFill>
            </a:rPr>
            <a:t>-</a:t>
          </a:r>
          <a:r>
            <a:rPr lang="en-US" sz="2300" i="1" dirty="0" smtClean="0">
              <a:solidFill>
                <a:srgbClr val="0000FF"/>
              </a:solidFill>
            </a:rPr>
            <a:t> cost total 1 2</a:t>
          </a:r>
          <a:r>
            <a:rPr lang="ro-MD" sz="2300" i="1" dirty="0" smtClean="0">
              <a:solidFill>
                <a:srgbClr val="0000FF"/>
              </a:solidFill>
            </a:rPr>
            <a:t>24</a:t>
          </a:r>
          <a:r>
            <a:rPr lang="en-US" sz="2300" i="1" dirty="0" smtClean="0">
              <a:solidFill>
                <a:srgbClr val="0000FF"/>
              </a:solidFill>
            </a:rPr>
            <a:t>,9 </a:t>
          </a:r>
          <a:r>
            <a:rPr lang="en-US" sz="2300" i="1" dirty="0" err="1" smtClean="0">
              <a:solidFill>
                <a:srgbClr val="0000FF"/>
              </a:solidFill>
            </a:rPr>
            <a:t>milioane</a:t>
          </a:r>
          <a:r>
            <a:rPr lang="en-US" sz="2300" i="1" dirty="0" smtClean="0">
              <a:solidFill>
                <a:srgbClr val="0000FF"/>
              </a:solidFill>
            </a:rPr>
            <a:t> lei, din care </a:t>
          </a:r>
          <a:r>
            <a:rPr lang="en-US" sz="2300" i="1" dirty="0" err="1" smtClean="0">
              <a:solidFill>
                <a:srgbClr val="0000FF"/>
              </a:solidFill>
            </a:rPr>
            <a:t>cele</a:t>
          </a:r>
          <a:r>
            <a:rPr lang="en-US" sz="2300" i="1" dirty="0" smtClean="0">
              <a:solidFill>
                <a:srgbClr val="0000FF"/>
              </a:solidFill>
            </a:rPr>
            <a:t> </a:t>
          </a:r>
          <a:r>
            <a:rPr lang="en-US" sz="2300" i="1" dirty="0" err="1" smtClean="0">
              <a:solidFill>
                <a:srgbClr val="0000FF"/>
              </a:solidFill>
            </a:rPr>
            <a:t>mai</a:t>
          </a:r>
          <a:r>
            <a:rPr lang="en-US" sz="2300" i="1" dirty="0" smtClean="0">
              <a:solidFill>
                <a:srgbClr val="0000FF"/>
              </a:solidFill>
            </a:rPr>
            <a:t> </a:t>
          </a:r>
          <a:r>
            <a:rPr lang="en-US" sz="2300" i="1" dirty="0" err="1" smtClean="0">
              <a:solidFill>
                <a:srgbClr val="0000FF"/>
              </a:solidFill>
            </a:rPr>
            <a:t>esențiale</a:t>
          </a:r>
          <a:r>
            <a:rPr lang="en-US" sz="2300" i="1" dirty="0" smtClean="0">
              <a:solidFill>
                <a:srgbClr val="0000FF"/>
              </a:solidFill>
            </a:rPr>
            <a:t>:</a:t>
          </a:r>
          <a:endParaRPr lang="en-GB" sz="2300" b="1" i="1" dirty="0"/>
        </a:p>
      </dgm:t>
    </dgm:pt>
    <dgm:pt modelId="{13264AC7-D0DF-41D5-9B52-F993BED9EB12}" type="parTrans" cxnId="{4087D87D-0C4B-4EAD-B628-79C402D68AEA}">
      <dgm:prSet/>
      <dgm:spPr/>
      <dgm:t>
        <a:bodyPr/>
        <a:lstStyle/>
        <a:p>
          <a:endParaRPr lang="en-US"/>
        </a:p>
      </dgm:t>
    </dgm:pt>
    <dgm:pt modelId="{806A6E3C-0DF0-4E6F-879A-BC7143A3B44B}" type="sibTrans" cxnId="{4087D87D-0C4B-4EAD-B628-79C402D68AEA}">
      <dgm:prSet/>
      <dgm:spPr/>
      <dgm:t>
        <a:bodyPr/>
        <a:lstStyle/>
        <a:p>
          <a:endParaRPr lang="en-US"/>
        </a:p>
      </dgm:t>
    </dgm:pt>
    <dgm:pt modelId="{278F986A-090D-4BB6-84DD-4AE974CBE7CA}">
      <dgm:prSet/>
      <dgm:spPr/>
      <dgm:t>
        <a:bodyPr/>
        <a:lstStyle/>
        <a:p>
          <a:pPr rtl="0"/>
          <a:r>
            <a:rPr lang="en-US" sz="2300" i="1" dirty="0" err="1" smtClean="0"/>
            <a:t>Majorarea</a:t>
          </a:r>
          <a:r>
            <a:rPr lang="en-US" sz="2300" i="1" dirty="0" smtClean="0"/>
            <a:t> cu 10% (</a:t>
          </a:r>
          <a:r>
            <a:rPr lang="en-US" sz="2300" i="1" u="sng" dirty="0" smtClean="0"/>
            <a:t>de la 1500 la 1650 lei</a:t>
          </a:r>
          <a:r>
            <a:rPr lang="en-US" sz="2300" i="1" dirty="0" smtClean="0"/>
            <a:t>) </a:t>
          </a:r>
          <a:r>
            <a:rPr lang="en-US" sz="2300" i="1" dirty="0" err="1" smtClean="0"/>
            <a:t>pentru</a:t>
          </a:r>
          <a:r>
            <a:rPr lang="en-US" sz="2300" i="1" dirty="0" smtClean="0"/>
            <a:t> </a:t>
          </a:r>
          <a:r>
            <a:rPr lang="en-US" sz="2300" i="1" dirty="0" err="1" smtClean="0"/>
            <a:t>funcționari</a:t>
          </a:r>
          <a:r>
            <a:rPr lang="en-US" sz="2300" i="1" dirty="0" smtClean="0"/>
            <a:t> </a:t>
          </a:r>
          <a:r>
            <a:rPr lang="en-US" sz="2300" i="1" dirty="0" err="1" smtClean="0"/>
            <a:t>publici</a:t>
          </a:r>
          <a:r>
            <a:rPr lang="en-US" sz="2300" i="1" dirty="0" smtClean="0"/>
            <a:t> </a:t>
          </a:r>
          <a:r>
            <a:rPr lang="en-US" sz="2300" i="1" dirty="0" err="1" smtClean="0"/>
            <a:t>și</a:t>
          </a:r>
          <a:r>
            <a:rPr lang="en-US" sz="2300" i="1" dirty="0" smtClean="0"/>
            <a:t> personal de </a:t>
          </a:r>
          <a:r>
            <a:rPr lang="en-US" sz="2300" i="1" dirty="0" err="1" smtClean="0"/>
            <a:t>specialitate</a:t>
          </a:r>
          <a:r>
            <a:rPr lang="en-US" sz="2300" i="1" dirty="0" smtClean="0"/>
            <a:t> din </a:t>
          </a:r>
          <a:r>
            <a:rPr lang="en-US" sz="2300" i="1" dirty="0" err="1" smtClean="0"/>
            <a:t>cadrul</a:t>
          </a:r>
          <a:r>
            <a:rPr lang="en-US" sz="2300" i="1" dirty="0" smtClean="0"/>
            <a:t> </a:t>
          </a:r>
          <a:r>
            <a:rPr lang="en-US" sz="2300" i="1" dirty="0" err="1" smtClean="0"/>
            <a:t>autorităților</a:t>
          </a:r>
          <a:r>
            <a:rPr lang="en-US" sz="2300" i="1" dirty="0" smtClean="0"/>
            <a:t> </a:t>
          </a:r>
          <a:r>
            <a:rPr lang="en-US" sz="2300" i="1" dirty="0" err="1" smtClean="0"/>
            <a:t>și</a:t>
          </a:r>
          <a:r>
            <a:rPr lang="en-US" sz="2300" i="1" dirty="0" smtClean="0"/>
            <a:t> </a:t>
          </a:r>
          <a:r>
            <a:rPr lang="en-US" sz="2300" i="1" dirty="0" err="1" smtClean="0"/>
            <a:t>instituțiilor</a:t>
          </a:r>
          <a:r>
            <a:rPr lang="en-US" sz="2300" i="1" dirty="0" smtClean="0"/>
            <a:t> </a:t>
          </a:r>
          <a:r>
            <a:rPr lang="en-US" sz="2300" i="1" dirty="0" err="1" smtClean="0"/>
            <a:t>publice</a:t>
          </a:r>
          <a:r>
            <a:rPr lang="en-US" sz="2300" i="1" dirty="0" smtClean="0"/>
            <a:t> </a:t>
          </a:r>
          <a:r>
            <a:rPr lang="en-US" sz="2300" i="1" dirty="0" err="1" smtClean="0"/>
            <a:t>centrale</a:t>
          </a:r>
          <a:r>
            <a:rPr lang="en-US" sz="2300" i="1" dirty="0" smtClean="0"/>
            <a:t> </a:t>
          </a:r>
          <a:r>
            <a:rPr lang="en-US" sz="2300" i="1" dirty="0" err="1" smtClean="0"/>
            <a:t>și</a:t>
          </a:r>
          <a:r>
            <a:rPr lang="en-US" sz="2300" i="1" dirty="0" smtClean="0"/>
            <a:t> locale din </a:t>
          </a:r>
          <a:r>
            <a:rPr lang="en-US" sz="2300" i="1" dirty="0" err="1" smtClean="0"/>
            <a:t>domeniul</a:t>
          </a:r>
          <a:r>
            <a:rPr lang="en-US" sz="2300" i="1" dirty="0" smtClean="0"/>
            <a:t> </a:t>
          </a:r>
          <a:r>
            <a:rPr lang="en-US" sz="2300" i="1" dirty="0" err="1" smtClean="0"/>
            <a:t>administrației</a:t>
          </a:r>
          <a:r>
            <a:rPr lang="en-US" sz="2300" i="1" dirty="0" smtClean="0"/>
            <a:t> </a:t>
          </a:r>
          <a:r>
            <a:rPr lang="en-US" sz="2300" i="1" dirty="0" err="1" smtClean="0"/>
            <a:t>publice</a:t>
          </a:r>
          <a:r>
            <a:rPr lang="en-US" sz="2300" i="1" dirty="0" smtClean="0"/>
            <a:t>, </a:t>
          </a:r>
          <a:r>
            <a:rPr lang="en-US" sz="2300" i="1" dirty="0" err="1" smtClean="0"/>
            <a:t>justiției</a:t>
          </a:r>
          <a:r>
            <a:rPr lang="en-US" sz="2300" i="1" dirty="0" smtClean="0"/>
            <a:t>, </a:t>
          </a:r>
          <a:r>
            <a:rPr lang="en-US" sz="2300" i="1" dirty="0" err="1" smtClean="0"/>
            <a:t>apărării</a:t>
          </a:r>
          <a:r>
            <a:rPr lang="en-US" sz="2300" i="1" dirty="0" smtClean="0"/>
            <a:t> </a:t>
          </a:r>
          <a:r>
            <a:rPr lang="en-US" sz="2300" i="1" dirty="0" err="1" smtClean="0"/>
            <a:t>naționale</a:t>
          </a:r>
          <a:r>
            <a:rPr lang="en-US" sz="2300" i="1" dirty="0" smtClean="0"/>
            <a:t>, </a:t>
          </a:r>
          <a:r>
            <a:rPr lang="en-US" sz="2300" i="1" dirty="0" err="1" smtClean="0"/>
            <a:t>învățămînt</a:t>
          </a:r>
          <a:r>
            <a:rPr lang="en-US" sz="2300" i="1" dirty="0" smtClean="0"/>
            <a:t> </a:t>
          </a:r>
          <a:r>
            <a:rPr lang="en-US" sz="2300" i="1" dirty="0" err="1" smtClean="0"/>
            <a:t>și</a:t>
          </a:r>
          <a:r>
            <a:rPr lang="en-US" sz="2300" i="1" dirty="0" smtClean="0"/>
            <a:t> </a:t>
          </a:r>
          <a:r>
            <a:rPr lang="en-US" sz="2300" i="1" dirty="0" err="1" smtClean="0"/>
            <a:t>cercetare</a:t>
          </a:r>
          <a:r>
            <a:rPr lang="en-US" sz="2300" i="1" dirty="0" smtClean="0"/>
            <a:t>, </a:t>
          </a:r>
          <a:r>
            <a:rPr lang="en-US" sz="2300" i="1" dirty="0" err="1" smtClean="0"/>
            <a:t>cultură</a:t>
          </a:r>
          <a:r>
            <a:rPr lang="en-US" sz="2300" i="1" dirty="0" smtClean="0"/>
            <a:t>, </a:t>
          </a:r>
          <a:r>
            <a:rPr lang="en-US" sz="2300" i="1" dirty="0" err="1" smtClean="0"/>
            <a:t>tineret</a:t>
          </a:r>
          <a:r>
            <a:rPr lang="en-US" sz="2300" i="1" dirty="0" smtClean="0"/>
            <a:t> </a:t>
          </a:r>
          <a:r>
            <a:rPr lang="en-US" sz="2300" i="1" dirty="0" err="1" smtClean="0"/>
            <a:t>și</a:t>
          </a:r>
          <a:r>
            <a:rPr lang="en-US" sz="2300" i="1" dirty="0" smtClean="0"/>
            <a:t> sport, </a:t>
          </a:r>
          <a:r>
            <a:rPr lang="en-US" sz="2300" i="1" dirty="0" err="1" smtClean="0"/>
            <a:t>asistență</a:t>
          </a:r>
          <a:r>
            <a:rPr lang="en-US" sz="2300" i="1" dirty="0" smtClean="0"/>
            <a:t> </a:t>
          </a:r>
          <a:r>
            <a:rPr lang="en-US" sz="2300" i="1" dirty="0" err="1" smtClean="0"/>
            <a:t>socială</a:t>
          </a:r>
          <a:r>
            <a:rPr lang="en-US" sz="2300" i="1" dirty="0" smtClean="0"/>
            <a:t> </a:t>
          </a:r>
          <a:r>
            <a:rPr lang="en-US" sz="2300" i="1" dirty="0" err="1" smtClean="0"/>
            <a:t>și</a:t>
          </a:r>
          <a:r>
            <a:rPr lang="en-US" sz="2300" i="1" dirty="0" smtClean="0"/>
            <a:t> </a:t>
          </a:r>
          <a:r>
            <a:rPr lang="en-US" sz="2300" i="1" dirty="0" err="1" smtClean="0"/>
            <a:t>sănătate</a:t>
          </a:r>
          <a:r>
            <a:rPr lang="en-US" sz="2300" i="1" dirty="0" smtClean="0"/>
            <a:t>, etc.  – </a:t>
          </a:r>
          <a:r>
            <a:rPr lang="en-US" sz="2300" i="1" u="sng" dirty="0" smtClean="0"/>
            <a:t>78 484 </a:t>
          </a:r>
          <a:r>
            <a:rPr lang="en-US" sz="2300" i="1" u="sng" dirty="0" err="1" smtClean="0"/>
            <a:t>unități</a:t>
          </a:r>
          <a:r>
            <a:rPr lang="en-US" sz="2300" i="1" u="sng" dirty="0" smtClean="0"/>
            <a:t> de personal </a:t>
          </a:r>
          <a:r>
            <a:rPr lang="en-US" sz="2300" i="1" dirty="0" smtClean="0"/>
            <a:t>(42,5 % din total </a:t>
          </a:r>
          <a:r>
            <a:rPr lang="en-US" sz="2300" i="1" dirty="0" err="1" smtClean="0"/>
            <a:t>unități</a:t>
          </a:r>
          <a:r>
            <a:rPr lang="en-US" sz="2300" i="1" dirty="0" smtClean="0"/>
            <a:t>)</a:t>
          </a:r>
          <a:endParaRPr lang="en-GB" sz="2300" i="1" dirty="0"/>
        </a:p>
      </dgm:t>
    </dgm:pt>
    <dgm:pt modelId="{07C7AB26-0F9A-45CC-A5B3-DF8E4D7B80A2}" type="parTrans" cxnId="{00080CC1-1542-4864-95AF-AE9DF44179E5}">
      <dgm:prSet/>
      <dgm:spPr/>
      <dgm:t>
        <a:bodyPr/>
        <a:lstStyle/>
        <a:p>
          <a:endParaRPr lang="en-US"/>
        </a:p>
      </dgm:t>
    </dgm:pt>
    <dgm:pt modelId="{A05EC281-EF40-4273-9270-C1B51CDE7994}" type="sibTrans" cxnId="{00080CC1-1542-4864-95AF-AE9DF44179E5}">
      <dgm:prSet/>
      <dgm:spPr/>
      <dgm:t>
        <a:bodyPr/>
        <a:lstStyle/>
        <a:p>
          <a:endParaRPr lang="en-US"/>
        </a:p>
      </dgm:t>
    </dgm:pt>
    <dgm:pt modelId="{9D505CC4-0D0B-40A7-BCB8-540ECA252BD5}">
      <dgm:prSet/>
      <dgm:spPr/>
      <dgm:t>
        <a:bodyPr/>
        <a:lstStyle/>
        <a:p>
          <a:pPr rtl="0"/>
          <a:r>
            <a:rPr lang="en-US" sz="2300" i="1" dirty="0" err="1" smtClean="0">
              <a:solidFill>
                <a:srgbClr val="0000FF"/>
              </a:solidFill>
            </a:rPr>
            <a:t>Majorarea</a:t>
          </a:r>
          <a:r>
            <a:rPr lang="en-US" sz="2300" i="1" dirty="0" smtClean="0">
              <a:solidFill>
                <a:srgbClr val="0000FF"/>
              </a:solidFill>
            </a:rPr>
            <a:t> cu 9,4 % (</a:t>
          </a:r>
          <a:r>
            <a:rPr lang="en-US" sz="2300" i="1" u="sng" dirty="0" smtClean="0">
              <a:solidFill>
                <a:srgbClr val="0000FF"/>
              </a:solidFill>
            </a:rPr>
            <a:t>de la 1600 la 1750 lei</a:t>
          </a:r>
          <a:r>
            <a:rPr lang="en-US" sz="2300" i="1" dirty="0" smtClean="0">
              <a:solidFill>
                <a:srgbClr val="0000FF"/>
              </a:solidFill>
            </a:rPr>
            <a:t>) </a:t>
          </a:r>
          <a:r>
            <a:rPr lang="en-US" sz="2300" i="1" dirty="0" err="1" smtClean="0">
              <a:solidFill>
                <a:srgbClr val="0000FF"/>
              </a:solidFill>
            </a:rPr>
            <a:t>pentru</a:t>
          </a:r>
          <a:r>
            <a:rPr lang="en-US" sz="2300" i="1" dirty="0" smtClean="0">
              <a:solidFill>
                <a:srgbClr val="0000FF"/>
              </a:solidFill>
            </a:rPr>
            <a:t> </a:t>
          </a:r>
          <a:r>
            <a:rPr lang="en-US" sz="2300" i="1" dirty="0" err="1" smtClean="0">
              <a:solidFill>
                <a:srgbClr val="0000FF"/>
              </a:solidFill>
            </a:rPr>
            <a:t>personalul</a:t>
          </a:r>
          <a:r>
            <a:rPr lang="en-US" sz="2300" i="1" dirty="0" smtClean="0">
              <a:solidFill>
                <a:srgbClr val="0000FF"/>
              </a:solidFill>
            </a:rPr>
            <a:t> didactic, </a:t>
          </a:r>
          <a:r>
            <a:rPr lang="en-US" sz="2300" i="1" dirty="0" err="1" smtClean="0">
              <a:solidFill>
                <a:srgbClr val="0000FF"/>
              </a:solidFill>
            </a:rPr>
            <a:t>inclusiv</a:t>
          </a:r>
          <a:r>
            <a:rPr lang="en-US" sz="2300" i="1" dirty="0" smtClean="0">
              <a:solidFill>
                <a:srgbClr val="0000FF"/>
              </a:solidFill>
            </a:rPr>
            <a:t> cu </a:t>
          </a:r>
          <a:r>
            <a:rPr lang="en-US" sz="2300" i="1" dirty="0" err="1" smtClean="0">
              <a:solidFill>
                <a:srgbClr val="0000FF"/>
              </a:solidFill>
            </a:rPr>
            <a:t>funcții</a:t>
          </a:r>
          <a:r>
            <a:rPr lang="en-US" sz="2300" i="1" dirty="0" smtClean="0">
              <a:solidFill>
                <a:srgbClr val="0000FF"/>
              </a:solidFill>
            </a:rPr>
            <a:t> de </a:t>
          </a:r>
          <a:r>
            <a:rPr lang="en-US" sz="2300" i="1" dirty="0" err="1" smtClean="0">
              <a:solidFill>
                <a:srgbClr val="0000FF"/>
              </a:solidFill>
            </a:rPr>
            <a:t>conducere</a:t>
          </a:r>
          <a:r>
            <a:rPr lang="en-US" sz="2300" i="1" dirty="0" smtClean="0">
              <a:solidFill>
                <a:srgbClr val="0000FF"/>
              </a:solidFill>
            </a:rPr>
            <a:t>, </a:t>
          </a:r>
          <a:r>
            <a:rPr lang="en-US" sz="2300" i="1" dirty="0" err="1" smtClean="0">
              <a:solidFill>
                <a:srgbClr val="0000FF"/>
              </a:solidFill>
            </a:rPr>
            <a:t>conducătorii</a:t>
          </a:r>
          <a:r>
            <a:rPr lang="en-US" sz="2300" i="1" dirty="0" smtClean="0">
              <a:solidFill>
                <a:srgbClr val="0000FF"/>
              </a:solidFill>
            </a:rPr>
            <a:t> </a:t>
          </a:r>
          <a:r>
            <a:rPr lang="en-US" sz="2300" i="1" dirty="0" err="1" smtClean="0">
              <a:solidFill>
                <a:srgbClr val="0000FF"/>
              </a:solidFill>
            </a:rPr>
            <a:t>instituțiilor</a:t>
          </a:r>
          <a:r>
            <a:rPr lang="en-US" sz="2300" i="1" dirty="0" smtClean="0">
              <a:solidFill>
                <a:srgbClr val="0000FF"/>
              </a:solidFill>
            </a:rPr>
            <a:t> de </a:t>
          </a:r>
          <a:r>
            <a:rPr lang="en-US" sz="2300" i="1" dirty="0" err="1" smtClean="0">
              <a:solidFill>
                <a:srgbClr val="0000FF"/>
              </a:solidFill>
            </a:rPr>
            <a:t>educație</a:t>
          </a:r>
          <a:r>
            <a:rPr lang="en-US" sz="2300" i="1" dirty="0" smtClean="0">
              <a:solidFill>
                <a:srgbClr val="0000FF"/>
              </a:solidFill>
            </a:rPr>
            <a:t> </a:t>
          </a:r>
          <a:r>
            <a:rPr lang="en-US" sz="2300" i="1" dirty="0" err="1" smtClean="0">
              <a:solidFill>
                <a:srgbClr val="0000FF"/>
              </a:solidFill>
            </a:rPr>
            <a:t>timpurie</a:t>
          </a:r>
          <a:r>
            <a:rPr lang="en-US" sz="2300" i="1" dirty="0" smtClean="0">
              <a:solidFill>
                <a:srgbClr val="0000FF"/>
              </a:solidFill>
            </a:rPr>
            <a:t>, </a:t>
          </a:r>
          <a:r>
            <a:rPr lang="en-US" sz="2300" i="1" dirty="0" err="1" smtClean="0">
              <a:solidFill>
                <a:srgbClr val="0000FF"/>
              </a:solidFill>
            </a:rPr>
            <a:t>învățămînt</a:t>
          </a:r>
          <a:r>
            <a:rPr lang="en-US" sz="2300" i="1" dirty="0" smtClean="0">
              <a:solidFill>
                <a:srgbClr val="0000FF"/>
              </a:solidFill>
            </a:rPr>
            <a:t> </a:t>
          </a:r>
          <a:r>
            <a:rPr lang="en-US" sz="2300" i="1" dirty="0" err="1" smtClean="0">
              <a:solidFill>
                <a:srgbClr val="0000FF"/>
              </a:solidFill>
            </a:rPr>
            <a:t>primar</a:t>
          </a:r>
          <a:r>
            <a:rPr lang="en-US" sz="2300" i="1" dirty="0" smtClean="0">
              <a:solidFill>
                <a:srgbClr val="0000FF"/>
              </a:solidFill>
            </a:rPr>
            <a:t>, </a:t>
          </a:r>
          <a:r>
            <a:rPr lang="en-US" sz="2300" i="1" dirty="0" err="1" smtClean="0">
              <a:solidFill>
                <a:srgbClr val="0000FF"/>
              </a:solidFill>
            </a:rPr>
            <a:t>gimnazial</a:t>
          </a:r>
          <a:r>
            <a:rPr lang="en-US" sz="2300" i="1" dirty="0" smtClean="0">
              <a:solidFill>
                <a:srgbClr val="0000FF"/>
              </a:solidFill>
            </a:rPr>
            <a:t>, </a:t>
          </a:r>
          <a:r>
            <a:rPr lang="en-US" sz="2300" i="1" dirty="0" err="1" smtClean="0">
              <a:solidFill>
                <a:srgbClr val="0000FF"/>
              </a:solidFill>
            </a:rPr>
            <a:t>liceal</a:t>
          </a:r>
          <a:r>
            <a:rPr lang="en-US" sz="2300" i="1" dirty="0" smtClean="0">
              <a:solidFill>
                <a:srgbClr val="0000FF"/>
              </a:solidFill>
            </a:rPr>
            <a:t>, personal cu </a:t>
          </a:r>
          <a:r>
            <a:rPr lang="en-US" sz="2300" i="1" dirty="0" err="1" smtClean="0">
              <a:solidFill>
                <a:srgbClr val="0000FF"/>
              </a:solidFill>
            </a:rPr>
            <a:t>clasele</a:t>
          </a:r>
          <a:r>
            <a:rPr lang="en-US" sz="2300" i="1" dirty="0" smtClean="0">
              <a:solidFill>
                <a:srgbClr val="0000FF"/>
              </a:solidFill>
            </a:rPr>
            <a:t> de </a:t>
          </a:r>
          <a:r>
            <a:rPr lang="en-US" sz="2300" i="1" dirty="0" err="1" smtClean="0">
              <a:solidFill>
                <a:srgbClr val="0000FF"/>
              </a:solidFill>
            </a:rPr>
            <a:t>salarizare</a:t>
          </a:r>
          <a:r>
            <a:rPr lang="en-US" sz="2300" i="1" dirty="0" smtClean="0">
              <a:solidFill>
                <a:srgbClr val="0000FF"/>
              </a:solidFill>
            </a:rPr>
            <a:t> de la 1 la 25, </a:t>
          </a:r>
          <a:r>
            <a:rPr lang="en-US" sz="2300" i="1" dirty="0" err="1" smtClean="0">
              <a:solidFill>
                <a:srgbClr val="0000FF"/>
              </a:solidFill>
            </a:rPr>
            <a:t>ofițeri</a:t>
          </a:r>
          <a:r>
            <a:rPr lang="en-US" sz="2300" i="1" dirty="0" smtClean="0">
              <a:solidFill>
                <a:srgbClr val="0000FF"/>
              </a:solidFill>
            </a:rPr>
            <a:t> din </a:t>
          </a:r>
          <a:r>
            <a:rPr lang="en-US" sz="2300" i="1" dirty="0" err="1" smtClean="0">
              <a:solidFill>
                <a:srgbClr val="0000FF"/>
              </a:solidFill>
            </a:rPr>
            <a:t>unele</a:t>
          </a:r>
          <a:r>
            <a:rPr lang="en-US" sz="2300" i="1" dirty="0" smtClean="0">
              <a:solidFill>
                <a:srgbClr val="0000FF"/>
              </a:solidFill>
            </a:rPr>
            <a:t> </a:t>
          </a:r>
          <a:r>
            <a:rPr lang="en-US" sz="2300" i="1" dirty="0" err="1" smtClean="0">
              <a:solidFill>
                <a:srgbClr val="0000FF"/>
              </a:solidFill>
            </a:rPr>
            <a:t>subdiviziuni</a:t>
          </a:r>
          <a:r>
            <a:rPr lang="en-US" sz="2300" i="1" dirty="0" smtClean="0">
              <a:solidFill>
                <a:srgbClr val="0000FF"/>
              </a:solidFill>
            </a:rPr>
            <a:t> ale </a:t>
          </a:r>
          <a:r>
            <a:rPr lang="en-US" sz="2300" i="1" dirty="0" err="1" smtClean="0">
              <a:solidFill>
                <a:srgbClr val="0000FF"/>
              </a:solidFill>
            </a:rPr>
            <a:t>Ministerului</a:t>
          </a:r>
          <a:r>
            <a:rPr lang="en-US" sz="2300" i="1" dirty="0" smtClean="0">
              <a:solidFill>
                <a:srgbClr val="0000FF"/>
              </a:solidFill>
            </a:rPr>
            <a:t> </a:t>
          </a:r>
          <a:r>
            <a:rPr lang="en-US" sz="2300" i="1" dirty="0" err="1" smtClean="0">
              <a:solidFill>
                <a:srgbClr val="0000FF"/>
              </a:solidFill>
            </a:rPr>
            <a:t>Afacerilor</a:t>
          </a:r>
          <a:r>
            <a:rPr lang="en-US" sz="2300" i="1" dirty="0" smtClean="0">
              <a:solidFill>
                <a:srgbClr val="0000FF"/>
              </a:solidFill>
            </a:rPr>
            <a:t> Interne – </a:t>
          </a:r>
          <a:r>
            <a:rPr lang="en-US" sz="2300" i="1" u="sng" dirty="0" smtClean="0">
              <a:solidFill>
                <a:srgbClr val="0000FF"/>
              </a:solidFill>
            </a:rPr>
            <a:t>95 089 </a:t>
          </a:r>
          <a:r>
            <a:rPr lang="en-US" sz="2300" i="1" u="sng" dirty="0" err="1" smtClean="0">
              <a:solidFill>
                <a:srgbClr val="0000FF"/>
              </a:solidFill>
            </a:rPr>
            <a:t>unități</a:t>
          </a:r>
          <a:r>
            <a:rPr lang="en-US" sz="2300" i="1" u="sng" dirty="0" smtClean="0">
              <a:solidFill>
                <a:srgbClr val="0000FF"/>
              </a:solidFill>
            </a:rPr>
            <a:t> de personal</a:t>
          </a:r>
          <a:r>
            <a:rPr lang="en-US" sz="2300" i="1" dirty="0" smtClean="0">
              <a:solidFill>
                <a:srgbClr val="0000FF"/>
              </a:solidFill>
            </a:rPr>
            <a:t> (51,5 % din total </a:t>
          </a:r>
          <a:r>
            <a:rPr lang="en-US" sz="2300" i="1" dirty="0" err="1" smtClean="0">
              <a:solidFill>
                <a:srgbClr val="0000FF"/>
              </a:solidFill>
            </a:rPr>
            <a:t>unități</a:t>
          </a:r>
          <a:r>
            <a:rPr lang="en-US" sz="2300" i="1" dirty="0" smtClean="0">
              <a:solidFill>
                <a:srgbClr val="0000FF"/>
              </a:solidFill>
            </a:rPr>
            <a:t>)</a:t>
          </a:r>
          <a:endParaRPr lang="en-GB" sz="2300" i="1" dirty="0"/>
        </a:p>
      </dgm:t>
    </dgm:pt>
    <dgm:pt modelId="{58E88C2E-94E1-46E8-8E88-6182A1F1489A}" type="parTrans" cxnId="{3AB88A4F-CE34-4C97-81E4-1BA6F98FB0CB}">
      <dgm:prSet/>
      <dgm:spPr/>
      <dgm:t>
        <a:bodyPr/>
        <a:lstStyle/>
        <a:p>
          <a:endParaRPr lang="en-US"/>
        </a:p>
      </dgm:t>
    </dgm:pt>
    <dgm:pt modelId="{585AEF2A-9269-405B-87CC-98ED7B02EC30}" type="sibTrans" cxnId="{3AB88A4F-CE34-4C97-81E4-1BA6F98FB0CB}">
      <dgm:prSet/>
      <dgm:spPr/>
      <dgm:t>
        <a:bodyPr/>
        <a:lstStyle/>
        <a:p>
          <a:endParaRPr lang="en-US"/>
        </a:p>
      </dgm:t>
    </dgm:pt>
    <dgm:pt modelId="{B304CCDF-80F5-4E99-B744-6736F09C93B0}" type="pres">
      <dgm:prSet presAssocID="{560A1731-9EEF-49E2-AD97-075105E13FA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5D7028E-1EFE-4FC6-9DCC-158A2E63BFF9}" type="pres">
      <dgm:prSet presAssocID="{2C9E3E5F-5A86-4222-ADEB-BAB318D2BB2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152F4A-A2CE-44CF-A040-5699C634A9C7}" type="pres">
      <dgm:prSet presAssocID="{2C9E3E5F-5A86-4222-ADEB-BAB318D2BB24}" presName="childText" presStyleLbl="revTx" presStyleIdx="0" presStyleCnt="1" custScaleY="1115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087D87D-0C4B-4EAD-B628-79C402D68AEA}" srcId="{2C9E3E5F-5A86-4222-ADEB-BAB318D2BB24}" destId="{46A8A5AD-5BC1-4896-B901-4416A01FB781}" srcOrd="0" destOrd="0" parTransId="{13264AC7-D0DF-41D5-9B52-F993BED9EB12}" sibTransId="{806A6E3C-0DF0-4E6F-879A-BC7143A3B44B}"/>
    <dgm:cxn modelId="{B45A9FD0-852B-4593-96FA-D79D76163545}" type="presOf" srcId="{560A1731-9EEF-49E2-AD97-075105E13FAA}" destId="{B304CCDF-80F5-4E99-B744-6736F09C93B0}" srcOrd="0" destOrd="0" presId="urn:microsoft.com/office/officeart/2005/8/layout/vList2"/>
    <dgm:cxn modelId="{E7F322C5-E5CE-42EE-8822-9DCEEF6895E1}" type="presOf" srcId="{2C9E3E5F-5A86-4222-ADEB-BAB318D2BB24}" destId="{25D7028E-1EFE-4FC6-9DCC-158A2E63BFF9}" srcOrd="0" destOrd="0" presId="urn:microsoft.com/office/officeart/2005/8/layout/vList2"/>
    <dgm:cxn modelId="{3AB88A4F-CE34-4C97-81E4-1BA6F98FB0CB}" srcId="{2C9E3E5F-5A86-4222-ADEB-BAB318D2BB24}" destId="{9D505CC4-0D0B-40A7-BCB8-540ECA252BD5}" srcOrd="2" destOrd="0" parTransId="{58E88C2E-94E1-46E8-8E88-6182A1F1489A}" sibTransId="{585AEF2A-9269-405B-87CC-98ED7B02EC30}"/>
    <dgm:cxn modelId="{29435CF9-471D-4810-9BC4-F037C02B15A9}" type="presOf" srcId="{9D505CC4-0D0B-40A7-BCB8-540ECA252BD5}" destId="{44152F4A-A2CE-44CF-A040-5699C634A9C7}" srcOrd="0" destOrd="2" presId="urn:microsoft.com/office/officeart/2005/8/layout/vList2"/>
    <dgm:cxn modelId="{A1970264-15E2-49DC-812F-12E07692215A}" srcId="{560A1731-9EEF-49E2-AD97-075105E13FAA}" destId="{2C9E3E5F-5A86-4222-ADEB-BAB318D2BB24}" srcOrd="0" destOrd="0" parTransId="{14718EC1-8E81-4471-94D4-9B76BF96E438}" sibTransId="{A23A1F13-0748-4CB3-BCED-FDA6CB0BE390}"/>
    <dgm:cxn modelId="{00080CC1-1542-4864-95AF-AE9DF44179E5}" srcId="{2C9E3E5F-5A86-4222-ADEB-BAB318D2BB24}" destId="{278F986A-090D-4BB6-84DD-4AE974CBE7CA}" srcOrd="1" destOrd="0" parTransId="{07C7AB26-0F9A-45CC-A5B3-DF8E4D7B80A2}" sibTransId="{A05EC281-EF40-4273-9270-C1B51CDE7994}"/>
    <dgm:cxn modelId="{1DD9761D-667A-48DA-AAAE-616E40FC3746}" type="presOf" srcId="{46A8A5AD-5BC1-4896-B901-4416A01FB781}" destId="{44152F4A-A2CE-44CF-A040-5699C634A9C7}" srcOrd="0" destOrd="0" presId="urn:microsoft.com/office/officeart/2005/8/layout/vList2"/>
    <dgm:cxn modelId="{5B2DA30D-E095-4532-96A9-72640DCCD4FB}" type="presOf" srcId="{278F986A-090D-4BB6-84DD-4AE974CBE7CA}" destId="{44152F4A-A2CE-44CF-A040-5699C634A9C7}" srcOrd="0" destOrd="1" presId="urn:microsoft.com/office/officeart/2005/8/layout/vList2"/>
    <dgm:cxn modelId="{A1D74278-6A6D-4D71-8276-FC4301F90ED3}" type="presParOf" srcId="{B304CCDF-80F5-4E99-B744-6736F09C93B0}" destId="{25D7028E-1EFE-4FC6-9DCC-158A2E63BFF9}" srcOrd="0" destOrd="0" presId="urn:microsoft.com/office/officeart/2005/8/layout/vList2"/>
    <dgm:cxn modelId="{768AF871-3CBB-47F1-B754-D2757E8236C2}" type="presParOf" srcId="{B304CCDF-80F5-4E99-B744-6736F09C93B0}" destId="{44152F4A-A2CE-44CF-A040-5699C634A9C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0A1731-9EEF-49E2-AD97-075105E13FAA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9E3E5F-5A86-4222-ADEB-BAB318D2BB24}">
      <dgm:prSet custT="1"/>
      <dgm:spPr/>
      <dgm:t>
        <a:bodyPr/>
        <a:lstStyle/>
        <a:p>
          <a:pPr algn="ctr" rtl="0"/>
          <a:r>
            <a:rPr lang="ro-MD" sz="2800" dirty="0" smtClean="0"/>
            <a:t>Principalele prevederi  modificate în  Legea 270/2018 privind sistemul unitar de salarizare în sectorul bugetar </a:t>
          </a:r>
          <a:r>
            <a:rPr lang="ro-MD" sz="2800" dirty="0" err="1" smtClean="0"/>
            <a:t>începînd</a:t>
          </a:r>
          <a:r>
            <a:rPr lang="ro-MD" sz="2800" dirty="0" smtClean="0"/>
            <a:t> cu 01.01.2020</a:t>
          </a:r>
          <a:endParaRPr lang="en-GB" sz="2800" dirty="0"/>
        </a:p>
      </dgm:t>
    </dgm:pt>
    <dgm:pt modelId="{14718EC1-8E81-4471-94D4-9B76BF96E438}" type="parTrans" cxnId="{A1970264-15E2-49DC-812F-12E07692215A}">
      <dgm:prSet/>
      <dgm:spPr/>
      <dgm:t>
        <a:bodyPr/>
        <a:lstStyle/>
        <a:p>
          <a:endParaRPr lang="en-US"/>
        </a:p>
      </dgm:t>
    </dgm:pt>
    <dgm:pt modelId="{A23A1F13-0748-4CB3-BCED-FDA6CB0BE390}" type="sibTrans" cxnId="{A1970264-15E2-49DC-812F-12E07692215A}">
      <dgm:prSet/>
      <dgm:spPr/>
      <dgm:t>
        <a:bodyPr/>
        <a:lstStyle/>
        <a:p>
          <a:endParaRPr lang="en-US"/>
        </a:p>
      </dgm:t>
    </dgm:pt>
    <dgm:pt modelId="{46A8A5AD-5BC1-4896-B901-4416A01FB781}">
      <dgm:prSet/>
      <dgm:spPr/>
      <dgm:t>
        <a:bodyPr/>
        <a:lstStyle/>
        <a:p>
          <a:pPr rtl="0"/>
          <a:r>
            <a:rPr lang="ro-MD" sz="2300" i="1" dirty="0" smtClean="0">
              <a:solidFill>
                <a:srgbClr val="0000FF"/>
              </a:solidFill>
            </a:rPr>
            <a:t>Majorarea claselor de salarizare </a:t>
          </a:r>
          <a:r>
            <a:rPr lang="ro-MD" sz="2300" i="1" dirty="0" smtClean="0"/>
            <a:t>pentru peste 44 mii angajați – cost total de </a:t>
          </a:r>
          <a:r>
            <a:rPr lang="ro-MD" sz="2300" b="1" i="1" dirty="0" smtClean="0"/>
            <a:t>372,5 mil. lei</a:t>
          </a:r>
          <a:endParaRPr lang="en-GB" sz="2300" b="1" i="1" dirty="0"/>
        </a:p>
      </dgm:t>
    </dgm:pt>
    <dgm:pt modelId="{13264AC7-D0DF-41D5-9B52-F993BED9EB12}" type="parTrans" cxnId="{4087D87D-0C4B-4EAD-B628-79C402D68AEA}">
      <dgm:prSet/>
      <dgm:spPr/>
      <dgm:t>
        <a:bodyPr/>
        <a:lstStyle/>
        <a:p>
          <a:endParaRPr lang="en-US"/>
        </a:p>
      </dgm:t>
    </dgm:pt>
    <dgm:pt modelId="{806A6E3C-0DF0-4E6F-879A-BC7143A3B44B}" type="sibTrans" cxnId="{4087D87D-0C4B-4EAD-B628-79C402D68AEA}">
      <dgm:prSet/>
      <dgm:spPr/>
      <dgm:t>
        <a:bodyPr/>
        <a:lstStyle/>
        <a:p>
          <a:endParaRPr lang="en-US"/>
        </a:p>
      </dgm:t>
    </dgm:pt>
    <dgm:pt modelId="{278F986A-090D-4BB6-84DD-4AE974CBE7CA}">
      <dgm:prSet/>
      <dgm:spPr/>
      <dgm:t>
        <a:bodyPr/>
        <a:lstStyle/>
        <a:p>
          <a:pPr rtl="0"/>
          <a:r>
            <a:rPr lang="ro-MD" sz="2300" i="1" dirty="0" err="1" smtClean="0"/>
            <a:t>Întroducerea</a:t>
          </a:r>
          <a:r>
            <a:rPr lang="ro-MD" sz="2300" i="1" dirty="0" smtClean="0"/>
            <a:t> </a:t>
          </a:r>
          <a:r>
            <a:rPr lang="ro-MD" sz="2300" i="1" dirty="0" smtClean="0">
              <a:solidFill>
                <a:srgbClr val="0000FF"/>
              </a:solidFill>
            </a:rPr>
            <a:t>premiului anual în mărime de </a:t>
          </a:r>
          <a:r>
            <a:rPr lang="ro-MD" sz="2300" i="1" dirty="0" err="1" smtClean="0">
              <a:solidFill>
                <a:srgbClr val="0000FF"/>
              </a:solidFill>
            </a:rPr>
            <a:t>pînă</a:t>
          </a:r>
          <a:r>
            <a:rPr lang="ro-MD" sz="2300" i="1" dirty="0" smtClean="0">
              <a:solidFill>
                <a:srgbClr val="0000FF"/>
              </a:solidFill>
            </a:rPr>
            <a:t> la 50 la sută din salariul de bază</a:t>
          </a:r>
          <a:r>
            <a:rPr lang="ro-MD" sz="2300" i="1" dirty="0" smtClean="0"/>
            <a:t>, modul de acordare a căruia </a:t>
          </a:r>
          <a:r>
            <a:rPr lang="ro-MD" sz="2300" i="1" dirty="0" err="1" smtClean="0"/>
            <a:t>urmînd</a:t>
          </a:r>
          <a:r>
            <a:rPr lang="ro-MD" sz="2300" i="1" dirty="0" smtClean="0"/>
            <a:t> a fi stabilit de Guvern</a:t>
          </a:r>
          <a:endParaRPr lang="en-GB" sz="2300" i="1" dirty="0"/>
        </a:p>
      </dgm:t>
    </dgm:pt>
    <dgm:pt modelId="{07C7AB26-0F9A-45CC-A5B3-DF8E4D7B80A2}" type="parTrans" cxnId="{00080CC1-1542-4864-95AF-AE9DF44179E5}">
      <dgm:prSet/>
      <dgm:spPr/>
      <dgm:t>
        <a:bodyPr/>
        <a:lstStyle/>
        <a:p>
          <a:endParaRPr lang="en-US"/>
        </a:p>
      </dgm:t>
    </dgm:pt>
    <dgm:pt modelId="{A05EC281-EF40-4273-9270-C1B51CDE7994}" type="sibTrans" cxnId="{00080CC1-1542-4864-95AF-AE9DF44179E5}">
      <dgm:prSet/>
      <dgm:spPr/>
      <dgm:t>
        <a:bodyPr/>
        <a:lstStyle/>
        <a:p>
          <a:endParaRPr lang="en-US"/>
        </a:p>
      </dgm:t>
    </dgm:pt>
    <dgm:pt modelId="{9D505CC4-0D0B-40A7-BCB8-540ECA252BD5}">
      <dgm:prSet/>
      <dgm:spPr/>
      <dgm:t>
        <a:bodyPr/>
        <a:lstStyle/>
        <a:p>
          <a:pPr rtl="0"/>
          <a:r>
            <a:rPr lang="ro-MD" sz="2300" i="1" dirty="0" smtClean="0">
              <a:solidFill>
                <a:srgbClr val="0000FF"/>
              </a:solidFill>
            </a:rPr>
            <a:t>Anularea obligativității de desfășurare a activității </a:t>
          </a:r>
          <a:r>
            <a:rPr lang="ro-MD" sz="2300" i="1" dirty="0" err="1" smtClean="0">
              <a:solidFill>
                <a:srgbClr val="0000FF"/>
              </a:solidFill>
            </a:rPr>
            <a:t>științifico</a:t>
          </a:r>
          <a:r>
            <a:rPr lang="ro-MD" sz="2300" i="1" dirty="0" smtClean="0">
              <a:solidFill>
                <a:srgbClr val="0000FF"/>
              </a:solidFill>
            </a:rPr>
            <a:t>-didactice </a:t>
          </a:r>
          <a:r>
            <a:rPr lang="ro-MD" sz="2300" i="1" dirty="0" smtClean="0"/>
            <a:t>pentru acordarea s</a:t>
          </a:r>
          <a:r>
            <a:rPr lang="en-GB" sz="2300" i="1" dirty="0" err="1" smtClean="0"/>
            <a:t>porul</a:t>
          </a:r>
          <a:r>
            <a:rPr lang="ro-MD" sz="2300" i="1" dirty="0" smtClean="0"/>
            <a:t>ui</a:t>
          </a:r>
          <a:r>
            <a:rPr lang="en-GB" sz="2300" i="1" dirty="0" smtClean="0"/>
            <a:t> lunar </a:t>
          </a:r>
          <a:r>
            <a:rPr lang="en-GB" sz="2300" i="1" dirty="0" err="1" smtClean="0"/>
            <a:t>pentru</a:t>
          </a:r>
          <a:r>
            <a:rPr lang="en-GB" sz="2300" i="1" dirty="0" smtClean="0"/>
            <a:t> </a:t>
          </a:r>
          <a:r>
            <a:rPr lang="en-GB" sz="2300" i="1" dirty="0" err="1" smtClean="0"/>
            <a:t>titlul</a:t>
          </a:r>
          <a:r>
            <a:rPr lang="en-GB" sz="2300" i="1" dirty="0" smtClean="0"/>
            <a:t> </a:t>
          </a:r>
          <a:r>
            <a:rPr lang="en-GB" sz="2300" i="1" dirty="0" err="1" smtClean="0"/>
            <a:t>ştiinţific</a:t>
          </a:r>
          <a:r>
            <a:rPr lang="en-GB" sz="2300" i="1" dirty="0" smtClean="0"/>
            <a:t> </a:t>
          </a:r>
          <a:r>
            <a:rPr lang="en-GB" sz="2300" i="1" dirty="0" err="1" smtClean="0"/>
            <a:t>şi</a:t>
          </a:r>
          <a:r>
            <a:rPr lang="en-GB" sz="2300" i="1" dirty="0" smtClean="0"/>
            <a:t>/</a:t>
          </a:r>
          <a:r>
            <a:rPr lang="en-GB" sz="2300" i="1" dirty="0" err="1" smtClean="0"/>
            <a:t>sau</a:t>
          </a:r>
          <a:r>
            <a:rPr lang="en-GB" sz="2300" i="1" dirty="0" smtClean="0"/>
            <a:t> </a:t>
          </a:r>
          <a:r>
            <a:rPr lang="en-GB" sz="2300" i="1" dirty="0" err="1" smtClean="0"/>
            <a:t>ştiinţifico</a:t>
          </a:r>
          <a:r>
            <a:rPr lang="en-GB" sz="2300" i="1" dirty="0" smtClean="0"/>
            <a:t>-didactic</a:t>
          </a:r>
          <a:endParaRPr lang="en-GB" sz="2300" i="1" dirty="0"/>
        </a:p>
      </dgm:t>
    </dgm:pt>
    <dgm:pt modelId="{58E88C2E-94E1-46E8-8E88-6182A1F1489A}" type="parTrans" cxnId="{3AB88A4F-CE34-4C97-81E4-1BA6F98FB0CB}">
      <dgm:prSet/>
      <dgm:spPr/>
      <dgm:t>
        <a:bodyPr/>
        <a:lstStyle/>
        <a:p>
          <a:endParaRPr lang="en-US"/>
        </a:p>
      </dgm:t>
    </dgm:pt>
    <dgm:pt modelId="{585AEF2A-9269-405B-87CC-98ED7B02EC30}" type="sibTrans" cxnId="{3AB88A4F-CE34-4C97-81E4-1BA6F98FB0CB}">
      <dgm:prSet/>
      <dgm:spPr/>
      <dgm:t>
        <a:bodyPr/>
        <a:lstStyle/>
        <a:p>
          <a:endParaRPr lang="en-US"/>
        </a:p>
      </dgm:t>
    </dgm:pt>
    <dgm:pt modelId="{9C228949-F63D-43B0-9514-533B46BF0639}">
      <dgm:prSet custT="1"/>
      <dgm:spPr/>
      <dgm:t>
        <a:bodyPr/>
        <a:lstStyle/>
        <a:p>
          <a:pPr rtl="0"/>
          <a:r>
            <a:rPr lang="ro-MD" sz="2300" i="1" dirty="0" smtClean="0">
              <a:solidFill>
                <a:srgbClr val="0000FF"/>
              </a:solidFill>
            </a:rPr>
            <a:t>Majorarea sporului lunar </a:t>
          </a:r>
          <a:r>
            <a:rPr lang="en-GB" sz="2300" i="1" dirty="0" err="1" smtClean="0">
              <a:solidFill>
                <a:srgbClr val="0000FF"/>
              </a:solidFill>
            </a:rPr>
            <a:t>pentru</a:t>
          </a:r>
          <a:r>
            <a:rPr lang="en-GB" sz="2300" i="1" dirty="0" smtClean="0">
              <a:solidFill>
                <a:srgbClr val="0000FF"/>
              </a:solidFill>
            </a:rPr>
            <a:t> </a:t>
          </a:r>
          <a:r>
            <a:rPr lang="en-GB" sz="2300" i="1" dirty="0" err="1" smtClean="0">
              <a:solidFill>
                <a:srgbClr val="0000FF"/>
              </a:solidFill>
            </a:rPr>
            <a:t>titlul</a:t>
          </a:r>
          <a:r>
            <a:rPr lang="en-GB" sz="2300" i="1" dirty="0" smtClean="0">
              <a:solidFill>
                <a:srgbClr val="0000FF"/>
              </a:solidFill>
            </a:rPr>
            <a:t> </a:t>
          </a:r>
          <a:r>
            <a:rPr lang="en-GB" sz="2300" i="1" dirty="0" err="1" smtClean="0">
              <a:solidFill>
                <a:srgbClr val="0000FF"/>
              </a:solidFill>
            </a:rPr>
            <a:t>onorific</a:t>
          </a:r>
          <a:r>
            <a:rPr lang="en-GB" sz="2300" i="1" dirty="0" smtClean="0">
              <a:solidFill>
                <a:srgbClr val="0000FF"/>
              </a:solidFill>
            </a:rPr>
            <a:t> </a:t>
          </a:r>
          <a:r>
            <a:rPr lang="en-GB" sz="2300" i="1" dirty="0" err="1" smtClean="0"/>
            <a:t>persoanelor</a:t>
          </a:r>
          <a:r>
            <a:rPr lang="en-GB" sz="2300" i="1" dirty="0" smtClean="0"/>
            <a:t> </a:t>
          </a:r>
          <a:r>
            <a:rPr lang="en-GB" sz="2300" i="1" dirty="0" err="1" smtClean="0"/>
            <a:t>distinse</a:t>
          </a:r>
          <a:r>
            <a:rPr lang="en-GB" sz="2300" i="1" dirty="0" smtClean="0"/>
            <a:t> cu </a:t>
          </a:r>
          <a:r>
            <a:rPr lang="en-GB" sz="2300" i="1" dirty="0" err="1" smtClean="0"/>
            <a:t>titluri</a:t>
          </a:r>
          <a:r>
            <a:rPr lang="en-GB" sz="2300" i="1" dirty="0" smtClean="0"/>
            <a:t> </a:t>
          </a:r>
          <a:r>
            <a:rPr lang="en-GB" sz="2300" i="1" dirty="0" err="1" smtClean="0"/>
            <a:t>onorifice</a:t>
          </a:r>
          <a:r>
            <a:rPr lang="en-GB" sz="2300" i="1" dirty="0" smtClean="0"/>
            <a:t> </a:t>
          </a:r>
          <a:endParaRPr lang="en-GB" sz="2000" i="1" dirty="0"/>
        </a:p>
      </dgm:t>
    </dgm:pt>
    <dgm:pt modelId="{486B8E77-CE1A-49CE-96F3-A5164514C2F0}" type="parTrans" cxnId="{56428961-F22A-4B61-A22B-D8CC02A35864}">
      <dgm:prSet/>
      <dgm:spPr/>
    </dgm:pt>
    <dgm:pt modelId="{A1DC566F-C625-4EA6-84F3-C8142E4B0472}" type="sibTrans" cxnId="{56428961-F22A-4B61-A22B-D8CC02A35864}">
      <dgm:prSet/>
      <dgm:spPr/>
    </dgm:pt>
    <dgm:pt modelId="{B304CCDF-80F5-4E99-B744-6736F09C93B0}" type="pres">
      <dgm:prSet presAssocID="{560A1731-9EEF-49E2-AD97-075105E13FA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5D7028E-1EFE-4FC6-9DCC-158A2E63BFF9}" type="pres">
      <dgm:prSet presAssocID="{2C9E3E5F-5A86-4222-ADEB-BAB318D2BB2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152F4A-A2CE-44CF-A040-5699C634A9C7}" type="pres">
      <dgm:prSet presAssocID="{2C9E3E5F-5A86-4222-ADEB-BAB318D2BB24}" presName="childText" presStyleLbl="revTx" presStyleIdx="0" presStyleCnt="1" custScaleY="1115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970264-15E2-49DC-812F-12E07692215A}" srcId="{560A1731-9EEF-49E2-AD97-075105E13FAA}" destId="{2C9E3E5F-5A86-4222-ADEB-BAB318D2BB24}" srcOrd="0" destOrd="0" parTransId="{14718EC1-8E81-4471-94D4-9B76BF96E438}" sibTransId="{A23A1F13-0748-4CB3-BCED-FDA6CB0BE390}"/>
    <dgm:cxn modelId="{B45A9FD0-852B-4593-96FA-D79D76163545}" type="presOf" srcId="{560A1731-9EEF-49E2-AD97-075105E13FAA}" destId="{B304CCDF-80F5-4E99-B744-6736F09C93B0}" srcOrd="0" destOrd="0" presId="urn:microsoft.com/office/officeart/2005/8/layout/vList2"/>
    <dgm:cxn modelId="{00080CC1-1542-4864-95AF-AE9DF44179E5}" srcId="{2C9E3E5F-5A86-4222-ADEB-BAB318D2BB24}" destId="{278F986A-090D-4BB6-84DD-4AE974CBE7CA}" srcOrd="1" destOrd="0" parTransId="{07C7AB26-0F9A-45CC-A5B3-DF8E4D7B80A2}" sibTransId="{A05EC281-EF40-4273-9270-C1B51CDE7994}"/>
    <dgm:cxn modelId="{FC22C5D5-E128-4E9E-9368-B08959816CFE}" type="presOf" srcId="{9C228949-F63D-43B0-9514-533B46BF0639}" destId="{44152F4A-A2CE-44CF-A040-5699C634A9C7}" srcOrd="0" destOrd="3" presId="urn:microsoft.com/office/officeart/2005/8/layout/vList2"/>
    <dgm:cxn modelId="{3AB88A4F-CE34-4C97-81E4-1BA6F98FB0CB}" srcId="{2C9E3E5F-5A86-4222-ADEB-BAB318D2BB24}" destId="{9D505CC4-0D0B-40A7-BCB8-540ECA252BD5}" srcOrd="2" destOrd="0" parTransId="{58E88C2E-94E1-46E8-8E88-6182A1F1489A}" sibTransId="{585AEF2A-9269-405B-87CC-98ED7B02EC30}"/>
    <dgm:cxn modelId="{4087D87D-0C4B-4EAD-B628-79C402D68AEA}" srcId="{2C9E3E5F-5A86-4222-ADEB-BAB318D2BB24}" destId="{46A8A5AD-5BC1-4896-B901-4416A01FB781}" srcOrd="0" destOrd="0" parTransId="{13264AC7-D0DF-41D5-9B52-F993BED9EB12}" sibTransId="{806A6E3C-0DF0-4E6F-879A-BC7143A3B44B}"/>
    <dgm:cxn modelId="{E7F322C5-E5CE-42EE-8822-9DCEEF6895E1}" type="presOf" srcId="{2C9E3E5F-5A86-4222-ADEB-BAB318D2BB24}" destId="{25D7028E-1EFE-4FC6-9DCC-158A2E63BFF9}" srcOrd="0" destOrd="0" presId="urn:microsoft.com/office/officeart/2005/8/layout/vList2"/>
    <dgm:cxn modelId="{1DD9761D-667A-48DA-AAAE-616E40FC3746}" type="presOf" srcId="{46A8A5AD-5BC1-4896-B901-4416A01FB781}" destId="{44152F4A-A2CE-44CF-A040-5699C634A9C7}" srcOrd="0" destOrd="0" presId="urn:microsoft.com/office/officeart/2005/8/layout/vList2"/>
    <dgm:cxn modelId="{29435CF9-471D-4810-9BC4-F037C02B15A9}" type="presOf" srcId="{9D505CC4-0D0B-40A7-BCB8-540ECA252BD5}" destId="{44152F4A-A2CE-44CF-A040-5699C634A9C7}" srcOrd="0" destOrd="2" presId="urn:microsoft.com/office/officeart/2005/8/layout/vList2"/>
    <dgm:cxn modelId="{5B2DA30D-E095-4532-96A9-72640DCCD4FB}" type="presOf" srcId="{278F986A-090D-4BB6-84DD-4AE974CBE7CA}" destId="{44152F4A-A2CE-44CF-A040-5699C634A9C7}" srcOrd="0" destOrd="1" presId="urn:microsoft.com/office/officeart/2005/8/layout/vList2"/>
    <dgm:cxn modelId="{56428961-F22A-4B61-A22B-D8CC02A35864}" srcId="{2C9E3E5F-5A86-4222-ADEB-BAB318D2BB24}" destId="{9C228949-F63D-43B0-9514-533B46BF0639}" srcOrd="3" destOrd="0" parTransId="{486B8E77-CE1A-49CE-96F3-A5164514C2F0}" sibTransId="{A1DC566F-C625-4EA6-84F3-C8142E4B0472}"/>
    <dgm:cxn modelId="{A1D74278-6A6D-4D71-8276-FC4301F90ED3}" type="presParOf" srcId="{B304CCDF-80F5-4E99-B744-6736F09C93B0}" destId="{25D7028E-1EFE-4FC6-9DCC-158A2E63BFF9}" srcOrd="0" destOrd="0" presId="urn:microsoft.com/office/officeart/2005/8/layout/vList2"/>
    <dgm:cxn modelId="{768AF871-3CBB-47F1-B754-D2757E8236C2}" type="presParOf" srcId="{B304CCDF-80F5-4E99-B744-6736F09C93B0}" destId="{44152F4A-A2CE-44CF-A040-5699C634A9C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8D7F45-6E8C-4977-AD36-96863A4EAFF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98F8224-6233-461B-9550-114D2181A057}">
      <dgm:prSet phldrT="[Текст]" custT="1"/>
      <dgm:spPr/>
      <dgm:t>
        <a:bodyPr/>
        <a:lstStyle/>
        <a:p>
          <a:r>
            <a:rPr lang="ro-MD" sz="2800" b="1" dirty="0" smtClean="0"/>
            <a:t>9805,6</a:t>
          </a:r>
        </a:p>
        <a:p>
          <a:r>
            <a:rPr lang="ro-MD" sz="2800" dirty="0" smtClean="0"/>
            <a:t> mil. lei</a:t>
          </a:r>
          <a:endParaRPr lang="ru-RU" sz="2800" dirty="0"/>
        </a:p>
      </dgm:t>
    </dgm:pt>
    <dgm:pt modelId="{E3687A91-8C23-414F-AA5F-DB34EF36B9CE}" type="parTrans" cxnId="{0DFAAB3D-CFCE-41A4-9D44-4CCA4C5804BA}">
      <dgm:prSet/>
      <dgm:spPr/>
      <dgm:t>
        <a:bodyPr/>
        <a:lstStyle/>
        <a:p>
          <a:endParaRPr lang="ru-RU"/>
        </a:p>
      </dgm:t>
    </dgm:pt>
    <dgm:pt modelId="{D4F642F6-F3CC-4CB2-B3B7-019FE9606A99}" type="sibTrans" cxnId="{0DFAAB3D-CFCE-41A4-9D44-4CCA4C5804BA}">
      <dgm:prSet/>
      <dgm:spPr/>
      <dgm:t>
        <a:bodyPr/>
        <a:lstStyle/>
        <a:p>
          <a:endParaRPr lang="ru-RU"/>
        </a:p>
      </dgm:t>
    </dgm:pt>
    <dgm:pt modelId="{AE21FDF7-AFAD-4469-8DAF-52A2A0A8BEBF}">
      <dgm:prSet phldrT="[Текст]"/>
      <dgm:spPr/>
      <dgm:t>
        <a:bodyPr/>
        <a:lstStyle/>
        <a:p>
          <a:r>
            <a:rPr lang="ro-MD" b="1" i="1" dirty="0" smtClean="0"/>
            <a:t>7403,5</a:t>
          </a:r>
          <a:r>
            <a:rPr lang="ro-MD" dirty="0" smtClean="0"/>
            <a:t> mil. lei TDS</a:t>
          </a:r>
          <a:endParaRPr lang="ru-RU" dirty="0"/>
        </a:p>
      </dgm:t>
    </dgm:pt>
    <dgm:pt modelId="{C4700FD1-5215-4926-9527-3F9E00E21801}" type="parTrans" cxnId="{24371432-1345-48D7-A0E2-E41982F2AE8A}">
      <dgm:prSet/>
      <dgm:spPr/>
      <dgm:t>
        <a:bodyPr/>
        <a:lstStyle/>
        <a:p>
          <a:endParaRPr lang="ru-RU"/>
        </a:p>
      </dgm:t>
    </dgm:pt>
    <dgm:pt modelId="{CD09B01C-9480-4055-B805-9A32A5E65649}" type="sibTrans" cxnId="{24371432-1345-48D7-A0E2-E41982F2AE8A}">
      <dgm:prSet/>
      <dgm:spPr/>
      <dgm:t>
        <a:bodyPr/>
        <a:lstStyle/>
        <a:p>
          <a:endParaRPr lang="ru-RU"/>
        </a:p>
      </dgm:t>
    </dgm:pt>
    <dgm:pt modelId="{ADB5933C-54D5-4847-8860-C9283F681626}">
      <dgm:prSet phldrT="[Текст]"/>
      <dgm:spPr/>
      <dgm:t>
        <a:bodyPr/>
        <a:lstStyle/>
        <a:p>
          <a:r>
            <a:rPr lang="ro-MD" b="1" i="1" dirty="0" smtClean="0"/>
            <a:t>2402,1</a:t>
          </a:r>
          <a:r>
            <a:rPr lang="ro-MD" dirty="0" smtClean="0"/>
            <a:t> mil. lei competențe proprii</a:t>
          </a:r>
          <a:endParaRPr lang="ru-RU" dirty="0"/>
        </a:p>
      </dgm:t>
    </dgm:pt>
    <dgm:pt modelId="{46D77065-EA4F-4F74-8EDC-987B209AFCD0}" type="parTrans" cxnId="{527483B6-D551-4B23-98E9-A387E7505D48}">
      <dgm:prSet/>
      <dgm:spPr/>
      <dgm:t>
        <a:bodyPr/>
        <a:lstStyle/>
        <a:p>
          <a:endParaRPr lang="ru-RU"/>
        </a:p>
      </dgm:t>
    </dgm:pt>
    <dgm:pt modelId="{07589BD1-34F3-4BFE-97A4-FC6D397EB859}" type="sibTrans" cxnId="{527483B6-D551-4B23-98E9-A387E7505D48}">
      <dgm:prSet/>
      <dgm:spPr/>
      <dgm:t>
        <a:bodyPr/>
        <a:lstStyle/>
        <a:p>
          <a:endParaRPr lang="ru-RU"/>
        </a:p>
      </dgm:t>
    </dgm:pt>
    <dgm:pt modelId="{C756DC2C-4428-4D34-AD62-B25EF29400A9}" type="pres">
      <dgm:prSet presAssocID="{7F8D7F45-6E8C-4977-AD36-96863A4EAFF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C693B6D-A28A-424F-BF3C-287273F21EC5}" type="pres">
      <dgm:prSet presAssocID="{A98F8224-6233-461B-9550-114D2181A057}" presName="root" presStyleCnt="0"/>
      <dgm:spPr/>
    </dgm:pt>
    <dgm:pt modelId="{22EA2082-CBFD-48D4-BD9A-F431694B0050}" type="pres">
      <dgm:prSet presAssocID="{A98F8224-6233-461B-9550-114D2181A057}" presName="rootComposite" presStyleCnt="0"/>
      <dgm:spPr/>
    </dgm:pt>
    <dgm:pt modelId="{62E39431-628A-426B-9FAF-C92C725C1166}" type="pres">
      <dgm:prSet presAssocID="{A98F8224-6233-461B-9550-114D2181A057}" presName="rootText" presStyleLbl="node1" presStyleIdx="0" presStyleCnt="1"/>
      <dgm:spPr/>
      <dgm:t>
        <a:bodyPr/>
        <a:lstStyle/>
        <a:p>
          <a:endParaRPr lang="ru-RU"/>
        </a:p>
      </dgm:t>
    </dgm:pt>
    <dgm:pt modelId="{85992D48-8B2D-407B-83B0-B4BF43B0DBE0}" type="pres">
      <dgm:prSet presAssocID="{A98F8224-6233-461B-9550-114D2181A057}" presName="rootConnector" presStyleLbl="node1" presStyleIdx="0" presStyleCnt="1"/>
      <dgm:spPr/>
      <dgm:t>
        <a:bodyPr/>
        <a:lstStyle/>
        <a:p>
          <a:endParaRPr lang="en-US"/>
        </a:p>
      </dgm:t>
    </dgm:pt>
    <dgm:pt modelId="{E94E9667-2A55-4ECA-AB25-DF3C0E93D371}" type="pres">
      <dgm:prSet presAssocID="{A98F8224-6233-461B-9550-114D2181A057}" presName="childShape" presStyleCnt="0"/>
      <dgm:spPr/>
    </dgm:pt>
    <dgm:pt modelId="{CF6639DB-C4DC-4B88-AE14-4FDA3078AA96}" type="pres">
      <dgm:prSet presAssocID="{C4700FD1-5215-4926-9527-3F9E00E21801}" presName="Name13" presStyleLbl="parChTrans1D2" presStyleIdx="0" presStyleCnt="2"/>
      <dgm:spPr/>
      <dgm:t>
        <a:bodyPr/>
        <a:lstStyle/>
        <a:p>
          <a:endParaRPr lang="en-US"/>
        </a:p>
      </dgm:t>
    </dgm:pt>
    <dgm:pt modelId="{7B9AF3BD-20DF-427B-8CCF-0FB6D5F33A76}" type="pres">
      <dgm:prSet presAssocID="{AE21FDF7-AFAD-4469-8DAF-52A2A0A8BEBF}" presName="childText" presStyleLbl="bgAcc1" presStyleIdx="0" presStyleCnt="2" custScaleX="2276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177B86-1ACA-4B13-89FF-D34C75C119B5}" type="pres">
      <dgm:prSet presAssocID="{46D77065-EA4F-4F74-8EDC-987B209AFCD0}" presName="Name13" presStyleLbl="parChTrans1D2" presStyleIdx="1" presStyleCnt="2"/>
      <dgm:spPr/>
      <dgm:t>
        <a:bodyPr/>
        <a:lstStyle/>
        <a:p>
          <a:endParaRPr lang="en-US"/>
        </a:p>
      </dgm:t>
    </dgm:pt>
    <dgm:pt modelId="{1BABC74B-E20B-4803-8B32-7DBD310F609D}" type="pres">
      <dgm:prSet presAssocID="{ADB5933C-54D5-4847-8860-C9283F681626}" presName="childText" presStyleLbl="bgAcc1" presStyleIdx="1" presStyleCnt="2" custScaleX="2265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2494F7-59F1-4FF9-A8AA-DA425C8D92B5}" type="presOf" srcId="{7F8D7F45-6E8C-4977-AD36-96863A4EAFF6}" destId="{C756DC2C-4428-4D34-AD62-B25EF29400A9}" srcOrd="0" destOrd="0" presId="urn:microsoft.com/office/officeart/2005/8/layout/hierarchy3"/>
    <dgm:cxn modelId="{A0CB5501-3A38-48CE-8600-43FE5E7E1D1A}" type="presOf" srcId="{A98F8224-6233-461B-9550-114D2181A057}" destId="{62E39431-628A-426B-9FAF-C92C725C1166}" srcOrd="0" destOrd="0" presId="urn:microsoft.com/office/officeart/2005/8/layout/hierarchy3"/>
    <dgm:cxn modelId="{0DFAAB3D-CFCE-41A4-9D44-4CCA4C5804BA}" srcId="{7F8D7F45-6E8C-4977-AD36-96863A4EAFF6}" destId="{A98F8224-6233-461B-9550-114D2181A057}" srcOrd="0" destOrd="0" parTransId="{E3687A91-8C23-414F-AA5F-DB34EF36B9CE}" sibTransId="{D4F642F6-F3CC-4CB2-B3B7-019FE9606A99}"/>
    <dgm:cxn modelId="{CDF26379-1CD5-4A1D-9EE7-D50807F7B166}" type="presOf" srcId="{C4700FD1-5215-4926-9527-3F9E00E21801}" destId="{CF6639DB-C4DC-4B88-AE14-4FDA3078AA96}" srcOrd="0" destOrd="0" presId="urn:microsoft.com/office/officeart/2005/8/layout/hierarchy3"/>
    <dgm:cxn modelId="{35E452DB-68E3-457A-A7C0-73679B7740B0}" type="presOf" srcId="{ADB5933C-54D5-4847-8860-C9283F681626}" destId="{1BABC74B-E20B-4803-8B32-7DBD310F609D}" srcOrd="0" destOrd="0" presId="urn:microsoft.com/office/officeart/2005/8/layout/hierarchy3"/>
    <dgm:cxn modelId="{24371432-1345-48D7-A0E2-E41982F2AE8A}" srcId="{A98F8224-6233-461B-9550-114D2181A057}" destId="{AE21FDF7-AFAD-4469-8DAF-52A2A0A8BEBF}" srcOrd="0" destOrd="0" parTransId="{C4700FD1-5215-4926-9527-3F9E00E21801}" sibTransId="{CD09B01C-9480-4055-B805-9A32A5E65649}"/>
    <dgm:cxn modelId="{527483B6-D551-4B23-98E9-A387E7505D48}" srcId="{A98F8224-6233-461B-9550-114D2181A057}" destId="{ADB5933C-54D5-4847-8860-C9283F681626}" srcOrd="1" destOrd="0" parTransId="{46D77065-EA4F-4F74-8EDC-987B209AFCD0}" sibTransId="{07589BD1-34F3-4BFE-97A4-FC6D397EB859}"/>
    <dgm:cxn modelId="{99421D95-D280-4EE3-BC4F-45A0C1D4A1E8}" type="presOf" srcId="{46D77065-EA4F-4F74-8EDC-987B209AFCD0}" destId="{4E177B86-1ACA-4B13-89FF-D34C75C119B5}" srcOrd="0" destOrd="0" presId="urn:microsoft.com/office/officeart/2005/8/layout/hierarchy3"/>
    <dgm:cxn modelId="{E0C39868-5548-42B1-9884-B3E2205B7AFB}" type="presOf" srcId="{A98F8224-6233-461B-9550-114D2181A057}" destId="{85992D48-8B2D-407B-83B0-B4BF43B0DBE0}" srcOrd="1" destOrd="0" presId="urn:microsoft.com/office/officeart/2005/8/layout/hierarchy3"/>
    <dgm:cxn modelId="{3CBDAC6E-011A-4B78-8A16-3826C92A7413}" type="presOf" srcId="{AE21FDF7-AFAD-4469-8DAF-52A2A0A8BEBF}" destId="{7B9AF3BD-20DF-427B-8CCF-0FB6D5F33A76}" srcOrd="0" destOrd="0" presId="urn:microsoft.com/office/officeart/2005/8/layout/hierarchy3"/>
    <dgm:cxn modelId="{3B847932-9169-43E3-B18E-20780097EC54}" type="presParOf" srcId="{C756DC2C-4428-4D34-AD62-B25EF29400A9}" destId="{7C693B6D-A28A-424F-BF3C-287273F21EC5}" srcOrd="0" destOrd="0" presId="urn:microsoft.com/office/officeart/2005/8/layout/hierarchy3"/>
    <dgm:cxn modelId="{AC3C6A16-66FD-4833-AF1A-337A486B40AC}" type="presParOf" srcId="{7C693B6D-A28A-424F-BF3C-287273F21EC5}" destId="{22EA2082-CBFD-48D4-BD9A-F431694B0050}" srcOrd="0" destOrd="0" presId="urn:microsoft.com/office/officeart/2005/8/layout/hierarchy3"/>
    <dgm:cxn modelId="{40209F06-8761-4242-B572-3D68F77C3C96}" type="presParOf" srcId="{22EA2082-CBFD-48D4-BD9A-F431694B0050}" destId="{62E39431-628A-426B-9FAF-C92C725C1166}" srcOrd="0" destOrd="0" presId="urn:microsoft.com/office/officeart/2005/8/layout/hierarchy3"/>
    <dgm:cxn modelId="{23A9458A-BA69-4EB6-8C19-3138B7B1AD0F}" type="presParOf" srcId="{22EA2082-CBFD-48D4-BD9A-F431694B0050}" destId="{85992D48-8B2D-407B-83B0-B4BF43B0DBE0}" srcOrd="1" destOrd="0" presId="urn:microsoft.com/office/officeart/2005/8/layout/hierarchy3"/>
    <dgm:cxn modelId="{AA52026E-B4D5-465C-8358-59F53AA9EB09}" type="presParOf" srcId="{7C693B6D-A28A-424F-BF3C-287273F21EC5}" destId="{E94E9667-2A55-4ECA-AB25-DF3C0E93D371}" srcOrd="1" destOrd="0" presId="urn:microsoft.com/office/officeart/2005/8/layout/hierarchy3"/>
    <dgm:cxn modelId="{C0E1FD3A-08AD-40BC-9D32-65C6B7D988DF}" type="presParOf" srcId="{E94E9667-2A55-4ECA-AB25-DF3C0E93D371}" destId="{CF6639DB-C4DC-4B88-AE14-4FDA3078AA96}" srcOrd="0" destOrd="0" presId="urn:microsoft.com/office/officeart/2005/8/layout/hierarchy3"/>
    <dgm:cxn modelId="{312BB868-419C-4DE8-896A-1F1188BB32B1}" type="presParOf" srcId="{E94E9667-2A55-4ECA-AB25-DF3C0E93D371}" destId="{7B9AF3BD-20DF-427B-8CCF-0FB6D5F33A76}" srcOrd="1" destOrd="0" presId="urn:microsoft.com/office/officeart/2005/8/layout/hierarchy3"/>
    <dgm:cxn modelId="{6D7F4B35-AB96-41B4-B464-294D24B6160F}" type="presParOf" srcId="{E94E9667-2A55-4ECA-AB25-DF3C0E93D371}" destId="{4E177B86-1ACA-4B13-89FF-D34C75C119B5}" srcOrd="2" destOrd="0" presId="urn:microsoft.com/office/officeart/2005/8/layout/hierarchy3"/>
    <dgm:cxn modelId="{14F56655-F0F3-4429-A6F9-32252B8C98A6}" type="presParOf" srcId="{E94E9667-2A55-4ECA-AB25-DF3C0E93D371}" destId="{1BABC74B-E20B-4803-8B32-7DBD310F609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D7028E-1EFE-4FC6-9DCC-158A2E63BFF9}">
      <dsp:nvSpPr>
        <dsp:cNvPr id="0" name=""/>
        <dsp:cNvSpPr/>
      </dsp:nvSpPr>
      <dsp:spPr>
        <a:xfrm>
          <a:off x="0" y="2808"/>
          <a:ext cx="11745157" cy="1526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2800" kern="1200" dirty="0" smtClean="0"/>
            <a:t>De la 01.01.2020, au intrat în vigoare </a:t>
          </a:r>
          <a:r>
            <a:rPr lang="ro-MD" sz="2800" u="sng" kern="1200" dirty="0" smtClean="0"/>
            <a:t>noile valori de referință</a:t>
          </a:r>
          <a:r>
            <a:rPr lang="ro-MD" sz="2800" kern="1200" dirty="0" smtClean="0"/>
            <a:t>, utilizate pentru calcularea salariilor angajaților din sectorul bugetar, în conformitate cu prevederile Legii nr.270/2018</a:t>
          </a:r>
          <a:endParaRPr lang="en-GB" sz="2800" kern="1200" dirty="0"/>
        </a:p>
      </dsp:txBody>
      <dsp:txXfrm>
        <a:off x="74535" y="77343"/>
        <a:ext cx="11596087" cy="1377780"/>
      </dsp:txXfrm>
    </dsp:sp>
    <dsp:sp modelId="{44152F4A-A2CE-44CF-A040-5699C634A9C7}">
      <dsp:nvSpPr>
        <dsp:cNvPr id="0" name=""/>
        <dsp:cNvSpPr/>
      </dsp:nvSpPr>
      <dsp:spPr>
        <a:xfrm>
          <a:off x="0" y="1529658"/>
          <a:ext cx="11745157" cy="4150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2909" tIns="36830" rIns="206248" bIns="3683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i="1" kern="1200" dirty="0" err="1" smtClean="0">
              <a:solidFill>
                <a:srgbClr val="0000FF"/>
              </a:solidFill>
            </a:rPr>
            <a:t>Pentru</a:t>
          </a:r>
          <a:r>
            <a:rPr lang="en-US" sz="2300" i="1" kern="1200" dirty="0" smtClean="0">
              <a:solidFill>
                <a:srgbClr val="0000FF"/>
              </a:solidFill>
            </a:rPr>
            <a:t> </a:t>
          </a:r>
          <a:r>
            <a:rPr lang="en-US" sz="2300" i="1" kern="1200" dirty="0" err="1" smtClean="0">
              <a:solidFill>
                <a:srgbClr val="0000FF"/>
              </a:solidFill>
            </a:rPr>
            <a:t>anul</a:t>
          </a:r>
          <a:r>
            <a:rPr lang="en-US" sz="2300" i="1" kern="1200" dirty="0" smtClean="0">
              <a:solidFill>
                <a:srgbClr val="0000FF"/>
              </a:solidFill>
            </a:rPr>
            <a:t> 2020 </a:t>
          </a:r>
          <a:r>
            <a:rPr lang="en-US" sz="2300" i="1" kern="1200" dirty="0" err="1" smtClean="0">
              <a:solidFill>
                <a:srgbClr val="0000FF"/>
              </a:solidFill>
            </a:rPr>
            <a:t>este</a:t>
          </a:r>
          <a:r>
            <a:rPr lang="en-US" sz="2300" i="1" kern="1200" dirty="0" smtClean="0">
              <a:solidFill>
                <a:srgbClr val="0000FF"/>
              </a:solidFill>
            </a:rPr>
            <a:t> </a:t>
          </a:r>
          <a:r>
            <a:rPr lang="en-US" sz="2300" i="1" kern="1200" dirty="0" err="1" smtClean="0">
              <a:solidFill>
                <a:srgbClr val="0000FF"/>
              </a:solidFill>
            </a:rPr>
            <a:t>preconizată</a:t>
          </a:r>
          <a:r>
            <a:rPr lang="en-US" sz="2300" i="1" kern="1200" dirty="0" smtClean="0">
              <a:solidFill>
                <a:srgbClr val="0000FF"/>
              </a:solidFill>
            </a:rPr>
            <a:t> </a:t>
          </a:r>
          <a:r>
            <a:rPr lang="en-US" sz="2300" i="1" kern="1200" dirty="0" err="1" smtClean="0">
              <a:solidFill>
                <a:srgbClr val="0000FF"/>
              </a:solidFill>
            </a:rPr>
            <a:t>majorarea</a:t>
          </a:r>
          <a:r>
            <a:rPr lang="en-US" sz="2300" i="1" kern="1200" dirty="0" smtClean="0">
              <a:solidFill>
                <a:srgbClr val="0000FF"/>
              </a:solidFill>
            </a:rPr>
            <a:t> </a:t>
          </a:r>
          <a:r>
            <a:rPr lang="en-US" sz="2300" i="1" kern="1200" dirty="0" err="1" smtClean="0">
              <a:solidFill>
                <a:srgbClr val="0000FF"/>
              </a:solidFill>
            </a:rPr>
            <a:t>unor</a:t>
          </a:r>
          <a:r>
            <a:rPr lang="en-US" sz="2300" i="1" kern="1200" dirty="0" smtClean="0">
              <a:solidFill>
                <a:srgbClr val="0000FF"/>
              </a:solidFill>
            </a:rPr>
            <a:t> </a:t>
          </a:r>
          <a:r>
            <a:rPr lang="en-US" sz="2300" i="1" kern="1200" dirty="0" err="1" smtClean="0">
              <a:solidFill>
                <a:srgbClr val="0000FF"/>
              </a:solidFill>
            </a:rPr>
            <a:t>valori</a:t>
          </a:r>
          <a:r>
            <a:rPr lang="en-US" sz="2300" i="1" kern="1200" dirty="0" smtClean="0">
              <a:solidFill>
                <a:srgbClr val="0000FF"/>
              </a:solidFill>
            </a:rPr>
            <a:t> de </a:t>
          </a:r>
          <a:r>
            <a:rPr lang="en-US" sz="2300" i="1" kern="1200" dirty="0" err="1" smtClean="0">
              <a:solidFill>
                <a:srgbClr val="0000FF"/>
              </a:solidFill>
            </a:rPr>
            <a:t>referință</a:t>
          </a:r>
          <a:r>
            <a:rPr lang="en-US" sz="2300" i="1" kern="1200" dirty="0" smtClean="0">
              <a:solidFill>
                <a:srgbClr val="0000FF"/>
              </a:solidFill>
            </a:rPr>
            <a:t> de la </a:t>
          </a:r>
          <a:r>
            <a:rPr lang="en-US" sz="2300" i="1" u="sng" kern="1200" dirty="0" smtClean="0">
              <a:solidFill>
                <a:srgbClr val="0000FF"/>
              </a:solidFill>
            </a:rPr>
            <a:t>5 la 10%</a:t>
          </a:r>
          <a:r>
            <a:rPr lang="ro-RO" sz="2300" i="1" u="sng" kern="1200" dirty="0" smtClean="0">
              <a:solidFill>
                <a:srgbClr val="0000FF"/>
              </a:solidFill>
            </a:rPr>
            <a:t> </a:t>
          </a:r>
          <a:r>
            <a:rPr lang="ro-RO" sz="2300" i="1" kern="1200" dirty="0" smtClean="0">
              <a:solidFill>
                <a:srgbClr val="0000FF"/>
              </a:solidFill>
            </a:rPr>
            <a:t>-</a:t>
          </a:r>
          <a:r>
            <a:rPr lang="en-US" sz="2300" i="1" kern="1200" dirty="0" smtClean="0">
              <a:solidFill>
                <a:srgbClr val="0000FF"/>
              </a:solidFill>
            </a:rPr>
            <a:t> cost total 1 2</a:t>
          </a:r>
          <a:r>
            <a:rPr lang="ro-MD" sz="2300" i="1" kern="1200" dirty="0" smtClean="0">
              <a:solidFill>
                <a:srgbClr val="0000FF"/>
              </a:solidFill>
            </a:rPr>
            <a:t>24</a:t>
          </a:r>
          <a:r>
            <a:rPr lang="en-US" sz="2300" i="1" kern="1200" dirty="0" smtClean="0">
              <a:solidFill>
                <a:srgbClr val="0000FF"/>
              </a:solidFill>
            </a:rPr>
            <a:t>,9 </a:t>
          </a:r>
          <a:r>
            <a:rPr lang="en-US" sz="2300" i="1" kern="1200" dirty="0" err="1" smtClean="0">
              <a:solidFill>
                <a:srgbClr val="0000FF"/>
              </a:solidFill>
            </a:rPr>
            <a:t>milioane</a:t>
          </a:r>
          <a:r>
            <a:rPr lang="en-US" sz="2300" i="1" kern="1200" dirty="0" smtClean="0">
              <a:solidFill>
                <a:srgbClr val="0000FF"/>
              </a:solidFill>
            </a:rPr>
            <a:t> lei, din care </a:t>
          </a:r>
          <a:r>
            <a:rPr lang="en-US" sz="2300" i="1" kern="1200" dirty="0" err="1" smtClean="0">
              <a:solidFill>
                <a:srgbClr val="0000FF"/>
              </a:solidFill>
            </a:rPr>
            <a:t>cele</a:t>
          </a:r>
          <a:r>
            <a:rPr lang="en-US" sz="2300" i="1" kern="1200" dirty="0" smtClean="0">
              <a:solidFill>
                <a:srgbClr val="0000FF"/>
              </a:solidFill>
            </a:rPr>
            <a:t> </a:t>
          </a:r>
          <a:r>
            <a:rPr lang="en-US" sz="2300" i="1" kern="1200" dirty="0" err="1" smtClean="0">
              <a:solidFill>
                <a:srgbClr val="0000FF"/>
              </a:solidFill>
            </a:rPr>
            <a:t>mai</a:t>
          </a:r>
          <a:r>
            <a:rPr lang="en-US" sz="2300" i="1" kern="1200" dirty="0" smtClean="0">
              <a:solidFill>
                <a:srgbClr val="0000FF"/>
              </a:solidFill>
            </a:rPr>
            <a:t> </a:t>
          </a:r>
          <a:r>
            <a:rPr lang="en-US" sz="2300" i="1" kern="1200" dirty="0" err="1" smtClean="0">
              <a:solidFill>
                <a:srgbClr val="0000FF"/>
              </a:solidFill>
            </a:rPr>
            <a:t>esențiale</a:t>
          </a:r>
          <a:r>
            <a:rPr lang="en-US" sz="2300" i="1" kern="1200" dirty="0" smtClean="0">
              <a:solidFill>
                <a:srgbClr val="0000FF"/>
              </a:solidFill>
            </a:rPr>
            <a:t>:</a:t>
          </a:r>
          <a:endParaRPr lang="en-GB" sz="2300" b="1" i="1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i="1" kern="1200" dirty="0" err="1" smtClean="0"/>
            <a:t>Majorarea</a:t>
          </a:r>
          <a:r>
            <a:rPr lang="en-US" sz="2300" i="1" kern="1200" dirty="0" smtClean="0"/>
            <a:t> cu 10% (</a:t>
          </a:r>
          <a:r>
            <a:rPr lang="en-US" sz="2300" i="1" u="sng" kern="1200" dirty="0" smtClean="0"/>
            <a:t>de la 1500 la 1650 lei</a:t>
          </a:r>
          <a:r>
            <a:rPr lang="en-US" sz="2300" i="1" kern="1200" dirty="0" smtClean="0"/>
            <a:t>) </a:t>
          </a:r>
          <a:r>
            <a:rPr lang="en-US" sz="2300" i="1" kern="1200" dirty="0" err="1" smtClean="0"/>
            <a:t>pentru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funcționari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publici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și</a:t>
          </a:r>
          <a:r>
            <a:rPr lang="en-US" sz="2300" i="1" kern="1200" dirty="0" smtClean="0"/>
            <a:t> personal de </a:t>
          </a:r>
          <a:r>
            <a:rPr lang="en-US" sz="2300" i="1" kern="1200" dirty="0" err="1" smtClean="0"/>
            <a:t>specialitate</a:t>
          </a:r>
          <a:r>
            <a:rPr lang="en-US" sz="2300" i="1" kern="1200" dirty="0" smtClean="0"/>
            <a:t> din </a:t>
          </a:r>
          <a:r>
            <a:rPr lang="en-US" sz="2300" i="1" kern="1200" dirty="0" err="1" smtClean="0"/>
            <a:t>cadrul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autorităților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și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instituțiilor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publice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centrale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și</a:t>
          </a:r>
          <a:r>
            <a:rPr lang="en-US" sz="2300" i="1" kern="1200" dirty="0" smtClean="0"/>
            <a:t> locale din </a:t>
          </a:r>
          <a:r>
            <a:rPr lang="en-US" sz="2300" i="1" kern="1200" dirty="0" err="1" smtClean="0"/>
            <a:t>domeniul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administrației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publice</a:t>
          </a:r>
          <a:r>
            <a:rPr lang="en-US" sz="2300" i="1" kern="1200" dirty="0" smtClean="0"/>
            <a:t>, </a:t>
          </a:r>
          <a:r>
            <a:rPr lang="en-US" sz="2300" i="1" kern="1200" dirty="0" err="1" smtClean="0"/>
            <a:t>justiției</a:t>
          </a:r>
          <a:r>
            <a:rPr lang="en-US" sz="2300" i="1" kern="1200" dirty="0" smtClean="0"/>
            <a:t>, </a:t>
          </a:r>
          <a:r>
            <a:rPr lang="en-US" sz="2300" i="1" kern="1200" dirty="0" err="1" smtClean="0"/>
            <a:t>apărării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naționale</a:t>
          </a:r>
          <a:r>
            <a:rPr lang="en-US" sz="2300" i="1" kern="1200" dirty="0" smtClean="0"/>
            <a:t>, </a:t>
          </a:r>
          <a:r>
            <a:rPr lang="en-US" sz="2300" i="1" kern="1200" dirty="0" err="1" smtClean="0"/>
            <a:t>învățămînt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și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cercetare</a:t>
          </a:r>
          <a:r>
            <a:rPr lang="en-US" sz="2300" i="1" kern="1200" dirty="0" smtClean="0"/>
            <a:t>, </a:t>
          </a:r>
          <a:r>
            <a:rPr lang="en-US" sz="2300" i="1" kern="1200" dirty="0" err="1" smtClean="0"/>
            <a:t>cultură</a:t>
          </a:r>
          <a:r>
            <a:rPr lang="en-US" sz="2300" i="1" kern="1200" dirty="0" smtClean="0"/>
            <a:t>, </a:t>
          </a:r>
          <a:r>
            <a:rPr lang="en-US" sz="2300" i="1" kern="1200" dirty="0" err="1" smtClean="0"/>
            <a:t>tineret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și</a:t>
          </a:r>
          <a:r>
            <a:rPr lang="en-US" sz="2300" i="1" kern="1200" dirty="0" smtClean="0"/>
            <a:t> sport, </a:t>
          </a:r>
          <a:r>
            <a:rPr lang="en-US" sz="2300" i="1" kern="1200" dirty="0" err="1" smtClean="0"/>
            <a:t>asistență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socială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și</a:t>
          </a:r>
          <a:r>
            <a:rPr lang="en-US" sz="2300" i="1" kern="1200" dirty="0" smtClean="0"/>
            <a:t> </a:t>
          </a:r>
          <a:r>
            <a:rPr lang="en-US" sz="2300" i="1" kern="1200" dirty="0" err="1" smtClean="0"/>
            <a:t>sănătate</a:t>
          </a:r>
          <a:r>
            <a:rPr lang="en-US" sz="2300" i="1" kern="1200" dirty="0" smtClean="0"/>
            <a:t>, etc.  – </a:t>
          </a:r>
          <a:r>
            <a:rPr lang="en-US" sz="2300" i="1" u="sng" kern="1200" dirty="0" smtClean="0"/>
            <a:t>78 484 </a:t>
          </a:r>
          <a:r>
            <a:rPr lang="en-US" sz="2300" i="1" u="sng" kern="1200" dirty="0" err="1" smtClean="0"/>
            <a:t>unități</a:t>
          </a:r>
          <a:r>
            <a:rPr lang="en-US" sz="2300" i="1" u="sng" kern="1200" dirty="0" smtClean="0"/>
            <a:t> de personal </a:t>
          </a:r>
          <a:r>
            <a:rPr lang="en-US" sz="2300" i="1" kern="1200" dirty="0" smtClean="0"/>
            <a:t>(42,5 % din total </a:t>
          </a:r>
          <a:r>
            <a:rPr lang="en-US" sz="2300" i="1" kern="1200" dirty="0" err="1" smtClean="0"/>
            <a:t>unități</a:t>
          </a:r>
          <a:r>
            <a:rPr lang="en-US" sz="2300" i="1" kern="1200" dirty="0" smtClean="0"/>
            <a:t>)</a:t>
          </a:r>
          <a:endParaRPr lang="en-GB" sz="2300" i="1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i="1" kern="1200" dirty="0" err="1" smtClean="0">
              <a:solidFill>
                <a:srgbClr val="0000FF"/>
              </a:solidFill>
            </a:rPr>
            <a:t>Majorarea</a:t>
          </a:r>
          <a:r>
            <a:rPr lang="en-US" sz="2300" i="1" kern="1200" dirty="0" smtClean="0">
              <a:solidFill>
                <a:srgbClr val="0000FF"/>
              </a:solidFill>
            </a:rPr>
            <a:t> cu 9,4 % (</a:t>
          </a:r>
          <a:r>
            <a:rPr lang="en-US" sz="2300" i="1" u="sng" kern="1200" dirty="0" smtClean="0">
              <a:solidFill>
                <a:srgbClr val="0000FF"/>
              </a:solidFill>
            </a:rPr>
            <a:t>de la 1600 la 1750 lei</a:t>
          </a:r>
          <a:r>
            <a:rPr lang="en-US" sz="2300" i="1" kern="1200" dirty="0" smtClean="0">
              <a:solidFill>
                <a:srgbClr val="0000FF"/>
              </a:solidFill>
            </a:rPr>
            <a:t>) </a:t>
          </a:r>
          <a:r>
            <a:rPr lang="en-US" sz="2300" i="1" kern="1200" dirty="0" err="1" smtClean="0">
              <a:solidFill>
                <a:srgbClr val="0000FF"/>
              </a:solidFill>
            </a:rPr>
            <a:t>pentru</a:t>
          </a:r>
          <a:r>
            <a:rPr lang="en-US" sz="2300" i="1" kern="1200" dirty="0" smtClean="0">
              <a:solidFill>
                <a:srgbClr val="0000FF"/>
              </a:solidFill>
            </a:rPr>
            <a:t> </a:t>
          </a:r>
          <a:r>
            <a:rPr lang="en-US" sz="2300" i="1" kern="1200" dirty="0" err="1" smtClean="0">
              <a:solidFill>
                <a:srgbClr val="0000FF"/>
              </a:solidFill>
            </a:rPr>
            <a:t>personalul</a:t>
          </a:r>
          <a:r>
            <a:rPr lang="en-US" sz="2300" i="1" kern="1200" dirty="0" smtClean="0">
              <a:solidFill>
                <a:srgbClr val="0000FF"/>
              </a:solidFill>
            </a:rPr>
            <a:t> didactic, </a:t>
          </a:r>
          <a:r>
            <a:rPr lang="en-US" sz="2300" i="1" kern="1200" dirty="0" err="1" smtClean="0">
              <a:solidFill>
                <a:srgbClr val="0000FF"/>
              </a:solidFill>
            </a:rPr>
            <a:t>inclusiv</a:t>
          </a:r>
          <a:r>
            <a:rPr lang="en-US" sz="2300" i="1" kern="1200" dirty="0" smtClean="0">
              <a:solidFill>
                <a:srgbClr val="0000FF"/>
              </a:solidFill>
            </a:rPr>
            <a:t> cu </a:t>
          </a:r>
          <a:r>
            <a:rPr lang="en-US" sz="2300" i="1" kern="1200" dirty="0" err="1" smtClean="0">
              <a:solidFill>
                <a:srgbClr val="0000FF"/>
              </a:solidFill>
            </a:rPr>
            <a:t>funcții</a:t>
          </a:r>
          <a:r>
            <a:rPr lang="en-US" sz="2300" i="1" kern="1200" dirty="0" smtClean="0">
              <a:solidFill>
                <a:srgbClr val="0000FF"/>
              </a:solidFill>
            </a:rPr>
            <a:t> de </a:t>
          </a:r>
          <a:r>
            <a:rPr lang="en-US" sz="2300" i="1" kern="1200" dirty="0" err="1" smtClean="0">
              <a:solidFill>
                <a:srgbClr val="0000FF"/>
              </a:solidFill>
            </a:rPr>
            <a:t>conducere</a:t>
          </a:r>
          <a:r>
            <a:rPr lang="en-US" sz="2300" i="1" kern="1200" dirty="0" smtClean="0">
              <a:solidFill>
                <a:srgbClr val="0000FF"/>
              </a:solidFill>
            </a:rPr>
            <a:t>, </a:t>
          </a:r>
          <a:r>
            <a:rPr lang="en-US" sz="2300" i="1" kern="1200" dirty="0" err="1" smtClean="0">
              <a:solidFill>
                <a:srgbClr val="0000FF"/>
              </a:solidFill>
            </a:rPr>
            <a:t>conducătorii</a:t>
          </a:r>
          <a:r>
            <a:rPr lang="en-US" sz="2300" i="1" kern="1200" dirty="0" smtClean="0">
              <a:solidFill>
                <a:srgbClr val="0000FF"/>
              </a:solidFill>
            </a:rPr>
            <a:t> </a:t>
          </a:r>
          <a:r>
            <a:rPr lang="en-US" sz="2300" i="1" kern="1200" dirty="0" err="1" smtClean="0">
              <a:solidFill>
                <a:srgbClr val="0000FF"/>
              </a:solidFill>
            </a:rPr>
            <a:t>instituțiilor</a:t>
          </a:r>
          <a:r>
            <a:rPr lang="en-US" sz="2300" i="1" kern="1200" dirty="0" smtClean="0">
              <a:solidFill>
                <a:srgbClr val="0000FF"/>
              </a:solidFill>
            </a:rPr>
            <a:t> de </a:t>
          </a:r>
          <a:r>
            <a:rPr lang="en-US" sz="2300" i="1" kern="1200" dirty="0" err="1" smtClean="0">
              <a:solidFill>
                <a:srgbClr val="0000FF"/>
              </a:solidFill>
            </a:rPr>
            <a:t>educație</a:t>
          </a:r>
          <a:r>
            <a:rPr lang="en-US" sz="2300" i="1" kern="1200" dirty="0" smtClean="0">
              <a:solidFill>
                <a:srgbClr val="0000FF"/>
              </a:solidFill>
            </a:rPr>
            <a:t> </a:t>
          </a:r>
          <a:r>
            <a:rPr lang="en-US" sz="2300" i="1" kern="1200" dirty="0" err="1" smtClean="0">
              <a:solidFill>
                <a:srgbClr val="0000FF"/>
              </a:solidFill>
            </a:rPr>
            <a:t>timpurie</a:t>
          </a:r>
          <a:r>
            <a:rPr lang="en-US" sz="2300" i="1" kern="1200" dirty="0" smtClean="0">
              <a:solidFill>
                <a:srgbClr val="0000FF"/>
              </a:solidFill>
            </a:rPr>
            <a:t>, </a:t>
          </a:r>
          <a:r>
            <a:rPr lang="en-US" sz="2300" i="1" kern="1200" dirty="0" err="1" smtClean="0">
              <a:solidFill>
                <a:srgbClr val="0000FF"/>
              </a:solidFill>
            </a:rPr>
            <a:t>învățămînt</a:t>
          </a:r>
          <a:r>
            <a:rPr lang="en-US" sz="2300" i="1" kern="1200" dirty="0" smtClean="0">
              <a:solidFill>
                <a:srgbClr val="0000FF"/>
              </a:solidFill>
            </a:rPr>
            <a:t> </a:t>
          </a:r>
          <a:r>
            <a:rPr lang="en-US" sz="2300" i="1" kern="1200" dirty="0" err="1" smtClean="0">
              <a:solidFill>
                <a:srgbClr val="0000FF"/>
              </a:solidFill>
            </a:rPr>
            <a:t>primar</a:t>
          </a:r>
          <a:r>
            <a:rPr lang="en-US" sz="2300" i="1" kern="1200" dirty="0" smtClean="0">
              <a:solidFill>
                <a:srgbClr val="0000FF"/>
              </a:solidFill>
            </a:rPr>
            <a:t>, </a:t>
          </a:r>
          <a:r>
            <a:rPr lang="en-US" sz="2300" i="1" kern="1200" dirty="0" err="1" smtClean="0">
              <a:solidFill>
                <a:srgbClr val="0000FF"/>
              </a:solidFill>
            </a:rPr>
            <a:t>gimnazial</a:t>
          </a:r>
          <a:r>
            <a:rPr lang="en-US" sz="2300" i="1" kern="1200" dirty="0" smtClean="0">
              <a:solidFill>
                <a:srgbClr val="0000FF"/>
              </a:solidFill>
            </a:rPr>
            <a:t>, </a:t>
          </a:r>
          <a:r>
            <a:rPr lang="en-US" sz="2300" i="1" kern="1200" dirty="0" err="1" smtClean="0">
              <a:solidFill>
                <a:srgbClr val="0000FF"/>
              </a:solidFill>
            </a:rPr>
            <a:t>liceal</a:t>
          </a:r>
          <a:r>
            <a:rPr lang="en-US" sz="2300" i="1" kern="1200" dirty="0" smtClean="0">
              <a:solidFill>
                <a:srgbClr val="0000FF"/>
              </a:solidFill>
            </a:rPr>
            <a:t>, personal cu </a:t>
          </a:r>
          <a:r>
            <a:rPr lang="en-US" sz="2300" i="1" kern="1200" dirty="0" err="1" smtClean="0">
              <a:solidFill>
                <a:srgbClr val="0000FF"/>
              </a:solidFill>
            </a:rPr>
            <a:t>clasele</a:t>
          </a:r>
          <a:r>
            <a:rPr lang="en-US" sz="2300" i="1" kern="1200" dirty="0" smtClean="0">
              <a:solidFill>
                <a:srgbClr val="0000FF"/>
              </a:solidFill>
            </a:rPr>
            <a:t> de </a:t>
          </a:r>
          <a:r>
            <a:rPr lang="en-US" sz="2300" i="1" kern="1200" dirty="0" err="1" smtClean="0">
              <a:solidFill>
                <a:srgbClr val="0000FF"/>
              </a:solidFill>
            </a:rPr>
            <a:t>salarizare</a:t>
          </a:r>
          <a:r>
            <a:rPr lang="en-US" sz="2300" i="1" kern="1200" dirty="0" smtClean="0">
              <a:solidFill>
                <a:srgbClr val="0000FF"/>
              </a:solidFill>
            </a:rPr>
            <a:t> de la 1 la 25, </a:t>
          </a:r>
          <a:r>
            <a:rPr lang="en-US" sz="2300" i="1" kern="1200" dirty="0" err="1" smtClean="0">
              <a:solidFill>
                <a:srgbClr val="0000FF"/>
              </a:solidFill>
            </a:rPr>
            <a:t>ofițeri</a:t>
          </a:r>
          <a:r>
            <a:rPr lang="en-US" sz="2300" i="1" kern="1200" dirty="0" smtClean="0">
              <a:solidFill>
                <a:srgbClr val="0000FF"/>
              </a:solidFill>
            </a:rPr>
            <a:t> din </a:t>
          </a:r>
          <a:r>
            <a:rPr lang="en-US" sz="2300" i="1" kern="1200" dirty="0" err="1" smtClean="0">
              <a:solidFill>
                <a:srgbClr val="0000FF"/>
              </a:solidFill>
            </a:rPr>
            <a:t>unele</a:t>
          </a:r>
          <a:r>
            <a:rPr lang="en-US" sz="2300" i="1" kern="1200" dirty="0" smtClean="0">
              <a:solidFill>
                <a:srgbClr val="0000FF"/>
              </a:solidFill>
            </a:rPr>
            <a:t> </a:t>
          </a:r>
          <a:r>
            <a:rPr lang="en-US" sz="2300" i="1" kern="1200" dirty="0" err="1" smtClean="0">
              <a:solidFill>
                <a:srgbClr val="0000FF"/>
              </a:solidFill>
            </a:rPr>
            <a:t>subdiviziuni</a:t>
          </a:r>
          <a:r>
            <a:rPr lang="en-US" sz="2300" i="1" kern="1200" dirty="0" smtClean="0">
              <a:solidFill>
                <a:srgbClr val="0000FF"/>
              </a:solidFill>
            </a:rPr>
            <a:t> ale </a:t>
          </a:r>
          <a:r>
            <a:rPr lang="en-US" sz="2300" i="1" kern="1200" dirty="0" err="1" smtClean="0">
              <a:solidFill>
                <a:srgbClr val="0000FF"/>
              </a:solidFill>
            </a:rPr>
            <a:t>Ministerului</a:t>
          </a:r>
          <a:r>
            <a:rPr lang="en-US" sz="2300" i="1" kern="1200" dirty="0" smtClean="0">
              <a:solidFill>
                <a:srgbClr val="0000FF"/>
              </a:solidFill>
            </a:rPr>
            <a:t> </a:t>
          </a:r>
          <a:r>
            <a:rPr lang="en-US" sz="2300" i="1" kern="1200" dirty="0" err="1" smtClean="0">
              <a:solidFill>
                <a:srgbClr val="0000FF"/>
              </a:solidFill>
            </a:rPr>
            <a:t>Afacerilor</a:t>
          </a:r>
          <a:r>
            <a:rPr lang="en-US" sz="2300" i="1" kern="1200" dirty="0" smtClean="0">
              <a:solidFill>
                <a:srgbClr val="0000FF"/>
              </a:solidFill>
            </a:rPr>
            <a:t> Interne – </a:t>
          </a:r>
          <a:r>
            <a:rPr lang="en-US" sz="2300" i="1" u="sng" kern="1200" dirty="0" smtClean="0">
              <a:solidFill>
                <a:srgbClr val="0000FF"/>
              </a:solidFill>
            </a:rPr>
            <a:t>95 089 </a:t>
          </a:r>
          <a:r>
            <a:rPr lang="en-US" sz="2300" i="1" u="sng" kern="1200" dirty="0" err="1" smtClean="0">
              <a:solidFill>
                <a:srgbClr val="0000FF"/>
              </a:solidFill>
            </a:rPr>
            <a:t>unități</a:t>
          </a:r>
          <a:r>
            <a:rPr lang="en-US" sz="2300" i="1" u="sng" kern="1200" dirty="0" smtClean="0">
              <a:solidFill>
                <a:srgbClr val="0000FF"/>
              </a:solidFill>
            </a:rPr>
            <a:t> de personal</a:t>
          </a:r>
          <a:r>
            <a:rPr lang="en-US" sz="2300" i="1" kern="1200" dirty="0" smtClean="0">
              <a:solidFill>
                <a:srgbClr val="0000FF"/>
              </a:solidFill>
            </a:rPr>
            <a:t> (51,5 % din total </a:t>
          </a:r>
          <a:r>
            <a:rPr lang="en-US" sz="2300" i="1" kern="1200" dirty="0" err="1" smtClean="0">
              <a:solidFill>
                <a:srgbClr val="0000FF"/>
              </a:solidFill>
            </a:rPr>
            <a:t>unități</a:t>
          </a:r>
          <a:r>
            <a:rPr lang="en-US" sz="2300" i="1" kern="1200" dirty="0" smtClean="0">
              <a:solidFill>
                <a:srgbClr val="0000FF"/>
              </a:solidFill>
            </a:rPr>
            <a:t>)</a:t>
          </a:r>
          <a:endParaRPr lang="en-GB" sz="2300" i="1" kern="1200" dirty="0"/>
        </a:p>
      </dsp:txBody>
      <dsp:txXfrm>
        <a:off x="0" y="1529658"/>
        <a:ext cx="11745157" cy="41503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D7028E-1EFE-4FC6-9DCC-158A2E63BFF9}">
      <dsp:nvSpPr>
        <dsp:cNvPr id="0" name=""/>
        <dsp:cNvSpPr/>
      </dsp:nvSpPr>
      <dsp:spPr>
        <a:xfrm>
          <a:off x="0" y="882639"/>
          <a:ext cx="11745157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2800" kern="1200" dirty="0" smtClean="0"/>
            <a:t>Principalele prevederi  modificate în  Legea 270/2018 privind sistemul unitar de salarizare în sectorul bugetar </a:t>
          </a:r>
          <a:r>
            <a:rPr lang="ro-MD" sz="2800" kern="1200" dirty="0" err="1" smtClean="0"/>
            <a:t>începînd</a:t>
          </a:r>
          <a:r>
            <a:rPr lang="ro-MD" sz="2800" kern="1200" dirty="0" smtClean="0"/>
            <a:t> cu 01.01.2020</a:t>
          </a:r>
          <a:endParaRPr lang="en-GB" sz="2800" kern="1200" dirty="0"/>
        </a:p>
      </dsp:txBody>
      <dsp:txXfrm>
        <a:off x="59399" y="942038"/>
        <a:ext cx="11626359" cy="1098002"/>
      </dsp:txXfrm>
    </dsp:sp>
    <dsp:sp modelId="{44152F4A-A2CE-44CF-A040-5699C634A9C7}">
      <dsp:nvSpPr>
        <dsp:cNvPr id="0" name=""/>
        <dsp:cNvSpPr/>
      </dsp:nvSpPr>
      <dsp:spPr>
        <a:xfrm>
          <a:off x="0" y="2099439"/>
          <a:ext cx="11745157" cy="27007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2909" tIns="29210" rIns="163576" bIns="2921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o-MD" sz="2300" i="1" kern="1200" dirty="0" smtClean="0">
              <a:solidFill>
                <a:srgbClr val="0000FF"/>
              </a:solidFill>
            </a:rPr>
            <a:t>Majorarea claselor de salarizare </a:t>
          </a:r>
          <a:r>
            <a:rPr lang="ro-MD" sz="2300" i="1" kern="1200" dirty="0" smtClean="0"/>
            <a:t>pentru peste 44 mii angajați – cost total de </a:t>
          </a:r>
          <a:r>
            <a:rPr lang="ro-MD" sz="2300" b="1" i="1" kern="1200" dirty="0" smtClean="0"/>
            <a:t>372,5 mil. lei</a:t>
          </a:r>
          <a:endParaRPr lang="en-GB" sz="2300" b="1" i="1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o-MD" sz="2300" i="1" kern="1200" dirty="0" err="1" smtClean="0"/>
            <a:t>Întroducerea</a:t>
          </a:r>
          <a:r>
            <a:rPr lang="ro-MD" sz="2300" i="1" kern="1200" dirty="0" smtClean="0"/>
            <a:t> </a:t>
          </a:r>
          <a:r>
            <a:rPr lang="ro-MD" sz="2300" i="1" kern="1200" dirty="0" smtClean="0">
              <a:solidFill>
                <a:srgbClr val="0000FF"/>
              </a:solidFill>
            </a:rPr>
            <a:t>premiului anual în mărime de </a:t>
          </a:r>
          <a:r>
            <a:rPr lang="ro-MD" sz="2300" i="1" kern="1200" dirty="0" err="1" smtClean="0">
              <a:solidFill>
                <a:srgbClr val="0000FF"/>
              </a:solidFill>
            </a:rPr>
            <a:t>pînă</a:t>
          </a:r>
          <a:r>
            <a:rPr lang="ro-MD" sz="2300" i="1" kern="1200" dirty="0" smtClean="0">
              <a:solidFill>
                <a:srgbClr val="0000FF"/>
              </a:solidFill>
            </a:rPr>
            <a:t> la 50 la sută din salariul de bază</a:t>
          </a:r>
          <a:r>
            <a:rPr lang="ro-MD" sz="2300" i="1" kern="1200" dirty="0" smtClean="0"/>
            <a:t>, modul de acordare a căruia </a:t>
          </a:r>
          <a:r>
            <a:rPr lang="ro-MD" sz="2300" i="1" kern="1200" dirty="0" err="1" smtClean="0"/>
            <a:t>urmînd</a:t>
          </a:r>
          <a:r>
            <a:rPr lang="ro-MD" sz="2300" i="1" kern="1200" dirty="0" smtClean="0"/>
            <a:t> a fi stabilit de Guvern</a:t>
          </a:r>
          <a:endParaRPr lang="en-GB" sz="2300" i="1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o-MD" sz="2300" i="1" kern="1200" dirty="0" smtClean="0">
              <a:solidFill>
                <a:srgbClr val="0000FF"/>
              </a:solidFill>
            </a:rPr>
            <a:t>Anularea obligativității de desfășurare a activității </a:t>
          </a:r>
          <a:r>
            <a:rPr lang="ro-MD" sz="2300" i="1" kern="1200" dirty="0" err="1" smtClean="0">
              <a:solidFill>
                <a:srgbClr val="0000FF"/>
              </a:solidFill>
            </a:rPr>
            <a:t>științifico</a:t>
          </a:r>
          <a:r>
            <a:rPr lang="ro-MD" sz="2300" i="1" kern="1200" dirty="0" smtClean="0">
              <a:solidFill>
                <a:srgbClr val="0000FF"/>
              </a:solidFill>
            </a:rPr>
            <a:t>-didactice </a:t>
          </a:r>
          <a:r>
            <a:rPr lang="ro-MD" sz="2300" i="1" kern="1200" dirty="0" smtClean="0"/>
            <a:t>pentru acordarea s</a:t>
          </a:r>
          <a:r>
            <a:rPr lang="en-GB" sz="2300" i="1" kern="1200" dirty="0" err="1" smtClean="0"/>
            <a:t>porul</a:t>
          </a:r>
          <a:r>
            <a:rPr lang="ro-MD" sz="2300" i="1" kern="1200" dirty="0" smtClean="0"/>
            <a:t>ui</a:t>
          </a:r>
          <a:r>
            <a:rPr lang="en-GB" sz="2300" i="1" kern="1200" dirty="0" smtClean="0"/>
            <a:t> lunar </a:t>
          </a:r>
          <a:r>
            <a:rPr lang="en-GB" sz="2300" i="1" kern="1200" dirty="0" err="1" smtClean="0"/>
            <a:t>pentru</a:t>
          </a:r>
          <a:r>
            <a:rPr lang="en-GB" sz="2300" i="1" kern="1200" dirty="0" smtClean="0"/>
            <a:t> </a:t>
          </a:r>
          <a:r>
            <a:rPr lang="en-GB" sz="2300" i="1" kern="1200" dirty="0" err="1" smtClean="0"/>
            <a:t>titlul</a:t>
          </a:r>
          <a:r>
            <a:rPr lang="en-GB" sz="2300" i="1" kern="1200" dirty="0" smtClean="0"/>
            <a:t> </a:t>
          </a:r>
          <a:r>
            <a:rPr lang="en-GB" sz="2300" i="1" kern="1200" dirty="0" err="1" smtClean="0"/>
            <a:t>ştiinţific</a:t>
          </a:r>
          <a:r>
            <a:rPr lang="en-GB" sz="2300" i="1" kern="1200" dirty="0" smtClean="0"/>
            <a:t> </a:t>
          </a:r>
          <a:r>
            <a:rPr lang="en-GB" sz="2300" i="1" kern="1200" dirty="0" err="1" smtClean="0"/>
            <a:t>şi</a:t>
          </a:r>
          <a:r>
            <a:rPr lang="en-GB" sz="2300" i="1" kern="1200" dirty="0" smtClean="0"/>
            <a:t>/</a:t>
          </a:r>
          <a:r>
            <a:rPr lang="en-GB" sz="2300" i="1" kern="1200" dirty="0" err="1" smtClean="0"/>
            <a:t>sau</a:t>
          </a:r>
          <a:r>
            <a:rPr lang="en-GB" sz="2300" i="1" kern="1200" dirty="0" smtClean="0"/>
            <a:t> </a:t>
          </a:r>
          <a:r>
            <a:rPr lang="en-GB" sz="2300" i="1" kern="1200" dirty="0" err="1" smtClean="0"/>
            <a:t>ştiinţifico</a:t>
          </a:r>
          <a:r>
            <a:rPr lang="en-GB" sz="2300" i="1" kern="1200" dirty="0" smtClean="0"/>
            <a:t>-didactic</a:t>
          </a:r>
          <a:endParaRPr lang="en-GB" sz="2300" i="1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o-MD" sz="2300" i="1" kern="1200" dirty="0" smtClean="0">
              <a:solidFill>
                <a:srgbClr val="0000FF"/>
              </a:solidFill>
            </a:rPr>
            <a:t>Majorarea sporului lunar </a:t>
          </a:r>
          <a:r>
            <a:rPr lang="en-GB" sz="2300" i="1" kern="1200" dirty="0" err="1" smtClean="0">
              <a:solidFill>
                <a:srgbClr val="0000FF"/>
              </a:solidFill>
            </a:rPr>
            <a:t>pentru</a:t>
          </a:r>
          <a:r>
            <a:rPr lang="en-GB" sz="2300" i="1" kern="1200" dirty="0" smtClean="0">
              <a:solidFill>
                <a:srgbClr val="0000FF"/>
              </a:solidFill>
            </a:rPr>
            <a:t> </a:t>
          </a:r>
          <a:r>
            <a:rPr lang="en-GB" sz="2300" i="1" kern="1200" dirty="0" err="1" smtClean="0">
              <a:solidFill>
                <a:srgbClr val="0000FF"/>
              </a:solidFill>
            </a:rPr>
            <a:t>titlul</a:t>
          </a:r>
          <a:r>
            <a:rPr lang="en-GB" sz="2300" i="1" kern="1200" dirty="0" smtClean="0">
              <a:solidFill>
                <a:srgbClr val="0000FF"/>
              </a:solidFill>
            </a:rPr>
            <a:t> </a:t>
          </a:r>
          <a:r>
            <a:rPr lang="en-GB" sz="2300" i="1" kern="1200" dirty="0" err="1" smtClean="0">
              <a:solidFill>
                <a:srgbClr val="0000FF"/>
              </a:solidFill>
            </a:rPr>
            <a:t>onorific</a:t>
          </a:r>
          <a:r>
            <a:rPr lang="en-GB" sz="2300" i="1" kern="1200" dirty="0" smtClean="0">
              <a:solidFill>
                <a:srgbClr val="0000FF"/>
              </a:solidFill>
            </a:rPr>
            <a:t> </a:t>
          </a:r>
          <a:r>
            <a:rPr lang="en-GB" sz="2300" i="1" kern="1200" dirty="0" err="1" smtClean="0"/>
            <a:t>persoanelor</a:t>
          </a:r>
          <a:r>
            <a:rPr lang="en-GB" sz="2300" i="1" kern="1200" dirty="0" smtClean="0"/>
            <a:t> </a:t>
          </a:r>
          <a:r>
            <a:rPr lang="en-GB" sz="2300" i="1" kern="1200" dirty="0" err="1" smtClean="0"/>
            <a:t>distinse</a:t>
          </a:r>
          <a:r>
            <a:rPr lang="en-GB" sz="2300" i="1" kern="1200" dirty="0" smtClean="0"/>
            <a:t> cu </a:t>
          </a:r>
          <a:r>
            <a:rPr lang="en-GB" sz="2300" i="1" kern="1200" dirty="0" err="1" smtClean="0"/>
            <a:t>titluri</a:t>
          </a:r>
          <a:r>
            <a:rPr lang="en-GB" sz="2300" i="1" kern="1200" dirty="0" smtClean="0"/>
            <a:t> </a:t>
          </a:r>
          <a:r>
            <a:rPr lang="en-GB" sz="2300" i="1" kern="1200" dirty="0" err="1" smtClean="0"/>
            <a:t>onorifice</a:t>
          </a:r>
          <a:r>
            <a:rPr lang="en-GB" sz="2300" i="1" kern="1200" dirty="0" smtClean="0"/>
            <a:t> </a:t>
          </a:r>
          <a:endParaRPr lang="en-GB" sz="2000" i="1" kern="1200" dirty="0"/>
        </a:p>
      </dsp:txBody>
      <dsp:txXfrm>
        <a:off x="0" y="2099439"/>
        <a:ext cx="11745157" cy="27007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E39431-628A-426B-9FAF-C92C725C1166}">
      <dsp:nvSpPr>
        <dsp:cNvPr id="0" name=""/>
        <dsp:cNvSpPr/>
      </dsp:nvSpPr>
      <dsp:spPr>
        <a:xfrm>
          <a:off x="758944" y="1452"/>
          <a:ext cx="1907892" cy="9539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2800" b="1" kern="1200" dirty="0" smtClean="0"/>
            <a:t>9805,6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2800" kern="1200" dirty="0" smtClean="0"/>
            <a:t> mil. lei</a:t>
          </a:r>
          <a:endParaRPr lang="ru-RU" sz="2800" kern="1200" dirty="0"/>
        </a:p>
      </dsp:txBody>
      <dsp:txXfrm>
        <a:off x="786884" y="29392"/>
        <a:ext cx="1852012" cy="898066"/>
      </dsp:txXfrm>
    </dsp:sp>
    <dsp:sp modelId="{CF6639DB-C4DC-4B88-AE14-4FDA3078AA96}">
      <dsp:nvSpPr>
        <dsp:cNvPr id="0" name=""/>
        <dsp:cNvSpPr/>
      </dsp:nvSpPr>
      <dsp:spPr>
        <a:xfrm>
          <a:off x="949733" y="955398"/>
          <a:ext cx="190789" cy="715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5459"/>
              </a:lnTo>
              <a:lnTo>
                <a:pt x="190789" y="7154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9AF3BD-20DF-427B-8CCF-0FB6D5F33A76}">
      <dsp:nvSpPr>
        <dsp:cNvPr id="0" name=""/>
        <dsp:cNvSpPr/>
      </dsp:nvSpPr>
      <dsp:spPr>
        <a:xfrm>
          <a:off x="1140523" y="1193884"/>
          <a:ext cx="3475172" cy="9539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3100" b="1" i="1" kern="1200" dirty="0" smtClean="0"/>
            <a:t>7403,5</a:t>
          </a:r>
          <a:r>
            <a:rPr lang="ro-MD" sz="3100" kern="1200" dirty="0" smtClean="0"/>
            <a:t> mil. lei TDS</a:t>
          </a:r>
          <a:endParaRPr lang="ru-RU" sz="3100" kern="1200" dirty="0"/>
        </a:p>
      </dsp:txBody>
      <dsp:txXfrm>
        <a:off x="1168463" y="1221824"/>
        <a:ext cx="3419292" cy="898066"/>
      </dsp:txXfrm>
    </dsp:sp>
    <dsp:sp modelId="{4E177B86-1ACA-4B13-89FF-D34C75C119B5}">
      <dsp:nvSpPr>
        <dsp:cNvPr id="0" name=""/>
        <dsp:cNvSpPr/>
      </dsp:nvSpPr>
      <dsp:spPr>
        <a:xfrm>
          <a:off x="949733" y="955398"/>
          <a:ext cx="190789" cy="19078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7892"/>
              </a:lnTo>
              <a:lnTo>
                <a:pt x="190789" y="19078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ABC74B-E20B-4803-8B32-7DBD310F609D}">
      <dsp:nvSpPr>
        <dsp:cNvPr id="0" name=""/>
        <dsp:cNvSpPr/>
      </dsp:nvSpPr>
      <dsp:spPr>
        <a:xfrm>
          <a:off x="1140523" y="2386317"/>
          <a:ext cx="3458062" cy="9539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MD" sz="3100" b="1" i="1" kern="1200" dirty="0" smtClean="0"/>
            <a:t>2402,1</a:t>
          </a:r>
          <a:r>
            <a:rPr lang="ro-MD" sz="3100" kern="1200" dirty="0" smtClean="0"/>
            <a:t> mil. lei competențe proprii</a:t>
          </a:r>
          <a:endParaRPr lang="ru-RU" sz="3100" kern="1200" dirty="0"/>
        </a:p>
      </dsp:txBody>
      <dsp:txXfrm>
        <a:off x="1168463" y="2414257"/>
        <a:ext cx="3402182" cy="8980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842" cy="341065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3124" y="1"/>
            <a:ext cx="4278842" cy="341065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r">
              <a:defRPr sz="1200"/>
            </a:lvl1pPr>
          </a:lstStyle>
          <a:p>
            <a:fld id="{AA92F646-C980-489A-AB3F-949B0019D313}" type="datetimeFigureOut">
              <a:rPr lang="en-GB" smtClean="0"/>
              <a:pPr/>
              <a:t>22/01/2020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1"/>
            <a:ext cx="4278842" cy="341064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3124" y="6456611"/>
            <a:ext cx="4278842" cy="341064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r">
              <a:defRPr sz="1200"/>
            </a:lvl1pPr>
          </a:lstStyle>
          <a:p>
            <a:fld id="{0BCDF0F3-76EB-40E5-BCC4-484926D6D95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8799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842" cy="341065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93124" y="1"/>
            <a:ext cx="4278842" cy="341065"/>
          </a:xfrm>
          <a:prstGeom prst="rect">
            <a:avLst/>
          </a:prstGeom>
        </p:spPr>
        <p:txBody>
          <a:bodyPr vert="horz" lIns="92702" tIns="46351" rIns="92702" bIns="46351" rtlCol="0"/>
          <a:lstStyle>
            <a:lvl1pPr algn="r">
              <a:defRPr sz="1200"/>
            </a:lvl1pPr>
          </a:lstStyle>
          <a:p>
            <a:fld id="{31321BD0-CE61-45C7-ADDA-01E3CFC44782}" type="datetimeFigureOut">
              <a:rPr lang="en-US" smtClean="0"/>
              <a:pPr/>
              <a:t>1/22/2020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98775" y="849313"/>
            <a:ext cx="40767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02" tIns="46351" rIns="92702" bIns="46351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7426" y="3271381"/>
            <a:ext cx="7899400" cy="2676585"/>
          </a:xfrm>
          <a:prstGeom prst="rect">
            <a:avLst/>
          </a:prstGeom>
        </p:spPr>
        <p:txBody>
          <a:bodyPr vert="horz" lIns="92702" tIns="46351" rIns="92702" bIns="4635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611"/>
            <a:ext cx="4278842" cy="341064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93124" y="6456611"/>
            <a:ext cx="4278842" cy="341064"/>
          </a:xfrm>
          <a:prstGeom prst="rect">
            <a:avLst/>
          </a:prstGeom>
        </p:spPr>
        <p:txBody>
          <a:bodyPr vert="horz" lIns="92702" tIns="46351" rIns="92702" bIns="46351" rtlCol="0" anchor="b"/>
          <a:lstStyle>
            <a:lvl1pPr algn="r">
              <a:defRPr sz="1200"/>
            </a:lvl1pPr>
          </a:lstStyle>
          <a:p>
            <a:fld id="{5694F56B-B12E-465A-AD1D-0FDE01168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001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805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3122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1753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na princip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46364" y="3736977"/>
            <a:ext cx="10515600" cy="818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47" y="1476703"/>
            <a:ext cx="2781234" cy="1454620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>
          <a:xfrm>
            <a:off x="3184525" y="4914900"/>
            <a:ext cx="5510213" cy="6524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530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4D79D-47C0-4510-9587-60D775B59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028597-2DED-401D-AEE3-389164C5A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57FC8-094E-4EE8-B28F-AE1767E01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74BA-5655-4656-A897-8AB493A226AA}" type="datetimeFigureOut">
              <a:rPr lang="ro-RO" smtClean="0"/>
              <a:t>22.01.2020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EB545-301F-4831-B6EA-F9046E3DF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304BA1-EEEA-4F31-BC64-43BE5BEF6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173B-D670-40C1-99A5-ECF9C4EE8A3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7671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1607"/>
            <a:ext cx="10515600" cy="20476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078248E-E281-4D83-8162-C3BBFDFEA260}" type="datetime1">
              <a:rPr lang="ro-RO" smtClean="0"/>
              <a:pPr/>
              <a:t>22.01.2020</a:t>
            </a:fld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74515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 in doua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31004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7C3AAF7-2684-404C-9A51-5535A7D48474}" type="datetime1">
              <a:rPr lang="ro-RO" smtClean="0"/>
              <a:pPr/>
              <a:t>22.01.2020</a:t>
            </a:fld>
            <a:endParaRPr lang="en-US" dirty="0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6787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202034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FD5D7C3-F508-49B9-B5EF-904F88E4C8D7}" type="datetime1">
              <a:rPr lang="ro-RO" smtClean="0"/>
              <a:pPr/>
              <a:t>22.01.2020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7700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a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1FB51AC-3888-46F9-816C-23FA567D5ADC}" type="datetime1">
              <a:rPr lang="ro-RO" smtClean="0"/>
              <a:pPr/>
              <a:t>22.01.2020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8438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ie al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95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cu continut si sub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1401072"/>
            <a:ext cx="3932237" cy="893091"/>
          </a:xfrm>
          <a:prstGeom prst="rect">
            <a:avLst/>
          </a:prstGeom>
        </p:spPr>
        <p:txBody>
          <a:bodyPr anchor="b"/>
          <a:lstStyle>
            <a:lvl1pPr algn="l"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83188" y="1401073"/>
            <a:ext cx="6172200" cy="469674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32502"/>
            <a:ext cx="3932237" cy="3673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25A118F-46B2-4AEB-A15A-597AD5B81E18}" type="datetime1">
              <a:rPr lang="ro-RO" smtClean="0"/>
              <a:pPr/>
              <a:t>22.01.2020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910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8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F6D9225-5CEE-4E01-9814-FF24062CD999}" type="datetime1">
              <a:rPr lang="ro-RO" smtClean="0"/>
              <a:pPr/>
              <a:t>22.01.2020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47792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29669-39D0-46B3-91DE-ED0C47778EAA}" type="datetime1">
              <a:rPr lang="ro-RO" smtClean="0"/>
              <a:pPr/>
              <a:t>22.01.2020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52E8B-1E48-4964-AECC-6F98FA18B7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394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56648"/>
            <a:ext cx="12192000" cy="96253"/>
          </a:xfrm>
          <a:prstGeom prst="rect">
            <a:avLst/>
          </a:prstGeom>
          <a:solidFill>
            <a:srgbClr val="33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5" r:id="rId6"/>
    <p:sldLayoutId id="2147483773" r:id="rId7"/>
    <p:sldLayoutId id="2147483774" r:id="rId8"/>
    <p:sldLayoutId id="2147483776" r:id="rId9"/>
    <p:sldLayoutId id="2147483777" r:id="rId10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46364" y="3608170"/>
            <a:ext cx="10515600" cy="1812916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Particularit</a:t>
            </a:r>
            <a:r>
              <a:rPr lang="ro-MD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ăți</a:t>
            </a:r>
            <a:r>
              <a:rPr lang="ro-MD" b="1" dirty="0" smtClean="0">
                <a:latin typeface="Arial" panose="020B0604020202020204" pitchFamily="34" charset="0"/>
                <a:cs typeface="Arial" panose="020B0604020202020204" pitchFamily="34" charset="0"/>
              </a:rPr>
              <a:t> privind implementarea Legii nr. 270/2018 în anul 2020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8092" y="6098457"/>
            <a:ext cx="8724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 smtClean="0"/>
              <a:t>C</a:t>
            </a:r>
            <a:r>
              <a:rPr lang="ro-MD" sz="1400" b="1" dirty="0" err="1" smtClean="0"/>
              <a:t>hișinău</a:t>
            </a:r>
            <a:r>
              <a:rPr lang="ro-MD" sz="1400" b="1" dirty="0" smtClean="0"/>
              <a:t> </a:t>
            </a:r>
            <a:r>
              <a:rPr lang="ro-RO" sz="1400" b="1" dirty="0" smtClean="0"/>
              <a:t>20</a:t>
            </a:r>
            <a:r>
              <a:rPr lang="en-US" sz="1400" b="1" dirty="0" smtClean="0"/>
              <a:t>20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1999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772025" y="260770"/>
            <a:ext cx="6581775" cy="343387"/>
          </a:xfrm>
        </p:spPr>
        <p:txBody>
          <a:bodyPr/>
          <a:lstStyle/>
          <a:p>
            <a:r>
              <a:rPr lang="ro-MD" b="1" dirty="0">
                <a:latin typeface="Arial" panose="020B0604020202020204" pitchFamily="34" charset="0"/>
                <a:cs typeface="Arial" panose="020B0604020202020204" pitchFamily="34" charset="0"/>
              </a:rPr>
              <a:t>Modificări operate la Legea 270/2018 de la 01.01.2020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9788" y="976545"/>
            <a:ext cx="11003024" cy="559292"/>
          </a:xfrm>
        </p:spPr>
        <p:txBody>
          <a:bodyPr/>
          <a:lstStyle/>
          <a:p>
            <a:pPr algn="ctr"/>
            <a:r>
              <a:rPr lang="ro-MD" sz="1600" dirty="0"/>
              <a:t>Au fost majorate clasele de salarizare Anexa nr. 8 în </a:t>
            </a:r>
            <a:r>
              <a:rPr lang="ro-MD" sz="1600" dirty="0" smtClean="0"/>
              <a:t>tabel</a:t>
            </a:r>
            <a:br>
              <a:rPr lang="ro-MD" sz="1600" dirty="0" smtClean="0"/>
            </a:br>
            <a:r>
              <a:rPr lang="ro-MD" sz="1600" dirty="0" smtClean="0"/>
              <a:t> </a:t>
            </a:r>
            <a:r>
              <a:rPr lang="ro-MD" sz="1600" dirty="0"/>
              <a:t>compartimentul </a:t>
            </a:r>
            <a:r>
              <a:rPr lang="en-GB" sz="1600" dirty="0" smtClean="0"/>
              <a:t>“</a:t>
            </a:r>
            <a:r>
              <a:rPr lang="ro-MD" sz="1600" b="1" dirty="0" smtClean="0">
                <a:solidFill>
                  <a:srgbClr val="0000FF"/>
                </a:solidFill>
              </a:rPr>
              <a:t>Instituții din domeniul culturii fizice și sportului</a:t>
            </a:r>
            <a:r>
              <a:rPr lang="en-GB" sz="1600" b="1" dirty="0" smtClean="0">
                <a:solidFill>
                  <a:srgbClr val="0000FF"/>
                </a:solidFill>
              </a:rPr>
              <a:t>”</a:t>
            </a:r>
            <a:endParaRPr lang="en-GB" sz="16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118F-46B2-4AEB-A15A-597AD5B81E18}" type="datetime1">
              <a:rPr lang="ro-RO" smtClean="0"/>
              <a:pPr/>
              <a:t>22.01.2020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046689"/>
              </p:ext>
            </p:extLst>
          </p:nvPr>
        </p:nvGraphicFramePr>
        <p:xfrm>
          <a:off x="838201" y="1825625"/>
          <a:ext cx="4852385" cy="3522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317">
                  <a:extLst>
                    <a:ext uri="{9D8B030D-6E8A-4147-A177-3AD203B41FA5}">
                      <a16:colId xmlns:a16="http://schemas.microsoft.com/office/drawing/2014/main" val="4150668257"/>
                    </a:ext>
                  </a:extLst>
                </a:gridCol>
                <a:gridCol w="3260313">
                  <a:extLst>
                    <a:ext uri="{9D8B030D-6E8A-4147-A177-3AD203B41FA5}">
                      <a16:colId xmlns:a16="http://schemas.microsoft.com/office/drawing/2014/main" val="3381633635"/>
                    </a:ext>
                  </a:extLst>
                </a:gridCol>
                <a:gridCol w="601788">
                  <a:extLst>
                    <a:ext uri="{9D8B030D-6E8A-4147-A177-3AD203B41FA5}">
                      <a16:colId xmlns:a16="http://schemas.microsoft.com/office/drawing/2014/main" val="3515696059"/>
                    </a:ext>
                  </a:extLst>
                </a:gridCol>
                <a:gridCol w="418967">
                  <a:extLst>
                    <a:ext uri="{9D8B030D-6E8A-4147-A177-3AD203B41FA5}">
                      <a16:colId xmlns:a16="http://schemas.microsoft.com/office/drawing/2014/main" val="3924282979"/>
                    </a:ext>
                  </a:extLst>
                </a:gridCol>
              </a:tblGrid>
              <a:tr h="669114">
                <a:tc gridSpan="4">
                  <a:txBody>
                    <a:bodyPr/>
                    <a:lstStyle/>
                    <a:p>
                      <a:pPr algn="ctr"/>
                      <a:r>
                        <a:rPr lang="ro-MD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</a:t>
                      </a:r>
                      <a:r>
                        <a:rPr lang="ro-MD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Instituţii</a:t>
                      </a:r>
                      <a:r>
                        <a:rPr lang="ro-MD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din domeniul culturii fizice și sportului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729372"/>
                  </a:ext>
                </a:extLst>
              </a:tr>
              <a:tr h="3046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600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  1.1.Funcții de conducere</a:t>
                      </a:r>
                      <a:endParaRPr lang="en-GB" sz="16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841379357"/>
                  </a:ext>
                </a:extLst>
              </a:tr>
              <a:tr h="3046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F6010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Director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3,81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814157089"/>
                  </a:ext>
                </a:extLst>
              </a:tr>
              <a:tr h="326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F6028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Director club sportiv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3,29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41695954"/>
                  </a:ext>
                </a:extLst>
              </a:tr>
              <a:tr h="326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F6037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Director (administrator) edificiu sportiv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2,79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200937971"/>
                  </a:ext>
                </a:extLst>
              </a:tr>
              <a:tr h="326891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1.2. Funcții de execuție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661483494"/>
                  </a:ext>
                </a:extLst>
              </a:tr>
              <a:tr h="326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Instructor-metodist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2,67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263651741"/>
                  </a:ext>
                </a:extLst>
              </a:tr>
              <a:tr h="3046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F6036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Antrenor principal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2,90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10289379"/>
                  </a:ext>
                </a:extLst>
              </a:tr>
              <a:tr h="3046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Antrenor superior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2,73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385515557"/>
                  </a:ext>
                </a:extLst>
              </a:tr>
              <a:tr h="326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Antrenor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2,62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48255661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838200" y="1825625"/>
          <a:ext cx="4852385" cy="3522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317">
                  <a:extLst>
                    <a:ext uri="{9D8B030D-6E8A-4147-A177-3AD203B41FA5}">
                      <a16:colId xmlns:a16="http://schemas.microsoft.com/office/drawing/2014/main" val="2341092428"/>
                    </a:ext>
                  </a:extLst>
                </a:gridCol>
                <a:gridCol w="3260313">
                  <a:extLst>
                    <a:ext uri="{9D8B030D-6E8A-4147-A177-3AD203B41FA5}">
                      <a16:colId xmlns:a16="http://schemas.microsoft.com/office/drawing/2014/main" val="3291758037"/>
                    </a:ext>
                  </a:extLst>
                </a:gridCol>
                <a:gridCol w="601788">
                  <a:extLst>
                    <a:ext uri="{9D8B030D-6E8A-4147-A177-3AD203B41FA5}">
                      <a16:colId xmlns:a16="http://schemas.microsoft.com/office/drawing/2014/main" val="2705427785"/>
                    </a:ext>
                  </a:extLst>
                </a:gridCol>
                <a:gridCol w="418967">
                  <a:extLst>
                    <a:ext uri="{9D8B030D-6E8A-4147-A177-3AD203B41FA5}">
                      <a16:colId xmlns:a16="http://schemas.microsoft.com/office/drawing/2014/main" val="2432966002"/>
                    </a:ext>
                  </a:extLst>
                </a:gridCol>
              </a:tblGrid>
              <a:tr h="669114">
                <a:tc gridSpan="4">
                  <a:txBody>
                    <a:bodyPr/>
                    <a:lstStyle/>
                    <a:p>
                      <a:pPr algn="ctr"/>
                      <a:r>
                        <a:rPr lang="ro-MD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</a:t>
                      </a:r>
                      <a:r>
                        <a:rPr lang="ro-MD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Instituţii</a:t>
                      </a:r>
                      <a:r>
                        <a:rPr lang="ro-MD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din domeniul culturii fizice și sportului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6420253"/>
                  </a:ext>
                </a:extLst>
              </a:tr>
              <a:tr h="3046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600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  1.1.Funcții de conducere</a:t>
                      </a:r>
                      <a:endParaRPr lang="en-GB" sz="16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430183624"/>
                  </a:ext>
                </a:extLst>
              </a:tr>
              <a:tr h="3046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F6010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Director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3,81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33064931"/>
                  </a:ext>
                </a:extLst>
              </a:tr>
              <a:tr h="326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F6028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Director club sportiv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3,29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553839737"/>
                  </a:ext>
                </a:extLst>
              </a:tr>
              <a:tr h="326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F6037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Director (administrator) edificiu sportiv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2,79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883936960"/>
                  </a:ext>
                </a:extLst>
              </a:tr>
              <a:tr h="326891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1.2. Funcții de execuție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4064263766"/>
                  </a:ext>
                </a:extLst>
              </a:tr>
              <a:tr h="326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Instructor-metodist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2,67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652359226"/>
                  </a:ext>
                </a:extLst>
              </a:tr>
              <a:tr h="3046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F6036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Antrenor principal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2,90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037977417"/>
                  </a:ext>
                </a:extLst>
              </a:tr>
              <a:tr h="3046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Antrenor superior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49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2,73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889700855"/>
                  </a:ext>
                </a:extLst>
              </a:tr>
              <a:tr h="326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Antrenor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47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2,62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306166736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838200" y="1825625"/>
          <a:ext cx="4852385" cy="3522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317">
                  <a:extLst>
                    <a:ext uri="{9D8B030D-6E8A-4147-A177-3AD203B41FA5}">
                      <a16:colId xmlns:a16="http://schemas.microsoft.com/office/drawing/2014/main" val="2313045392"/>
                    </a:ext>
                  </a:extLst>
                </a:gridCol>
                <a:gridCol w="3260313">
                  <a:extLst>
                    <a:ext uri="{9D8B030D-6E8A-4147-A177-3AD203B41FA5}">
                      <a16:colId xmlns:a16="http://schemas.microsoft.com/office/drawing/2014/main" val="4243422267"/>
                    </a:ext>
                  </a:extLst>
                </a:gridCol>
                <a:gridCol w="601788">
                  <a:extLst>
                    <a:ext uri="{9D8B030D-6E8A-4147-A177-3AD203B41FA5}">
                      <a16:colId xmlns:a16="http://schemas.microsoft.com/office/drawing/2014/main" val="1864377685"/>
                    </a:ext>
                  </a:extLst>
                </a:gridCol>
                <a:gridCol w="418967">
                  <a:extLst>
                    <a:ext uri="{9D8B030D-6E8A-4147-A177-3AD203B41FA5}">
                      <a16:colId xmlns:a16="http://schemas.microsoft.com/office/drawing/2014/main" val="833949356"/>
                    </a:ext>
                  </a:extLst>
                </a:gridCol>
              </a:tblGrid>
              <a:tr h="669114">
                <a:tc gridSpan="4">
                  <a:txBody>
                    <a:bodyPr/>
                    <a:lstStyle/>
                    <a:p>
                      <a:pPr algn="ctr"/>
                      <a:r>
                        <a:rPr lang="ro-MD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</a:t>
                      </a:r>
                      <a:r>
                        <a:rPr lang="ro-MD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Instituţii</a:t>
                      </a:r>
                      <a:r>
                        <a:rPr lang="ro-MD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din domeniul culturii fizice și sportului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540475"/>
                  </a:ext>
                </a:extLst>
              </a:tr>
              <a:tr h="3046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600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  1.1.Funcții de conducere</a:t>
                      </a:r>
                      <a:endParaRPr lang="en-GB" sz="16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378121559"/>
                  </a:ext>
                </a:extLst>
              </a:tr>
              <a:tr h="3046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F6010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Director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3,81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4102259024"/>
                  </a:ext>
                </a:extLst>
              </a:tr>
              <a:tr h="326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F6028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Director club sportiv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58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3,29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359195676"/>
                  </a:ext>
                </a:extLst>
              </a:tr>
              <a:tr h="326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F6037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Director (administrator) edificiu sportiv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2,79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370244490"/>
                  </a:ext>
                </a:extLst>
              </a:tr>
              <a:tr h="326891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1.2. Funcții de execuție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633795311"/>
                  </a:ext>
                </a:extLst>
              </a:tr>
              <a:tr h="326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Instructor-metodist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48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2,67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288288807"/>
                  </a:ext>
                </a:extLst>
              </a:tr>
              <a:tr h="3046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F6036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Antrenor principal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2,90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491408527"/>
                  </a:ext>
                </a:extLst>
              </a:tr>
              <a:tr h="3046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Antrenor superior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49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2,73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897292133"/>
                  </a:ext>
                </a:extLst>
              </a:tr>
              <a:tr h="326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Antrenor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47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2,62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972909436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972471"/>
              </p:ext>
            </p:extLst>
          </p:nvPr>
        </p:nvGraphicFramePr>
        <p:xfrm>
          <a:off x="838200" y="1825625"/>
          <a:ext cx="4852385" cy="3522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317">
                  <a:extLst>
                    <a:ext uri="{9D8B030D-6E8A-4147-A177-3AD203B41FA5}">
                      <a16:colId xmlns:a16="http://schemas.microsoft.com/office/drawing/2014/main" val="1472857817"/>
                    </a:ext>
                  </a:extLst>
                </a:gridCol>
                <a:gridCol w="3260313">
                  <a:extLst>
                    <a:ext uri="{9D8B030D-6E8A-4147-A177-3AD203B41FA5}">
                      <a16:colId xmlns:a16="http://schemas.microsoft.com/office/drawing/2014/main" val="2269231265"/>
                    </a:ext>
                  </a:extLst>
                </a:gridCol>
                <a:gridCol w="601788">
                  <a:extLst>
                    <a:ext uri="{9D8B030D-6E8A-4147-A177-3AD203B41FA5}">
                      <a16:colId xmlns:a16="http://schemas.microsoft.com/office/drawing/2014/main" val="1776570704"/>
                    </a:ext>
                  </a:extLst>
                </a:gridCol>
                <a:gridCol w="418967">
                  <a:extLst>
                    <a:ext uri="{9D8B030D-6E8A-4147-A177-3AD203B41FA5}">
                      <a16:colId xmlns:a16="http://schemas.microsoft.com/office/drawing/2014/main" val="119446239"/>
                    </a:ext>
                  </a:extLst>
                </a:gridCol>
              </a:tblGrid>
              <a:tr h="669114">
                <a:tc gridSpan="4">
                  <a:txBody>
                    <a:bodyPr/>
                    <a:lstStyle/>
                    <a:p>
                      <a:pPr algn="ctr"/>
                      <a:r>
                        <a:rPr lang="ro-MD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Instituții din domeniul culturii fizice și sportului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1041373"/>
                  </a:ext>
                </a:extLst>
              </a:tr>
              <a:tr h="3046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600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  1.1.Funcții de conducere</a:t>
                      </a:r>
                      <a:endParaRPr lang="en-GB" sz="16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406415613"/>
                  </a:ext>
                </a:extLst>
              </a:tr>
              <a:tr h="326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F6028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Director club sportiv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3,29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495993729"/>
                  </a:ext>
                </a:extLst>
              </a:tr>
              <a:tr h="326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F6037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Director (administrator) edificiu sportiv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2,79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478436296"/>
                  </a:ext>
                </a:extLst>
              </a:tr>
              <a:tr h="326891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600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1.2. Funcții de execuție</a:t>
                      </a:r>
                      <a:endParaRPr lang="en-GB" sz="16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043983406"/>
                  </a:ext>
                </a:extLst>
              </a:tr>
              <a:tr h="326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Instructor-metodist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2,67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054944297"/>
                  </a:ext>
                </a:extLst>
              </a:tr>
              <a:tr h="3046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F6036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Antrenor principal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2,90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57747797"/>
                  </a:ext>
                </a:extLst>
              </a:tr>
              <a:tr h="3046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Antrenor superior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49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2,73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848083987"/>
                  </a:ext>
                </a:extLst>
              </a:tr>
              <a:tr h="326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Antrenor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47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2,62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694645675"/>
                  </a:ext>
                </a:extLst>
              </a:tr>
              <a:tr h="3046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F6072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Salvator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1,83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191236153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341803"/>
              </p:ext>
            </p:extLst>
          </p:nvPr>
        </p:nvGraphicFramePr>
        <p:xfrm>
          <a:off x="6315009" y="1825625"/>
          <a:ext cx="5597130" cy="3522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6625">
                  <a:extLst>
                    <a:ext uri="{9D8B030D-6E8A-4147-A177-3AD203B41FA5}">
                      <a16:colId xmlns:a16="http://schemas.microsoft.com/office/drawing/2014/main" val="3984972427"/>
                    </a:ext>
                  </a:extLst>
                </a:gridCol>
                <a:gridCol w="3461805">
                  <a:extLst>
                    <a:ext uri="{9D8B030D-6E8A-4147-A177-3AD203B41FA5}">
                      <a16:colId xmlns:a16="http://schemas.microsoft.com/office/drawing/2014/main" val="2293693992"/>
                    </a:ext>
                  </a:extLst>
                </a:gridCol>
                <a:gridCol w="638980">
                  <a:extLst>
                    <a:ext uri="{9D8B030D-6E8A-4147-A177-3AD203B41FA5}">
                      <a16:colId xmlns:a16="http://schemas.microsoft.com/office/drawing/2014/main" val="691023461"/>
                    </a:ext>
                  </a:extLst>
                </a:gridCol>
                <a:gridCol w="444860">
                  <a:extLst>
                    <a:ext uri="{9D8B030D-6E8A-4147-A177-3AD203B41FA5}">
                      <a16:colId xmlns:a16="http://schemas.microsoft.com/office/drawing/2014/main" val="3250757486"/>
                    </a:ext>
                  </a:extLst>
                </a:gridCol>
                <a:gridCol w="444860">
                  <a:extLst>
                    <a:ext uri="{9D8B030D-6E8A-4147-A177-3AD203B41FA5}">
                      <a16:colId xmlns:a16="http://schemas.microsoft.com/office/drawing/2014/main" val="4064086529"/>
                    </a:ext>
                  </a:extLst>
                </a:gridCol>
              </a:tblGrid>
              <a:tr h="640849">
                <a:tc gridSpan="4">
                  <a:txBody>
                    <a:bodyPr/>
                    <a:lstStyle/>
                    <a:p>
                      <a:pPr algn="ctr"/>
                      <a:r>
                        <a:rPr lang="ro-MD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Instituții din domeniul culturii fizice și sportului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2385705"/>
                  </a:ext>
                </a:extLst>
              </a:tr>
              <a:tr h="3271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600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  1.1.Funcții de conducere</a:t>
                      </a:r>
                      <a:endParaRPr lang="en-GB" sz="16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456549989"/>
                  </a:ext>
                </a:extLst>
              </a:tr>
              <a:tr h="3130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F6028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Director club sportiv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3,58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19,7%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516246284"/>
                  </a:ext>
                </a:extLst>
              </a:tr>
              <a:tr h="3219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F6037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Director (administrator) edificiu sportiv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3,03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19,5%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03862437"/>
                  </a:ext>
                </a:extLst>
              </a:tr>
              <a:tr h="354619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600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1.2. Funcții de execuție</a:t>
                      </a:r>
                      <a:endParaRPr lang="en-GB" sz="16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066591911"/>
                  </a:ext>
                </a:extLst>
              </a:tr>
              <a:tr h="2886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Antrenor-instructor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2,79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19,5%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4127716204"/>
                  </a:ext>
                </a:extLst>
              </a:tr>
              <a:tr h="3216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F6036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Antrenor principal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3,03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19,9%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107494263"/>
                  </a:ext>
                </a:extLst>
              </a:tr>
              <a:tr h="291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Antrenor superior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2,90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22,1%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186244699"/>
                  </a:ext>
                </a:extLst>
              </a:tr>
              <a:tr h="3130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Antrenor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2,79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21,8%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780917829"/>
                  </a:ext>
                </a:extLst>
              </a:tr>
              <a:tr h="3492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F6072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Salvator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2,26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35,8%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95058749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158715"/>
              </p:ext>
            </p:extLst>
          </p:nvPr>
        </p:nvGraphicFramePr>
        <p:xfrm>
          <a:off x="2774024" y="5875971"/>
          <a:ext cx="6339154" cy="8455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17779">
                  <a:extLst>
                    <a:ext uri="{9D8B030D-6E8A-4147-A177-3AD203B41FA5}">
                      <a16:colId xmlns:a16="http://schemas.microsoft.com/office/drawing/2014/main" val="2988982798"/>
                    </a:ext>
                  </a:extLst>
                </a:gridCol>
                <a:gridCol w="1323093">
                  <a:extLst>
                    <a:ext uri="{9D8B030D-6E8A-4147-A177-3AD203B41FA5}">
                      <a16:colId xmlns:a16="http://schemas.microsoft.com/office/drawing/2014/main" val="1267960627"/>
                    </a:ext>
                  </a:extLst>
                </a:gridCol>
                <a:gridCol w="1339033">
                  <a:extLst>
                    <a:ext uri="{9D8B030D-6E8A-4147-A177-3AD203B41FA5}">
                      <a16:colId xmlns:a16="http://schemas.microsoft.com/office/drawing/2014/main" val="1974179742"/>
                    </a:ext>
                  </a:extLst>
                </a:gridCol>
                <a:gridCol w="1339033">
                  <a:extLst>
                    <a:ext uri="{9D8B030D-6E8A-4147-A177-3AD203B41FA5}">
                      <a16:colId xmlns:a16="http://schemas.microsoft.com/office/drawing/2014/main" val="2243049569"/>
                    </a:ext>
                  </a:extLst>
                </a:gridCol>
                <a:gridCol w="1020216">
                  <a:extLst>
                    <a:ext uri="{9D8B030D-6E8A-4147-A177-3AD203B41FA5}">
                      <a16:colId xmlns:a16="http://schemas.microsoft.com/office/drawing/2014/main" val="2649476818"/>
                    </a:ext>
                  </a:extLst>
                </a:gridCol>
              </a:tblGrid>
              <a:tr h="38873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număr unități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salariul mediu lunar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 err="1">
                          <a:effectLst/>
                        </a:rPr>
                        <a:t>crestere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38155"/>
                  </a:ext>
                </a:extLst>
              </a:tr>
              <a:tr h="2138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2019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2020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suma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%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79033291"/>
                  </a:ext>
                </a:extLst>
              </a:tr>
              <a:tr h="2429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230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4.548,0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5.471,0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923,0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20,3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228226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9137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838200" y="1230284"/>
            <a:ext cx="10824556" cy="5004261"/>
          </a:xfrm>
        </p:spPr>
        <p:txBody>
          <a:bodyPr/>
          <a:lstStyle/>
          <a:p>
            <a:r>
              <a:rPr lang="ro-MD" dirty="0" smtClean="0"/>
              <a:t>Cheltuielile de personal estimate pentru 2020 – </a:t>
            </a:r>
            <a:r>
              <a:rPr lang="ro-MD" b="1" dirty="0" smtClean="0">
                <a:solidFill>
                  <a:srgbClr val="0B2BB5"/>
                </a:solidFill>
              </a:rPr>
              <a:t>9.805,6 mil. lei</a:t>
            </a:r>
          </a:p>
          <a:p>
            <a:pPr marL="0" indent="0">
              <a:buNone/>
            </a:pPr>
            <a:r>
              <a:rPr lang="ro-MD" b="1" dirty="0"/>
              <a:t> </a:t>
            </a:r>
            <a:r>
              <a:rPr lang="ro-MD" b="1" dirty="0" smtClean="0"/>
              <a:t>                      </a:t>
            </a:r>
          </a:p>
          <a:p>
            <a:pPr marL="0" indent="0">
              <a:buNone/>
            </a:pPr>
            <a:r>
              <a:rPr lang="ro-MD" b="1" dirty="0"/>
              <a:t> </a:t>
            </a:r>
            <a:r>
              <a:rPr lang="ro-MD" b="1" dirty="0" smtClean="0"/>
              <a:t>                     creșterea – </a:t>
            </a:r>
            <a:r>
              <a:rPr lang="ro-MD" b="1" i="1" dirty="0" smtClean="0">
                <a:solidFill>
                  <a:srgbClr val="0B2BB5"/>
                </a:solidFill>
              </a:rPr>
              <a:t>831,6 mil. lei </a:t>
            </a:r>
            <a:r>
              <a:rPr lang="ro-MD" b="1" dirty="0" smtClean="0"/>
              <a:t>față de executat 2019</a:t>
            </a:r>
          </a:p>
          <a:p>
            <a:pPr marL="0" indent="0">
              <a:buNone/>
            </a:pPr>
            <a:endParaRPr lang="ro-MD" b="1" dirty="0"/>
          </a:p>
          <a:p>
            <a:pPr marL="0" indent="0">
              <a:buNone/>
            </a:pPr>
            <a:endParaRPr lang="ro-MD" b="1" dirty="0" smtClean="0"/>
          </a:p>
          <a:p>
            <a:pPr marL="0" indent="0">
              <a:buNone/>
            </a:pPr>
            <a:r>
              <a:rPr lang="ro-MD" b="1" dirty="0" smtClean="0"/>
              <a:t>                                                                    </a:t>
            </a:r>
          </a:p>
          <a:p>
            <a:pPr marL="0" indent="0">
              <a:buNone/>
            </a:pPr>
            <a:r>
              <a:rPr lang="ro-MD" sz="2400" i="1" dirty="0"/>
              <a:t> </a:t>
            </a:r>
            <a:r>
              <a:rPr lang="ro-MD" sz="2400" i="1" dirty="0" smtClean="0"/>
              <a:t>                                                          asigurate integral din BS</a:t>
            </a:r>
          </a:p>
          <a:p>
            <a:pPr marL="0" indent="0">
              <a:buNone/>
            </a:pPr>
            <a:endParaRPr lang="ro-MD" sz="2400" i="1" dirty="0"/>
          </a:p>
          <a:p>
            <a:pPr marL="0" indent="0">
              <a:buNone/>
            </a:pPr>
            <a:r>
              <a:rPr lang="ro-MD" sz="2400" i="1" dirty="0" smtClean="0"/>
              <a:t>                                                           transferuri de compensare 116,3 mil. lei</a:t>
            </a:r>
          </a:p>
          <a:p>
            <a:pPr marL="0" indent="0">
              <a:buNone/>
            </a:pPr>
            <a:endParaRPr lang="ro-MD" sz="2400" i="1" dirty="0"/>
          </a:p>
          <a:p>
            <a:pPr marL="0" indent="0">
              <a:buNone/>
            </a:pPr>
            <a:endParaRPr lang="ro-MD" b="1" dirty="0" smtClean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3"/>
          </p:nvPr>
        </p:nvSpPr>
        <p:spPr>
          <a:xfrm>
            <a:off x="5187143" y="260770"/>
            <a:ext cx="6166658" cy="343387"/>
          </a:xfrm>
        </p:spPr>
        <p:txBody>
          <a:bodyPr/>
          <a:lstStyle/>
          <a:p>
            <a:r>
              <a:rPr lang="ro-MD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Impactul creșterilor salariale pentru bugetele locale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118F-46B2-4AEB-A15A-597AD5B81E18}" type="datetime1">
              <a:rPr lang="ro-RO" smtClean="0"/>
              <a:pPr/>
              <a:t>22.01.2020</a:t>
            </a:fld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3491482245"/>
              </p:ext>
            </p:extLst>
          </p:nvPr>
        </p:nvGraphicFramePr>
        <p:xfrm>
          <a:off x="222597" y="2892829"/>
          <a:ext cx="5374640" cy="3341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0377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2"/>
          <p:cNvSpPr>
            <a:spLocks noGrp="1"/>
          </p:cNvSpPr>
          <p:nvPr>
            <p:ph type="body" sz="quarter" idx="13"/>
          </p:nvPr>
        </p:nvSpPr>
        <p:spPr>
          <a:xfrm>
            <a:off x="3241964" y="260770"/>
            <a:ext cx="8742889" cy="343387"/>
          </a:xfrm>
        </p:spPr>
        <p:txBody>
          <a:bodyPr/>
          <a:lstStyle/>
          <a:p>
            <a:r>
              <a:rPr lang="ro-MD" b="1" dirty="0">
                <a:latin typeface="Arial" panose="020B0604020202020204" pitchFamily="34" charset="0"/>
                <a:cs typeface="Arial" panose="020B0604020202020204" pitchFamily="34" charset="0"/>
              </a:rPr>
              <a:t>Modificări operate </a:t>
            </a:r>
            <a:r>
              <a:rPr lang="ro-MD" b="1" dirty="0" smtClean="0">
                <a:latin typeface="Arial" panose="020B0604020202020204" pitchFamily="34" charset="0"/>
                <a:cs typeface="Arial" panose="020B0604020202020204" pitchFamily="34" charset="0"/>
              </a:rPr>
              <a:t>la valorile de referință utilizate la calcularea salariilor </a:t>
            </a:r>
            <a:r>
              <a:rPr lang="ro-MD" b="1" dirty="0">
                <a:latin typeface="Arial" panose="020B0604020202020204" pitchFamily="34" charset="0"/>
                <a:cs typeface="Arial" panose="020B0604020202020204" pitchFamily="34" charset="0"/>
              </a:rPr>
              <a:t>de la 01.01.2020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0108413"/>
              </p:ext>
            </p:extLst>
          </p:nvPr>
        </p:nvGraphicFramePr>
        <p:xfrm>
          <a:off x="239696" y="1038687"/>
          <a:ext cx="11745157" cy="5682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51AC-3888-46F9-816C-23FA567D5ADC}" type="datetime1">
              <a:rPr lang="ro-RO" smtClean="0"/>
              <a:pPr/>
              <a:t>22.01.2020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90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7287985"/>
              </p:ext>
            </p:extLst>
          </p:nvPr>
        </p:nvGraphicFramePr>
        <p:xfrm>
          <a:off x="327258" y="1126157"/>
          <a:ext cx="11521440" cy="38061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0180">
                  <a:extLst>
                    <a:ext uri="{9D8B030D-6E8A-4147-A177-3AD203B41FA5}">
                      <a16:colId xmlns:a16="http://schemas.microsoft.com/office/drawing/2014/main" val="369139171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257722586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3259458229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3401300511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1483319432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2794940531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1200541829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729396028"/>
                    </a:ext>
                  </a:extLst>
                </a:gridCol>
              </a:tblGrid>
              <a:tr h="3625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2019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2020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2021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2022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2023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2024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2025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2026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ctr"/>
                </a:tc>
                <a:extLst>
                  <a:ext uri="{0D108BD9-81ED-4DB2-BD59-A6C34878D82A}">
                    <a16:rowId xmlns:a16="http://schemas.microsoft.com/office/drawing/2014/main" val="1309109126"/>
                  </a:ext>
                </a:extLst>
              </a:tr>
              <a:tr h="347797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o-MD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1000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extLst>
                  <a:ext uri="{0D108BD9-81ED-4DB2-BD59-A6C34878D82A}">
                    <a16:rowId xmlns:a16="http://schemas.microsoft.com/office/drawing/2014/main" val="1406092570"/>
                  </a:ext>
                </a:extLst>
              </a:tr>
              <a:tr h="347797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o-MD" sz="18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1100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extLst>
                  <a:ext uri="{0D108BD9-81ED-4DB2-BD59-A6C34878D82A}">
                    <a16:rowId xmlns:a16="http://schemas.microsoft.com/office/drawing/2014/main" val="114746661"/>
                  </a:ext>
                </a:extLst>
              </a:tr>
              <a:tr h="3477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1300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       1.300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       1.300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       1.500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       1.700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1.900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2.200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       2.600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extLst>
                  <a:ext uri="{0D108BD9-81ED-4DB2-BD59-A6C34878D82A}">
                    <a16:rowId xmlns:a16="http://schemas.microsoft.com/office/drawing/2014/main" val="2436200068"/>
                  </a:ext>
                </a:extLst>
              </a:tr>
              <a:tr h="3477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FF"/>
                          </a:solidFill>
                          <a:effectLst/>
                        </a:rPr>
                        <a:t>1500</a:t>
                      </a:r>
                      <a:endParaRPr lang="en-US" sz="18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FF"/>
                          </a:solidFill>
                          <a:effectLst/>
                        </a:rPr>
                        <a:t>        1.650 </a:t>
                      </a:r>
                      <a:endParaRPr lang="en-US" sz="18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FF"/>
                          </a:solidFill>
                          <a:effectLst/>
                        </a:rPr>
                        <a:t>        1.800 </a:t>
                      </a:r>
                      <a:endParaRPr lang="en-US" sz="18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FF"/>
                          </a:solidFill>
                          <a:effectLst/>
                        </a:rPr>
                        <a:t>        1.950 </a:t>
                      </a:r>
                      <a:endParaRPr lang="en-US" sz="18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FF"/>
                          </a:solidFill>
                          <a:effectLst/>
                        </a:rPr>
                        <a:t>        2.100 </a:t>
                      </a:r>
                      <a:endParaRPr lang="en-US" sz="18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FF"/>
                          </a:solidFill>
                          <a:effectLst/>
                        </a:rPr>
                        <a:t>        </a:t>
                      </a:r>
                      <a:r>
                        <a:rPr lang="en-US" sz="18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2.2</a:t>
                      </a:r>
                      <a:r>
                        <a:rPr lang="ro-MD" sz="18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0</a:t>
                      </a:r>
                      <a:r>
                        <a:rPr lang="en-US" sz="18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0 </a:t>
                      </a:r>
                      <a:endParaRPr lang="en-US" sz="18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FF"/>
                          </a:solidFill>
                          <a:effectLst/>
                        </a:rPr>
                        <a:t>        2.400 </a:t>
                      </a:r>
                      <a:endParaRPr lang="en-US" sz="18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u="none" strike="noStrike" dirty="0">
                          <a:solidFill>
                            <a:srgbClr val="0000FF"/>
                          </a:solidFill>
                          <a:effectLst/>
                        </a:rPr>
                        <a:t>        2.600 </a:t>
                      </a:r>
                      <a:endParaRPr lang="en-US" sz="18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extLst>
                  <a:ext uri="{0D108BD9-81ED-4DB2-BD59-A6C34878D82A}">
                    <a16:rowId xmlns:a16="http://schemas.microsoft.com/office/drawing/2014/main" val="214063120"/>
                  </a:ext>
                </a:extLst>
              </a:tr>
              <a:tr h="3477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B2BB5"/>
                          </a:solidFill>
                          <a:effectLst/>
                        </a:rPr>
                        <a:t>1600</a:t>
                      </a:r>
                      <a:endParaRPr lang="en-US" sz="1800" b="0" i="0" u="none" strike="noStrike" dirty="0">
                        <a:solidFill>
                          <a:srgbClr val="0B2B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B2BB5"/>
                          </a:solidFill>
                          <a:effectLst/>
                        </a:rPr>
                        <a:t>        1.750 </a:t>
                      </a:r>
                      <a:endParaRPr lang="en-US" sz="1800" b="0" i="0" u="none" strike="noStrike" dirty="0">
                        <a:solidFill>
                          <a:srgbClr val="0B2B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B2BB5"/>
                          </a:solidFill>
                          <a:effectLst/>
                        </a:rPr>
                        <a:t>        1.900 </a:t>
                      </a:r>
                      <a:endParaRPr lang="en-US" sz="1800" b="0" i="0" u="none" strike="noStrike" dirty="0">
                        <a:solidFill>
                          <a:srgbClr val="0B2B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B2BB5"/>
                          </a:solidFill>
                          <a:effectLst/>
                        </a:rPr>
                        <a:t>        2.000 </a:t>
                      </a:r>
                      <a:endParaRPr lang="en-US" sz="1800" b="0" i="0" u="none" strike="noStrike" dirty="0">
                        <a:solidFill>
                          <a:srgbClr val="0B2B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B2BB5"/>
                          </a:solidFill>
                          <a:effectLst/>
                        </a:rPr>
                        <a:t>        2.100 </a:t>
                      </a:r>
                      <a:endParaRPr lang="en-US" sz="1800" b="0" i="0" u="none" strike="noStrike" dirty="0">
                        <a:solidFill>
                          <a:srgbClr val="0B2B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B2BB5"/>
                          </a:solidFill>
                          <a:effectLst/>
                        </a:rPr>
                        <a:t>        2.200 </a:t>
                      </a:r>
                      <a:endParaRPr lang="en-US" sz="1800" b="0" i="0" u="none" strike="noStrike" dirty="0">
                        <a:solidFill>
                          <a:srgbClr val="0B2B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B2BB5"/>
                          </a:solidFill>
                          <a:effectLst/>
                        </a:rPr>
                        <a:t>        </a:t>
                      </a:r>
                      <a:r>
                        <a:rPr lang="en-US" sz="1800" u="none" strike="noStrike" dirty="0" smtClean="0">
                          <a:solidFill>
                            <a:srgbClr val="0B2BB5"/>
                          </a:solidFill>
                          <a:effectLst/>
                        </a:rPr>
                        <a:t>2.</a:t>
                      </a:r>
                      <a:r>
                        <a:rPr lang="ro-MD" sz="1800" u="none" strike="noStrike" dirty="0" smtClean="0">
                          <a:solidFill>
                            <a:srgbClr val="0B2BB5"/>
                          </a:solidFill>
                          <a:effectLst/>
                        </a:rPr>
                        <a:t>4</a:t>
                      </a:r>
                      <a:r>
                        <a:rPr lang="en-US" sz="1800" u="none" strike="noStrike" dirty="0" smtClean="0">
                          <a:solidFill>
                            <a:srgbClr val="0B2BB5"/>
                          </a:solidFill>
                          <a:effectLst/>
                        </a:rPr>
                        <a:t>00 </a:t>
                      </a:r>
                      <a:endParaRPr lang="en-US" sz="1800" b="0" i="0" u="none" strike="noStrike" dirty="0">
                        <a:solidFill>
                          <a:srgbClr val="0B2B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rgbClr val="0B2BB5"/>
                          </a:solidFill>
                          <a:effectLst/>
                        </a:rPr>
                        <a:t>        2.600 </a:t>
                      </a:r>
                      <a:endParaRPr lang="en-US" sz="1800" b="0" i="0" u="none" strike="noStrike" dirty="0">
                        <a:solidFill>
                          <a:srgbClr val="0B2BB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extLst>
                  <a:ext uri="{0D108BD9-81ED-4DB2-BD59-A6C34878D82A}">
                    <a16:rowId xmlns:a16="http://schemas.microsoft.com/office/drawing/2014/main" val="2545938965"/>
                  </a:ext>
                </a:extLst>
              </a:tr>
              <a:tr h="3477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1700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1.800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1.900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2.000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2.100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2.200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</a:t>
                      </a:r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2.</a:t>
                      </a:r>
                      <a:r>
                        <a:rPr lang="ro-MD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00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2.600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extLst>
                  <a:ext uri="{0D108BD9-81ED-4DB2-BD59-A6C34878D82A}">
                    <a16:rowId xmlns:a16="http://schemas.microsoft.com/office/drawing/2014/main" val="2675842633"/>
                  </a:ext>
                </a:extLst>
              </a:tr>
              <a:tr h="3477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1800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1.900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1.950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2.000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2.100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2.200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</a:t>
                      </a:r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2.</a:t>
                      </a:r>
                      <a:r>
                        <a:rPr lang="ro-MD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en-US" sz="18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00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       2.600 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extLst>
                  <a:ext uri="{0D108BD9-81ED-4DB2-BD59-A6C34878D82A}">
                    <a16:rowId xmlns:a16="http://schemas.microsoft.com/office/drawing/2014/main" val="1175158122"/>
                  </a:ext>
                </a:extLst>
              </a:tr>
              <a:tr h="2921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2000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D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2.000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o-MD" sz="18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r>
                        <a:rPr lang="en-US" sz="18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o-MD" sz="18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2.000</a:t>
                      </a:r>
                      <a:endParaRPr lang="en-US" sz="18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ro-MD" sz="1800" u="none" strike="noStrike" dirty="0" smtClean="0">
                          <a:effectLst/>
                        </a:rPr>
                        <a:t>       2.000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ro-MD" sz="1800" u="none" strike="noStrike" dirty="0" smtClean="0">
                          <a:effectLst/>
                        </a:rPr>
                        <a:t>       2.100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r>
                        <a:rPr lang="ro-MD" sz="1800" u="none" strike="noStrike" dirty="0" smtClean="0">
                          <a:effectLst/>
                        </a:rPr>
                        <a:t>       2.200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D" sz="1800" u="none" strike="noStrike" dirty="0" smtClean="0">
                          <a:effectLst/>
                        </a:rPr>
                        <a:t>         2.400</a:t>
                      </a:r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D" sz="1800" u="none" strike="noStrike" dirty="0" smtClean="0">
                          <a:effectLst/>
                        </a:rPr>
                        <a:t>          2.600</a:t>
                      </a:r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extLst>
                  <a:ext uri="{0D108BD9-81ED-4DB2-BD59-A6C34878D82A}">
                    <a16:rowId xmlns:a16="http://schemas.microsoft.com/office/drawing/2014/main" val="644015654"/>
                  </a:ext>
                </a:extLst>
              </a:tr>
              <a:tr h="3477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2500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       2.500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2.500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2.500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2.500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       2.500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       2.550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       2.600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extLst>
                  <a:ext uri="{0D108BD9-81ED-4DB2-BD59-A6C34878D82A}">
                    <a16:rowId xmlns:a16="http://schemas.microsoft.com/office/drawing/2014/main" val="510098357"/>
                  </a:ext>
                </a:extLst>
              </a:tr>
              <a:tr h="3477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2600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       2.600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2.600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2.600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2.600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        2.600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       2.600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        2.600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98" marR="8598" marT="8598" marB="0" anchor="b"/>
                </a:tc>
                <a:extLst>
                  <a:ext uri="{0D108BD9-81ED-4DB2-BD59-A6C34878D82A}">
                    <a16:rowId xmlns:a16="http://schemas.microsoft.com/office/drawing/2014/main" val="929469009"/>
                  </a:ext>
                </a:extLst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Prognoza valorilor </a:t>
            </a:r>
            <a:r>
              <a:rPr lang="ro-RO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ro-RO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referință, lei</a:t>
            </a:r>
          </a:p>
          <a:p>
            <a:endParaRPr lang="ro-RO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o-R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248E-E281-4D83-8162-C3BBFDFEA260}" type="datetime1">
              <a:rPr lang="ro-RO" smtClean="0"/>
              <a:pPr/>
              <a:t>22.01.2020</a:t>
            </a:fld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024009" y="5360811"/>
            <a:ext cx="7325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solidFill>
                  <a:srgbClr val="000000"/>
                </a:solidFill>
                <a:latin typeface="Calibri" panose="020F0502020204030204" pitchFamily="34" charset="0"/>
              </a:rPr>
              <a:t>cost total pentru anul 2020 </a:t>
            </a:r>
            <a:r>
              <a:rPr lang="pt-BR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– </a:t>
            </a:r>
            <a:r>
              <a:rPr lang="pt-BR" sz="2800" b="1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1</a:t>
            </a:r>
            <a:r>
              <a:rPr lang="ro-MD" sz="2800" b="1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pt-BR" sz="2800" b="1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224,9 </a:t>
            </a:r>
            <a:r>
              <a:rPr lang="pt-BR" sz="2800" b="1" i="1" dirty="0">
                <a:solidFill>
                  <a:srgbClr val="000000"/>
                </a:solidFill>
                <a:latin typeface="Calibri" panose="020F0502020204030204" pitchFamily="34" charset="0"/>
              </a:rPr>
              <a:t>mil. lei</a:t>
            </a:r>
            <a:r>
              <a:rPr lang="pt-BR" sz="2800" b="1" i="1" dirty="0"/>
              <a:t> </a:t>
            </a:r>
            <a:endParaRPr lang="en-US" sz="2800" b="1" i="1" dirty="0"/>
          </a:p>
        </p:txBody>
      </p:sp>
    </p:spTree>
    <p:extLst>
      <p:ext uri="{BB962C8B-B14F-4D97-AF65-F5344CB8AC3E}">
        <p14:creationId xmlns:p14="http://schemas.microsoft.com/office/powerpoint/2010/main" val="93031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2"/>
          <p:cNvSpPr>
            <a:spLocks noGrp="1"/>
          </p:cNvSpPr>
          <p:nvPr>
            <p:ph type="body" sz="quarter" idx="13"/>
          </p:nvPr>
        </p:nvSpPr>
        <p:spPr>
          <a:xfrm>
            <a:off x="5326603" y="260770"/>
            <a:ext cx="6027198" cy="343387"/>
          </a:xfrm>
        </p:spPr>
        <p:txBody>
          <a:bodyPr/>
          <a:lstStyle/>
          <a:p>
            <a:r>
              <a:rPr lang="ro-MD" b="1" dirty="0">
                <a:latin typeface="Arial" panose="020B0604020202020204" pitchFamily="34" charset="0"/>
                <a:cs typeface="Arial" panose="020B0604020202020204" pitchFamily="34" charset="0"/>
              </a:rPr>
              <a:t>Modificări operate la Legea 270/2018 de la 01.01.2020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4171106"/>
              </p:ext>
            </p:extLst>
          </p:nvPr>
        </p:nvGraphicFramePr>
        <p:xfrm>
          <a:off x="239696" y="1038687"/>
          <a:ext cx="11745157" cy="5682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B51AC-3888-46F9-816C-23FA567D5ADC}" type="datetime1">
              <a:rPr lang="ro-RO" smtClean="0"/>
              <a:pPr/>
              <a:t>22.01.2020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83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368413" y="260770"/>
            <a:ext cx="5985387" cy="343387"/>
          </a:xfrm>
        </p:spPr>
        <p:txBody>
          <a:bodyPr/>
          <a:lstStyle/>
          <a:p>
            <a:r>
              <a:rPr lang="ro-MD" b="1" dirty="0">
                <a:latin typeface="Arial" panose="020B0604020202020204" pitchFamily="34" charset="0"/>
                <a:cs typeface="Arial" panose="020B0604020202020204" pitchFamily="34" charset="0"/>
              </a:rPr>
              <a:t>Modificări operate la Legea 270/2018 de la 01.01.2020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9266" y="1140542"/>
            <a:ext cx="11139948" cy="580352"/>
          </a:xfrm>
        </p:spPr>
        <p:txBody>
          <a:bodyPr/>
          <a:lstStyle/>
          <a:p>
            <a:pPr algn="ctr"/>
            <a:r>
              <a:rPr lang="ro-MD" sz="3200" b="1" dirty="0"/>
              <a:t> </a:t>
            </a:r>
            <a:r>
              <a:rPr lang="ro-MD" sz="3200" b="1" dirty="0" smtClean="0"/>
              <a:t> </a:t>
            </a:r>
            <a:r>
              <a:rPr lang="ro-MD" sz="1600" b="1" dirty="0" smtClean="0"/>
              <a:t>Au fost majorate clasele de salarizare </a:t>
            </a:r>
            <a:r>
              <a:rPr lang="en-GB" sz="1600" b="1" dirty="0" smtClean="0"/>
              <a:t>Anexa </a:t>
            </a:r>
            <a:r>
              <a:rPr lang="en-GB" sz="1600" b="1" dirty="0"/>
              <a:t>nr.3 </a:t>
            </a:r>
            <a:r>
              <a:rPr lang="ro-MD" sz="1600" dirty="0"/>
              <a:t>T</a:t>
            </a:r>
            <a:r>
              <a:rPr lang="en-GB" sz="1600" dirty="0" err="1"/>
              <a:t>abelul</a:t>
            </a:r>
            <a:r>
              <a:rPr lang="en-GB" sz="1600" dirty="0"/>
              <a:t> </a:t>
            </a:r>
            <a:r>
              <a:rPr lang="en-GB" sz="1600" dirty="0" smtClean="0"/>
              <a:t>1 </a:t>
            </a:r>
            <a:r>
              <a:rPr lang="ro-MD" sz="1600" dirty="0" smtClean="0"/>
              <a:t/>
            </a:r>
            <a:br>
              <a:rPr lang="ro-MD" sz="1600" dirty="0" smtClean="0"/>
            </a:br>
            <a:r>
              <a:rPr lang="en-GB" sz="1600" dirty="0" err="1" smtClean="0"/>
              <a:t>compartimentul</a:t>
            </a:r>
            <a:r>
              <a:rPr lang="en-GB" sz="1600" dirty="0" smtClean="0"/>
              <a:t> </a:t>
            </a:r>
            <a:r>
              <a:rPr lang="en-GB" sz="1600" dirty="0"/>
              <a:t>“</a:t>
            </a:r>
            <a:r>
              <a:rPr lang="en-GB" sz="1600" dirty="0" err="1">
                <a:solidFill>
                  <a:srgbClr val="0000FF"/>
                </a:solidFill>
              </a:rPr>
              <a:t>Func</a:t>
            </a:r>
            <a:r>
              <a:rPr lang="ro-MD" sz="1600" dirty="0">
                <a:solidFill>
                  <a:srgbClr val="0000FF"/>
                </a:solidFill>
              </a:rPr>
              <a:t>ț</a:t>
            </a:r>
            <a:r>
              <a:rPr lang="en-GB" sz="1600" dirty="0" err="1">
                <a:solidFill>
                  <a:srgbClr val="0000FF"/>
                </a:solidFill>
              </a:rPr>
              <a:t>i</a:t>
            </a:r>
            <a:r>
              <a:rPr lang="ro-MD" sz="1600" dirty="0">
                <a:solidFill>
                  <a:srgbClr val="0000FF"/>
                </a:solidFill>
              </a:rPr>
              <a:t>i</a:t>
            </a:r>
            <a:r>
              <a:rPr lang="en-GB" sz="1600" dirty="0">
                <a:solidFill>
                  <a:srgbClr val="0000FF"/>
                </a:solidFill>
              </a:rPr>
              <a:t> de</a:t>
            </a:r>
            <a:r>
              <a:rPr lang="ro-MD" sz="1600" dirty="0">
                <a:solidFill>
                  <a:srgbClr val="0000FF"/>
                </a:solidFill>
              </a:rPr>
              <a:t> </a:t>
            </a:r>
            <a:r>
              <a:rPr lang="en-GB" sz="1600" dirty="0" err="1">
                <a:solidFill>
                  <a:srgbClr val="0000FF"/>
                </a:solidFill>
              </a:rPr>
              <a:t>demnitate</a:t>
            </a:r>
            <a:r>
              <a:rPr lang="en-GB" sz="1600" dirty="0">
                <a:solidFill>
                  <a:srgbClr val="0000FF"/>
                </a:solidFill>
              </a:rPr>
              <a:t> public</a:t>
            </a:r>
            <a:r>
              <a:rPr lang="ro-MD" sz="1600" dirty="0">
                <a:solidFill>
                  <a:srgbClr val="0000FF"/>
                </a:solidFill>
              </a:rPr>
              <a:t>ă la nivel local</a:t>
            </a:r>
            <a:r>
              <a:rPr lang="en-GB" sz="1600" dirty="0" smtClean="0"/>
              <a:t>”</a:t>
            </a:r>
            <a:endParaRPr lang="en-GB" sz="16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118F-46B2-4AEB-A15A-597AD5B81E18}" type="datetime1">
              <a:rPr lang="ro-RO" smtClean="0"/>
              <a:pPr/>
              <a:t>22.01.2020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Content Placeholder 2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9624619"/>
              </p:ext>
            </p:extLst>
          </p:nvPr>
        </p:nvGraphicFramePr>
        <p:xfrm>
          <a:off x="475225" y="1941980"/>
          <a:ext cx="5011175" cy="3297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3807">
                  <a:extLst>
                    <a:ext uri="{9D8B030D-6E8A-4147-A177-3AD203B41FA5}">
                      <a16:colId xmlns:a16="http://schemas.microsoft.com/office/drawing/2014/main" val="2907320864"/>
                    </a:ext>
                  </a:extLst>
                </a:gridCol>
                <a:gridCol w="2871020">
                  <a:extLst>
                    <a:ext uri="{9D8B030D-6E8A-4147-A177-3AD203B41FA5}">
                      <a16:colId xmlns:a16="http://schemas.microsoft.com/office/drawing/2014/main" val="2615101632"/>
                    </a:ext>
                  </a:extLst>
                </a:gridCol>
                <a:gridCol w="550606">
                  <a:extLst>
                    <a:ext uri="{9D8B030D-6E8A-4147-A177-3AD203B41FA5}">
                      <a16:colId xmlns:a16="http://schemas.microsoft.com/office/drawing/2014/main" val="3565333707"/>
                    </a:ext>
                  </a:extLst>
                </a:gridCol>
                <a:gridCol w="835742">
                  <a:extLst>
                    <a:ext uri="{9D8B030D-6E8A-4147-A177-3AD203B41FA5}">
                      <a16:colId xmlns:a16="http://schemas.microsoft.com/office/drawing/2014/main" val="1020037436"/>
                    </a:ext>
                  </a:extLst>
                </a:gridCol>
              </a:tblGrid>
              <a:tr h="3781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A1049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Primar de oraș, sat (comună) (cu 9501–20000 de locuitori)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93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6,85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206036806"/>
                  </a:ext>
                </a:extLst>
              </a:tr>
              <a:tr h="55824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A1051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Viceprimar de oraș, sat (comună) (cu 9501–20000 de locuitori)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6,30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0222970"/>
                  </a:ext>
                </a:extLst>
              </a:tr>
              <a:tr h="3781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A1050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Primar de oraș, sat (comună) (cu 5001–9500 de locuitori)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6,43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8634101"/>
                  </a:ext>
                </a:extLst>
              </a:tr>
              <a:tr h="3781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A1052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Viceprimar de oraș, sat (comună) (cu 5001–9500 de locuitori)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5,91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95526807"/>
                  </a:ext>
                </a:extLst>
              </a:tr>
              <a:tr h="3781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A1053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Primar de oraș, sat (comună) (cu 3501–5000 de locuitori)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5,91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92731289"/>
                  </a:ext>
                </a:extLst>
              </a:tr>
              <a:tr h="3781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A1054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Primar de oraș, sat (comună) (cu 1501–3500 de locuitori)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5,67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62959524"/>
                  </a:ext>
                </a:extLst>
              </a:tr>
              <a:tr h="3781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A1055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Primar de oraș, sat (comună) (cu </a:t>
                      </a:r>
                      <a:r>
                        <a:rPr lang="ro-MD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pînă</a:t>
                      </a: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la 1500 de locuitori)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5,44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5329997"/>
                  </a:ext>
                </a:extLst>
              </a:tr>
            </a:tbl>
          </a:graphicData>
        </a:graphic>
      </p:graphicFrame>
      <p:graphicFrame>
        <p:nvGraphicFramePr>
          <p:cNvPr id="9" name="Content Placeholder 2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64369882"/>
              </p:ext>
            </p:extLst>
          </p:nvPr>
        </p:nvGraphicFramePr>
        <p:xfrm>
          <a:off x="6064864" y="1941980"/>
          <a:ext cx="5704351" cy="3297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5427">
                  <a:extLst>
                    <a:ext uri="{9D8B030D-6E8A-4147-A177-3AD203B41FA5}">
                      <a16:colId xmlns:a16="http://schemas.microsoft.com/office/drawing/2014/main" val="2907320864"/>
                    </a:ext>
                  </a:extLst>
                </a:gridCol>
                <a:gridCol w="2801015">
                  <a:extLst>
                    <a:ext uri="{9D8B030D-6E8A-4147-A177-3AD203B41FA5}">
                      <a16:colId xmlns:a16="http://schemas.microsoft.com/office/drawing/2014/main" val="2615101632"/>
                    </a:ext>
                  </a:extLst>
                </a:gridCol>
                <a:gridCol w="537181">
                  <a:extLst>
                    <a:ext uri="{9D8B030D-6E8A-4147-A177-3AD203B41FA5}">
                      <a16:colId xmlns:a16="http://schemas.microsoft.com/office/drawing/2014/main" val="3565333707"/>
                    </a:ext>
                  </a:extLst>
                </a:gridCol>
                <a:gridCol w="815364">
                  <a:extLst>
                    <a:ext uri="{9D8B030D-6E8A-4147-A177-3AD203B41FA5}">
                      <a16:colId xmlns:a16="http://schemas.microsoft.com/office/drawing/2014/main" val="1020037436"/>
                    </a:ext>
                  </a:extLst>
                </a:gridCol>
                <a:gridCol w="815364">
                  <a:extLst>
                    <a:ext uri="{9D8B030D-6E8A-4147-A177-3AD203B41FA5}">
                      <a16:colId xmlns:a16="http://schemas.microsoft.com/office/drawing/2014/main" val="952265675"/>
                    </a:ext>
                  </a:extLst>
                </a:gridCol>
              </a:tblGrid>
              <a:tr h="3781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A1049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Primar de oraș, sat (comună) (cu 9501–20000 de locuitori)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95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7,14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14,7%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206036806"/>
                  </a:ext>
                </a:extLst>
              </a:tr>
              <a:tr h="55824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A1051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Viceprimar de oraș, sat (comună) (cu 9501–20000 de locuitori)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6,57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14,7%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0222970"/>
                  </a:ext>
                </a:extLst>
              </a:tr>
              <a:tr h="3781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A1050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Primar de oraș, sat (comună) (cu 5001–9500 de locuitori)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93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6,85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17,2%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8634101"/>
                  </a:ext>
                </a:extLst>
              </a:tr>
              <a:tr h="3781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A1052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Viceprimar de oraș, sat (comună) (cu 5001–9500 de locuitori)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6,30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17,3%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95526807"/>
                  </a:ext>
                </a:extLst>
              </a:tr>
              <a:tr h="3781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A1053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Primar de oraș, sat (comună) (cu 3501–5000 de locuitori)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6,57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22,3%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92731289"/>
                  </a:ext>
                </a:extLst>
              </a:tr>
              <a:tr h="3781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A1054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Primar de oraș, sat (comună) (cu 1501–3500 de locuitori)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6,30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22,2%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62959524"/>
                  </a:ext>
                </a:extLst>
              </a:tr>
              <a:tr h="37813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A1055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Primar de oraș, sat (comună) (cu </a:t>
                      </a:r>
                      <a:r>
                        <a:rPr lang="ro-MD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pînă</a:t>
                      </a: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la 1500 de locuitori)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87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6,04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22,1%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5329997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113712"/>
              </p:ext>
            </p:extLst>
          </p:nvPr>
        </p:nvGraphicFramePr>
        <p:xfrm>
          <a:off x="2794571" y="5460699"/>
          <a:ext cx="5650785" cy="7962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4682">
                  <a:extLst>
                    <a:ext uri="{9D8B030D-6E8A-4147-A177-3AD203B41FA5}">
                      <a16:colId xmlns:a16="http://schemas.microsoft.com/office/drawing/2014/main" val="118404044"/>
                    </a:ext>
                  </a:extLst>
                </a:gridCol>
                <a:gridCol w="1179418">
                  <a:extLst>
                    <a:ext uri="{9D8B030D-6E8A-4147-A177-3AD203B41FA5}">
                      <a16:colId xmlns:a16="http://schemas.microsoft.com/office/drawing/2014/main" val="3892478523"/>
                    </a:ext>
                  </a:extLst>
                </a:gridCol>
                <a:gridCol w="1193627">
                  <a:extLst>
                    <a:ext uri="{9D8B030D-6E8A-4147-A177-3AD203B41FA5}">
                      <a16:colId xmlns:a16="http://schemas.microsoft.com/office/drawing/2014/main" val="2370543608"/>
                    </a:ext>
                  </a:extLst>
                </a:gridCol>
                <a:gridCol w="1193627">
                  <a:extLst>
                    <a:ext uri="{9D8B030D-6E8A-4147-A177-3AD203B41FA5}">
                      <a16:colId xmlns:a16="http://schemas.microsoft.com/office/drawing/2014/main" val="105119025"/>
                    </a:ext>
                  </a:extLst>
                </a:gridCol>
                <a:gridCol w="909431">
                  <a:extLst>
                    <a:ext uri="{9D8B030D-6E8A-4147-A177-3AD203B41FA5}">
                      <a16:colId xmlns:a16="http://schemas.microsoft.com/office/drawing/2014/main" val="2430557024"/>
                    </a:ext>
                  </a:extLst>
                </a:gridCol>
              </a:tblGrid>
              <a:tr h="3048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 err="1">
                          <a:effectLst/>
                        </a:rPr>
                        <a:t>număr</a:t>
                      </a:r>
                      <a:r>
                        <a:rPr lang="en-US" sz="1100" b="1" u="none" strike="noStrike" dirty="0">
                          <a:effectLst/>
                        </a:rPr>
                        <a:t> </a:t>
                      </a:r>
                      <a:r>
                        <a:rPr lang="en-US" sz="1100" b="1" u="none" strike="noStrike" dirty="0" err="1">
                          <a:effectLst/>
                        </a:rPr>
                        <a:t>unități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 err="1">
                          <a:effectLst/>
                        </a:rPr>
                        <a:t>salariul</a:t>
                      </a:r>
                      <a:r>
                        <a:rPr lang="en-US" sz="1100" b="1" u="none" strike="noStrike" dirty="0">
                          <a:effectLst/>
                        </a:rPr>
                        <a:t> </a:t>
                      </a:r>
                      <a:r>
                        <a:rPr lang="en-US" sz="1100" b="1" u="none" strike="noStrike" dirty="0" err="1">
                          <a:effectLst/>
                        </a:rPr>
                        <a:t>mediu</a:t>
                      </a:r>
                      <a:r>
                        <a:rPr lang="en-US" sz="1100" b="1" u="none" strike="noStrike" dirty="0">
                          <a:effectLst/>
                        </a:rPr>
                        <a:t> lunar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 err="1">
                          <a:effectLst/>
                        </a:rPr>
                        <a:t>crestere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2237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2019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2020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 err="1">
                          <a:effectLst/>
                        </a:rPr>
                        <a:t>suma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%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28779373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977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8.616,3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10.425,8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1.809,5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21,0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897894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8655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572001" y="260770"/>
            <a:ext cx="6781800" cy="343387"/>
          </a:xfrm>
        </p:spPr>
        <p:txBody>
          <a:bodyPr/>
          <a:lstStyle/>
          <a:p>
            <a:r>
              <a:rPr lang="ro-MD" b="1" dirty="0">
                <a:latin typeface="Arial" panose="020B0604020202020204" pitchFamily="34" charset="0"/>
                <a:cs typeface="Arial" panose="020B0604020202020204" pitchFamily="34" charset="0"/>
              </a:rPr>
              <a:t>Modificări operate la Legea 270/2018 de la 01.01.2020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9788" y="1052946"/>
            <a:ext cx="10945812" cy="637309"/>
          </a:xfrm>
        </p:spPr>
        <p:txBody>
          <a:bodyPr/>
          <a:lstStyle/>
          <a:p>
            <a:pPr algn="ctr"/>
            <a:r>
              <a:rPr lang="en-GB" sz="1600" dirty="0" smtClean="0"/>
              <a:t>Au </a:t>
            </a:r>
            <a:r>
              <a:rPr lang="en-GB" sz="1600" dirty="0" err="1" smtClean="0"/>
              <a:t>fost</a:t>
            </a:r>
            <a:r>
              <a:rPr lang="en-GB" sz="1600" dirty="0" smtClean="0"/>
              <a:t> </a:t>
            </a:r>
            <a:r>
              <a:rPr lang="en-GB" sz="1600" dirty="0" err="1" smtClean="0"/>
              <a:t>majorate</a:t>
            </a:r>
            <a:r>
              <a:rPr lang="en-GB" sz="1600" dirty="0" smtClean="0"/>
              <a:t> </a:t>
            </a:r>
            <a:r>
              <a:rPr lang="en-GB" sz="1600" dirty="0" err="1" smtClean="0"/>
              <a:t>clasele</a:t>
            </a:r>
            <a:r>
              <a:rPr lang="en-GB" sz="1600" dirty="0" smtClean="0"/>
              <a:t> de </a:t>
            </a:r>
            <a:r>
              <a:rPr lang="en-GB" sz="1600" dirty="0" err="1" smtClean="0"/>
              <a:t>salarizare</a:t>
            </a:r>
            <a:r>
              <a:rPr lang="en-GB" sz="1600" dirty="0" smtClean="0"/>
              <a:t> </a:t>
            </a:r>
            <a:r>
              <a:rPr lang="ro-MD" sz="1600" dirty="0" smtClean="0"/>
              <a:t>Anexa </a:t>
            </a:r>
            <a:r>
              <a:rPr lang="ro-MD" sz="1600" dirty="0"/>
              <a:t>nr. 7 </a:t>
            </a:r>
            <a:r>
              <a:rPr lang="ro-MD" sz="1600" dirty="0" smtClean="0"/>
              <a:t>tabel 1 </a:t>
            </a:r>
            <a:br>
              <a:rPr lang="ro-MD" sz="1600" dirty="0" smtClean="0"/>
            </a:br>
            <a:r>
              <a:rPr lang="ro-MD" sz="1600" dirty="0" smtClean="0"/>
              <a:t>compartimentul </a:t>
            </a:r>
            <a:r>
              <a:rPr lang="en-GB" sz="1600" dirty="0" smtClean="0"/>
              <a:t>“</a:t>
            </a:r>
            <a:r>
              <a:rPr lang="ro-MD" sz="1600" dirty="0" smtClean="0">
                <a:solidFill>
                  <a:srgbClr val="0000FF"/>
                </a:solidFill>
              </a:rPr>
              <a:t>Funcții </a:t>
            </a:r>
            <a:r>
              <a:rPr lang="ro-MD" sz="1600" dirty="0">
                <a:solidFill>
                  <a:srgbClr val="0000FF"/>
                </a:solidFill>
              </a:rPr>
              <a:t>didactice din instituțiile de </a:t>
            </a:r>
            <a:r>
              <a:rPr lang="ro-MD" sz="1600" dirty="0" err="1">
                <a:solidFill>
                  <a:srgbClr val="0000FF"/>
                </a:solidFill>
              </a:rPr>
              <a:t>învățămînt</a:t>
            </a:r>
            <a:r>
              <a:rPr lang="ro-MD" sz="1600" dirty="0">
                <a:solidFill>
                  <a:srgbClr val="0000FF"/>
                </a:solidFill>
              </a:rPr>
              <a:t> general și profesional </a:t>
            </a:r>
            <a:r>
              <a:rPr lang="ro-MD" sz="1600" dirty="0" smtClean="0">
                <a:solidFill>
                  <a:srgbClr val="0000FF"/>
                </a:solidFill>
              </a:rPr>
              <a:t>tehnic</a:t>
            </a:r>
            <a:r>
              <a:rPr lang="en-GB" sz="1600" dirty="0" smtClean="0">
                <a:solidFill>
                  <a:srgbClr val="0000FF"/>
                </a:solidFill>
              </a:rPr>
              <a:t>”</a:t>
            </a:r>
            <a:endParaRPr lang="en-GB" sz="16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118F-46B2-4AEB-A15A-597AD5B81E18}" type="datetime1">
              <a:rPr lang="ro-RO" smtClean="0"/>
              <a:pPr/>
              <a:t>22.01.2020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487520"/>
              </p:ext>
            </p:extLst>
          </p:nvPr>
        </p:nvGraphicFramePr>
        <p:xfrm>
          <a:off x="138547" y="1825625"/>
          <a:ext cx="5378676" cy="4021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283">
                  <a:extLst>
                    <a:ext uri="{9D8B030D-6E8A-4147-A177-3AD203B41FA5}">
                      <a16:colId xmlns:a16="http://schemas.microsoft.com/office/drawing/2014/main" val="553466889"/>
                    </a:ext>
                  </a:extLst>
                </a:gridCol>
                <a:gridCol w="3613929">
                  <a:extLst>
                    <a:ext uri="{9D8B030D-6E8A-4147-A177-3AD203B41FA5}">
                      <a16:colId xmlns:a16="http://schemas.microsoft.com/office/drawing/2014/main" val="1970809435"/>
                    </a:ext>
                  </a:extLst>
                </a:gridCol>
                <a:gridCol w="667057">
                  <a:extLst>
                    <a:ext uri="{9D8B030D-6E8A-4147-A177-3AD203B41FA5}">
                      <a16:colId xmlns:a16="http://schemas.microsoft.com/office/drawing/2014/main" val="2497569452"/>
                    </a:ext>
                  </a:extLst>
                </a:gridCol>
                <a:gridCol w="464407">
                  <a:extLst>
                    <a:ext uri="{9D8B030D-6E8A-4147-A177-3AD203B41FA5}">
                      <a16:colId xmlns:a16="http://schemas.microsoft.com/office/drawing/2014/main" val="3247168516"/>
                    </a:ext>
                  </a:extLst>
                </a:gridCol>
              </a:tblGrid>
              <a:tr h="472287">
                <a:tc gridSpan="4">
                  <a:txBody>
                    <a:bodyPr/>
                    <a:lstStyle/>
                    <a:p>
                      <a:pPr algn="ctr"/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</a:t>
                      </a:r>
                      <a:r>
                        <a:rPr lang="ro-MD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Funcţii</a:t>
                      </a:r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conducere și didactice din </a:t>
                      </a:r>
                      <a:r>
                        <a:rPr lang="ro-MD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instituţiile</a:t>
                      </a:r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ro-MD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învăţămînt</a:t>
                      </a:r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general </a:t>
                      </a:r>
                      <a:r>
                        <a:rPr lang="ro-MD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şi</a:t>
                      </a:r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profesional tehnic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0338358"/>
                  </a:ext>
                </a:extLst>
              </a:tr>
              <a:tr h="277816">
                <a:tc gridSpan="4">
                  <a:txBody>
                    <a:bodyPr/>
                    <a:lstStyle/>
                    <a:p>
                      <a:pPr algn="ctr"/>
                      <a:r>
                        <a:rPr lang="ro-MD" sz="12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1.1.</a:t>
                      </a:r>
                      <a:r>
                        <a:rPr lang="ro-MD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o-MD" sz="12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Funcţii</a:t>
                      </a:r>
                      <a:r>
                        <a:rPr lang="ro-MD" sz="12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conducere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9862348"/>
                  </a:ext>
                </a:extLst>
              </a:tr>
              <a:tr h="4336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E4008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Director de liceu/</a:t>
                      </a:r>
                      <a:r>
                        <a:rPr lang="ro-MD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instituţie</a:t>
                      </a: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ro-MD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învăţămînt</a:t>
                      </a: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profesional tehnic, de categoria: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851713868"/>
                  </a:ext>
                </a:extLst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81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5,33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76871434"/>
                  </a:ext>
                </a:extLst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79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5,11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324559599"/>
                  </a:ext>
                </a:extLst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III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77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4,90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895428639"/>
                  </a:ext>
                </a:extLst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IV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75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4,70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4030422916"/>
                  </a:ext>
                </a:extLst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V–VI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73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4,51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344390095"/>
                  </a:ext>
                </a:extLst>
              </a:tr>
              <a:tr h="4336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E4009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Director (</a:t>
                      </a:r>
                      <a:r>
                        <a:rPr lang="ro-MD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şef</a:t>
                      </a: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 al altor </a:t>
                      </a:r>
                      <a:r>
                        <a:rPr lang="ro-MD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instituţii</a:t>
                      </a: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ro-MD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învăţămînt</a:t>
                      </a: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de categoria: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594223514"/>
                  </a:ext>
                </a:extLst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4,60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446936705"/>
                  </a:ext>
                </a:extLst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72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4,41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458084961"/>
                  </a:ext>
                </a:extLst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III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70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4,23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909291735"/>
                  </a:ext>
                </a:extLst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IV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68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4,06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353398042"/>
                  </a:ext>
                </a:extLst>
              </a:tr>
              <a:tr h="235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V–VI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66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3,89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206202837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907476"/>
              </p:ext>
            </p:extLst>
          </p:nvPr>
        </p:nvGraphicFramePr>
        <p:xfrm>
          <a:off x="5730386" y="1825623"/>
          <a:ext cx="5818909" cy="4023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564">
                  <a:extLst>
                    <a:ext uri="{9D8B030D-6E8A-4147-A177-3AD203B41FA5}">
                      <a16:colId xmlns:a16="http://schemas.microsoft.com/office/drawing/2014/main" val="3729327027"/>
                    </a:ext>
                  </a:extLst>
                </a:gridCol>
                <a:gridCol w="3591570">
                  <a:extLst>
                    <a:ext uri="{9D8B030D-6E8A-4147-A177-3AD203B41FA5}">
                      <a16:colId xmlns:a16="http://schemas.microsoft.com/office/drawing/2014/main" val="2432189673"/>
                    </a:ext>
                  </a:extLst>
                </a:gridCol>
                <a:gridCol w="490451">
                  <a:extLst>
                    <a:ext uri="{9D8B030D-6E8A-4147-A177-3AD203B41FA5}">
                      <a16:colId xmlns:a16="http://schemas.microsoft.com/office/drawing/2014/main" val="2859131292"/>
                    </a:ext>
                  </a:extLst>
                </a:gridCol>
                <a:gridCol w="590204">
                  <a:extLst>
                    <a:ext uri="{9D8B030D-6E8A-4147-A177-3AD203B41FA5}">
                      <a16:colId xmlns:a16="http://schemas.microsoft.com/office/drawing/2014/main" val="2430275515"/>
                    </a:ext>
                  </a:extLst>
                </a:gridCol>
                <a:gridCol w="593120">
                  <a:extLst>
                    <a:ext uri="{9D8B030D-6E8A-4147-A177-3AD203B41FA5}">
                      <a16:colId xmlns:a16="http://schemas.microsoft.com/office/drawing/2014/main" val="350268111"/>
                    </a:ext>
                  </a:extLst>
                </a:gridCol>
              </a:tblGrid>
              <a:tr h="528957">
                <a:tc gridSpan="4">
                  <a:txBody>
                    <a:bodyPr/>
                    <a:lstStyle/>
                    <a:p>
                      <a:pPr algn="ctr"/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</a:t>
                      </a:r>
                      <a:r>
                        <a:rPr lang="ro-MD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Funcţii</a:t>
                      </a:r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conducere și didactice din </a:t>
                      </a:r>
                      <a:r>
                        <a:rPr lang="ro-MD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instituţiile</a:t>
                      </a:r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ro-MD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învăţămînt</a:t>
                      </a:r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general </a:t>
                      </a:r>
                      <a:r>
                        <a:rPr lang="ro-MD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şi</a:t>
                      </a:r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profesional tehnic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1826742"/>
                  </a:ext>
                </a:extLst>
              </a:tr>
              <a:tr h="311151">
                <a:tc gridSpan="4">
                  <a:txBody>
                    <a:bodyPr/>
                    <a:lstStyle/>
                    <a:p>
                      <a:pPr algn="ctr"/>
                      <a:r>
                        <a:rPr lang="ro-MD" sz="1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1.1.</a:t>
                      </a: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o-MD" sz="14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Funcţii</a:t>
                      </a:r>
                      <a:r>
                        <a:rPr lang="ro-MD" sz="1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conducere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000409"/>
                  </a:ext>
                </a:extLst>
              </a:tr>
              <a:tr h="428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E4008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Director de liceu/</a:t>
                      </a:r>
                      <a:r>
                        <a:rPr lang="ro-MD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instituţie</a:t>
                      </a: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ro-MD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învăţămînt</a:t>
                      </a: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profesional tehnic, de categoria: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818474993"/>
                  </a:ext>
                </a:extLst>
              </a:tr>
              <a:tr h="2332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88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6,17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12,5%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199191900"/>
                  </a:ext>
                </a:extLst>
              </a:tr>
              <a:tr h="2332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6,04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14,9%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970767773"/>
                  </a:ext>
                </a:extLst>
              </a:tr>
              <a:tr h="2332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III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5,91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17,3%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885025949"/>
                  </a:ext>
                </a:extLst>
              </a:tr>
              <a:tr h="2332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IV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5,79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19,8%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782151616"/>
                  </a:ext>
                </a:extLst>
              </a:tr>
              <a:tr h="2332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2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V–VI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84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5,67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22,2%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175061442"/>
                  </a:ext>
                </a:extLst>
              </a:tr>
              <a:tr h="4289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E4026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Director de instituție de educație timpurie, </a:t>
                      </a:r>
                      <a:r>
                        <a:rPr lang="ro-MD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învățămînt</a:t>
                      </a: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primar și gimnazial, de categoria: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4029737195"/>
                  </a:ext>
                </a:extLst>
              </a:tr>
              <a:tr h="2332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86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5,91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7,8%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4215743599"/>
                  </a:ext>
                </a:extLst>
              </a:tr>
              <a:tr h="2332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5,79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10,2%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809735827"/>
                  </a:ext>
                </a:extLst>
              </a:tr>
              <a:tr h="2332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III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84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5,67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12,5%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006995821"/>
                  </a:ext>
                </a:extLst>
              </a:tr>
              <a:tr h="2332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IV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83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5,55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14,8%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741035049"/>
                  </a:ext>
                </a:extLst>
              </a:tr>
              <a:tr h="2241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V-VI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82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5,44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17,3%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932641328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091834"/>
              </p:ext>
            </p:extLst>
          </p:nvPr>
        </p:nvGraphicFramePr>
        <p:xfrm>
          <a:off x="2321957" y="5937007"/>
          <a:ext cx="6174770" cy="7962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83607">
                  <a:extLst>
                    <a:ext uri="{9D8B030D-6E8A-4147-A177-3AD203B41FA5}">
                      <a16:colId xmlns:a16="http://schemas.microsoft.com/office/drawing/2014/main" val="620729697"/>
                    </a:ext>
                  </a:extLst>
                </a:gridCol>
                <a:gridCol w="1288783">
                  <a:extLst>
                    <a:ext uri="{9D8B030D-6E8A-4147-A177-3AD203B41FA5}">
                      <a16:colId xmlns:a16="http://schemas.microsoft.com/office/drawing/2014/main" val="1042497754"/>
                    </a:ext>
                  </a:extLst>
                </a:gridCol>
                <a:gridCol w="1304310">
                  <a:extLst>
                    <a:ext uri="{9D8B030D-6E8A-4147-A177-3AD203B41FA5}">
                      <a16:colId xmlns:a16="http://schemas.microsoft.com/office/drawing/2014/main" val="535391565"/>
                    </a:ext>
                  </a:extLst>
                </a:gridCol>
                <a:gridCol w="1304310">
                  <a:extLst>
                    <a:ext uri="{9D8B030D-6E8A-4147-A177-3AD203B41FA5}">
                      <a16:colId xmlns:a16="http://schemas.microsoft.com/office/drawing/2014/main" val="3080292157"/>
                    </a:ext>
                  </a:extLst>
                </a:gridCol>
                <a:gridCol w="993760">
                  <a:extLst>
                    <a:ext uri="{9D8B030D-6E8A-4147-A177-3AD203B41FA5}">
                      <a16:colId xmlns:a16="http://schemas.microsoft.com/office/drawing/2014/main" val="1557944844"/>
                    </a:ext>
                  </a:extLst>
                </a:gridCol>
              </a:tblGrid>
              <a:tr h="3048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 err="1">
                          <a:effectLst/>
                        </a:rPr>
                        <a:t>număr</a:t>
                      </a:r>
                      <a:r>
                        <a:rPr lang="en-US" sz="1100" b="1" u="none" strike="noStrike" dirty="0">
                          <a:effectLst/>
                        </a:rPr>
                        <a:t> </a:t>
                      </a:r>
                      <a:r>
                        <a:rPr lang="en-US" sz="1100" b="1" u="none" strike="noStrike" dirty="0" err="1">
                          <a:effectLst/>
                        </a:rPr>
                        <a:t>unități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salariul mediu lunar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 err="1">
                          <a:effectLst/>
                        </a:rPr>
                        <a:t>crestere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649614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2019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2020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suma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%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25115579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4.037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8.584,3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10.470,0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1.885,7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22,0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953131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15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054765" y="260770"/>
            <a:ext cx="7299036" cy="343387"/>
          </a:xfrm>
        </p:spPr>
        <p:txBody>
          <a:bodyPr/>
          <a:lstStyle/>
          <a:p>
            <a:r>
              <a:rPr lang="ro-MD" b="1" dirty="0">
                <a:latin typeface="Arial" panose="020B0604020202020204" pitchFamily="34" charset="0"/>
                <a:cs typeface="Arial" panose="020B0604020202020204" pitchFamily="34" charset="0"/>
              </a:rPr>
              <a:t>Modificări operate la Legea 270/2018 de la 01.01.2020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9788" y="1071419"/>
            <a:ext cx="10807267" cy="498764"/>
          </a:xfrm>
        </p:spPr>
        <p:txBody>
          <a:bodyPr/>
          <a:lstStyle/>
          <a:p>
            <a:pPr algn="ctr"/>
            <a:r>
              <a:rPr lang="en-GB" sz="1600" dirty="0" smtClean="0"/>
              <a:t>Au </a:t>
            </a:r>
            <a:r>
              <a:rPr lang="en-GB" sz="1600" dirty="0" err="1" smtClean="0"/>
              <a:t>fost</a:t>
            </a:r>
            <a:r>
              <a:rPr lang="en-GB" sz="1600" dirty="0" smtClean="0"/>
              <a:t> </a:t>
            </a:r>
            <a:r>
              <a:rPr lang="en-GB" sz="1600" dirty="0" err="1" smtClean="0"/>
              <a:t>majorate</a:t>
            </a:r>
            <a:r>
              <a:rPr lang="en-GB" sz="1600" dirty="0" smtClean="0"/>
              <a:t> </a:t>
            </a:r>
            <a:r>
              <a:rPr lang="en-GB" sz="1600" dirty="0" err="1" smtClean="0"/>
              <a:t>unele</a:t>
            </a:r>
            <a:r>
              <a:rPr lang="en-GB" sz="1600" dirty="0" smtClean="0"/>
              <a:t> </a:t>
            </a:r>
            <a:r>
              <a:rPr lang="en-GB" sz="1600" dirty="0" err="1" smtClean="0"/>
              <a:t>clase</a:t>
            </a:r>
            <a:r>
              <a:rPr lang="en-GB" sz="1600" dirty="0" smtClean="0"/>
              <a:t>, </a:t>
            </a:r>
            <a:r>
              <a:rPr lang="ro-MD" sz="1600" dirty="0" smtClean="0"/>
              <a:t>Anexa </a:t>
            </a:r>
            <a:r>
              <a:rPr lang="ro-MD" sz="1600" dirty="0"/>
              <a:t>nr. </a:t>
            </a:r>
            <a:r>
              <a:rPr lang="ro-MD" sz="1600" dirty="0" smtClean="0"/>
              <a:t>7 tabel</a:t>
            </a:r>
            <a:br>
              <a:rPr lang="ro-MD" sz="1600" dirty="0" smtClean="0"/>
            </a:br>
            <a:r>
              <a:rPr lang="ro-MD" sz="1600" dirty="0" smtClean="0"/>
              <a:t> </a:t>
            </a:r>
            <a:r>
              <a:rPr lang="ro-MD" sz="1600" dirty="0"/>
              <a:t>compartimentul </a:t>
            </a:r>
            <a:r>
              <a:rPr lang="en-GB" sz="1600" dirty="0" smtClean="0"/>
              <a:t>“</a:t>
            </a:r>
            <a:r>
              <a:rPr lang="ro-MD" sz="1600" dirty="0" smtClean="0">
                <a:solidFill>
                  <a:srgbClr val="0000FF"/>
                </a:solidFill>
              </a:rPr>
              <a:t>Funcții didactice din instituțiile de </a:t>
            </a:r>
            <a:r>
              <a:rPr lang="ro-MD" sz="1600" dirty="0" err="1" smtClean="0">
                <a:solidFill>
                  <a:srgbClr val="0000FF"/>
                </a:solidFill>
              </a:rPr>
              <a:t>învățămînt</a:t>
            </a:r>
            <a:r>
              <a:rPr lang="ro-MD" sz="1600" dirty="0" smtClean="0">
                <a:solidFill>
                  <a:srgbClr val="0000FF"/>
                </a:solidFill>
              </a:rPr>
              <a:t> general și profesional tehnic</a:t>
            </a:r>
            <a:r>
              <a:rPr lang="en-GB" sz="1600" dirty="0" smtClean="0">
                <a:solidFill>
                  <a:srgbClr val="0000FF"/>
                </a:solidFill>
              </a:rPr>
              <a:t>”</a:t>
            </a:r>
            <a:endParaRPr lang="en-GB" sz="1600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0836305"/>
              </p:ext>
            </p:extLst>
          </p:nvPr>
        </p:nvGraphicFramePr>
        <p:xfrm>
          <a:off x="5985160" y="1755426"/>
          <a:ext cx="6059982" cy="3364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6791">
                  <a:extLst>
                    <a:ext uri="{9D8B030D-6E8A-4147-A177-3AD203B41FA5}">
                      <a16:colId xmlns:a16="http://schemas.microsoft.com/office/drawing/2014/main" val="570309216"/>
                    </a:ext>
                  </a:extLst>
                </a:gridCol>
                <a:gridCol w="3748079">
                  <a:extLst>
                    <a:ext uri="{9D8B030D-6E8A-4147-A177-3AD203B41FA5}">
                      <a16:colId xmlns:a16="http://schemas.microsoft.com/office/drawing/2014/main" val="173397239"/>
                    </a:ext>
                  </a:extLst>
                </a:gridCol>
                <a:gridCol w="691819">
                  <a:extLst>
                    <a:ext uri="{9D8B030D-6E8A-4147-A177-3AD203B41FA5}">
                      <a16:colId xmlns:a16="http://schemas.microsoft.com/office/drawing/2014/main" val="1368611099"/>
                    </a:ext>
                  </a:extLst>
                </a:gridCol>
                <a:gridCol w="443867">
                  <a:extLst>
                    <a:ext uri="{9D8B030D-6E8A-4147-A177-3AD203B41FA5}">
                      <a16:colId xmlns:a16="http://schemas.microsoft.com/office/drawing/2014/main" val="171944770"/>
                    </a:ext>
                  </a:extLst>
                </a:gridCol>
                <a:gridCol w="519426">
                  <a:extLst>
                    <a:ext uri="{9D8B030D-6E8A-4147-A177-3AD203B41FA5}">
                      <a16:colId xmlns:a16="http://schemas.microsoft.com/office/drawing/2014/main" val="1963178903"/>
                    </a:ext>
                  </a:extLst>
                </a:gridCol>
              </a:tblGrid>
              <a:tr h="945767">
                <a:tc gridSpan="4">
                  <a:txBody>
                    <a:bodyPr/>
                    <a:lstStyle/>
                    <a:p>
                      <a:pPr algn="ctr"/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</a:t>
                      </a:r>
                      <a:r>
                        <a:rPr lang="ro-MD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Funcţii</a:t>
                      </a:r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conducere și didactice din </a:t>
                      </a:r>
                      <a:r>
                        <a:rPr lang="ro-MD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instituţiile</a:t>
                      </a:r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ro-MD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învăţămînt</a:t>
                      </a:r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general </a:t>
                      </a:r>
                      <a:r>
                        <a:rPr lang="ro-MD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şi</a:t>
                      </a:r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profesional tehnic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1994556"/>
                  </a:ext>
                </a:extLst>
              </a:tr>
              <a:tr h="602368">
                <a:tc gridSpan="4">
                  <a:txBody>
                    <a:bodyPr/>
                    <a:lstStyle/>
                    <a:p>
                      <a:pPr algn="ctr"/>
                      <a:r>
                        <a:rPr lang="ro-MD" sz="1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1.1.</a:t>
                      </a:r>
                      <a:r>
                        <a:rPr lang="ro-MD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o-MD" sz="1400" b="1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Funcţii</a:t>
                      </a:r>
                      <a:r>
                        <a:rPr lang="ro-MD" sz="1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execuție</a:t>
                      </a:r>
                      <a:endParaRPr lang="en-GB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8880562"/>
                  </a:ext>
                </a:extLst>
              </a:tr>
              <a:tr h="6366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E4018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Profesor în </a:t>
                      </a:r>
                      <a:r>
                        <a:rPr lang="ro-MD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învăţămîntul</a:t>
                      </a: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general </a:t>
                      </a:r>
                      <a:r>
                        <a:rPr lang="ro-MD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şi</a:t>
                      </a: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în </a:t>
                      </a:r>
                      <a:r>
                        <a:rPr lang="ro-MD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învăţămîntul</a:t>
                      </a: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profesional tehnic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3,16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822070090"/>
                  </a:ext>
                </a:extLst>
              </a:tr>
              <a:tr h="6698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E4019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Învățător în învățământul general 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3,16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14,1%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59845053"/>
                  </a:ext>
                </a:extLst>
              </a:tr>
              <a:tr h="5095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E4020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Educator educație timpurie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3,16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19,2%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79732891"/>
                  </a:ext>
                </a:extLst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118F-46B2-4AEB-A15A-597AD5B81E18}" type="datetime1">
              <a:rPr lang="ro-RO" smtClean="0"/>
              <a:pPr/>
              <a:t>22.01.2020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555418"/>
              </p:ext>
            </p:extLst>
          </p:nvPr>
        </p:nvGraphicFramePr>
        <p:xfrm>
          <a:off x="184726" y="1755427"/>
          <a:ext cx="5557983" cy="33898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4395">
                  <a:extLst>
                    <a:ext uri="{9D8B030D-6E8A-4147-A177-3AD203B41FA5}">
                      <a16:colId xmlns:a16="http://schemas.microsoft.com/office/drawing/2014/main" val="1362916013"/>
                    </a:ext>
                  </a:extLst>
                </a:gridCol>
                <a:gridCol w="3734404">
                  <a:extLst>
                    <a:ext uri="{9D8B030D-6E8A-4147-A177-3AD203B41FA5}">
                      <a16:colId xmlns:a16="http://schemas.microsoft.com/office/drawing/2014/main" val="1017349719"/>
                    </a:ext>
                  </a:extLst>
                </a:gridCol>
                <a:gridCol w="689295">
                  <a:extLst>
                    <a:ext uri="{9D8B030D-6E8A-4147-A177-3AD203B41FA5}">
                      <a16:colId xmlns:a16="http://schemas.microsoft.com/office/drawing/2014/main" val="1611143326"/>
                    </a:ext>
                  </a:extLst>
                </a:gridCol>
                <a:gridCol w="479889">
                  <a:extLst>
                    <a:ext uri="{9D8B030D-6E8A-4147-A177-3AD203B41FA5}">
                      <a16:colId xmlns:a16="http://schemas.microsoft.com/office/drawing/2014/main" val="192080707"/>
                    </a:ext>
                  </a:extLst>
                </a:gridCol>
              </a:tblGrid>
              <a:tr h="946285">
                <a:tc gridSpan="4">
                  <a:txBody>
                    <a:bodyPr/>
                    <a:lstStyle/>
                    <a:p>
                      <a:pPr algn="ctr"/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</a:t>
                      </a:r>
                      <a:r>
                        <a:rPr lang="ro-MD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Funcţii</a:t>
                      </a:r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conducere și didactice din </a:t>
                      </a:r>
                      <a:r>
                        <a:rPr lang="ro-MD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instituţiile</a:t>
                      </a:r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ro-MD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învăţămînt</a:t>
                      </a:r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general </a:t>
                      </a:r>
                      <a:r>
                        <a:rPr lang="ro-MD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şi</a:t>
                      </a:r>
                      <a:r>
                        <a:rPr lang="ro-MD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profesional tehnic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963512"/>
                  </a:ext>
                </a:extLst>
              </a:tr>
              <a:tr h="556639">
                <a:tc gridSpan="4">
                  <a:txBody>
                    <a:bodyPr/>
                    <a:lstStyle/>
                    <a:p>
                      <a:pPr algn="ctr"/>
                      <a:r>
                        <a:rPr lang="ro-MD" sz="1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1.1.</a:t>
                      </a:r>
                      <a:r>
                        <a:rPr lang="ro-MD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o-MD" sz="1400" b="1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Funcţii</a:t>
                      </a:r>
                      <a:r>
                        <a:rPr lang="ro-MD" sz="1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execuție</a:t>
                      </a:r>
                      <a:endParaRPr lang="en-GB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472283"/>
                  </a:ext>
                </a:extLst>
              </a:tr>
              <a:tr h="6629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E4018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Profesor în </a:t>
                      </a:r>
                      <a:r>
                        <a:rPr lang="ro-MD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învăţămîntul</a:t>
                      </a: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general </a:t>
                      </a:r>
                      <a:r>
                        <a:rPr lang="ro-MD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şi</a:t>
                      </a: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în </a:t>
                      </a:r>
                      <a:r>
                        <a:rPr lang="ro-MD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învăţămîntul</a:t>
                      </a: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profesional tehnic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3,16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918723938"/>
                  </a:ext>
                </a:extLst>
              </a:tr>
              <a:tr h="6918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E4019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Învăţător</a:t>
                      </a: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în </a:t>
                      </a:r>
                      <a:r>
                        <a:rPr lang="ro-MD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învăţămîntul</a:t>
                      </a: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general 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3,03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091417273"/>
                  </a:ext>
                </a:extLst>
              </a:tr>
              <a:tr h="5321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E4020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Educator </a:t>
                      </a:r>
                      <a:r>
                        <a:rPr lang="ro-MD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educaţie</a:t>
                      </a: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timpurie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2,97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549841144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800576"/>
              </p:ext>
            </p:extLst>
          </p:nvPr>
        </p:nvGraphicFramePr>
        <p:xfrm>
          <a:off x="2188397" y="5330511"/>
          <a:ext cx="7119990" cy="7962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80099">
                  <a:extLst>
                    <a:ext uri="{9D8B030D-6E8A-4147-A177-3AD203B41FA5}">
                      <a16:colId xmlns:a16="http://schemas.microsoft.com/office/drawing/2014/main" val="805001612"/>
                    </a:ext>
                  </a:extLst>
                </a:gridCol>
                <a:gridCol w="1486067">
                  <a:extLst>
                    <a:ext uri="{9D8B030D-6E8A-4147-A177-3AD203B41FA5}">
                      <a16:colId xmlns:a16="http://schemas.microsoft.com/office/drawing/2014/main" val="4127127924"/>
                    </a:ext>
                  </a:extLst>
                </a:gridCol>
                <a:gridCol w="1503971">
                  <a:extLst>
                    <a:ext uri="{9D8B030D-6E8A-4147-A177-3AD203B41FA5}">
                      <a16:colId xmlns:a16="http://schemas.microsoft.com/office/drawing/2014/main" val="1777051873"/>
                    </a:ext>
                  </a:extLst>
                </a:gridCol>
                <a:gridCol w="1503971">
                  <a:extLst>
                    <a:ext uri="{9D8B030D-6E8A-4147-A177-3AD203B41FA5}">
                      <a16:colId xmlns:a16="http://schemas.microsoft.com/office/drawing/2014/main" val="453046714"/>
                    </a:ext>
                  </a:extLst>
                </a:gridCol>
                <a:gridCol w="1145882">
                  <a:extLst>
                    <a:ext uri="{9D8B030D-6E8A-4147-A177-3AD203B41FA5}">
                      <a16:colId xmlns:a16="http://schemas.microsoft.com/office/drawing/2014/main" val="2065428481"/>
                    </a:ext>
                  </a:extLst>
                </a:gridCol>
              </a:tblGrid>
              <a:tr h="3048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număr unități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salariul mediu lunar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 err="1">
                          <a:effectLst/>
                        </a:rPr>
                        <a:t>crestere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950794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2019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2020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suma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%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6421739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17.587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5.205,8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6.083,0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877,2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16,9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08388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520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156365" y="260770"/>
            <a:ext cx="7197436" cy="343387"/>
          </a:xfrm>
        </p:spPr>
        <p:txBody>
          <a:bodyPr/>
          <a:lstStyle/>
          <a:p>
            <a:r>
              <a:rPr lang="ro-MD" b="1" dirty="0">
                <a:latin typeface="Arial" panose="020B0604020202020204" pitchFamily="34" charset="0"/>
                <a:cs typeface="Arial" panose="020B0604020202020204" pitchFamily="34" charset="0"/>
              </a:rPr>
              <a:t>Modificări operate la Legea 270/2018 de la 01.01.2020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9788" y="1016000"/>
            <a:ext cx="10927339" cy="829189"/>
          </a:xfrm>
        </p:spPr>
        <p:txBody>
          <a:bodyPr/>
          <a:lstStyle/>
          <a:p>
            <a:pPr algn="ctr"/>
            <a:r>
              <a:rPr lang="en-GB" sz="1600" dirty="0" smtClean="0"/>
              <a:t>Au </a:t>
            </a:r>
            <a:r>
              <a:rPr lang="en-GB" sz="1600" dirty="0" err="1" smtClean="0"/>
              <a:t>fost</a:t>
            </a:r>
            <a:r>
              <a:rPr lang="en-GB" sz="1600" dirty="0" smtClean="0"/>
              <a:t> </a:t>
            </a:r>
            <a:r>
              <a:rPr lang="en-GB" sz="1600" dirty="0" err="1" smtClean="0"/>
              <a:t>majorate</a:t>
            </a:r>
            <a:r>
              <a:rPr lang="en-GB" sz="1600" dirty="0" smtClean="0"/>
              <a:t> </a:t>
            </a:r>
            <a:r>
              <a:rPr lang="en-GB" sz="1600" dirty="0" err="1" smtClean="0"/>
              <a:t>clasele</a:t>
            </a:r>
            <a:r>
              <a:rPr lang="en-GB" sz="1600" dirty="0" smtClean="0"/>
              <a:t> de </a:t>
            </a:r>
            <a:r>
              <a:rPr lang="en-GB" sz="1600" dirty="0" err="1" smtClean="0"/>
              <a:t>salarizare</a:t>
            </a:r>
            <a:r>
              <a:rPr lang="ro-MD" sz="1600" dirty="0" smtClean="0"/>
              <a:t> pentru unele funcții de suport </a:t>
            </a:r>
            <a:br>
              <a:rPr lang="ro-MD" sz="1600" dirty="0" smtClean="0"/>
            </a:br>
            <a:r>
              <a:rPr lang="ro-MD" sz="1600" dirty="0" smtClean="0"/>
              <a:t> din </a:t>
            </a:r>
            <a:r>
              <a:rPr lang="ro-MD" sz="1600" dirty="0" err="1" smtClean="0">
                <a:solidFill>
                  <a:srgbClr val="0B2BB5"/>
                </a:solidFill>
              </a:rPr>
              <a:t>învățămînt</a:t>
            </a:r>
            <a:r>
              <a:rPr lang="ro-MD" sz="1600" dirty="0" smtClean="0"/>
              <a:t> și </a:t>
            </a:r>
            <a:r>
              <a:rPr lang="ro-MD" sz="1600" dirty="0" smtClean="0">
                <a:solidFill>
                  <a:srgbClr val="0B2BB5"/>
                </a:solidFill>
              </a:rPr>
              <a:t>asistență socială</a:t>
            </a:r>
            <a:endParaRPr lang="en-GB" sz="1600" dirty="0">
              <a:solidFill>
                <a:srgbClr val="0B2BB5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118F-46B2-4AEB-A15A-597AD5B81E18}" type="datetime1">
              <a:rPr lang="ro-RO" smtClean="0"/>
              <a:pPr/>
              <a:t>22.01.2020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611596"/>
              </p:ext>
            </p:extLst>
          </p:nvPr>
        </p:nvGraphicFramePr>
        <p:xfrm>
          <a:off x="923635" y="1845189"/>
          <a:ext cx="4655127" cy="29694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019">
                  <a:extLst>
                    <a:ext uri="{9D8B030D-6E8A-4147-A177-3AD203B41FA5}">
                      <a16:colId xmlns:a16="http://schemas.microsoft.com/office/drawing/2014/main" val="1164593719"/>
                    </a:ext>
                  </a:extLst>
                </a:gridCol>
                <a:gridCol w="3010850">
                  <a:extLst>
                    <a:ext uri="{9D8B030D-6E8A-4147-A177-3AD203B41FA5}">
                      <a16:colId xmlns:a16="http://schemas.microsoft.com/office/drawing/2014/main" val="1132248846"/>
                    </a:ext>
                  </a:extLst>
                </a:gridCol>
                <a:gridCol w="462022">
                  <a:extLst>
                    <a:ext uri="{9D8B030D-6E8A-4147-A177-3AD203B41FA5}">
                      <a16:colId xmlns:a16="http://schemas.microsoft.com/office/drawing/2014/main" val="2568089827"/>
                    </a:ext>
                  </a:extLst>
                </a:gridCol>
                <a:gridCol w="517236">
                  <a:extLst>
                    <a:ext uri="{9D8B030D-6E8A-4147-A177-3AD203B41FA5}">
                      <a16:colId xmlns:a16="http://schemas.microsoft.com/office/drawing/2014/main" val="4287027823"/>
                    </a:ext>
                  </a:extLst>
                </a:gridCol>
              </a:tblGrid>
              <a:tr h="913569">
                <a:tc gridSpan="4">
                  <a:txBody>
                    <a:bodyPr/>
                    <a:lstStyle/>
                    <a:p>
                      <a:pPr algn="ctr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Personal didactic </a:t>
                      </a:r>
                      <a:r>
                        <a:rPr lang="en-GB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auxiliar</a:t>
                      </a: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şi</a:t>
                      </a: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deservire</a:t>
                      </a: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din </a:t>
                      </a:r>
                      <a:r>
                        <a:rPr lang="en-GB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învăţământ</a:t>
                      </a: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7383561"/>
                  </a:ext>
                </a:extLst>
              </a:tr>
              <a:tr h="5652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E6041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Dădacă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1,78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791686010"/>
                  </a:ext>
                </a:extLst>
              </a:tr>
              <a:tr h="2981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E6042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Asistent al educatorului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1,69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758570005"/>
                  </a:ext>
                </a:extLst>
              </a:tr>
              <a:tr h="29813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G6039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Lucrător social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1,78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629708271"/>
                  </a:ext>
                </a:extLst>
              </a:tr>
              <a:tr h="29813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H6123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Bucătar șef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1,91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855834087"/>
                  </a:ext>
                </a:extLst>
              </a:tr>
              <a:tr h="29813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H6147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Bucătar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1,62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4191197230"/>
                  </a:ext>
                </a:extLst>
              </a:tr>
              <a:tr h="29813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H6178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Bucătar auxiliar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1,18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69397676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178792"/>
              </p:ext>
            </p:extLst>
          </p:nvPr>
        </p:nvGraphicFramePr>
        <p:xfrm>
          <a:off x="6658265" y="1887289"/>
          <a:ext cx="5245560" cy="2789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4430">
                  <a:extLst>
                    <a:ext uri="{9D8B030D-6E8A-4147-A177-3AD203B41FA5}">
                      <a16:colId xmlns:a16="http://schemas.microsoft.com/office/drawing/2014/main" val="929793382"/>
                    </a:ext>
                  </a:extLst>
                </a:gridCol>
                <a:gridCol w="3053459">
                  <a:extLst>
                    <a:ext uri="{9D8B030D-6E8A-4147-A177-3AD203B41FA5}">
                      <a16:colId xmlns:a16="http://schemas.microsoft.com/office/drawing/2014/main" val="1435791667"/>
                    </a:ext>
                  </a:extLst>
                </a:gridCol>
                <a:gridCol w="468561">
                  <a:extLst>
                    <a:ext uri="{9D8B030D-6E8A-4147-A177-3AD203B41FA5}">
                      <a16:colId xmlns:a16="http://schemas.microsoft.com/office/drawing/2014/main" val="4224511115"/>
                    </a:ext>
                  </a:extLst>
                </a:gridCol>
                <a:gridCol w="524555">
                  <a:extLst>
                    <a:ext uri="{9D8B030D-6E8A-4147-A177-3AD203B41FA5}">
                      <a16:colId xmlns:a16="http://schemas.microsoft.com/office/drawing/2014/main" val="1573188081"/>
                    </a:ext>
                  </a:extLst>
                </a:gridCol>
                <a:gridCol w="524555">
                  <a:extLst>
                    <a:ext uri="{9D8B030D-6E8A-4147-A177-3AD203B41FA5}">
                      <a16:colId xmlns:a16="http://schemas.microsoft.com/office/drawing/2014/main" val="659421709"/>
                    </a:ext>
                  </a:extLst>
                </a:gridCol>
              </a:tblGrid>
              <a:tr h="886733">
                <a:tc gridSpan="4">
                  <a:txBody>
                    <a:bodyPr/>
                    <a:lstStyle/>
                    <a:p>
                      <a:pPr algn="ctr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Personal didactic </a:t>
                      </a:r>
                      <a:r>
                        <a:rPr lang="en-GB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auxiliar</a:t>
                      </a: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şi</a:t>
                      </a: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deservire</a:t>
                      </a: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din </a:t>
                      </a:r>
                      <a:r>
                        <a:rPr lang="en-GB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învăţământ</a:t>
                      </a:r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804684"/>
                  </a:ext>
                </a:extLst>
              </a:tr>
              <a:tr h="5280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E6041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Dădacă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1,83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14,4%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170501608"/>
                  </a:ext>
                </a:extLst>
              </a:tr>
              <a:tr h="2750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E6042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Asistent al educatorului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1,83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19,1%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731026906"/>
                  </a:ext>
                </a:extLst>
              </a:tr>
              <a:tr h="27502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G6039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Lucrător social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1,83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14,4%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935689484"/>
                  </a:ext>
                </a:extLst>
              </a:tr>
              <a:tr h="27502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H6123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Bucătar șef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34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1,99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14,6%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706129017"/>
                  </a:ext>
                </a:extLst>
              </a:tr>
              <a:tr h="27502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H6147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Bucătar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1,76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12,0%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887942885"/>
                  </a:ext>
                </a:extLst>
              </a:tr>
              <a:tr h="27502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H6178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Bucătar auxiliar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1,26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16,8%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807832110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692193"/>
              </p:ext>
            </p:extLst>
          </p:nvPr>
        </p:nvGraphicFramePr>
        <p:xfrm>
          <a:off x="2537719" y="5200705"/>
          <a:ext cx="6709023" cy="10665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94667">
                  <a:extLst>
                    <a:ext uri="{9D8B030D-6E8A-4147-A177-3AD203B41FA5}">
                      <a16:colId xmlns:a16="http://schemas.microsoft.com/office/drawing/2014/main" val="3254787747"/>
                    </a:ext>
                  </a:extLst>
                </a:gridCol>
                <a:gridCol w="1400291">
                  <a:extLst>
                    <a:ext uri="{9D8B030D-6E8A-4147-A177-3AD203B41FA5}">
                      <a16:colId xmlns:a16="http://schemas.microsoft.com/office/drawing/2014/main" val="2018210085"/>
                    </a:ext>
                  </a:extLst>
                </a:gridCol>
                <a:gridCol w="1417161">
                  <a:extLst>
                    <a:ext uri="{9D8B030D-6E8A-4147-A177-3AD203B41FA5}">
                      <a16:colId xmlns:a16="http://schemas.microsoft.com/office/drawing/2014/main" val="400621313"/>
                    </a:ext>
                  </a:extLst>
                </a:gridCol>
                <a:gridCol w="1417161">
                  <a:extLst>
                    <a:ext uri="{9D8B030D-6E8A-4147-A177-3AD203B41FA5}">
                      <a16:colId xmlns:a16="http://schemas.microsoft.com/office/drawing/2014/main" val="466834753"/>
                    </a:ext>
                  </a:extLst>
                </a:gridCol>
                <a:gridCol w="1079743">
                  <a:extLst>
                    <a:ext uri="{9D8B030D-6E8A-4147-A177-3AD203B41FA5}">
                      <a16:colId xmlns:a16="http://schemas.microsoft.com/office/drawing/2014/main" val="1192312888"/>
                    </a:ext>
                  </a:extLst>
                </a:gridCol>
              </a:tblGrid>
              <a:tr h="49035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număr unități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 err="1">
                          <a:effectLst/>
                        </a:rPr>
                        <a:t>salariul</a:t>
                      </a:r>
                      <a:r>
                        <a:rPr lang="en-US" sz="1100" b="1" u="none" strike="noStrike" dirty="0">
                          <a:effectLst/>
                        </a:rPr>
                        <a:t> </a:t>
                      </a:r>
                      <a:r>
                        <a:rPr lang="en-US" sz="1100" b="1" u="none" strike="noStrike" dirty="0" err="1">
                          <a:effectLst/>
                        </a:rPr>
                        <a:t>mediu</a:t>
                      </a:r>
                      <a:r>
                        <a:rPr lang="en-US" sz="1100" b="1" u="none" strike="noStrike" dirty="0">
                          <a:effectLst/>
                        </a:rPr>
                        <a:t> lunar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o-MD" sz="1100" b="1" u="none" strike="noStrike" dirty="0" smtClean="0">
                          <a:effectLst/>
                        </a:rPr>
                        <a:t>c</a:t>
                      </a:r>
                      <a:r>
                        <a:rPr lang="en-US" sz="1100" b="1" u="none" strike="noStrike" dirty="0" smtClean="0">
                          <a:effectLst/>
                        </a:rPr>
                        <a:t>re</a:t>
                      </a:r>
                      <a:r>
                        <a:rPr lang="ro-MD" sz="1100" b="1" u="none" strike="noStrike" dirty="0" smtClean="0">
                          <a:effectLst/>
                        </a:rPr>
                        <a:t>ș</a:t>
                      </a:r>
                      <a:r>
                        <a:rPr lang="en-US" sz="1100" b="1" u="none" strike="noStrike" dirty="0" err="1" smtClean="0">
                          <a:effectLst/>
                        </a:rPr>
                        <a:t>tere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946266"/>
                  </a:ext>
                </a:extLst>
              </a:tr>
              <a:tr h="2696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2019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2020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suma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%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15528551"/>
                  </a:ext>
                </a:extLst>
              </a:tr>
              <a:tr h="306474">
                <a:tc>
                  <a:txBody>
                    <a:bodyPr/>
                    <a:lstStyle/>
                    <a:p>
                      <a:pPr algn="ctr" fontAlgn="b"/>
                      <a:r>
                        <a:rPr lang="ro-MD" sz="1400" u="none" strike="noStrike" dirty="0" smtClean="0">
                          <a:effectLst/>
                        </a:rPr>
                        <a:t>13</a:t>
                      </a:r>
                      <a:r>
                        <a:rPr lang="en-US" sz="1400" u="none" strike="noStrike" dirty="0" smtClean="0">
                          <a:effectLst/>
                        </a:rPr>
                        <a:t>.</a:t>
                      </a:r>
                      <a:r>
                        <a:rPr lang="ro-MD" sz="1400" u="none" strike="noStrike" dirty="0" smtClean="0">
                          <a:effectLst/>
                        </a:rPr>
                        <a:t>936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2.791,6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3.239,0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447,4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16,0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960091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427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772025" y="260770"/>
            <a:ext cx="6581775" cy="343387"/>
          </a:xfrm>
        </p:spPr>
        <p:txBody>
          <a:bodyPr/>
          <a:lstStyle/>
          <a:p>
            <a:r>
              <a:rPr lang="ro-MD" b="1" dirty="0">
                <a:latin typeface="Arial" panose="020B0604020202020204" pitchFamily="34" charset="0"/>
                <a:cs typeface="Arial" panose="020B0604020202020204" pitchFamily="34" charset="0"/>
              </a:rPr>
              <a:t>Modificări operate la Legea 270/2018 de la 01.01.2020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083077"/>
            <a:ext cx="10914247" cy="541537"/>
          </a:xfrm>
        </p:spPr>
        <p:txBody>
          <a:bodyPr/>
          <a:lstStyle/>
          <a:p>
            <a:pPr algn="ctr"/>
            <a:r>
              <a:rPr lang="ro-MD" sz="1800" dirty="0" smtClean="0"/>
              <a:t>Au fost majorate clasele de salarizare</a:t>
            </a:r>
            <a:r>
              <a:rPr lang="en-GB" sz="1800" dirty="0" smtClean="0"/>
              <a:t>,</a:t>
            </a:r>
            <a:r>
              <a:rPr lang="ro-MD" sz="1800" dirty="0" smtClean="0"/>
              <a:t> Anexa </a:t>
            </a:r>
            <a:r>
              <a:rPr lang="ro-MD" sz="1800" dirty="0"/>
              <a:t>nr. </a:t>
            </a:r>
            <a:r>
              <a:rPr lang="ro-MD" sz="1800" dirty="0" smtClean="0"/>
              <a:t>8 în tabel, </a:t>
            </a:r>
            <a:r>
              <a:rPr lang="ro-MD" sz="1800" dirty="0"/>
              <a:t>compartimentul </a:t>
            </a:r>
            <a:r>
              <a:rPr lang="en-GB" sz="1800" dirty="0" smtClean="0"/>
              <a:t>“</a:t>
            </a:r>
            <a:r>
              <a:rPr lang="ro-MD" sz="1800" b="1" dirty="0" smtClean="0">
                <a:solidFill>
                  <a:srgbClr val="0000FF"/>
                </a:solidFill>
              </a:rPr>
              <a:t>Instituții de cultură și tineret</a:t>
            </a:r>
            <a:r>
              <a:rPr lang="en-GB" sz="1800" b="1" dirty="0" smtClean="0">
                <a:solidFill>
                  <a:srgbClr val="0000FF"/>
                </a:solidFill>
              </a:rPr>
              <a:t>”</a:t>
            </a:r>
            <a:r>
              <a:rPr lang="ro-MD" sz="1800" dirty="0" smtClean="0"/>
              <a:t>, comparativ cu 01.01.2019 și </a:t>
            </a:r>
            <a:r>
              <a:rPr lang="ro-MD" sz="1800" dirty="0" err="1" smtClean="0"/>
              <a:t>începînd</a:t>
            </a:r>
            <a:r>
              <a:rPr lang="ro-MD" sz="1800" dirty="0" smtClean="0"/>
              <a:t> </a:t>
            </a:r>
            <a:r>
              <a:rPr lang="ro-MD" sz="1800" dirty="0"/>
              <a:t>cu  01.01.2020</a:t>
            </a:r>
            <a:endParaRPr lang="en-GB" sz="1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118F-46B2-4AEB-A15A-597AD5B81E18}" type="datetime1">
              <a:rPr lang="ro-RO" smtClean="0"/>
              <a:pPr/>
              <a:t>22.01.2020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774461"/>
              </p:ext>
            </p:extLst>
          </p:nvPr>
        </p:nvGraphicFramePr>
        <p:xfrm>
          <a:off x="737341" y="1624614"/>
          <a:ext cx="5139676" cy="3555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5143">
                  <a:extLst>
                    <a:ext uri="{9D8B030D-6E8A-4147-A177-3AD203B41FA5}">
                      <a16:colId xmlns:a16="http://schemas.microsoft.com/office/drawing/2014/main" val="3671846234"/>
                    </a:ext>
                  </a:extLst>
                </a:gridCol>
                <a:gridCol w="3453344">
                  <a:extLst>
                    <a:ext uri="{9D8B030D-6E8A-4147-A177-3AD203B41FA5}">
                      <a16:colId xmlns:a16="http://schemas.microsoft.com/office/drawing/2014/main" val="4202707450"/>
                    </a:ext>
                  </a:extLst>
                </a:gridCol>
                <a:gridCol w="637417">
                  <a:extLst>
                    <a:ext uri="{9D8B030D-6E8A-4147-A177-3AD203B41FA5}">
                      <a16:colId xmlns:a16="http://schemas.microsoft.com/office/drawing/2014/main" val="2921983919"/>
                    </a:ext>
                  </a:extLst>
                </a:gridCol>
                <a:gridCol w="443772">
                  <a:extLst>
                    <a:ext uri="{9D8B030D-6E8A-4147-A177-3AD203B41FA5}">
                      <a16:colId xmlns:a16="http://schemas.microsoft.com/office/drawing/2014/main" val="1405404004"/>
                    </a:ext>
                  </a:extLst>
                </a:gridCol>
              </a:tblGrid>
              <a:tr h="532515">
                <a:tc gridSpan="4">
                  <a:txBody>
                    <a:bodyPr/>
                    <a:lstStyle/>
                    <a:p>
                      <a:pPr algn="ctr"/>
                      <a:r>
                        <a:rPr lang="ro-MD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</a:t>
                      </a:r>
                      <a:r>
                        <a:rPr lang="ro-MD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Instituţii</a:t>
                      </a:r>
                      <a:r>
                        <a:rPr lang="ro-MD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cultură și tineret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6475175"/>
                  </a:ext>
                </a:extLst>
              </a:tr>
              <a:tr h="3102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973785279"/>
                  </a:ext>
                </a:extLst>
              </a:tr>
              <a:tr h="263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F6024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Custode-</a:t>
                      </a:r>
                      <a:r>
                        <a:rPr lang="ro-MD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şef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3,29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232787792"/>
                  </a:ext>
                </a:extLst>
              </a:tr>
              <a:tr h="2790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Bibliotecar principal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2,51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204088212"/>
                  </a:ext>
                </a:extLst>
              </a:tr>
              <a:tr h="2790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Bibliograf principal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2,51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254699153"/>
                  </a:ext>
                </a:extLst>
              </a:tr>
              <a:tr h="2790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F6050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Restaurator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2,46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834621267"/>
                  </a:ext>
                </a:extLst>
              </a:tr>
              <a:tr h="2790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F6055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Muzeograf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2,04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430001961"/>
                  </a:ext>
                </a:extLst>
              </a:tr>
              <a:tr h="263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F6056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Bibliotecar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2,08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894211877"/>
                  </a:ext>
                </a:extLst>
              </a:tr>
              <a:tr h="263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F6057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Bibliograf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2,08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453104887"/>
                  </a:ext>
                </a:extLst>
              </a:tr>
              <a:tr h="2790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F6068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Custode superior fonduri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1,91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265091242"/>
                  </a:ext>
                </a:extLst>
              </a:tr>
              <a:tr h="263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F6069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Custode fonduri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1,83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882711409"/>
                  </a:ext>
                </a:extLst>
              </a:tr>
              <a:tr h="2635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F6070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Custode exponate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1,83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4276069835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368137"/>
              </p:ext>
            </p:extLst>
          </p:nvPr>
        </p:nvGraphicFramePr>
        <p:xfrm>
          <a:off x="6138169" y="1624620"/>
          <a:ext cx="5782281" cy="3286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6693">
                  <a:extLst>
                    <a:ext uri="{9D8B030D-6E8A-4147-A177-3AD203B41FA5}">
                      <a16:colId xmlns:a16="http://schemas.microsoft.com/office/drawing/2014/main" val="1893678000"/>
                    </a:ext>
                  </a:extLst>
                </a:gridCol>
                <a:gridCol w="3576322">
                  <a:extLst>
                    <a:ext uri="{9D8B030D-6E8A-4147-A177-3AD203B41FA5}">
                      <a16:colId xmlns:a16="http://schemas.microsoft.com/office/drawing/2014/main" val="1333582249"/>
                    </a:ext>
                  </a:extLst>
                </a:gridCol>
                <a:gridCol w="660116">
                  <a:extLst>
                    <a:ext uri="{9D8B030D-6E8A-4147-A177-3AD203B41FA5}">
                      <a16:colId xmlns:a16="http://schemas.microsoft.com/office/drawing/2014/main" val="282445618"/>
                    </a:ext>
                  </a:extLst>
                </a:gridCol>
                <a:gridCol w="459575">
                  <a:extLst>
                    <a:ext uri="{9D8B030D-6E8A-4147-A177-3AD203B41FA5}">
                      <a16:colId xmlns:a16="http://schemas.microsoft.com/office/drawing/2014/main" val="984273488"/>
                    </a:ext>
                  </a:extLst>
                </a:gridCol>
                <a:gridCol w="459575">
                  <a:extLst>
                    <a:ext uri="{9D8B030D-6E8A-4147-A177-3AD203B41FA5}">
                      <a16:colId xmlns:a16="http://schemas.microsoft.com/office/drawing/2014/main" val="1748969132"/>
                    </a:ext>
                  </a:extLst>
                </a:gridCol>
              </a:tblGrid>
              <a:tr h="520064">
                <a:tc gridSpan="4">
                  <a:txBody>
                    <a:bodyPr/>
                    <a:lstStyle/>
                    <a:p>
                      <a:pPr algn="ctr"/>
                      <a:r>
                        <a:rPr lang="ro-MD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</a:t>
                      </a:r>
                      <a:r>
                        <a:rPr lang="ro-MD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Instituţii</a:t>
                      </a:r>
                      <a:r>
                        <a:rPr lang="ro-MD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cultură și tineret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4905034"/>
                  </a:ext>
                </a:extLst>
              </a:tr>
              <a:tr h="2697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906015722"/>
                  </a:ext>
                </a:extLst>
              </a:tr>
              <a:tr h="3237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F6024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Custode-</a:t>
                      </a:r>
                      <a:r>
                        <a:rPr lang="ro-MD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şef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3,51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17,7%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767946330"/>
                  </a:ext>
                </a:extLst>
              </a:tr>
              <a:tr h="2329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Bibliotecar principal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2,79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22,3%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3612797778"/>
                  </a:ext>
                </a:extLst>
              </a:tr>
              <a:tr h="2928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F6049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Bibliograf principal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2,79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22,3%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520521451"/>
                  </a:ext>
                </a:extLst>
              </a:tr>
              <a:tr h="2576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F6050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Restaurator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3,09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38,2%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194444727"/>
                  </a:ext>
                </a:extLst>
              </a:tr>
              <a:tr h="2909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F6055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Muzeograf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3,09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63,4%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430510649"/>
                  </a:ext>
                </a:extLst>
              </a:tr>
              <a:tr h="2576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F6056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Bibliotecar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2,46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30,1%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428714631"/>
                  </a:ext>
                </a:extLst>
              </a:tr>
              <a:tr h="2826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F6057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Bibliograf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2,46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30,1%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152229004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F6068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Custode superior fonduri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2,46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41,7%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662624857"/>
                  </a:ext>
                </a:extLst>
              </a:tr>
              <a:tr h="2386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F6069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Custode fonduri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2,36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MD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41,9%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0480" marR="30480" marT="15240" marB="15240"/>
                </a:tc>
                <a:extLst>
                  <a:ext uri="{0D108BD9-81ED-4DB2-BD59-A6C34878D82A}">
                    <a16:rowId xmlns:a16="http://schemas.microsoft.com/office/drawing/2014/main" val="259174714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189443"/>
              </p:ext>
            </p:extLst>
          </p:nvPr>
        </p:nvGraphicFramePr>
        <p:xfrm>
          <a:off x="2332234" y="5320512"/>
          <a:ext cx="7335749" cy="8953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950">
                  <a:extLst>
                    <a:ext uri="{9D8B030D-6E8A-4147-A177-3AD203B41FA5}">
                      <a16:colId xmlns:a16="http://schemas.microsoft.com/office/drawing/2014/main" val="2581153210"/>
                    </a:ext>
                  </a:extLst>
                </a:gridCol>
                <a:gridCol w="1531099">
                  <a:extLst>
                    <a:ext uri="{9D8B030D-6E8A-4147-A177-3AD203B41FA5}">
                      <a16:colId xmlns:a16="http://schemas.microsoft.com/office/drawing/2014/main" val="4024495112"/>
                    </a:ext>
                  </a:extLst>
                </a:gridCol>
                <a:gridCol w="1549547">
                  <a:extLst>
                    <a:ext uri="{9D8B030D-6E8A-4147-A177-3AD203B41FA5}">
                      <a16:colId xmlns:a16="http://schemas.microsoft.com/office/drawing/2014/main" val="2719847070"/>
                    </a:ext>
                  </a:extLst>
                </a:gridCol>
                <a:gridCol w="1549547">
                  <a:extLst>
                    <a:ext uri="{9D8B030D-6E8A-4147-A177-3AD203B41FA5}">
                      <a16:colId xmlns:a16="http://schemas.microsoft.com/office/drawing/2014/main" val="2312664807"/>
                    </a:ext>
                  </a:extLst>
                </a:gridCol>
                <a:gridCol w="1180606">
                  <a:extLst>
                    <a:ext uri="{9D8B030D-6E8A-4147-A177-3AD203B41FA5}">
                      <a16:colId xmlns:a16="http://schemas.microsoft.com/office/drawing/2014/main" val="665995443"/>
                    </a:ext>
                  </a:extLst>
                </a:gridCol>
              </a:tblGrid>
              <a:tr h="39793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număr unități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salariul mediu lunar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 err="1">
                          <a:effectLst/>
                        </a:rPr>
                        <a:t>crestere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692834"/>
                  </a:ext>
                </a:extLst>
              </a:tr>
              <a:tr h="2188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2019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2020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suma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%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8281194"/>
                  </a:ext>
                </a:extLst>
              </a:tr>
              <a:tr h="2785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2.570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3.615,6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4.700,1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1.084,5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30,0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149137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4693150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re">
  <a:themeElements>
    <a:clrScheme name="Ministerul Finantelor Schema">
      <a:dk1>
        <a:sysClr val="windowText" lastClr="000000"/>
      </a:dk1>
      <a:lt1>
        <a:sysClr val="window" lastClr="FFFFFF"/>
      </a:lt1>
      <a:dk2>
        <a:srgbClr val="44546A"/>
      </a:dk2>
      <a:lt2>
        <a:srgbClr val="F2F2F2"/>
      </a:lt2>
      <a:accent1>
        <a:srgbClr val="333378"/>
      </a:accent1>
      <a:accent2>
        <a:srgbClr val="FFD200"/>
      </a:accent2>
      <a:accent3>
        <a:srgbClr val="A6A6A6"/>
      </a:accent3>
      <a:accent4>
        <a:srgbClr val="B07E51"/>
      </a:accent4>
      <a:accent5>
        <a:srgbClr val="007A50"/>
      </a:accent5>
      <a:accent6>
        <a:srgbClr val="CC082F"/>
      </a:accent6>
      <a:hlink>
        <a:srgbClr val="0563C1"/>
      </a:hlink>
      <a:folHlink>
        <a:srgbClr val="954F72"/>
      </a:folHlink>
    </a:clrScheme>
    <a:fontScheme name="Другая 2">
      <a:majorFont>
        <a:latin typeface="Lato Semibold"/>
        <a:ea typeface=""/>
        <a:cs typeface=""/>
      </a:majorFont>
      <a:minorFont>
        <a:latin typeface="La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re" id="{2B64AD4B-DADF-4F43-A171-EE0F37CBA64B}" vid="{039E39F5-2A9F-4B66-8B01-699A053806B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7682</TotalTime>
  <Words>1733</Words>
  <Application>Microsoft Office PowerPoint</Application>
  <PresentationFormat>Widescreen</PresentationFormat>
  <Paragraphs>695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Lato</vt:lpstr>
      <vt:lpstr>Lato Semibold</vt:lpstr>
      <vt:lpstr>Lato Thin</vt:lpstr>
      <vt:lpstr>Times New Roman</vt:lpstr>
      <vt:lpstr>prezentare</vt:lpstr>
      <vt:lpstr>Particularități privind implementarea Legii nr. 270/2018 în anul 2020</vt:lpstr>
      <vt:lpstr>PowerPoint Presentation</vt:lpstr>
      <vt:lpstr>PowerPoint Presentation</vt:lpstr>
      <vt:lpstr>PowerPoint Presentation</vt:lpstr>
      <vt:lpstr>  Au fost majorate clasele de salarizare Anexa nr.3 Tabelul 1  compartimentul “Funcții de demnitate publică la nivel local”</vt:lpstr>
      <vt:lpstr>Au fost majorate clasele de salarizare Anexa nr. 7 tabel 1  compartimentul “Funcții didactice din instituțiile de învățămînt general și profesional tehnic”</vt:lpstr>
      <vt:lpstr>Au fost majorate unele clase, Anexa nr. 7 tabel  compartimentul “Funcții didactice din instituțiile de învățămînt general și profesional tehnic”</vt:lpstr>
      <vt:lpstr>Au fost majorate clasele de salarizare pentru unele funcții de suport   din învățămînt și asistență socială</vt:lpstr>
      <vt:lpstr>Au fost majorate clasele de salarizare, Anexa nr. 8 în tabel, compartimentul “Instituții de cultură și tineret”, comparativ cu 01.01.2019 și începînd cu  01.01.2020</vt:lpstr>
      <vt:lpstr>Au fost majorate clasele de salarizare Anexa nr. 8 în tabel  compartimentul “Instituții din domeniul culturii fizice și sportului”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Valoarea banilor într-un sistem modern</dc:title>
  <dc:creator>nicolaucri</dc:creator>
  <cp:lastModifiedBy>Burduja Ludmila</cp:lastModifiedBy>
  <cp:revision>550</cp:revision>
  <cp:lastPrinted>2018-10-10T04:23:45Z</cp:lastPrinted>
  <dcterms:created xsi:type="dcterms:W3CDTF">2017-07-06T11:56:25Z</dcterms:created>
  <dcterms:modified xsi:type="dcterms:W3CDTF">2020-01-22T13:23:38Z</dcterms:modified>
</cp:coreProperties>
</file>