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34" r:id="rId1"/>
  </p:sldMasterIdLst>
  <p:notesMasterIdLst>
    <p:notesMasterId r:id="rId8"/>
  </p:notesMasterIdLst>
  <p:handoutMasterIdLst>
    <p:handoutMasterId r:id="rId9"/>
  </p:handoutMasterIdLst>
  <p:sldIdLst>
    <p:sldId id="275" r:id="rId2"/>
    <p:sldId id="478" r:id="rId3"/>
    <p:sldId id="480" r:id="rId4"/>
    <p:sldId id="481" r:id="rId5"/>
    <p:sldId id="473" r:id="rId6"/>
    <p:sldId id="474" r:id="rId7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0000"/>
    <a:srgbClr val="CC3300"/>
    <a:srgbClr val="99FF66"/>
    <a:srgbClr val="FFFF00"/>
    <a:srgbClr val="FFFF99"/>
    <a:srgbClr val="FF99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4750" autoAdjust="0"/>
  </p:normalViewPr>
  <p:slideViewPr>
    <p:cSldViewPr>
      <p:cViewPr varScale="1">
        <p:scale>
          <a:sx n="109" d="100"/>
          <a:sy n="109" d="100"/>
        </p:scale>
        <p:origin x="172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4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4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8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406"/>
            <a:ext cx="2946400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8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406"/>
            <a:ext cx="2946400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1DEC62C-615A-470A-A464-B38E51F302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4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t" anchorCtr="0" compatLnSpc="1">
            <a:prstTxWarp prst="textNoShape">
              <a:avLst/>
            </a:prstTxWarp>
          </a:bodyPr>
          <a:lstStyle>
            <a:lvl1pPr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4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t" anchorCtr="0" compatLnSpc="1">
            <a:prstTxWarp prst="textNoShape">
              <a:avLst/>
            </a:prstTxWarp>
          </a:bodyPr>
          <a:lstStyle>
            <a:lvl1pPr algn="r"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7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9" y="4689993"/>
            <a:ext cx="5437187" cy="4443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noProof="0" smtClean="0"/>
              <a:t>Se face clic pentru editarea stilurilor textului Coordonatorului</a:t>
            </a:r>
          </a:p>
          <a:p>
            <a:pPr lvl="1"/>
            <a:r>
              <a:rPr lang="ro-RO" noProof="0" smtClean="0"/>
              <a:t>Nivelul secund</a:t>
            </a:r>
          </a:p>
          <a:p>
            <a:pPr lvl="2"/>
            <a:r>
              <a:rPr lang="ro-RO" noProof="0" smtClean="0"/>
              <a:t>Al treilea nivel</a:t>
            </a:r>
          </a:p>
          <a:p>
            <a:pPr lvl="3"/>
            <a:r>
              <a:rPr lang="ro-RO" noProof="0" smtClean="0"/>
              <a:t>Al patrulea nivel</a:t>
            </a:r>
          </a:p>
          <a:p>
            <a:pPr lvl="4"/>
            <a:r>
              <a:rPr lang="ro-RO" noProof="0" smtClean="0"/>
              <a:t>Al cincilea nivel</a:t>
            </a:r>
          </a:p>
        </p:txBody>
      </p:sp>
      <p:sp>
        <p:nvSpPr>
          <p:cNvPr id="157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406"/>
            <a:ext cx="2946400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b" anchorCtr="0" compatLnSpc="1">
            <a:prstTxWarp prst="textNoShape">
              <a:avLst/>
            </a:prstTxWarp>
          </a:bodyPr>
          <a:lstStyle>
            <a:lvl1pPr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406"/>
            <a:ext cx="2946400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0" tIns="47055" rIns="94110" bIns="47055" numCol="1" anchor="b" anchorCtr="0" compatLnSpc="1">
            <a:prstTxWarp prst="textNoShape">
              <a:avLst/>
            </a:prstTxWarp>
          </a:bodyPr>
          <a:lstStyle>
            <a:lvl1pPr algn="r" defTabSz="941388">
              <a:defRPr sz="1200">
                <a:latin typeface="Arial" charset="0"/>
              </a:defRPr>
            </a:lvl1pPr>
          </a:lstStyle>
          <a:p>
            <a:pPr>
              <a:defRPr/>
            </a:pPr>
            <a:fld id="{15EA6593-624B-4ACE-A1E4-B04BF982493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A99193-3877-47E8-8878-985FADE72F2A}" type="slidenum">
              <a:rPr lang="ro-RO" altLang="en-US" smtClean="0"/>
              <a:pPr/>
              <a:t>1</a:t>
            </a:fld>
            <a:endParaRPr lang="ro-RO" alt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95E1F-0185-44D6-AE3F-075340A825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0FADF-53F5-47B5-800F-25E463360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D5016-F5F9-4A05-84F5-A67412464F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CCAEB-8732-4871-B29A-F6B8A761C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1CB08-0A7E-4787-B8BD-FA749A022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BBD5-0BEB-49C5-865B-3EC3FE499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AD00-AE50-4D84-B66C-CE0A055FC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1085D-042A-4EB5-9D14-6022551DA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26DB1-10BE-41E5-868A-EBBAF296D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FCB6A-935D-40C8-BD70-CB9D8FFF5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EFA75-9353-403F-8F50-8ECB0D78B6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98CEB74-8E75-4AB9-8BE7-E487A21BA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5" r:id="rId1"/>
    <p:sldLayoutId id="2147484236" r:id="rId2"/>
    <p:sldLayoutId id="2147484237" r:id="rId3"/>
    <p:sldLayoutId id="2147484238" r:id="rId4"/>
    <p:sldLayoutId id="2147484239" r:id="rId5"/>
    <p:sldLayoutId id="2147484240" r:id="rId6"/>
    <p:sldLayoutId id="2147484241" r:id="rId7"/>
    <p:sldLayoutId id="2147484242" r:id="rId8"/>
    <p:sldLayoutId id="2147484243" r:id="rId9"/>
    <p:sldLayoutId id="2147484244" r:id="rId10"/>
    <p:sldLayoutId id="2147484245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85162-6C63-46F0-89D2-59A61A9610D8}" type="slidenum">
              <a:rPr lang="ru-RU" altLang="en-US"/>
              <a:pPr>
                <a:defRPr/>
              </a:pPr>
              <a:t>1</a:t>
            </a:fld>
            <a:endParaRPr lang="ru-RU" alt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88640"/>
            <a:ext cx="8848401" cy="6167710"/>
          </a:xfr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dirty="0">
              <a:solidFill>
                <a:schemeClr val="accent2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dirty="0">
              <a:solidFill>
                <a:schemeClr val="accent2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dirty="0">
              <a:solidFill>
                <a:schemeClr val="accent2"/>
              </a:solidFill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en-US" altLang="en-US" dirty="0">
              <a:solidFill>
                <a:schemeClr val="accent2"/>
              </a:solidFill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dirty="0">
              <a:solidFill>
                <a:schemeClr val="accent2"/>
              </a:solidFill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dirty="0">
              <a:solidFill>
                <a:schemeClr val="accent2"/>
              </a:solidFill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en-US" altLang="en-US" dirty="0">
              <a:solidFill>
                <a:schemeClr val="accent2"/>
              </a:solidFill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dirty="0">
              <a:solidFill>
                <a:schemeClr val="accent2"/>
              </a:solidFill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dirty="0">
              <a:solidFill>
                <a:schemeClr val="accent2"/>
              </a:solidFill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dirty="0">
              <a:solidFill>
                <a:schemeClr val="accent2"/>
              </a:solidFill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dirty="0">
              <a:solidFill>
                <a:schemeClr val="accent2"/>
              </a:solidFill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dirty="0">
              <a:solidFill>
                <a:schemeClr val="accent2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o-RO" sz="3400" i="1" dirty="0">
                <a:solidFill>
                  <a:schemeClr val="tx1"/>
                </a:solidFill>
              </a:rPr>
              <a:t>      </a:t>
            </a:r>
            <a:endParaRPr lang="en-US" sz="3400" i="1" dirty="0">
              <a:solidFill>
                <a:schemeClr val="tx1"/>
              </a:solidFill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r>
              <a:rPr lang="en-US" altLang="en-US" sz="4000" b="1" i="1" dirty="0" err="1">
                <a:solidFill>
                  <a:schemeClr val="tx1"/>
                </a:solidFill>
              </a:rPr>
              <a:t>Aspecte</a:t>
            </a:r>
            <a:r>
              <a:rPr lang="en-US" altLang="en-US" sz="4000" b="1" i="1" dirty="0">
                <a:solidFill>
                  <a:schemeClr val="tx1"/>
                </a:solidFill>
              </a:rPr>
              <a:t> </a:t>
            </a:r>
            <a:r>
              <a:rPr lang="ro-RO" altLang="en-US" sz="4000" b="1" i="1" dirty="0">
                <a:solidFill>
                  <a:schemeClr val="tx1"/>
                </a:solidFill>
              </a:rPr>
              <a:t>și probleme de bază la planificarea și executarea </a:t>
            </a: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r>
              <a:rPr lang="ro-RO" altLang="en-US" sz="4000" b="1" i="1" dirty="0">
                <a:solidFill>
                  <a:schemeClr val="tx1"/>
                </a:solidFill>
              </a:rPr>
              <a:t>cheltuielilor  din contul transferurilor cu destinație specială </a:t>
            </a: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r>
              <a:rPr lang="ro-RO" altLang="en-US" sz="4000" b="1" i="1" dirty="0">
                <a:solidFill>
                  <a:schemeClr val="tx1"/>
                </a:solidFill>
              </a:rPr>
              <a:t>pentru infrastructura drumurilor  și cheltuieli capitale</a:t>
            </a: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r>
              <a:rPr lang="en-US" altLang="en-US" sz="3400" i="1" dirty="0">
                <a:solidFill>
                  <a:schemeClr val="tx1"/>
                </a:solidFill>
              </a:rPr>
              <a:t> </a:t>
            </a:r>
            <a:endParaRPr lang="ro-RO" altLang="en-US" sz="3400" i="1" dirty="0">
              <a:solidFill>
                <a:schemeClr val="tx1"/>
              </a:solidFill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dirty="0">
              <a:solidFill>
                <a:schemeClr val="accent2"/>
              </a:solidFill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ro-RO" altLang="en-US" dirty="0">
              <a:solidFill>
                <a:schemeClr val="accent2"/>
              </a:solidFill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o-RO" altLang="en-US" dirty="0">
              <a:solidFill>
                <a:schemeClr val="accent2"/>
              </a:solidFill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endParaRPr lang="en-US" altLang="en-US" dirty="0">
              <a:solidFill>
                <a:schemeClr val="accent2"/>
              </a:solidFill>
            </a:endParaRPr>
          </a:p>
          <a:p>
            <a:pPr algn="ctr" eaLnBrk="1" fontAlgn="auto" hangingPunct="1">
              <a:lnSpc>
                <a:spcPct val="70000"/>
              </a:lnSpc>
              <a:spcAft>
                <a:spcPts val="0"/>
              </a:spcAft>
              <a:buFontTx/>
              <a:buNone/>
              <a:defRPr/>
            </a:pPr>
            <a:r>
              <a:rPr lang="en-US" altLang="en-US" dirty="0">
                <a:solidFill>
                  <a:schemeClr val="accent2"/>
                </a:solidFill>
              </a:rPr>
              <a:t> 23</a:t>
            </a:r>
            <a:r>
              <a:rPr lang="ro-RO" altLang="en-US" dirty="0">
                <a:solidFill>
                  <a:schemeClr val="accent2"/>
                </a:solidFill>
              </a:rPr>
              <a:t>  </a:t>
            </a:r>
            <a:r>
              <a:rPr lang="en-US" altLang="en-US" dirty="0" err="1">
                <a:solidFill>
                  <a:schemeClr val="accent2"/>
                </a:solidFill>
              </a:rPr>
              <a:t>ianuarie</a:t>
            </a:r>
            <a:r>
              <a:rPr lang="ro-RO" altLang="en-US" dirty="0">
                <a:solidFill>
                  <a:schemeClr val="accent2"/>
                </a:solidFill>
              </a:rPr>
              <a:t> </a:t>
            </a:r>
            <a:r>
              <a:rPr lang="en-US" altLang="en-US" dirty="0">
                <a:solidFill>
                  <a:schemeClr val="accent2"/>
                </a:solidFill>
              </a:rPr>
              <a:t>2</a:t>
            </a:r>
            <a:r>
              <a:rPr lang="ro-RO" altLang="en-US" dirty="0">
                <a:solidFill>
                  <a:schemeClr val="accent2"/>
                </a:solidFill>
              </a:rPr>
              <a:t>0</a:t>
            </a:r>
            <a:r>
              <a:rPr lang="en-US" altLang="en-US" dirty="0">
                <a:solidFill>
                  <a:schemeClr val="accent2"/>
                </a:solidFill>
              </a:rPr>
              <a:t>20</a:t>
            </a:r>
            <a:endParaRPr lang="ro-RO" altLang="en-US" dirty="0">
              <a:solidFill>
                <a:schemeClr val="accent2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endParaRPr lang="en-US" altLang="en-US" dirty="0">
              <a:solidFill>
                <a:schemeClr val="accent2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altLang="en-US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642938" y="3143250"/>
            <a:ext cx="77755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endParaRPr lang="ro-RO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285750"/>
            <a:ext cx="1368425" cy="1368425"/>
          </a:xfrm>
          <a:prstGeom prst="rect">
            <a:avLst/>
          </a:prstGeom>
          <a:solidFill>
            <a:srgbClr val="3366FF">
              <a:alpha val="61176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55650" y="1785926"/>
            <a:ext cx="7272338" cy="8572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en-US" sz="3400" b="1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Ministerul</a:t>
            </a:r>
            <a:r>
              <a:rPr lang="en-US" sz="3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400" b="1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Fi</a:t>
            </a:r>
            <a:r>
              <a:rPr lang="ro-RO" sz="34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nanțelor </a:t>
            </a:r>
            <a:endParaRPr lang="en-US" sz="3400" i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o-RO" sz="2400" dirty="0" smtClean="0"/>
              <a:t>Planificarea transferurilor cu destinație specială pentru </a:t>
            </a:r>
            <a:r>
              <a:rPr lang="ro-RO" sz="2400" b="1" u="sng" dirty="0" smtClean="0"/>
              <a:t>infrastructura drumurilor</a:t>
            </a:r>
            <a:endParaRPr lang="en-GB" sz="2400" b="1" u="sn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95BBD5-0BEB-49C5-865B-3EC3FE499EC6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" y="1628800"/>
            <a:ext cx="8229600" cy="4497363"/>
          </a:xfr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indent="449580" algn="just">
              <a:spcAft>
                <a:spcPts val="0"/>
              </a:spcAft>
            </a:pPr>
            <a:r>
              <a:rPr lang="ro-RO" b="1" dirty="0" smtClean="0"/>
              <a:t>Nivelul I </a:t>
            </a:r>
            <a:r>
              <a:rPr lang="ro-RO" dirty="0" smtClean="0"/>
              <a:t>– </a:t>
            </a:r>
            <a:r>
              <a:rPr lang="ro-RO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transferurile</a:t>
            </a:r>
            <a:r>
              <a:rPr lang="ro-RO" dirty="0" smtClean="0"/>
              <a:t> </a:t>
            </a:r>
            <a:r>
              <a:rPr lang="ro-RO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sînt</a:t>
            </a:r>
            <a:r>
              <a:rPr lang="ro-RO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stabilite în baza </a:t>
            </a:r>
            <a:r>
              <a:rPr lang="ro-RO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alin</a:t>
            </a:r>
            <a:r>
              <a:rPr lang="ro-RO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.(2) art. 12 din </a:t>
            </a:r>
            <a:r>
              <a:rPr lang="ro-RO" sz="18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Legea privind finanțele publice locale nr.397/16.10.2003, </a:t>
            </a:r>
            <a:r>
              <a:rPr lang="ro-RO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calculează </a:t>
            </a:r>
            <a:r>
              <a:rPr lang="ro-RO" sz="1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proporțional numărului populației din teritoriul unității administrativ-teritoriale respective</a:t>
            </a:r>
            <a:r>
              <a:rPr lang="ro-RO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în baza datelor oficiale existente la momentul calculării acestora, în </a:t>
            </a:r>
            <a:r>
              <a:rPr lang="ro-RO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cuantum </a:t>
            </a:r>
            <a:r>
              <a:rPr lang="ro-RO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50% din volumul total al taxei pentru folosirea drumurilor de către autovehiculele înmatriculate în Republica </a:t>
            </a:r>
            <a:r>
              <a:rPr lang="ro-RO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Moldova și </a:t>
            </a:r>
            <a:r>
              <a:rPr lang="ro-RO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utilizează, exclusiv </a:t>
            </a:r>
            <a:r>
              <a:rPr lang="ro-RO" sz="18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 infrastructura drumurilor comunale și a străzilor</a:t>
            </a:r>
            <a:r>
              <a:rPr lang="ro-RO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o-RO" sz="18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endParaRPr lang="ru-RU" sz="1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o-RO" b="1" dirty="0" smtClean="0"/>
              <a:t>Nivelul II </a:t>
            </a:r>
            <a:r>
              <a:rPr lang="ro-RO" dirty="0" smtClean="0"/>
              <a:t>– </a:t>
            </a:r>
            <a:r>
              <a:rPr lang="ro-RO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transferurile</a:t>
            </a:r>
            <a:r>
              <a:rPr lang="ro-RO" dirty="0" smtClean="0"/>
              <a:t> </a:t>
            </a:r>
            <a:r>
              <a:rPr lang="ro-RO" sz="18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sînt</a:t>
            </a:r>
            <a:r>
              <a:rPr lang="ro-RO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stabilite în baza art. </a:t>
            </a:r>
            <a:r>
              <a:rPr lang="ro-RO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 alin. (2) </a:t>
            </a:r>
            <a:r>
              <a:rPr lang="ro-RO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din Legea nr.720-XIII din 02 februarie </a:t>
            </a:r>
            <a:r>
              <a:rPr lang="ro-RO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1996, </a:t>
            </a:r>
            <a:r>
              <a:rPr lang="ro-RO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calculează </a:t>
            </a:r>
            <a:r>
              <a:rPr lang="ro-RO" sz="1800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 funcție de numărul de kilometri echivalenți </a:t>
            </a:r>
            <a:r>
              <a:rPr lang="ro-RO" sz="1800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administrați</a:t>
            </a:r>
            <a:r>
              <a:rPr lang="en-US" sz="1800" u="sng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o-RO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în baza informației Ministerului Economiei și Infrastructurii</a:t>
            </a:r>
            <a:r>
              <a:rPr lang="en-US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 </a:t>
            </a:r>
            <a:r>
              <a:rPr lang="ro-RO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folosesc </a:t>
            </a:r>
            <a:r>
              <a:rPr lang="ro-RO" sz="1800" b="1" u="sng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 drumurile locale de interes raional.</a:t>
            </a:r>
          </a:p>
          <a:p>
            <a:pPr indent="449580" algn="just">
              <a:spcAft>
                <a:spcPts val="0"/>
              </a:spcAft>
            </a:pPr>
            <a:endParaRPr lang="ro-RO" sz="1800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endParaRPr lang="ro-RO" sz="1800" dirty="0" smtClean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endParaRPr lang="ro-RO" sz="1800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endParaRPr lang="ro-RO" sz="1800" dirty="0" smtClean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endParaRPr lang="ru-RU" sz="1800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1061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o-RO" sz="2400" dirty="0" smtClean="0"/>
              <a:t>Planificarea transferurilor cu destinație specială pentru cheltuieli capitale</a:t>
            </a:r>
            <a:endParaRPr lang="en-GB" sz="2400" b="1" u="sn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95BBD5-0BEB-49C5-865B-3EC3FE499EC6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" y="1628800"/>
            <a:ext cx="8229600" cy="4497363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indent="324000" algn="just">
              <a:spcAft>
                <a:spcPts val="0"/>
              </a:spcAft>
            </a:pPr>
            <a:r>
              <a:rPr lang="ro-RO" b="1" dirty="0" smtClean="0"/>
              <a:t>Nivelul I și II</a:t>
            </a:r>
            <a:r>
              <a:rPr lang="ro-RO" dirty="0" smtClean="0"/>
              <a:t> – </a:t>
            </a:r>
            <a:r>
              <a:rPr lang="ro-RO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 prezent nu este stabilit </a:t>
            </a:r>
            <a:r>
              <a:rPr lang="ro-RO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 un mecanism privind </a:t>
            </a:r>
            <a:r>
              <a:rPr lang="ro-RO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modul de alocare a transferurilor cu destinație </a:t>
            </a:r>
            <a:r>
              <a:rPr lang="ro-RO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specială din bugetul de stat către APL </a:t>
            </a:r>
            <a:r>
              <a:rPr lang="ro-RO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 cheltuieli </a:t>
            </a:r>
            <a:r>
              <a:rPr lang="ro-RO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capitale.</a:t>
            </a:r>
            <a:endParaRPr lang="ro-RO" sz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o-RO" b="1" dirty="0" smtClean="0"/>
              <a:t>Ministerul Finanțelor -</a:t>
            </a:r>
            <a:r>
              <a:rPr lang="ro-RO" dirty="0" smtClean="0"/>
              <a:t> </a:t>
            </a:r>
            <a:r>
              <a:rPr lang="ro-RO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 baza adresărilor </a:t>
            </a:r>
            <a:r>
              <a:rPr lang="ro-RO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APL și indicațiilor autorităților legislative și executive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ale </a:t>
            </a:r>
            <a:r>
              <a:rPr lang="ro-RO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Republicii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Moldova</a:t>
            </a:r>
            <a:r>
              <a:rPr lang="ro-RO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analizează </a:t>
            </a:r>
            <a:r>
              <a:rPr lang="ro-RO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fiecare situație în parte </a:t>
            </a:r>
            <a:r>
              <a:rPr lang="ro-RO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și, în dependență de resursele disponibile,  planifică alocații </a:t>
            </a:r>
            <a:r>
              <a:rPr lang="ro-RO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pentru </a:t>
            </a:r>
            <a:r>
              <a:rPr lang="ro-RO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finalizarea </a:t>
            </a:r>
            <a:r>
              <a:rPr lang="ro-RO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unor obiective, achitarea datoriilor </a:t>
            </a:r>
            <a:r>
              <a:rPr lang="ro-RO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argumentate pentru lucrările valorificate, contribuții </a:t>
            </a:r>
            <a:r>
              <a:rPr lang="ro-RO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implementarea </a:t>
            </a:r>
            <a:r>
              <a:rPr lang="ro-RO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PFSE sau din 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FEN</a:t>
            </a:r>
            <a:r>
              <a:rPr lang="ro-RO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o-RO" b="1" dirty="0" smtClean="0"/>
              <a:t>Propunerile esențiale pentru cheltuieli capitale – </a:t>
            </a:r>
            <a:r>
              <a:rPr lang="ro-RO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analizează și se aprobă în procesul examinării și aprobării  Legii bugetului de stat pe anul respectiv, în lectură finală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Parlament</a:t>
            </a:r>
            <a:r>
              <a:rPr lang="ro-RO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în baza amendamentelor unor deputați, </a:t>
            </a:r>
            <a:r>
              <a:rPr lang="ro-RO" sz="1800" b="1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în limita mijloacelor disponibile</a:t>
            </a:r>
            <a:r>
              <a:rPr lang="en-US" sz="1800" b="1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2400" b="1" u="sng" dirty="0"/>
          </a:p>
          <a:p>
            <a:pPr indent="449580" algn="just">
              <a:spcAft>
                <a:spcPts val="0"/>
              </a:spcAft>
            </a:pPr>
            <a:endParaRPr lang="ro-RO" sz="1800" dirty="0" smtClean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endParaRPr lang="ro-RO" sz="1800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endParaRPr lang="ro-RO" sz="1800" dirty="0" smtClean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endParaRPr lang="ru-RU" sz="1800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4722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ro-RO" sz="2400" dirty="0" smtClean="0"/>
              <a:t>Probleme/impedimente ce țin de executarea transferurilor cu destinație specială</a:t>
            </a:r>
            <a:endParaRPr lang="en-GB" sz="2400" b="1" u="sn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795BBD5-0BEB-49C5-865B-3EC3FE499EC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" y="1628800"/>
            <a:ext cx="8229600" cy="4727550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indent="449580" algn="just">
              <a:spcAft>
                <a:spcPts val="0"/>
              </a:spcAft>
            </a:pPr>
            <a:r>
              <a:rPr lang="ro-RO" b="1" dirty="0" smtClean="0"/>
              <a:t>Neindicarea ”marcherului” </a:t>
            </a:r>
            <a:r>
              <a:rPr lang="ro-RO" dirty="0" smtClean="0"/>
              <a:t>în procesul de elaborare a Ordinelor de plată.</a:t>
            </a:r>
          </a:p>
          <a:p>
            <a:pPr indent="449580" algn="just">
              <a:spcAft>
                <a:spcPts val="0"/>
              </a:spcAft>
            </a:pPr>
            <a:r>
              <a:rPr lang="ro-RO" b="1" dirty="0" smtClean="0"/>
              <a:t>Tergiversarea procedurilor </a:t>
            </a:r>
            <a:r>
              <a:rPr lang="ro-RO" dirty="0" smtClean="0"/>
              <a:t>de licitație (an electoral, lipsa personalului calificat).</a:t>
            </a:r>
          </a:p>
          <a:p>
            <a:pPr indent="449580" algn="just">
              <a:spcAft>
                <a:spcPts val="0"/>
              </a:spcAft>
            </a:pPr>
            <a:r>
              <a:rPr lang="ro-RO" b="1" dirty="0" smtClean="0"/>
              <a:t>Prezentarea cu </a:t>
            </a:r>
            <a:r>
              <a:rPr lang="ro-RO" b="1" dirty="0" err="1" smtClean="0"/>
              <a:t>întîrziere</a:t>
            </a:r>
            <a:r>
              <a:rPr lang="ro-RO" b="1" dirty="0" smtClean="0"/>
              <a:t> a documentelor </a:t>
            </a:r>
            <a:r>
              <a:rPr lang="ro-RO" dirty="0" smtClean="0"/>
              <a:t>spre plată către trezoreriile regionale </a:t>
            </a:r>
            <a:r>
              <a:rPr lang="en-US" dirty="0" smtClean="0"/>
              <a:t>- </a:t>
            </a:r>
            <a:r>
              <a:rPr lang="ro-RO" dirty="0" smtClean="0"/>
              <a:t>crearea datoriilor creditoare</a:t>
            </a:r>
            <a:r>
              <a:rPr lang="en-US" smtClean="0"/>
              <a:t> la 31.12.2019</a:t>
            </a:r>
            <a:r>
              <a:rPr lang="ro-RO" smtClean="0"/>
              <a:t>.</a:t>
            </a:r>
            <a:endParaRPr lang="ro-RO" dirty="0" smtClean="0"/>
          </a:p>
          <a:p>
            <a:pPr indent="449580" algn="just">
              <a:spcAft>
                <a:spcPts val="0"/>
              </a:spcAft>
            </a:pPr>
            <a:r>
              <a:rPr lang="ro-RO" b="1" u="sng" dirty="0" smtClean="0"/>
              <a:t>Necorelarea bugetelor </a:t>
            </a:r>
            <a:r>
              <a:rPr lang="ro-RO" u="sng" dirty="0" smtClean="0"/>
              <a:t>locale în baza mijloacelor financiare primite de la FEN.  </a:t>
            </a:r>
          </a:p>
          <a:p>
            <a:pPr indent="449580" algn="just">
              <a:spcAft>
                <a:spcPts val="0"/>
              </a:spcAft>
            </a:pPr>
            <a:endParaRPr lang="ro-RO" sz="1800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endParaRPr lang="ro-RO" sz="1800" dirty="0" smtClean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endParaRPr lang="ru-RU" sz="1800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305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5715040"/>
          </a:xfr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o-RO" dirty="0" smtClean="0"/>
              <a:t>Mulțumesc pentru atenție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D1085D-042A-4EB5-9D14-6022551DA20F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88840"/>
            <a:ext cx="7772400" cy="515089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en-GB" sz="2400" dirty="0" err="1"/>
              <a:t>Pentru</a:t>
            </a:r>
            <a:r>
              <a:rPr lang="en-GB" sz="2400" dirty="0"/>
              <a:t> </a:t>
            </a:r>
            <a:r>
              <a:rPr lang="en-GB" sz="2400" dirty="0" err="1"/>
              <a:t>informații</a:t>
            </a:r>
            <a:r>
              <a:rPr lang="en-GB" sz="2400" dirty="0"/>
              <a:t> </a:t>
            </a:r>
            <a:r>
              <a:rPr lang="en-GB" sz="2400" dirty="0" err="1" smtClean="0"/>
              <a:t>suplimentare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81CB08-0A7E-4787-B8BD-FA749A022A5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19672" y="2503929"/>
            <a:ext cx="59046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ro-RO" sz="2700" dirty="0" err="1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lilia.taban</a:t>
            </a:r>
            <a:r>
              <a:rPr lang="en-US" sz="27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@mf.gov.md</a:t>
            </a:r>
            <a:endParaRPr lang="en-US" sz="27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6" name="Title 5"/>
          <p:cNvSpPr txBox="1">
            <a:spLocks noGrp="1"/>
          </p:cNvSpPr>
          <p:nvPr>
            <p:ph type="title"/>
          </p:nvPr>
        </p:nvSpPr>
        <p:spPr>
          <a:xfrm>
            <a:off x="1619672" y="3144324"/>
            <a:ext cx="6192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(+373) 22 26 </a:t>
            </a:r>
            <a:r>
              <a:rPr lang="ro-RO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26</a:t>
            </a:r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ro-RO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78</a:t>
            </a:r>
            <a:endParaRPr lang="en-US" sz="2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9090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7029</TotalTime>
  <Words>390</Words>
  <Application>Microsoft Office PowerPoint</Application>
  <PresentationFormat>On-screen Show (4:3)</PresentationFormat>
  <Paragraphs>57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Comic Sans MS</vt:lpstr>
      <vt:lpstr>Lato Black</vt:lpstr>
      <vt:lpstr>Times New Roman</vt:lpstr>
      <vt:lpstr>Тема Office</vt:lpstr>
      <vt:lpstr>PowerPoint Presentation</vt:lpstr>
      <vt:lpstr>Planificarea transferurilor cu destinație specială pentru infrastructura drumurilor</vt:lpstr>
      <vt:lpstr>Planificarea transferurilor cu destinație specială pentru cheltuieli capitale</vt:lpstr>
      <vt:lpstr>Probleme/impedimente ce țin de executarea transferurilor cu destinație specială</vt:lpstr>
      <vt:lpstr>Mulțumesc pentru atenție</vt:lpstr>
      <vt:lpstr>(+373) 22 26 26 78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Tehnici de Negociere</dc:title>
  <dc:creator>www.RegieLive.ro</dc:creator>
  <cp:lastModifiedBy>Ion Iaconi</cp:lastModifiedBy>
  <cp:revision>836</cp:revision>
  <cp:lastPrinted>2020-01-21T07:53:05Z</cp:lastPrinted>
  <dcterms:created xsi:type="dcterms:W3CDTF">2006-03-19T15:54:55Z</dcterms:created>
  <dcterms:modified xsi:type="dcterms:W3CDTF">2020-01-22T14:39:26Z</dcterms:modified>
</cp:coreProperties>
</file>