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4234" r:id="rId1"/>
  </p:sldMasterIdLst>
  <p:notesMasterIdLst>
    <p:notesMasterId r:id="rId8"/>
  </p:notesMasterIdLst>
  <p:handoutMasterIdLst>
    <p:handoutMasterId r:id="rId9"/>
  </p:handoutMasterIdLst>
  <p:sldIdLst>
    <p:sldId id="275" r:id="rId2"/>
    <p:sldId id="478" r:id="rId3"/>
    <p:sldId id="480" r:id="rId4"/>
    <p:sldId id="481" r:id="rId5"/>
    <p:sldId id="473" r:id="rId6"/>
    <p:sldId id="474" r:id="rId7"/>
  </p:sldIdLst>
  <p:sldSz cx="9144000" cy="6858000" type="screen4x3"/>
  <p:notesSz cx="6797675" cy="987425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99"/>
    <a:srgbClr val="FF0000"/>
    <a:srgbClr val="CC3300"/>
    <a:srgbClr val="99FF66"/>
    <a:srgbClr val="FFFF00"/>
    <a:srgbClr val="FFFF99"/>
    <a:srgbClr val="FF9900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681" autoAdjust="0"/>
    <p:restoredTop sz="94750" autoAdjust="0"/>
  </p:normalViewPr>
  <p:slideViewPr>
    <p:cSldViewPr>
      <p:cViewPr varScale="1">
        <p:scale>
          <a:sx n="109" d="100"/>
          <a:sy n="109" d="100"/>
        </p:scale>
        <p:origin x="1728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2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42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682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42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682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78406"/>
            <a:ext cx="2946400" cy="4942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682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378406"/>
            <a:ext cx="2946400" cy="4942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E1DEC62C-615A-470A-A464-B38E51F302F4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6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42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110" tIns="47055" rIns="94110" bIns="47055" numCol="1" anchor="t" anchorCtr="0" compatLnSpc="1">
            <a:prstTxWarp prst="textNoShape">
              <a:avLst/>
            </a:prstTxWarp>
          </a:bodyPr>
          <a:lstStyle>
            <a:lvl1pPr defTabSz="941388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1576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42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110" tIns="47055" rIns="94110" bIns="47055" numCol="1" anchor="t" anchorCtr="0" compatLnSpc="1">
            <a:prstTxWarp prst="textNoShape">
              <a:avLst/>
            </a:prstTxWarp>
          </a:bodyPr>
          <a:lstStyle>
            <a:lvl1pPr algn="r" defTabSz="941388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92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31863" y="741363"/>
            <a:ext cx="4935537" cy="3702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77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9" y="4689993"/>
            <a:ext cx="5437187" cy="444364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110" tIns="47055" rIns="94110" bIns="4705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o-RO" noProof="0" smtClean="0"/>
              <a:t>Se face clic pentru editarea stilurilor textului Coordonatorului</a:t>
            </a:r>
          </a:p>
          <a:p>
            <a:pPr lvl="1"/>
            <a:r>
              <a:rPr lang="ro-RO" noProof="0" smtClean="0"/>
              <a:t>Nivelul secund</a:t>
            </a:r>
          </a:p>
          <a:p>
            <a:pPr lvl="2"/>
            <a:r>
              <a:rPr lang="ro-RO" noProof="0" smtClean="0"/>
              <a:t>Al treilea nivel</a:t>
            </a:r>
          </a:p>
          <a:p>
            <a:pPr lvl="3"/>
            <a:r>
              <a:rPr lang="ro-RO" noProof="0" smtClean="0"/>
              <a:t>Al patrulea nivel</a:t>
            </a:r>
          </a:p>
          <a:p>
            <a:pPr lvl="4"/>
            <a:r>
              <a:rPr lang="ro-RO" noProof="0" smtClean="0"/>
              <a:t>Al cincilea nivel</a:t>
            </a:r>
          </a:p>
        </p:txBody>
      </p:sp>
      <p:sp>
        <p:nvSpPr>
          <p:cNvPr id="1577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78406"/>
            <a:ext cx="2946400" cy="4942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110" tIns="47055" rIns="94110" bIns="47055" numCol="1" anchor="b" anchorCtr="0" compatLnSpc="1">
            <a:prstTxWarp prst="textNoShape">
              <a:avLst/>
            </a:prstTxWarp>
          </a:bodyPr>
          <a:lstStyle>
            <a:lvl1pPr defTabSz="941388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1577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378406"/>
            <a:ext cx="2946400" cy="4942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110" tIns="47055" rIns="94110" bIns="47055" numCol="1" anchor="b" anchorCtr="0" compatLnSpc="1">
            <a:prstTxWarp prst="textNoShape">
              <a:avLst/>
            </a:prstTxWarp>
          </a:bodyPr>
          <a:lstStyle>
            <a:lvl1pPr algn="r" defTabSz="941388">
              <a:defRPr sz="1200">
                <a:latin typeface="Arial" charset="0"/>
              </a:defRPr>
            </a:lvl1pPr>
          </a:lstStyle>
          <a:p>
            <a:pPr>
              <a:defRPr/>
            </a:pPr>
            <a:fld id="{15EA6593-624B-4ACE-A1E4-B04BF982493E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DA99193-3877-47E8-8878-985FADE72F2A}" type="slidenum">
              <a:rPr lang="ro-RO" altLang="en-US" smtClean="0"/>
              <a:pPr/>
              <a:t>1</a:t>
            </a:fld>
            <a:endParaRPr lang="ro-RO" altLang="en-US" smtClean="0"/>
          </a:p>
        </p:txBody>
      </p:sp>
      <p:sp>
        <p:nvSpPr>
          <p:cNvPr id="1024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GB" alt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495E1F-0185-44D6-AE3F-075340A8256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A0FADF-53F5-47B5-800F-25E4633605A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AD5016-F5F9-4A05-84F5-A67412464F7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BCCAEB-8732-4871-B29A-F6B8A761CE9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81CB08-0A7E-4787-B8BD-FA749A022A5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95BBD5-0BEB-49C5-865B-3EC3FE499EC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C7AD00-AE50-4D84-B66C-CE0A055FCC2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D1085D-042A-4EB5-9D14-6022551DA20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E26DB1-10BE-41E5-868A-EBBAF296D78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4FCB6A-935D-40C8-BD70-CB9D8FFF558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BEFA75-9353-403F-8F50-8ECB0D78B68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098CEB74-8E75-4AB9-8BE7-E487A21BA0A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235" r:id="rId1"/>
    <p:sldLayoutId id="2147484236" r:id="rId2"/>
    <p:sldLayoutId id="2147484237" r:id="rId3"/>
    <p:sldLayoutId id="2147484238" r:id="rId4"/>
    <p:sldLayoutId id="2147484239" r:id="rId5"/>
    <p:sldLayoutId id="2147484240" r:id="rId6"/>
    <p:sldLayoutId id="2147484241" r:id="rId7"/>
    <p:sldLayoutId id="2147484242" r:id="rId8"/>
    <p:sldLayoutId id="2147484243" r:id="rId9"/>
    <p:sldLayoutId id="2147484244" r:id="rId10"/>
    <p:sldLayoutId id="2147484245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85162-6C63-46F0-89D2-59A61A9610D8}" type="slidenum">
              <a:rPr lang="ru-RU" altLang="en-US"/>
              <a:pPr>
                <a:defRPr/>
              </a:pPr>
              <a:t>1</a:t>
            </a:fld>
            <a:endParaRPr lang="ru-RU" alt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79512" y="188640"/>
            <a:ext cx="8848401" cy="6167710"/>
          </a:xfr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>
            <a:normAutofit fontScale="62500" lnSpcReduction="2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en-US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en-US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o-RO" sz="3400" i="1" dirty="0">
                <a:solidFill>
                  <a:schemeClr val="tx1"/>
                </a:solidFill>
              </a:rPr>
              <a:t>      </a:t>
            </a:r>
            <a:endParaRPr lang="en-US" sz="3400" i="1" dirty="0">
              <a:solidFill>
                <a:schemeClr val="tx1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r>
              <a:rPr lang="en-US" altLang="en-US" sz="4000" b="1" i="1" dirty="0" err="1">
                <a:solidFill>
                  <a:schemeClr val="tx1"/>
                </a:solidFill>
              </a:rPr>
              <a:t>Aspecte</a:t>
            </a:r>
            <a:r>
              <a:rPr lang="en-US" altLang="en-US" sz="4000" b="1" i="1" dirty="0">
                <a:solidFill>
                  <a:schemeClr val="tx1"/>
                </a:solidFill>
              </a:rPr>
              <a:t> </a:t>
            </a:r>
            <a:r>
              <a:rPr lang="ro-RO" altLang="en-US" sz="4000" b="1" i="1" dirty="0">
                <a:solidFill>
                  <a:schemeClr val="tx1"/>
                </a:solidFill>
              </a:rPr>
              <a:t>și probleme de bază la planificarea și executarea </a:t>
            </a: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r>
              <a:rPr lang="ro-RO" altLang="en-US" sz="4000" b="1" i="1" dirty="0">
                <a:solidFill>
                  <a:schemeClr val="tx1"/>
                </a:solidFill>
              </a:rPr>
              <a:t>cheltuielilor  din contul transferurilor cu destinație specială </a:t>
            </a: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r>
              <a:rPr lang="ro-RO" altLang="en-US" sz="4000" b="1" i="1" dirty="0">
                <a:solidFill>
                  <a:schemeClr val="tx1"/>
                </a:solidFill>
              </a:rPr>
              <a:t>pentru infrastructura drumurilor  și cheltuieli capitale</a:t>
            </a: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r>
              <a:rPr lang="en-US" altLang="en-US" sz="3400" i="1" dirty="0">
                <a:solidFill>
                  <a:schemeClr val="tx1"/>
                </a:solidFill>
              </a:rPr>
              <a:t> </a:t>
            </a:r>
            <a:endParaRPr lang="ro-RO" altLang="en-US" sz="3400" i="1" dirty="0">
              <a:solidFill>
                <a:schemeClr val="tx1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endParaRPr lang="en-US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lnSpc>
                <a:spcPct val="70000"/>
              </a:lnSpc>
              <a:spcAft>
                <a:spcPts val="0"/>
              </a:spcAft>
              <a:buFontTx/>
              <a:buNone/>
              <a:defRPr/>
            </a:pPr>
            <a:r>
              <a:rPr lang="en-US" altLang="en-US" dirty="0">
                <a:solidFill>
                  <a:schemeClr val="accent2"/>
                </a:solidFill>
              </a:rPr>
              <a:t> 23</a:t>
            </a:r>
            <a:r>
              <a:rPr lang="ro-RO" altLang="en-US" dirty="0">
                <a:solidFill>
                  <a:schemeClr val="accent2"/>
                </a:solidFill>
              </a:rPr>
              <a:t>  </a:t>
            </a:r>
            <a:r>
              <a:rPr lang="en-US" altLang="en-US" dirty="0" err="1">
                <a:solidFill>
                  <a:schemeClr val="accent2"/>
                </a:solidFill>
              </a:rPr>
              <a:t>ianuarie</a:t>
            </a:r>
            <a:r>
              <a:rPr lang="ro-RO" altLang="en-US" dirty="0">
                <a:solidFill>
                  <a:schemeClr val="accent2"/>
                </a:solidFill>
              </a:rPr>
              <a:t> </a:t>
            </a:r>
            <a:r>
              <a:rPr lang="en-US" altLang="en-US" dirty="0">
                <a:solidFill>
                  <a:schemeClr val="accent2"/>
                </a:solidFill>
              </a:rPr>
              <a:t>2</a:t>
            </a:r>
            <a:r>
              <a:rPr lang="ro-RO" altLang="en-US" dirty="0">
                <a:solidFill>
                  <a:schemeClr val="accent2"/>
                </a:solidFill>
              </a:rPr>
              <a:t>0</a:t>
            </a:r>
            <a:r>
              <a:rPr lang="en-US" altLang="en-US" dirty="0">
                <a:solidFill>
                  <a:schemeClr val="accent2"/>
                </a:solidFill>
              </a:rPr>
              <a:t>20</a:t>
            </a:r>
            <a:endParaRPr lang="ro-RO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spcAft>
                <a:spcPts val="0"/>
              </a:spcAft>
              <a:buFontTx/>
              <a:buNone/>
              <a:defRPr/>
            </a:pPr>
            <a:endParaRPr lang="en-US" altLang="en-US" dirty="0">
              <a:solidFill>
                <a:schemeClr val="accent2"/>
              </a:solidFill>
            </a:endParaRPr>
          </a:p>
          <a:p>
            <a:pPr algn="ctr" eaLnBrk="1" fontAlgn="auto" hangingPunct="1">
              <a:spcAft>
                <a:spcPts val="0"/>
              </a:spcAft>
              <a:buFontTx/>
              <a:buNone/>
              <a:defRPr/>
            </a:pPr>
            <a:r>
              <a:rPr lang="en-US" altLang="en-US" dirty="0">
                <a:solidFill>
                  <a:schemeClr val="accent2"/>
                </a:solidFill>
              </a:rPr>
              <a:t> </a:t>
            </a:r>
          </a:p>
        </p:txBody>
      </p:sp>
      <p:sp>
        <p:nvSpPr>
          <p:cNvPr id="36869" name="Rectangle 5"/>
          <p:cNvSpPr>
            <a:spLocks noChangeArrowheads="1"/>
          </p:cNvSpPr>
          <p:nvPr/>
        </p:nvSpPr>
        <p:spPr bwMode="auto">
          <a:xfrm>
            <a:off x="642938" y="3143250"/>
            <a:ext cx="7775575" cy="1657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  <a:defRPr/>
            </a:pPr>
            <a:endParaRPr lang="ro-RO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342900" indent="-342900" algn="ctr">
              <a:spcBef>
                <a:spcPct val="20000"/>
              </a:spcBef>
              <a:defRPr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</p:txBody>
      </p:sp>
      <p:pic>
        <p:nvPicPr>
          <p:cNvPr id="2053" name="Picture 2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786188" y="285750"/>
            <a:ext cx="1368425" cy="1368425"/>
          </a:xfrm>
          <a:prstGeom prst="rect">
            <a:avLst/>
          </a:prstGeom>
          <a:solidFill>
            <a:srgbClr val="3366FF">
              <a:alpha val="61176"/>
            </a:srgbClr>
          </a:solidFill>
          <a:ln w="9525">
            <a:noFill/>
            <a:miter lim="800000"/>
            <a:headEnd/>
            <a:tailEnd/>
          </a:ln>
        </p:spPr>
      </p:pic>
      <p:sp>
        <p:nvSpPr>
          <p:cNvPr id="9" name="Text Box 4"/>
          <p:cNvSpPr txBox="1">
            <a:spLocks noChangeArrowheads="1"/>
          </p:cNvSpPr>
          <p:nvPr/>
        </p:nvSpPr>
        <p:spPr bwMode="auto">
          <a:xfrm>
            <a:off x="755650" y="1785926"/>
            <a:ext cx="7272338" cy="857256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algn="ctr">
              <a:defRPr/>
            </a:pPr>
            <a:r>
              <a:rPr lang="en-US" sz="3400" b="1" i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Ministerul</a:t>
            </a:r>
            <a:r>
              <a:rPr lang="en-US" sz="3400" b="1" i="1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400" b="1" i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Fi</a:t>
            </a:r>
            <a:r>
              <a:rPr lang="ro-RO" sz="3400" b="1" i="1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nanțelor </a:t>
            </a:r>
            <a:endParaRPr lang="en-US" sz="3400" i="1" dirty="0">
              <a:latin typeface="Times New Roman" pitchFamily="18" charset="0"/>
              <a:cs typeface="Times New Roman" pitchFamily="18" charset="0"/>
            </a:endParaRPr>
          </a:p>
          <a:p>
            <a:pPr eaLnBrk="0" hangingPunct="0">
              <a:defRPr/>
            </a:pP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0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307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/>
          <a:lstStyle/>
          <a:p>
            <a:r>
              <a:rPr lang="ro-RO" sz="2400" dirty="0" smtClean="0"/>
              <a:t>Planificarea transferurilor cu destinație specială pentru </a:t>
            </a:r>
            <a:r>
              <a:rPr lang="ro-RO" sz="2400" b="1" u="sng" dirty="0" smtClean="0"/>
              <a:t>infrastructura drumurilor</a:t>
            </a:r>
            <a:endParaRPr lang="en-GB" sz="2400" b="1" u="sng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95BBD5-0BEB-49C5-865B-3EC3FE499EC6}" type="slidenum">
              <a:rPr lang="ru-RU" smtClean="0"/>
              <a:pPr>
                <a:defRPr/>
              </a:pPr>
              <a:t>2</a:t>
            </a:fld>
            <a:endParaRPr lang="ru-RU"/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>
          <a:xfrm>
            <a:off x="457200" y="1628800"/>
            <a:ext cx="8229600" cy="4497363"/>
          </a:xfr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indent="449580" algn="just">
              <a:spcAft>
                <a:spcPts val="0"/>
              </a:spcAft>
            </a:pPr>
            <a:r>
              <a:rPr lang="ro-RO" b="1" dirty="0" smtClean="0"/>
              <a:t>Nivelul I </a:t>
            </a:r>
            <a:r>
              <a:rPr lang="ro-RO" dirty="0" smtClean="0"/>
              <a:t>–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transferurile</a:t>
            </a:r>
            <a:r>
              <a:rPr lang="ro-RO" dirty="0" smtClean="0"/>
              <a:t> </a:t>
            </a:r>
            <a:r>
              <a:rPr lang="ro-RO" sz="1800" dirty="0" err="1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sînt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stabilite în baza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alin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.(2) art. 12 din </a:t>
            </a:r>
            <a:r>
              <a:rPr lang="ro-RO" sz="1800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Legea privind finanțele publice locale nr.397/16.10.2003,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se calculează </a:t>
            </a:r>
            <a:r>
              <a:rPr lang="ro-RO" sz="1800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proporțional numărului populației din teritoriul unității administrativ-teritoriale respective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în baza datelor oficiale existente la momentul calculării acestora, în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cuantum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 50% din volumul total al taxei pentru folosirea drumurilor de către autovehiculele înmatriculate în Republica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Moldova și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se utilizează, exclusiv </a:t>
            </a:r>
            <a:r>
              <a:rPr lang="ro-RO" sz="1800" b="1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pentru infrastructura drumurilor comunale și a străzilor</a:t>
            </a:r>
            <a:r>
              <a:rPr lang="ro-RO" sz="18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o-RO" sz="1800" b="1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endParaRPr lang="ru-RU" sz="1800" b="1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r>
              <a:rPr lang="ro-RO" b="1" dirty="0" smtClean="0"/>
              <a:t>Nivelul II </a:t>
            </a:r>
            <a:r>
              <a:rPr lang="ro-RO" dirty="0" smtClean="0"/>
              <a:t>– </a:t>
            </a:r>
            <a:r>
              <a:rPr lang="ro-RO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transferurile</a:t>
            </a:r>
            <a:r>
              <a:rPr lang="ro-RO" dirty="0" smtClean="0"/>
              <a:t> </a:t>
            </a:r>
            <a:r>
              <a:rPr lang="ro-RO" sz="1800" dirty="0" err="1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sînt</a:t>
            </a:r>
            <a:r>
              <a:rPr lang="ro-RO" sz="1800" dirty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stabilite în baza art. </a:t>
            </a:r>
            <a:r>
              <a:rPr lang="ro-RO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1, alin. (2) </a:t>
            </a:r>
            <a:r>
              <a:rPr lang="ro-RO" sz="1800" dirty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din Legea nr.720-XIII din 02 februarie </a:t>
            </a:r>
            <a:r>
              <a:rPr lang="ro-RO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1996, </a:t>
            </a:r>
            <a:r>
              <a:rPr lang="ro-RO" sz="1800" dirty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se calculează </a:t>
            </a:r>
            <a:r>
              <a:rPr lang="ro-RO" sz="1800" u="sng" dirty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în funcție de numărul de kilometri echivalenți </a:t>
            </a:r>
            <a:r>
              <a:rPr lang="ro-RO" sz="1800" u="sng" dirty="0" smtClean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administrați</a:t>
            </a:r>
            <a:r>
              <a:rPr lang="en-US" sz="1800" u="sng" dirty="0" smtClean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ro-RO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în baza informației Ministerului Economiei și Infrastructurii</a:t>
            </a:r>
            <a:r>
              <a:rPr lang="en-US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o-RO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și </a:t>
            </a:r>
            <a:r>
              <a:rPr lang="ro-RO" sz="1800" dirty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se folosesc </a:t>
            </a:r>
            <a:r>
              <a:rPr lang="ro-RO" sz="1800" b="1" u="sng" dirty="0">
                <a:solidFill>
                  <a:prstClr val="black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pentru drumurile locale de interes raional.</a:t>
            </a:r>
          </a:p>
          <a:p>
            <a:pPr indent="449580" algn="just">
              <a:spcAft>
                <a:spcPts val="0"/>
              </a:spcAft>
            </a:pPr>
            <a:endParaRPr lang="ro-RO" sz="1800" dirty="0">
              <a:solidFill>
                <a:srgbClr val="FF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endParaRPr lang="ro-RO" sz="1800" dirty="0" smtClean="0">
              <a:solidFill>
                <a:srgbClr val="FF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endParaRPr lang="ro-RO" sz="1800" dirty="0">
              <a:solidFill>
                <a:srgbClr val="FF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endParaRPr lang="ro-RO" sz="1800" dirty="0" smtClean="0">
              <a:solidFill>
                <a:srgbClr val="FF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endParaRPr lang="ru-RU" sz="1800" dirty="0">
              <a:solidFill>
                <a:srgbClr val="FF339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610611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/>
          <a:lstStyle/>
          <a:p>
            <a:r>
              <a:rPr lang="ro-RO" sz="2400" dirty="0" smtClean="0"/>
              <a:t>Planificarea transferurilor cu destinație specială pentru cheltuieli capitale</a:t>
            </a:r>
            <a:endParaRPr lang="en-GB" sz="2400" b="1" u="sng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95BBD5-0BEB-49C5-865B-3EC3FE499EC6}" type="slidenum">
              <a:rPr lang="ru-RU" smtClean="0"/>
              <a:pPr>
                <a:defRPr/>
              </a:pPr>
              <a:t>3</a:t>
            </a:fld>
            <a:endParaRPr lang="ru-RU"/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>
          <a:xfrm>
            <a:off x="457200" y="1628800"/>
            <a:ext cx="8229600" cy="4497363"/>
          </a:xfrm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indent="324000" algn="just">
              <a:spcAft>
                <a:spcPts val="0"/>
              </a:spcAft>
            </a:pPr>
            <a:r>
              <a:rPr lang="ro-RO" b="1" dirty="0" smtClean="0"/>
              <a:t>Nivelul I și II</a:t>
            </a:r>
            <a:r>
              <a:rPr lang="ro-RO" dirty="0" smtClean="0"/>
              <a:t> –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în prezent nu este stabilit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expres un mecanism privind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modul de alocare a transferurilor cu destinație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specială din bugetul de stat către APL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pentru cheltuieli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capitale.</a:t>
            </a:r>
            <a:endParaRPr lang="ro-RO" sz="18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r>
              <a:rPr lang="ro-RO" b="1" dirty="0" smtClean="0"/>
              <a:t>Ministerul Finanțelor -</a:t>
            </a:r>
            <a:r>
              <a:rPr lang="ro-RO" dirty="0" smtClean="0"/>
              <a:t>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în baza adresărilor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APL și indicațiilor autorităților legislative și executive</a:t>
            </a:r>
            <a:r>
              <a:rPr lang="en-US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ale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Republicii</a:t>
            </a:r>
            <a:r>
              <a:rPr lang="en-US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Moldova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analizează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fiecare situație în parte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și, în dependență de resursele disponibile,  planifică alocații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pentru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finalizarea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unor obiective, achitarea datoriilor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argumentate pentru lucrările valorificate, contribuții </a:t>
            </a:r>
            <a:r>
              <a:rPr lang="ro-RO" sz="1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la implementarea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PFSE sau din </a:t>
            </a:r>
            <a:r>
              <a:rPr lang="en-US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FEN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8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r>
              <a:rPr lang="ro-RO" b="1" dirty="0" smtClean="0"/>
              <a:t>Propunerile esențiale pentru cheltuieli capitale – 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se analizează și se aprobă în procesul examinării și aprobării  Legii bugetului de stat pe anul respectiv, în lectură finală</a:t>
            </a:r>
            <a:r>
              <a:rPr lang="en-US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la </a:t>
            </a:r>
            <a:r>
              <a:rPr lang="en-US" sz="1800" dirty="0" err="1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Parlament</a:t>
            </a:r>
            <a:r>
              <a:rPr lang="ro-RO" sz="18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în baza amendamentelor unor deputați, </a:t>
            </a:r>
            <a:r>
              <a:rPr lang="ro-RO" sz="1800" b="1" u="sng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în limita mijloacelor disponibile</a:t>
            </a:r>
            <a:r>
              <a:rPr lang="en-US" sz="1800" b="1" u="sng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o-RO" sz="2400" b="1" u="sng" dirty="0"/>
          </a:p>
          <a:p>
            <a:pPr indent="449580" algn="just">
              <a:spcAft>
                <a:spcPts val="0"/>
              </a:spcAft>
            </a:pPr>
            <a:endParaRPr lang="ro-RO" sz="1800" dirty="0" smtClean="0">
              <a:solidFill>
                <a:srgbClr val="FF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endParaRPr lang="ro-RO" sz="1800" dirty="0">
              <a:solidFill>
                <a:srgbClr val="FF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endParaRPr lang="ro-RO" sz="1800" dirty="0" smtClean="0">
              <a:solidFill>
                <a:srgbClr val="FF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endParaRPr lang="ru-RU" sz="1800" dirty="0">
              <a:solidFill>
                <a:srgbClr val="FF339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5247226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/>
          <a:lstStyle/>
          <a:p>
            <a:r>
              <a:rPr lang="ro-RO" sz="2400" dirty="0" smtClean="0"/>
              <a:t>Probleme/impedimente ce țin de executarea transferurilor cu destinație specială</a:t>
            </a:r>
            <a:endParaRPr lang="en-GB" sz="2400" b="1" u="sng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795BBD5-0BEB-49C5-865B-3EC3FE499EC6}" type="slidenum">
              <a:rPr kumimoji="0" lang="ru-RU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omic Sans MS" pitchFamily="66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0" lang="ru-RU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omic Sans MS" pitchFamily="66" charset="0"/>
              <a:ea typeface="+mn-ea"/>
              <a:cs typeface="+mn-cs"/>
            </a:endParaRPr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>
          <a:xfrm>
            <a:off x="457200" y="1628800"/>
            <a:ext cx="8229600" cy="4727550"/>
          </a:xfrm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indent="449580" algn="just">
              <a:spcAft>
                <a:spcPts val="0"/>
              </a:spcAft>
            </a:pPr>
            <a:r>
              <a:rPr lang="ro-RO" b="1" dirty="0" smtClean="0"/>
              <a:t>Neindicarea ”marcherului” </a:t>
            </a:r>
            <a:r>
              <a:rPr lang="ro-RO" dirty="0" smtClean="0"/>
              <a:t>în procesul de elaborare a Ordinelor de plată.</a:t>
            </a:r>
          </a:p>
          <a:p>
            <a:pPr indent="449580" algn="just">
              <a:spcAft>
                <a:spcPts val="0"/>
              </a:spcAft>
            </a:pPr>
            <a:r>
              <a:rPr lang="ro-RO" b="1" dirty="0" smtClean="0"/>
              <a:t>Tergiversarea procedurilor </a:t>
            </a:r>
            <a:r>
              <a:rPr lang="ro-RO" dirty="0" smtClean="0"/>
              <a:t>de licitație (an electoral, lipsa personalului calificat).</a:t>
            </a:r>
          </a:p>
          <a:p>
            <a:pPr indent="449580" algn="just">
              <a:spcAft>
                <a:spcPts val="0"/>
              </a:spcAft>
            </a:pPr>
            <a:r>
              <a:rPr lang="ro-RO" b="1" dirty="0" smtClean="0"/>
              <a:t>Prezentarea cu </a:t>
            </a:r>
            <a:r>
              <a:rPr lang="ro-RO" b="1" dirty="0" err="1" smtClean="0"/>
              <a:t>întîrziere</a:t>
            </a:r>
            <a:r>
              <a:rPr lang="ro-RO" b="1" dirty="0" smtClean="0"/>
              <a:t> a documentelor </a:t>
            </a:r>
            <a:r>
              <a:rPr lang="ro-RO" dirty="0" smtClean="0"/>
              <a:t>spre plată către trezoreriile regionale </a:t>
            </a:r>
            <a:r>
              <a:rPr lang="en-US" dirty="0" smtClean="0"/>
              <a:t>- </a:t>
            </a:r>
            <a:r>
              <a:rPr lang="ro-RO" dirty="0" smtClean="0"/>
              <a:t>crearea datoriilor creditoare</a:t>
            </a:r>
            <a:r>
              <a:rPr lang="en-US" smtClean="0"/>
              <a:t> la 31.12.2019</a:t>
            </a:r>
            <a:r>
              <a:rPr lang="ro-RO" smtClean="0"/>
              <a:t>.</a:t>
            </a:r>
            <a:endParaRPr lang="ro-RO" dirty="0" smtClean="0"/>
          </a:p>
          <a:p>
            <a:pPr indent="449580" algn="just">
              <a:spcAft>
                <a:spcPts val="0"/>
              </a:spcAft>
            </a:pPr>
            <a:r>
              <a:rPr lang="ro-RO" b="1" u="sng" dirty="0" smtClean="0"/>
              <a:t>Necorelarea bugetelor </a:t>
            </a:r>
            <a:r>
              <a:rPr lang="ro-RO" u="sng" dirty="0" smtClean="0"/>
              <a:t>locale în baza mijloacelor financiare primite de la FEN.  </a:t>
            </a:r>
          </a:p>
          <a:p>
            <a:pPr indent="449580" algn="just">
              <a:spcAft>
                <a:spcPts val="0"/>
              </a:spcAft>
            </a:pPr>
            <a:endParaRPr lang="ro-RO" sz="1800" dirty="0">
              <a:solidFill>
                <a:srgbClr val="FF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endParaRPr lang="ro-RO" sz="1800" dirty="0" smtClean="0">
              <a:solidFill>
                <a:srgbClr val="FF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49580" algn="just">
              <a:spcAft>
                <a:spcPts val="0"/>
              </a:spcAft>
            </a:pPr>
            <a:endParaRPr lang="ru-RU" sz="1800" dirty="0">
              <a:solidFill>
                <a:srgbClr val="FF339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4130533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28604"/>
            <a:ext cx="8229600" cy="5715040"/>
          </a:xfr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ro-RO" dirty="0" smtClean="0"/>
              <a:t>Mulțumesc pentru atenție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6D1085D-042A-4EB5-9D14-6022551DA20F}" type="slidenum">
              <a:rPr lang="ru-RU" smtClean="0"/>
              <a:pPr>
                <a:defRPr/>
              </a:pPr>
              <a:t>5</a:t>
            </a:fld>
            <a:endParaRPr lang="ru-RU"/>
          </a:p>
        </p:txBody>
      </p: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1988840"/>
            <a:ext cx="7772400" cy="515089"/>
          </a:xfrm>
        </p:spPr>
        <p:txBody>
          <a:bodyPr/>
          <a:lstStyle/>
          <a:p>
            <a:pPr algn="ctr">
              <a:spcBef>
                <a:spcPts val="0"/>
              </a:spcBef>
            </a:pPr>
            <a:r>
              <a:rPr lang="en-GB" sz="2400" dirty="0" err="1"/>
              <a:t>Pentru</a:t>
            </a:r>
            <a:r>
              <a:rPr lang="en-GB" sz="2400" dirty="0"/>
              <a:t> </a:t>
            </a:r>
            <a:r>
              <a:rPr lang="en-GB" sz="2400" dirty="0" err="1"/>
              <a:t>informații</a:t>
            </a:r>
            <a:r>
              <a:rPr lang="en-GB" sz="2400" dirty="0"/>
              <a:t> </a:t>
            </a:r>
            <a:r>
              <a:rPr lang="en-GB" sz="2400" dirty="0" err="1" smtClean="0"/>
              <a:t>suplimentare</a:t>
            </a:r>
            <a:endParaRPr lang="en-GB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781CB08-0A7E-4787-B8BD-FA749A022A51}" type="slidenum">
              <a:rPr lang="ru-RU" smtClean="0"/>
              <a:pPr>
                <a:defRPr/>
              </a:pPr>
              <a:t>6</a:t>
            </a:fld>
            <a:endParaRPr lang="ru-RU"/>
          </a:p>
        </p:txBody>
      </p:sp>
      <p:sp>
        <p:nvSpPr>
          <p:cNvPr id="5" name="TextBox 4"/>
          <p:cNvSpPr txBox="1"/>
          <p:nvPr/>
        </p:nvSpPr>
        <p:spPr>
          <a:xfrm>
            <a:off x="1619672" y="2503929"/>
            <a:ext cx="5904656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</a:pPr>
            <a:r>
              <a:rPr lang="ro-RO" sz="2700" dirty="0" err="1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lilia.taban</a:t>
            </a:r>
            <a:r>
              <a:rPr lang="en-US" sz="2700" dirty="0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@mf.gov.md</a:t>
            </a:r>
            <a:endParaRPr lang="en-US" sz="2700" dirty="0">
              <a:solidFill>
                <a:srgbClr val="333366"/>
              </a:solidFill>
              <a:latin typeface="Lato Black" panose="020F0502020204030203" pitchFamily="34" charset="0"/>
              <a:ea typeface="Lato Black" panose="020F0502020204030203" pitchFamily="34" charset="0"/>
              <a:cs typeface="Lato Black" panose="020F0502020204030203" pitchFamily="34" charset="0"/>
            </a:endParaRPr>
          </a:p>
        </p:txBody>
      </p:sp>
      <p:sp>
        <p:nvSpPr>
          <p:cNvPr id="6" name="Title 5"/>
          <p:cNvSpPr txBox="1">
            <a:spLocks noGrp="1"/>
          </p:cNvSpPr>
          <p:nvPr>
            <p:ph type="title"/>
          </p:nvPr>
        </p:nvSpPr>
        <p:spPr>
          <a:xfrm>
            <a:off x="1619672" y="3144324"/>
            <a:ext cx="61926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(+373) 22 26 </a:t>
            </a:r>
            <a:r>
              <a:rPr lang="ro-RO" sz="2000" dirty="0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26</a:t>
            </a:r>
            <a:r>
              <a:rPr lang="en-US" sz="2000" dirty="0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 </a:t>
            </a:r>
            <a:r>
              <a:rPr lang="ro-RO" sz="2000" dirty="0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78</a:t>
            </a:r>
            <a:endParaRPr lang="en-US" sz="2000" dirty="0">
              <a:solidFill>
                <a:srgbClr val="333366"/>
              </a:solidFill>
              <a:latin typeface="Lato Black" panose="020F0502020204030203" pitchFamily="34" charset="0"/>
              <a:ea typeface="Lato Black" panose="020F0502020204030203" pitchFamily="34" charset="0"/>
              <a:cs typeface="Lato Black" panose="020F050202020403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5490900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7029</TotalTime>
  <Words>390</Words>
  <Application>Microsoft Office PowerPoint</Application>
  <PresentationFormat>On-screen Show (4:3)</PresentationFormat>
  <Paragraphs>57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2" baseType="lpstr">
      <vt:lpstr>Arial</vt:lpstr>
      <vt:lpstr>Calibri</vt:lpstr>
      <vt:lpstr>Comic Sans MS</vt:lpstr>
      <vt:lpstr>Lato Black</vt:lpstr>
      <vt:lpstr>Times New Roman</vt:lpstr>
      <vt:lpstr>Тема Office</vt:lpstr>
      <vt:lpstr>PowerPoint Presentation</vt:lpstr>
      <vt:lpstr>Planificarea transferurilor cu destinație specială pentru infrastructura drumurilor</vt:lpstr>
      <vt:lpstr>Planificarea transferurilor cu destinație specială pentru cheltuieli capitale</vt:lpstr>
      <vt:lpstr>Probleme/impedimente ce țin de executarea transferurilor cu destinație specială</vt:lpstr>
      <vt:lpstr>Mulțumesc pentru atenție</vt:lpstr>
      <vt:lpstr>(+373) 22 26 26 78</vt:lpstr>
    </vt:vector>
  </TitlesOfParts>
  <Company>Home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Tehnici de Negociere</dc:title>
  <dc:creator>www.RegieLive.ro</dc:creator>
  <cp:lastModifiedBy>Ion Iaconi</cp:lastModifiedBy>
  <cp:revision>836</cp:revision>
  <cp:lastPrinted>2020-01-21T07:53:05Z</cp:lastPrinted>
  <dcterms:created xsi:type="dcterms:W3CDTF">2006-03-19T15:54:55Z</dcterms:created>
  <dcterms:modified xsi:type="dcterms:W3CDTF">2020-01-22T14:39:26Z</dcterms:modified>
</cp:coreProperties>
</file>

<file path=docProps/thumbnail.jpeg>
</file>