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9"/>
  </p:notesMasterIdLst>
  <p:sldIdLst>
    <p:sldId id="256" r:id="rId2"/>
    <p:sldId id="263" r:id="rId3"/>
    <p:sldId id="277" r:id="rId4"/>
    <p:sldId id="276" r:id="rId5"/>
    <p:sldId id="278" r:id="rId6"/>
    <p:sldId id="275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66"/>
    <a:srgbClr val="007A50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7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1/22/2020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declaratie.cim@mf.gov.m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286438"/>
            <a:ext cx="10515600" cy="1054592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rgbClr val="333366"/>
                </a:solidFill>
              </a:rPr>
              <a:t>Noutăți în domeniul</a:t>
            </a:r>
            <a:br>
              <a:rPr lang="ro-RO" b="1" dirty="0" smtClean="0">
                <a:solidFill>
                  <a:srgbClr val="333366"/>
                </a:solidFill>
              </a:rPr>
            </a:br>
            <a:r>
              <a:rPr lang="ro-RO" b="1" dirty="0" smtClean="0">
                <a:solidFill>
                  <a:srgbClr val="333366"/>
                </a:solidFill>
              </a:rPr>
              <a:t>Controlului Financiar Public Intern</a:t>
            </a:r>
            <a:endParaRPr lang="en-US" b="1" dirty="0">
              <a:solidFill>
                <a:srgbClr val="333366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47847"/>
            <a:ext cx="5510213" cy="652463"/>
          </a:xfrm>
        </p:spPr>
        <p:txBody>
          <a:bodyPr/>
          <a:lstStyle/>
          <a:p>
            <a:r>
              <a:rPr lang="ro-RO" dirty="0" smtClean="0">
                <a:solidFill>
                  <a:srgbClr val="333366"/>
                </a:solidFill>
              </a:rPr>
              <a:t>Direcția politici în domeniul CFPI</a:t>
            </a:r>
            <a:endParaRPr lang="en-US" dirty="0">
              <a:solidFill>
                <a:srgbClr val="3333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29768" y="6171167"/>
            <a:ext cx="57179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1300" b="1" dirty="0" smtClean="0">
                <a:solidFill>
                  <a:srgbClr val="333366"/>
                </a:solidFill>
              </a:rPr>
              <a:t>Chișinău, </a:t>
            </a:r>
            <a:r>
              <a:rPr lang="en-US" sz="1300" b="1" dirty="0" smtClean="0">
                <a:solidFill>
                  <a:srgbClr val="333366"/>
                </a:solidFill>
              </a:rPr>
              <a:t>2020</a:t>
            </a:r>
            <a:endParaRPr lang="en-US" sz="1300" dirty="0">
              <a:solidFill>
                <a:srgbClr val="33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112464"/>
            <a:ext cx="10515600" cy="571036"/>
          </a:xfrm>
        </p:spPr>
        <p:txBody>
          <a:bodyPr/>
          <a:lstStyle/>
          <a:p>
            <a:pPr algn="l"/>
            <a:r>
              <a:rPr lang="ro-RO" b="1" dirty="0" smtClean="0">
                <a:solidFill>
                  <a:srgbClr val="333366"/>
                </a:solidFill>
              </a:rPr>
              <a:t>Cadrul normativ în domeniul Controlului intern managerial revizuit</a:t>
            </a:r>
            <a:endParaRPr lang="ro-RO" sz="3000" b="1" dirty="0">
              <a:solidFill>
                <a:srgbClr val="333366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81262" y="2177715"/>
            <a:ext cx="7507705" cy="4423109"/>
          </a:xfrm>
        </p:spPr>
        <p:txBody>
          <a:bodyPr/>
          <a:lstStyle/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Legea privind controlul financiar </a:t>
            </a:r>
            <a:r>
              <a:rPr lang="ro-RO" sz="2000" i="1" dirty="0">
                <a:solidFill>
                  <a:srgbClr val="333366"/>
                </a:solidFill>
              </a:rPr>
              <a:t>public </a:t>
            </a:r>
            <a:r>
              <a:rPr lang="ro-RO" sz="2000" i="1" dirty="0" smtClean="0">
                <a:solidFill>
                  <a:srgbClr val="333366"/>
                </a:solidFill>
              </a:rPr>
              <a:t>intern nr.229 </a:t>
            </a:r>
            <a:r>
              <a:rPr lang="ro-RO" sz="2000" i="1" dirty="0">
                <a:solidFill>
                  <a:srgbClr val="333366"/>
                </a:solidFill>
              </a:rPr>
              <a:t>/ </a:t>
            </a:r>
            <a:r>
              <a:rPr lang="ro-RO" sz="2000" i="1" dirty="0" smtClean="0">
                <a:solidFill>
                  <a:srgbClr val="333366"/>
                </a:solidFill>
              </a:rPr>
              <a:t>2010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>
                <a:solidFill>
                  <a:srgbClr val="333366"/>
                </a:solidFill>
              </a:rPr>
              <a:t>Regulamentul privind autoevaluarea, raportarea sistemului de control intern managerial şi emiterea Declaraţiei de răspundere </a:t>
            </a:r>
            <a:r>
              <a:rPr lang="ro-RO" sz="2000" i="1" dirty="0" smtClean="0">
                <a:solidFill>
                  <a:srgbClr val="333366"/>
                </a:solidFill>
              </a:rPr>
              <a:t>managerială, aprobat prin Ordinul MF nr.4 / 2019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Standarde naționale de control intern, aprobate prin Ordinul MF nr.189 / 2015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6A1CE2D9-6A05-4019-8E82-2283953EE50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277726" y="2540583"/>
            <a:ext cx="3617495" cy="3697371"/>
            <a:chOff x="3692612" y="1362678"/>
            <a:chExt cx="4803600" cy="4833808"/>
          </a:xfrm>
        </p:grpSpPr>
        <p:grpSp>
          <p:nvGrpSpPr>
            <p:cNvPr id="8" name="Group 25"/>
            <p:cNvGrpSpPr/>
            <p:nvPr/>
          </p:nvGrpSpPr>
          <p:grpSpPr>
            <a:xfrm>
              <a:off x="3692612" y="4460961"/>
              <a:ext cx="4803600" cy="1691983"/>
              <a:chOff x="3524752" y="4580881"/>
              <a:chExt cx="4803600" cy="1691983"/>
            </a:xfrm>
          </p:grpSpPr>
          <p:sp>
            <p:nvSpPr>
              <p:cNvPr id="32" name="Oval 3"/>
              <p:cNvSpPr/>
              <p:nvPr/>
            </p:nvSpPr>
            <p:spPr>
              <a:xfrm rot="19704127">
                <a:off x="4962272" y="4823885"/>
                <a:ext cx="3366080" cy="14489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49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rot="2437725">
                <a:off x="3524752" y="4580881"/>
                <a:ext cx="3438983" cy="166827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16000"/>
                      <a:alpha val="44000"/>
                    </a:schemeClr>
                  </a:gs>
                  <a:gs pos="100000">
                    <a:schemeClr val="bg1">
                      <a:alpha val="0"/>
                      <a:lumMod val="0"/>
                      <a:lumOff val="10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4073912" y="1366956"/>
              <a:ext cx="4376720" cy="4825252"/>
              <a:chOff x="3902172" y="1482598"/>
              <a:chExt cx="4384480" cy="483380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3902172" y="2192845"/>
                <a:ext cx="1889614" cy="4123561"/>
              </a:xfrm>
              <a:custGeom>
                <a:avLst/>
                <a:gdLst>
                  <a:gd name="T0" fmla="*/ 0 w 3019"/>
                  <a:gd name="T1" fmla="*/ 0 h 6398"/>
                  <a:gd name="T2" fmla="*/ 3019 w 3019"/>
                  <a:gd name="T3" fmla="*/ 2016 h 6398"/>
                  <a:gd name="T4" fmla="*/ 2999 w 3019"/>
                  <a:gd name="T5" fmla="*/ 6398 h 6398"/>
                  <a:gd name="T6" fmla="*/ 323 w 3019"/>
                  <a:gd name="T7" fmla="*/ 3818 h 6398"/>
                  <a:gd name="T8" fmla="*/ 0 w 3019"/>
                  <a:gd name="T9" fmla="*/ 0 h 6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9" h="6398">
                    <a:moveTo>
                      <a:pt x="0" y="0"/>
                    </a:moveTo>
                    <a:lnTo>
                      <a:pt x="3019" y="2016"/>
                    </a:lnTo>
                    <a:lnTo>
                      <a:pt x="2999" y="6398"/>
                    </a:lnTo>
                    <a:lnTo>
                      <a:pt x="323" y="381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5779268" y="2487386"/>
                <a:ext cx="2507384" cy="3829020"/>
              </a:xfrm>
              <a:custGeom>
                <a:avLst/>
                <a:gdLst>
                  <a:gd name="T0" fmla="*/ 4006 w 4006"/>
                  <a:gd name="T1" fmla="*/ 0 h 5941"/>
                  <a:gd name="T2" fmla="*/ 3410 w 4006"/>
                  <a:gd name="T3" fmla="*/ 3889 h 5941"/>
                  <a:gd name="T4" fmla="*/ 0 w 4006"/>
                  <a:gd name="T5" fmla="*/ 5941 h 5941"/>
                  <a:gd name="T6" fmla="*/ 20 w 4006"/>
                  <a:gd name="T7" fmla="*/ 1559 h 5941"/>
                  <a:gd name="T8" fmla="*/ 4006 w 4006"/>
                  <a:gd name="T9" fmla="*/ 0 h 5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6" h="5941">
                    <a:moveTo>
                      <a:pt x="4006" y="0"/>
                    </a:moveTo>
                    <a:lnTo>
                      <a:pt x="3410" y="3889"/>
                    </a:lnTo>
                    <a:lnTo>
                      <a:pt x="0" y="5941"/>
                    </a:lnTo>
                    <a:lnTo>
                      <a:pt x="20" y="1559"/>
                    </a:lnTo>
                    <a:lnTo>
                      <a:pt x="40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3902172" y="1482598"/>
                <a:ext cx="4384480" cy="2009575"/>
              </a:xfrm>
              <a:custGeom>
                <a:avLst/>
                <a:gdLst>
                  <a:gd name="T0" fmla="*/ 3672 w 7005"/>
                  <a:gd name="T1" fmla="*/ 0 h 3118"/>
                  <a:gd name="T2" fmla="*/ 7005 w 7005"/>
                  <a:gd name="T3" fmla="*/ 1559 h 3118"/>
                  <a:gd name="T4" fmla="*/ 3019 w 7005"/>
                  <a:gd name="T5" fmla="*/ 3118 h 3118"/>
                  <a:gd name="T6" fmla="*/ 0 w 7005"/>
                  <a:gd name="T7" fmla="*/ 1102 h 3118"/>
                  <a:gd name="T8" fmla="*/ 3672 w 7005"/>
                  <a:gd name="T9" fmla="*/ 0 h 3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05" h="3118">
                    <a:moveTo>
                      <a:pt x="3672" y="0"/>
                    </a:moveTo>
                    <a:lnTo>
                      <a:pt x="7005" y="1559"/>
                    </a:lnTo>
                    <a:lnTo>
                      <a:pt x="3019" y="3118"/>
                    </a:lnTo>
                    <a:lnTo>
                      <a:pt x="0" y="1102"/>
                    </a:lnTo>
                    <a:lnTo>
                      <a:pt x="36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2000"/>
              </a:p>
            </p:txBody>
          </p:sp>
        </p:grp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48271" y="3015196"/>
              <a:ext cx="1081568" cy="1953503"/>
            </a:xfrm>
            <a:custGeom>
              <a:avLst/>
              <a:gdLst>
                <a:gd name="T0" fmla="*/ 0 w 1728"/>
                <a:gd name="T1" fmla="*/ 0 h 3031"/>
                <a:gd name="T2" fmla="*/ 1705 w 1728"/>
                <a:gd name="T3" fmla="*/ 1334 h 3031"/>
                <a:gd name="T4" fmla="*/ 1728 w 1728"/>
                <a:gd name="T5" fmla="*/ 2593 h 3031"/>
                <a:gd name="T6" fmla="*/ 818 w 1728"/>
                <a:gd name="T7" fmla="*/ 1795 h 3031"/>
                <a:gd name="T8" fmla="*/ 900 w 1728"/>
                <a:gd name="T9" fmla="*/ 3031 h 3031"/>
                <a:gd name="T10" fmla="*/ 198 w 1728"/>
                <a:gd name="T11" fmla="*/ 2356 h 3031"/>
                <a:gd name="T12" fmla="*/ 0 w 1728"/>
                <a:gd name="T13" fmla="*/ 0 h 3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8" h="3031">
                  <a:moveTo>
                    <a:pt x="0" y="0"/>
                  </a:moveTo>
                  <a:lnTo>
                    <a:pt x="1705" y="1334"/>
                  </a:lnTo>
                  <a:lnTo>
                    <a:pt x="1728" y="2593"/>
                  </a:lnTo>
                  <a:lnTo>
                    <a:pt x="818" y="1795"/>
                  </a:lnTo>
                  <a:lnTo>
                    <a:pt x="900" y="3031"/>
                  </a:lnTo>
                  <a:lnTo>
                    <a:pt x="198" y="235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070032" y="2072925"/>
              <a:ext cx="1889614" cy="2322161"/>
            </a:xfrm>
            <a:custGeom>
              <a:avLst/>
              <a:gdLst>
                <a:gd name="T0" fmla="*/ 0 w 3019"/>
                <a:gd name="T1" fmla="*/ 0 h 3603"/>
                <a:gd name="T2" fmla="*/ 3019 w 3019"/>
                <a:gd name="T3" fmla="*/ 2016 h 3603"/>
                <a:gd name="T4" fmla="*/ 3012 w 3019"/>
                <a:gd name="T5" fmla="*/ 3603 h 3603"/>
                <a:gd name="T6" fmla="*/ 3010 w 3019"/>
                <a:gd name="T7" fmla="*/ 3603 h 3603"/>
                <a:gd name="T8" fmla="*/ 1937 w 3019"/>
                <a:gd name="T9" fmla="*/ 2743 h 3603"/>
                <a:gd name="T10" fmla="*/ 1937 w 3019"/>
                <a:gd name="T11" fmla="*/ 2743 h 3603"/>
                <a:gd name="T12" fmla="*/ 111 w 3019"/>
                <a:gd name="T13" fmla="*/ 1316 h 3603"/>
                <a:gd name="T14" fmla="*/ 0 w 3019"/>
                <a:gd name="T15" fmla="*/ 0 h 3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19" h="3603">
                  <a:moveTo>
                    <a:pt x="0" y="0"/>
                  </a:moveTo>
                  <a:lnTo>
                    <a:pt x="3019" y="2016"/>
                  </a:lnTo>
                  <a:lnTo>
                    <a:pt x="3012" y="3603"/>
                  </a:lnTo>
                  <a:lnTo>
                    <a:pt x="3010" y="3603"/>
                  </a:lnTo>
                  <a:lnTo>
                    <a:pt x="1937" y="2743"/>
                  </a:lnTo>
                  <a:lnTo>
                    <a:pt x="1937" y="2743"/>
                  </a:lnTo>
                  <a:lnTo>
                    <a:pt x="111" y="131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0000"/>
                    <a:lumOff val="3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lin ang="9000000" scaled="0"/>
              <a:tileRect/>
            </a:gradFill>
            <a:ln w="0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738501" y="4334503"/>
              <a:ext cx="1212382" cy="1861983"/>
            </a:xfrm>
            <a:custGeom>
              <a:avLst/>
              <a:gdLst>
                <a:gd name="T0" fmla="*/ 0 w 1937"/>
                <a:gd name="T1" fmla="*/ 0 h 2889"/>
                <a:gd name="T2" fmla="*/ 1926 w 1937"/>
                <a:gd name="T3" fmla="*/ 1687 h 2889"/>
                <a:gd name="T4" fmla="*/ 1937 w 1937"/>
                <a:gd name="T5" fmla="*/ 1682 h 2889"/>
                <a:gd name="T6" fmla="*/ 1931 w 1937"/>
                <a:gd name="T7" fmla="*/ 2889 h 2889"/>
                <a:gd name="T8" fmla="*/ 71 w 1937"/>
                <a:gd name="T9" fmla="*/ 1096 h 2889"/>
                <a:gd name="T10" fmla="*/ 0 w 1937"/>
                <a:gd name="T11" fmla="*/ 0 h 2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7" h="2889">
                  <a:moveTo>
                    <a:pt x="0" y="0"/>
                  </a:moveTo>
                  <a:lnTo>
                    <a:pt x="1926" y="1687"/>
                  </a:lnTo>
                  <a:lnTo>
                    <a:pt x="1937" y="1682"/>
                  </a:lnTo>
                  <a:lnTo>
                    <a:pt x="1931" y="2889"/>
                  </a:lnTo>
                  <a:lnTo>
                    <a:pt x="71" y="109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283666" y="3930397"/>
              <a:ext cx="671599" cy="1405027"/>
            </a:xfrm>
            <a:custGeom>
              <a:avLst/>
              <a:gdLst>
                <a:gd name="T0" fmla="*/ 0 w 1073"/>
                <a:gd name="T1" fmla="*/ 0 h 2180"/>
                <a:gd name="T2" fmla="*/ 1057 w 1073"/>
                <a:gd name="T3" fmla="*/ 846 h 2180"/>
                <a:gd name="T4" fmla="*/ 1073 w 1073"/>
                <a:gd name="T5" fmla="*/ 839 h 2180"/>
                <a:gd name="T6" fmla="*/ 1066 w 1073"/>
                <a:gd name="T7" fmla="*/ 2180 h 2180"/>
                <a:gd name="T8" fmla="*/ 23 w 1073"/>
                <a:gd name="T9" fmla="*/ 1268 h 2180"/>
                <a:gd name="T10" fmla="*/ 0 w 1073"/>
                <a:gd name="T11" fmla="*/ 0 h 2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3" h="2180">
                  <a:moveTo>
                    <a:pt x="0" y="0"/>
                  </a:moveTo>
                  <a:lnTo>
                    <a:pt x="1057" y="846"/>
                  </a:lnTo>
                  <a:lnTo>
                    <a:pt x="1073" y="839"/>
                  </a:lnTo>
                  <a:lnTo>
                    <a:pt x="1066" y="2180"/>
                  </a:lnTo>
                  <a:lnTo>
                    <a:pt x="23" y="126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86000"/>
                  </a:schemeClr>
                </a:gs>
                <a:gs pos="100000">
                  <a:schemeClr val="accent2">
                    <a:lumMod val="84000"/>
                    <a:lumOff val="16000"/>
                  </a:schemeClr>
                </a:gs>
              </a:gsLst>
              <a:lin ang="18900000" scaled="1"/>
              <a:tileRect/>
            </a:gradFill>
            <a:ln w="0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955264" y="3009395"/>
              <a:ext cx="908192" cy="1385692"/>
            </a:xfrm>
            <a:custGeom>
              <a:avLst/>
              <a:gdLst>
                <a:gd name="T0" fmla="*/ 1449 w 1451"/>
                <a:gd name="T1" fmla="*/ 0 h 2150"/>
                <a:gd name="T2" fmla="*/ 1451 w 1451"/>
                <a:gd name="T3" fmla="*/ 2 h 2150"/>
                <a:gd name="T4" fmla="*/ 1355 w 1451"/>
                <a:gd name="T5" fmla="*/ 1513 h 2150"/>
                <a:gd name="T6" fmla="*/ 0 w 1451"/>
                <a:gd name="T7" fmla="*/ 2150 h 2150"/>
                <a:gd name="T8" fmla="*/ 7 w 1451"/>
                <a:gd name="T9" fmla="*/ 563 h 2150"/>
                <a:gd name="T10" fmla="*/ 1449 w 1451"/>
                <a:gd name="T11" fmla="*/ 0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1" h="2150">
                  <a:moveTo>
                    <a:pt x="1449" y="0"/>
                  </a:moveTo>
                  <a:lnTo>
                    <a:pt x="1451" y="2"/>
                  </a:lnTo>
                  <a:lnTo>
                    <a:pt x="1355" y="1513"/>
                  </a:lnTo>
                  <a:lnTo>
                    <a:pt x="0" y="2150"/>
                  </a:lnTo>
                  <a:lnTo>
                    <a:pt x="7" y="563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505011" y="3340028"/>
              <a:ext cx="804291" cy="1890986"/>
            </a:xfrm>
            <a:custGeom>
              <a:avLst/>
              <a:gdLst>
                <a:gd name="T0" fmla="*/ 1285 w 1285"/>
                <a:gd name="T1" fmla="*/ 0 h 2934"/>
                <a:gd name="T2" fmla="*/ 921 w 1285"/>
                <a:gd name="T3" fmla="*/ 2380 h 2934"/>
                <a:gd name="T4" fmla="*/ 0 w 1285"/>
                <a:gd name="T5" fmla="*/ 2934 h 2934"/>
                <a:gd name="T6" fmla="*/ 118 w 1285"/>
                <a:gd name="T7" fmla="*/ 1800 h 2934"/>
                <a:gd name="T8" fmla="*/ 118 w 1285"/>
                <a:gd name="T9" fmla="*/ 1800 h 2934"/>
                <a:gd name="T10" fmla="*/ 130 w 1285"/>
                <a:gd name="T11" fmla="*/ 1698 h 2934"/>
                <a:gd name="T12" fmla="*/ 130 w 1285"/>
                <a:gd name="T13" fmla="*/ 1700 h 2934"/>
                <a:gd name="T14" fmla="*/ 246 w 1285"/>
                <a:gd name="T15" fmla="*/ 480 h 2934"/>
                <a:gd name="T16" fmla="*/ 1285 w 1285"/>
                <a:gd name="T17" fmla="*/ 0 h 2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5" h="2934">
                  <a:moveTo>
                    <a:pt x="1285" y="0"/>
                  </a:moveTo>
                  <a:lnTo>
                    <a:pt x="921" y="2380"/>
                  </a:lnTo>
                  <a:lnTo>
                    <a:pt x="0" y="2934"/>
                  </a:lnTo>
                  <a:lnTo>
                    <a:pt x="118" y="1800"/>
                  </a:lnTo>
                  <a:lnTo>
                    <a:pt x="118" y="1800"/>
                  </a:lnTo>
                  <a:lnTo>
                    <a:pt x="130" y="1698"/>
                  </a:lnTo>
                  <a:lnTo>
                    <a:pt x="130" y="1700"/>
                  </a:lnTo>
                  <a:lnTo>
                    <a:pt x="246" y="480"/>
                  </a:lnTo>
                  <a:lnTo>
                    <a:pt x="128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89000"/>
                    <a:lumOff val="11000"/>
                  </a:schemeClr>
                </a:gs>
                <a:gs pos="72000">
                  <a:schemeClr val="accent1">
                    <a:lumMod val="70000"/>
                  </a:schemeClr>
                </a:gs>
              </a:gsLst>
              <a:lin ang="2700000" scaled="1"/>
              <a:tileRect/>
            </a:gradFill>
            <a:ln w="0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950883" y="2367466"/>
              <a:ext cx="2503629" cy="2970536"/>
            </a:xfrm>
            <a:custGeom>
              <a:avLst/>
              <a:gdLst>
                <a:gd name="T0" fmla="*/ 4000 w 4000"/>
                <a:gd name="T1" fmla="*/ 0 h 4609"/>
                <a:gd name="T2" fmla="*/ 3788 w 4000"/>
                <a:gd name="T3" fmla="*/ 1382 h 4609"/>
                <a:gd name="T4" fmla="*/ 2629 w 4000"/>
                <a:gd name="T5" fmla="*/ 1918 h 4609"/>
                <a:gd name="T6" fmla="*/ 2499 w 4000"/>
                <a:gd name="T7" fmla="*/ 3271 h 4609"/>
                <a:gd name="T8" fmla="*/ 5 w 4000"/>
                <a:gd name="T9" fmla="*/ 4609 h 4609"/>
                <a:gd name="T10" fmla="*/ 0 w 4000"/>
                <a:gd name="T11" fmla="*/ 4605 h 4609"/>
                <a:gd name="T12" fmla="*/ 7 w 4000"/>
                <a:gd name="T13" fmla="*/ 3264 h 4609"/>
                <a:gd name="T14" fmla="*/ 1467 w 4000"/>
                <a:gd name="T15" fmla="*/ 2580 h 4609"/>
                <a:gd name="T16" fmla="*/ 1569 w 4000"/>
                <a:gd name="T17" fmla="*/ 950 h 4609"/>
                <a:gd name="T18" fmla="*/ 4000 w 4000"/>
                <a:gd name="T19" fmla="*/ 0 h 4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0" h="4609">
                  <a:moveTo>
                    <a:pt x="4000" y="0"/>
                  </a:moveTo>
                  <a:lnTo>
                    <a:pt x="3788" y="1382"/>
                  </a:lnTo>
                  <a:lnTo>
                    <a:pt x="2629" y="1918"/>
                  </a:lnTo>
                  <a:lnTo>
                    <a:pt x="2499" y="3271"/>
                  </a:lnTo>
                  <a:lnTo>
                    <a:pt x="5" y="4609"/>
                  </a:lnTo>
                  <a:lnTo>
                    <a:pt x="0" y="4605"/>
                  </a:lnTo>
                  <a:lnTo>
                    <a:pt x="7" y="3264"/>
                  </a:lnTo>
                  <a:lnTo>
                    <a:pt x="1467" y="2580"/>
                  </a:lnTo>
                  <a:lnTo>
                    <a:pt x="1569" y="950"/>
                  </a:lnTo>
                  <a:lnTo>
                    <a:pt x="4000" y="0"/>
                  </a:lnTo>
                  <a:close/>
                </a:path>
              </a:pathLst>
            </a:custGeom>
            <a:gradFill flip="none" rotWithShape="1">
              <a:gsLst>
                <a:gs pos="23000">
                  <a:schemeClr val="accent2">
                    <a:lumMod val="84000"/>
                  </a:schemeClr>
                </a:gs>
                <a:gs pos="84000">
                  <a:schemeClr val="accent2">
                    <a:lumMod val="39000"/>
                  </a:schemeClr>
                </a:gs>
              </a:gsLst>
              <a:lin ang="2400000" scaled="0"/>
              <a:tileRect/>
            </a:gradFill>
            <a:ln w="0">
              <a:solidFill>
                <a:schemeClr val="accent2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5947128" y="4557503"/>
              <a:ext cx="1559761" cy="1638983"/>
            </a:xfrm>
            <a:custGeom>
              <a:avLst/>
              <a:gdLst>
                <a:gd name="T0" fmla="*/ 2492 w 2492"/>
                <a:gd name="T1" fmla="*/ 0 h 2543"/>
                <a:gd name="T2" fmla="*/ 2373 w 2492"/>
                <a:gd name="T3" fmla="*/ 1116 h 2543"/>
                <a:gd name="T4" fmla="*/ 0 w 2492"/>
                <a:gd name="T5" fmla="*/ 2543 h 2543"/>
                <a:gd name="T6" fmla="*/ 6 w 2492"/>
                <a:gd name="T7" fmla="*/ 1336 h 2543"/>
                <a:gd name="T8" fmla="*/ 2492 w 2492"/>
                <a:gd name="T9" fmla="*/ 0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2" h="2543">
                  <a:moveTo>
                    <a:pt x="2492" y="0"/>
                  </a:moveTo>
                  <a:lnTo>
                    <a:pt x="2373" y="1116"/>
                  </a:lnTo>
                  <a:lnTo>
                    <a:pt x="0" y="2543"/>
                  </a:lnTo>
                  <a:lnTo>
                    <a:pt x="6" y="1336"/>
                  </a:lnTo>
                  <a:lnTo>
                    <a:pt x="249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 w="0">
              <a:solidFill>
                <a:schemeClr val="accent5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6230038" y="2018787"/>
              <a:ext cx="2224474" cy="960961"/>
            </a:xfrm>
            <a:custGeom>
              <a:avLst/>
              <a:gdLst>
                <a:gd name="T0" fmla="*/ 2399 w 3554"/>
                <a:gd name="T1" fmla="*/ 0 h 1491"/>
                <a:gd name="T2" fmla="*/ 3554 w 3554"/>
                <a:gd name="T3" fmla="*/ 541 h 1491"/>
                <a:gd name="T4" fmla="*/ 1123 w 3554"/>
                <a:gd name="T5" fmla="*/ 1491 h 1491"/>
                <a:gd name="T6" fmla="*/ 1123 w 3554"/>
                <a:gd name="T7" fmla="*/ 1480 h 1491"/>
                <a:gd name="T8" fmla="*/ 0 w 3554"/>
                <a:gd name="T9" fmla="*/ 821 h 1491"/>
                <a:gd name="T10" fmla="*/ 2399 w 3554"/>
                <a:gd name="T11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4" h="1491">
                  <a:moveTo>
                    <a:pt x="2399" y="0"/>
                  </a:moveTo>
                  <a:lnTo>
                    <a:pt x="3554" y="541"/>
                  </a:lnTo>
                  <a:lnTo>
                    <a:pt x="1123" y="1491"/>
                  </a:lnTo>
                  <a:lnTo>
                    <a:pt x="1123" y="1480"/>
                  </a:lnTo>
                  <a:lnTo>
                    <a:pt x="0" y="821"/>
                  </a:lnTo>
                  <a:lnTo>
                    <a:pt x="2399" y="0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90000"/>
                  </a:schemeClr>
                </a:gs>
              </a:gsLst>
              <a:lin ang="16200000" scaled="1"/>
            </a:gradFill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070032" y="1819634"/>
              <a:ext cx="2792172" cy="1552619"/>
            </a:xfrm>
            <a:custGeom>
              <a:avLst/>
              <a:gdLst>
                <a:gd name="T0" fmla="*/ 1309 w 4461"/>
                <a:gd name="T1" fmla="*/ 0 h 2409"/>
                <a:gd name="T2" fmla="*/ 4461 w 4461"/>
                <a:gd name="T3" fmla="*/ 1846 h 2409"/>
                <a:gd name="T4" fmla="*/ 3019 w 4461"/>
                <a:gd name="T5" fmla="*/ 2409 h 2409"/>
                <a:gd name="T6" fmla="*/ 0 w 4461"/>
                <a:gd name="T7" fmla="*/ 393 h 2409"/>
                <a:gd name="T8" fmla="*/ 1309 w 4461"/>
                <a:gd name="T9" fmla="*/ 0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1" h="2409">
                  <a:moveTo>
                    <a:pt x="1309" y="0"/>
                  </a:moveTo>
                  <a:lnTo>
                    <a:pt x="4461" y="1846"/>
                  </a:lnTo>
                  <a:lnTo>
                    <a:pt x="3019" y="2409"/>
                  </a:lnTo>
                  <a:lnTo>
                    <a:pt x="0" y="393"/>
                  </a:lnTo>
                  <a:lnTo>
                    <a:pt x="130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88000"/>
                  </a:schemeClr>
                </a:gs>
              </a:gsLst>
              <a:lin ang="13500000" scaled="1"/>
              <a:tileRect/>
            </a:gradFill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977597" y="1362678"/>
              <a:ext cx="2665739" cy="1139490"/>
            </a:xfrm>
            <a:custGeom>
              <a:avLst/>
              <a:gdLst>
                <a:gd name="T0" fmla="*/ 2222 w 4259"/>
                <a:gd name="T1" fmla="*/ 0 h 1768"/>
                <a:gd name="T2" fmla="*/ 4259 w 4259"/>
                <a:gd name="T3" fmla="*/ 952 h 1768"/>
                <a:gd name="T4" fmla="*/ 1878 w 4259"/>
                <a:gd name="T5" fmla="*/ 1768 h 1768"/>
                <a:gd name="T6" fmla="*/ 0 w 4259"/>
                <a:gd name="T7" fmla="*/ 666 h 1768"/>
                <a:gd name="T8" fmla="*/ 2222 w 4259"/>
                <a:gd name="T9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9" h="1768">
                  <a:moveTo>
                    <a:pt x="2222" y="0"/>
                  </a:moveTo>
                  <a:lnTo>
                    <a:pt x="4259" y="952"/>
                  </a:lnTo>
                  <a:lnTo>
                    <a:pt x="1878" y="1768"/>
                  </a:lnTo>
                  <a:lnTo>
                    <a:pt x="0" y="666"/>
                  </a:lnTo>
                  <a:lnTo>
                    <a:pt x="222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93000"/>
                  </a:schemeClr>
                </a:gs>
              </a:gsLst>
              <a:lin ang="16200000" scaled="1"/>
              <a:tileRect/>
            </a:gradFill>
            <a:ln w="0">
              <a:solidFill>
                <a:schemeClr val="accent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20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116027" y="3234199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66313" y="3309492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75227" y="4593128"/>
              <a:ext cx="842137" cy="789235"/>
            </a:xfrm>
            <a:prstGeom prst="rect">
              <a:avLst/>
            </a:prstGeom>
            <a:noFill/>
            <a:scene3d>
              <a:camera prst="perspectiveContrastingLeftFacing">
                <a:rot lat="2400000" lon="3000000" rev="2159400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03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98355">
              <a:off x="7518988" y="3529737"/>
              <a:ext cx="842137" cy="789235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05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98355">
              <a:off x="5889448" y="4298977"/>
              <a:ext cx="906477" cy="857864"/>
            </a:xfrm>
            <a:prstGeom prst="rect">
              <a:avLst/>
            </a:prstGeom>
            <a:noFill/>
            <a:scene3d>
              <a:camera prst="perspectiveContrastingRightFacing" fov="0">
                <a:rot lat="1200000" lon="18300000" rev="0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98355">
              <a:off x="5841204" y="1651359"/>
              <a:ext cx="842137" cy="789235"/>
            </a:xfrm>
            <a:prstGeom prst="rect">
              <a:avLst/>
            </a:prstGeom>
            <a:noFill/>
            <a:scene3d>
              <a:camera prst="isometricOffAxis1Top">
                <a:rot lat="19200000" lon="18600000" rev="3458552"/>
              </a:camera>
              <a:lightRig rig="threePt" dir="t"/>
            </a:scene3d>
            <a:sp3d/>
          </p:spPr>
          <p:txBody>
            <a:bodyPr wrap="none" rtlCol="0">
              <a:spAutoFit/>
            </a:bodyPr>
            <a:lstStyle/>
            <a:p>
              <a:r>
                <a:rPr lang="en-IN" sz="4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23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112464"/>
            <a:ext cx="10515600" cy="571036"/>
          </a:xfrm>
        </p:spPr>
        <p:txBody>
          <a:bodyPr/>
          <a:lstStyle/>
          <a:p>
            <a:pPr algn="l"/>
            <a:r>
              <a:rPr lang="ro-RO" b="1" dirty="0" smtClean="0">
                <a:solidFill>
                  <a:srgbClr val="333366"/>
                </a:solidFill>
              </a:rPr>
              <a:t>Coordonatorul Controlului Intern Managerial</a:t>
            </a:r>
            <a:endParaRPr lang="ro-RO" sz="3000" b="1" dirty="0">
              <a:solidFill>
                <a:srgbClr val="333366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57200" y="1811867"/>
            <a:ext cx="7664116" cy="4788958"/>
          </a:xfrm>
        </p:spPr>
        <p:txBody>
          <a:bodyPr/>
          <a:lstStyle/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De a </a:t>
            </a:r>
            <a:r>
              <a:rPr lang="ro-RO" sz="2000" i="1" dirty="0">
                <a:solidFill>
                  <a:srgbClr val="333366"/>
                </a:solidFill>
              </a:rPr>
              <a:t>desemna subdiviziunea organizaţională responsabilă de coordonarea activităţilor de organizare şi menţinere a controlului intern managerial în cadrul </a:t>
            </a:r>
            <a:r>
              <a:rPr lang="ro-RO" sz="2000" i="1" dirty="0" smtClean="0">
                <a:solidFill>
                  <a:srgbClr val="333366"/>
                </a:solidFill>
              </a:rPr>
              <a:t>entităţii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Art.14, alineat (2</a:t>
            </a:r>
            <a:r>
              <a:rPr lang="ro-RO" sz="2000" i="1" baseline="30000" dirty="0" smtClean="0">
                <a:solidFill>
                  <a:srgbClr val="333366"/>
                </a:solidFill>
              </a:rPr>
              <a:t>1</a:t>
            </a:r>
            <a:r>
              <a:rPr lang="ro-RO" sz="2000" i="1" dirty="0" smtClean="0">
                <a:solidFill>
                  <a:srgbClr val="333366"/>
                </a:solidFill>
              </a:rPr>
              <a:t>) din Legea 229 / 2010 și pct.5 din Ordinul MF nr.4 / 2019</a:t>
            </a:r>
            <a:endParaRPr lang="en-US" sz="2000" i="1" dirty="0" smtClean="0">
              <a:solidFill>
                <a:srgbClr val="333366"/>
              </a:solidFill>
            </a:endParaRP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endParaRPr lang="ro-RO" sz="2000" i="1" dirty="0" smtClean="0">
              <a:solidFill>
                <a:srgbClr val="333366"/>
              </a:solidFill>
            </a:endParaRP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De a informa ulterior MF / Direcția politici în domeniul CFPI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6A1CE2D9-6A05-4019-8E82-2283953EE50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7" name="Picture Placeholder 4">
            <a:extLst>
              <a:ext uri="{FF2B5EF4-FFF2-40B4-BE49-F238E27FC236}">
                <a16:creationId xmlns:a16="http://schemas.microsoft.com/office/drawing/2014/main" id="{8EEB111D-7A33-4C38-9E1F-458772D174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531088" y="2899611"/>
            <a:ext cx="3336057" cy="332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4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112464"/>
            <a:ext cx="10515600" cy="571036"/>
          </a:xfrm>
        </p:spPr>
        <p:txBody>
          <a:bodyPr/>
          <a:lstStyle/>
          <a:p>
            <a:pPr algn="l"/>
            <a:r>
              <a:rPr lang="ro-RO" sz="2800" b="1" dirty="0">
                <a:solidFill>
                  <a:srgbClr val="333366"/>
                </a:solidFill>
              </a:rPr>
              <a:t>Regulamentul privind autoevaluarea, raportarea sistemului de control intern managerial şi emiterea Declaraţiei de răspundere </a:t>
            </a:r>
            <a:r>
              <a:rPr lang="ro-RO" sz="2800" b="1" dirty="0" smtClean="0">
                <a:solidFill>
                  <a:srgbClr val="333366"/>
                </a:solidFill>
              </a:rPr>
              <a:t>managerială</a:t>
            </a:r>
            <a:endParaRPr lang="ro-RO" sz="2800" b="1" dirty="0">
              <a:solidFill>
                <a:srgbClr val="333366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69900" y="2442411"/>
            <a:ext cx="11150600" cy="4158414"/>
          </a:xfrm>
        </p:spPr>
        <p:txBody>
          <a:bodyPr/>
          <a:lstStyle/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Consolidarea informațiilor clarificată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Termene consecvente de raportare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Întrebări revizuite (excluse)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Opinia auditului intern mai generală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6A1CE2D9-6A05-4019-8E82-2283953EE50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098" name="Picture 2" descr="C:\Users\pc\Desktop\custom-dashboard-repo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5379" y="3898920"/>
            <a:ext cx="3701716" cy="23367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23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003300"/>
            <a:ext cx="10515600" cy="680200"/>
          </a:xfrm>
        </p:spPr>
        <p:txBody>
          <a:bodyPr/>
          <a:lstStyle/>
          <a:p>
            <a:pPr algn="l"/>
            <a:r>
              <a:rPr lang="ro-RO" sz="2800" b="1" dirty="0">
                <a:solidFill>
                  <a:srgbClr val="333366"/>
                </a:solidFill>
              </a:rPr>
              <a:t>Regulamentul privind </a:t>
            </a:r>
            <a:r>
              <a:rPr lang="ro-RO" sz="2800" b="1" dirty="0" smtClean="0">
                <a:solidFill>
                  <a:srgbClr val="333366"/>
                </a:solidFill>
              </a:rPr>
              <a:t>autoevaluarea – termene noi</a:t>
            </a:r>
            <a:endParaRPr lang="ro-RO" sz="2800" b="1" dirty="0">
              <a:solidFill>
                <a:srgbClr val="333366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93294" y="1473200"/>
            <a:ext cx="11405937" cy="5180266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 smtClean="0">
                <a:solidFill>
                  <a:srgbClr val="333366"/>
                </a:solidFill>
              </a:rPr>
              <a:t>14</a:t>
            </a:r>
            <a:r>
              <a:rPr lang="ro-RO" sz="1800" dirty="0">
                <a:solidFill>
                  <a:srgbClr val="333366"/>
                </a:solidFill>
              </a:rPr>
              <a:t>. Raportul se </a:t>
            </a:r>
            <a:r>
              <a:rPr lang="ro-RO" sz="1800" dirty="0" smtClean="0">
                <a:solidFill>
                  <a:srgbClr val="333366"/>
                </a:solidFill>
              </a:rPr>
              <a:t>elaborează, </a:t>
            </a:r>
            <a:r>
              <a:rPr lang="ro-RO" sz="1800" dirty="0">
                <a:solidFill>
                  <a:srgbClr val="333366"/>
                </a:solidFill>
              </a:rPr>
              <a:t>pînă la data de 10 </a:t>
            </a:r>
            <a:r>
              <a:rPr lang="ro-RO" sz="1800" dirty="0" smtClean="0">
                <a:solidFill>
                  <a:srgbClr val="333366"/>
                </a:solidFill>
              </a:rPr>
              <a:t>februarie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 smtClean="0">
                <a:solidFill>
                  <a:srgbClr val="333366"/>
                </a:solidFill>
              </a:rPr>
              <a:t>19</a:t>
            </a:r>
            <a:r>
              <a:rPr lang="ro-RO" sz="1800" dirty="0">
                <a:solidFill>
                  <a:srgbClr val="333366"/>
                </a:solidFill>
              </a:rPr>
              <a:t>. Entitatea publică subordonată transmite </a:t>
            </a:r>
            <a:r>
              <a:rPr lang="ro-RO" sz="1800" dirty="0" smtClean="0">
                <a:solidFill>
                  <a:srgbClr val="333366"/>
                </a:solidFill>
              </a:rPr>
              <a:t>Raportul entității ierarhic </a:t>
            </a:r>
            <a:r>
              <a:rPr lang="ro-RO" sz="1800" dirty="0">
                <a:solidFill>
                  <a:srgbClr val="333366"/>
                </a:solidFill>
              </a:rPr>
              <a:t>superioare, pînă la data de 15 </a:t>
            </a:r>
            <a:r>
              <a:rPr lang="ro-RO" sz="1800" dirty="0" smtClean="0">
                <a:solidFill>
                  <a:srgbClr val="333366"/>
                </a:solidFill>
              </a:rPr>
              <a:t>februarie</a:t>
            </a:r>
            <a:endParaRPr lang="ro-RO" sz="1800" dirty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 smtClean="0">
                <a:solidFill>
                  <a:srgbClr val="333366"/>
                </a:solidFill>
              </a:rPr>
              <a:t>25</a:t>
            </a:r>
            <a:r>
              <a:rPr lang="ro-RO" sz="1800" dirty="0">
                <a:solidFill>
                  <a:srgbClr val="333366"/>
                </a:solidFill>
              </a:rPr>
              <a:t>. Raportul consolidat </a:t>
            </a:r>
            <a:r>
              <a:rPr lang="ro-RO" sz="1800" dirty="0" smtClean="0">
                <a:solidFill>
                  <a:srgbClr val="333366"/>
                </a:solidFill>
              </a:rPr>
              <a:t>se </a:t>
            </a:r>
            <a:r>
              <a:rPr lang="ro-RO" sz="1800" dirty="0">
                <a:solidFill>
                  <a:srgbClr val="333366"/>
                </a:solidFill>
              </a:rPr>
              <a:t>întocmește, pînă la data de 01 </a:t>
            </a:r>
            <a:r>
              <a:rPr lang="ro-RO" sz="1800" dirty="0" smtClean="0">
                <a:solidFill>
                  <a:srgbClr val="333366"/>
                </a:solidFill>
              </a:rPr>
              <a:t>martie</a:t>
            </a:r>
            <a:endParaRPr lang="ro-RO" sz="1800" dirty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>
                <a:solidFill>
                  <a:srgbClr val="333366"/>
                </a:solidFill>
              </a:rPr>
              <a:t>26. </a:t>
            </a:r>
            <a:r>
              <a:rPr lang="ro-RO" sz="1800" dirty="0" smtClean="0">
                <a:solidFill>
                  <a:srgbClr val="333366"/>
                </a:solidFill>
              </a:rPr>
              <a:t>Autoritățile administrației </a:t>
            </a:r>
            <a:r>
              <a:rPr lang="ro-RO" sz="1800" dirty="0">
                <a:solidFill>
                  <a:srgbClr val="333366"/>
                </a:solidFill>
              </a:rPr>
              <a:t>publice locale de nivelul al doilea transmit Ministerului </a:t>
            </a:r>
            <a:r>
              <a:rPr lang="ro-RO" sz="1800" dirty="0" smtClean="0">
                <a:solidFill>
                  <a:srgbClr val="333366"/>
                </a:solidFill>
              </a:rPr>
              <a:t>Finanțelor, </a:t>
            </a:r>
            <a:r>
              <a:rPr lang="ro-RO" sz="1800" dirty="0">
                <a:solidFill>
                  <a:srgbClr val="333366"/>
                </a:solidFill>
              </a:rPr>
              <a:t>pînă la data de 10 martie, Raportul sau Raportul </a:t>
            </a:r>
            <a:r>
              <a:rPr lang="ro-RO" sz="1800" dirty="0" smtClean="0">
                <a:solidFill>
                  <a:srgbClr val="333366"/>
                </a:solidFill>
              </a:rPr>
              <a:t>consolidat</a:t>
            </a:r>
            <a:endParaRPr lang="en-US" sz="1800" dirty="0" smtClean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ro-RO" sz="1800" dirty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>
                <a:solidFill>
                  <a:srgbClr val="333366"/>
                </a:solidFill>
              </a:rPr>
              <a:t>30. Managerul entităţii publice, în rezultatul autoevaluării, </a:t>
            </a:r>
            <a:r>
              <a:rPr lang="ro-RO" sz="1800" dirty="0" smtClean="0">
                <a:solidFill>
                  <a:srgbClr val="333366"/>
                </a:solidFill>
              </a:rPr>
              <a:t>emite </a:t>
            </a:r>
            <a:r>
              <a:rPr lang="ro-RO" sz="1800" dirty="0">
                <a:solidFill>
                  <a:srgbClr val="333366"/>
                </a:solidFill>
              </a:rPr>
              <a:t>anual, pînă la data de 01 martie, o Declaraţie de răspundere managerială, pentru anul </a:t>
            </a:r>
            <a:r>
              <a:rPr lang="ro-RO" sz="1800" dirty="0" smtClean="0">
                <a:solidFill>
                  <a:srgbClr val="333366"/>
                </a:solidFill>
              </a:rPr>
              <a:t>precedent</a:t>
            </a:r>
            <a:endParaRPr lang="ro-RO" sz="1800" dirty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>
                <a:solidFill>
                  <a:srgbClr val="333366"/>
                </a:solidFill>
              </a:rPr>
              <a:t>33. Managerul entităţii face publică / plasează pe pagina web a entităţii publice anual, pînă la data de 01 martie Declaraţia de răspundere managerială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>
                <a:solidFill>
                  <a:srgbClr val="333366"/>
                </a:solidFill>
              </a:rPr>
              <a:t>34. Prin derogare de la prevederile pct.30, managerii entităţilor publice subordonate elaborează și prezintă, anual, pînă la data de 15 februarie, o copie a Declaraţiei de răspundere managerială coordonatorului din cadrul entităţii publice ierarhic superioare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o-RO" sz="1800" dirty="0">
                <a:solidFill>
                  <a:srgbClr val="333366"/>
                </a:solidFill>
              </a:rPr>
              <a:t>35. </a:t>
            </a:r>
            <a:r>
              <a:rPr lang="ro-RO" sz="1800" dirty="0" smtClean="0">
                <a:solidFill>
                  <a:srgbClr val="333366"/>
                </a:solidFill>
              </a:rPr>
              <a:t>Autoritățile administrației </a:t>
            </a:r>
            <a:r>
              <a:rPr lang="ro-RO" sz="1800" dirty="0">
                <a:solidFill>
                  <a:srgbClr val="333366"/>
                </a:solidFill>
              </a:rPr>
              <a:t>publice locale de nivelul al doilea transmit </a:t>
            </a:r>
            <a:r>
              <a:rPr lang="ro-RO" sz="1800" dirty="0" smtClean="0">
                <a:solidFill>
                  <a:srgbClr val="333366"/>
                </a:solidFill>
              </a:rPr>
              <a:t>pînă </a:t>
            </a:r>
            <a:r>
              <a:rPr lang="ro-RO" sz="1800" dirty="0">
                <a:solidFill>
                  <a:srgbClr val="333366"/>
                </a:solidFill>
              </a:rPr>
              <a:t>la data de 10 martie, o copie a Declarației de răspundere managerială în format electronic la adresa de e-mail: </a:t>
            </a:r>
            <a:r>
              <a:rPr lang="ro-RO" sz="1800" dirty="0" smtClean="0">
                <a:solidFill>
                  <a:srgbClr val="333366"/>
                </a:solidFill>
                <a:hlinkClick r:id="rId2"/>
              </a:rPr>
              <a:t>declaratie.cim@mf.gov.md</a:t>
            </a:r>
            <a:r>
              <a:rPr lang="en-US" sz="1800" dirty="0" smtClean="0">
                <a:solidFill>
                  <a:srgbClr val="333366"/>
                </a:solidFill>
              </a:rPr>
              <a:t> </a:t>
            </a:r>
            <a:endParaRPr lang="ro-RO" sz="1800" dirty="0" smtClean="0">
              <a:solidFill>
                <a:srgbClr val="333366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6A1CE2D9-6A05-4019-8E82-2283953EE50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3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38200" y="1112464"/>
            <a:ext cx="10515600" cy="571036"/>
          </a:xfrm>
        </p:spPr>
        <p:txBody>
          <a:bodyPr/>
          <a:lstStyle/>
          <a:p>
            <a:pPr algn="l"/>
            <a:r>
              <a:rPr lang="ro-RO" b="1" dirty="0" smtClean="0">
                <a:solidFill>
                  <a:srgbClr val="333366"/>
                </a:solidFill>
              </a:rPr>
              <a:t>Standardele naționale de control intern</a:t>
            </a:r>
            <a:endParaRPr lang="ro-RO" sz="3000" b="1" dirty="0">
              <a:solidFill>
                <a:srgbClr val="333366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>
          <a:xfrm>
            <a:off x="469900" y="1683500"/>
            <a:ext cx="11576136" cy="4672850"/>
          </a:xfrm>
        </p:spPr>
        <p:txBody>
          <a:bodyPr/>
          <a:lstStyle/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Noțiuni substituite</a:t>
            </a: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Planuri de </a:t>
            </a:r>
            <a:r>
              <a:rPr lang="ro-RO" sz="2000" i="1" dirty="0">
                <a:solidFill>
                  <a:srgbClr val="333366"/>
                </a:solidFill>
              </a:rPr>
              <a:t>acțiuni </a:t>
            </a:r>
            <a:r>
              <a:rPr lang="ro-RO" sz="2000" i="1" dirty="0" smtClean="0">
                <a:solidFill>
                  <a:srgbClr val="333366"/>
                </a:solidFill>
              </a:rPr>
              <a:t>pt fiecare </a:t>
            </a:r>
            <a:r>
              <a:rPr lang="ro-RO" sz="2000" i="1" dirty="0">
                <a:solidFill>
                  <a:srgbClr val="333366"/>
                </a:solidFill>
              </a:rPr>
              <a:t>subdiviziune </a:t>
            </a:r>
            <a:r>
              <a:rPr lang="ro-RO" sz="2000" i="1" dirty="0" smtClean="0">
                <a:solidFill>
                  <a:srgbClr val="333366"/>
                </a:solidFill>
              </a:rPr>
              <a:t>structurală</a:t>
            </a:r>
            <a:endParaRPr lang="ro-RO" sz="2000" i="1" dirty="0">
              <a:solidFill>
                <a:srgbClr val="333366"/>
              </a:solidFill>
            </a:endParaRPr>
          </a:p>
          <a:p>
            <a:pPr marL="360363" indent="-360363">
              <a:lnSpc>
                <a:spcPct val="100000"/>
              </a:lnSpc>
              <a:buBlip>
                <a:blip r:embed="rId2"/>
              </a:buBlip>
            </a:pPr>
            <a:r>
              <a:rPr lang="ro-RO" sz="2000" i="1" dirty="0" smtClean="0">
                <a:solidFill>
                  <a:srgbClr val="333366"/>
                </a:solidFill>
              </a:rPr>
              <a:t>Clarificarea consolidării riscurilor pe entitate</a:t>
            </a:r>
            <a:endParaRPr lang="ro-RO" sz="2000" i="1" dirty="0">
              <a:solidFill>
                <a:srgbClr val="333366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i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o-RO" sz="1800" i="1" dirty="0" smtClean="0">
                <a:solidFill>
                  <a:srgbClr val="7030A0"/>
                </a:solidFill>
              </a:rPr>
              <a:t>Se solicită informarea și mediatizarea informațiilor în cadrul instituțiilor pe care le reprezentați!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6A1CE2D9-6A05-4019-8E82-2283953EE504}" type="datetime1">
              <a:rPr lang="ru-RU" smtClean="0"/>
              <a:pPr/>
              <a:t>22.01.2020</a:t>
            </a:fld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758" y="3878847"/>
            <a:ext cx="4179050" cy="245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3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06922" y="1814878"/>
            <a:ext cx="5647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3600" dirty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Vă mulțumim pentru atenție!</a:t>
            </a:r>
            <a:endParaRPr lang="en-US" sz="36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666" y="4979106"/>
            <a:ext cx="4969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i="1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Raisa COTOROBAI</a:t>
            </a:r>
          </a:p>
          <a:p>
            <a:r>
              <a:rPr lang="ro-RO" sz="2000" i="1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Petru BABUCI</a:t>
            </a:r>
            <a:endParaRPr lang="en-US" sz="2000" i="1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1666" y="5792186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0 </a:t>
            </a:r>
            <a:r>
              <a:rPr lang="en-US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22 26 </a:t>
            </a:r>
            <a:r>
              <a:rPr lang="ro-RO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28</a:t>
            </a:r>
            <a:r>
              <a:rPr lang="en-US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10</a:t>
            </a:r>
          </a:p>
          <a:p>
            <a:r>
              <a:rPr lang="ro-RO" sz="1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0 22 26 28 12</a:t>
            </a:r>
            <a:endParaRPr lang="en-US" sz="14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667" y="3853194"/>
            <a:ext cx="6312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Direcția politici în domeniul CFPI este deschisă pentru suport și asistență</a:t>
            </a:r>
            <a:r>
              <a:rPr lang="en-US" sz="24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!</a:t>
            </a:r>
            <a:endParaRPr lang="en-US" sz="24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1182</TotalTime>
  <Words>434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Lato</vt:lpstr>
      <vt:lpstr>Lato Black</vt:lpstr>
      <vt:lpstr>Lato Semibold</vt:lpstr>
      <vt:lpstr>Lato Thin</vt:lpstr>
      <vt:lpstr>prezentare</vt:lpstr>
      <vt:lpstr>Noutăți în domeniul Controlului Financiar Public Intern</vt:lpstr>
      <vt:lpstr>Cadrul normativ în domeniul Controlului intern managerial revizuit</vt:lpstr>
      <vt:lpstr>Coordonatorul Controlului Intern Managerial</vt:lpstr>
      <vt:lpstr>Regulamentul privind autoevaluarea, raportarea sistemului de control intern managerial şi emiterea Declaraţiei de răspundere managerială</vt:lpstr>
      <vt:lpstr>Regulamentul privind autoevaluarea – termene noi</vt:lpstr>
      <vt:lpstr>Standardele naționale de control intern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70</cp:revision>
  <dcterms:created xsi:type="dcterms:W3CDTF">2017-07-06T11:56:25Z</dcterms:created>
  <dcterms:modified xsi:type="dcterms:W3CDTF">2020-01-22T11:08:29Z</dcterms:modified>
</cp:coreProperties>
</file>