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67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302" r:id="rId4"/>
    <p:sldId id="266" r:id="rId5"/>
    <p:sldId id="315" r:id="rId6"/>
    <p:sldId id="316" r:id="rId7"/>
    <p:sldId id="305" r:id="rId8"/>
    <p:sldId id="309" r:id="rId9"/>
    <p:sldId id="298" r:id="rId10"/>
    <p:sldId id="312" r:id="rId11"/>
    <p:sldId id="313" r:id="rId12"/>
    <p:sldId id="310" r:id="rId13"/>
    <p:sldId id="262" r:id="rId14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00"/>
    <a:srgbClr val="4545A5"/>
    <a:srgbClr val="B49600"/>
    <a:srgbClr val="940624"/>
    <a:srgbClr val="996600"/>
    <a:srgbClr val="3366CC"/>
    <a:srgbClr val="F8F8F8"/>
    <a:srgbClr val="007A50"/>
    <a:srgbClr val="33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213" autoAdjust="0"/>
    <p:restoredTop sz="96404" autoAdjust="0"/>
  </p:normalViewPr>
  <p:slideViewPr>
    <p:cSldViewPr snapToGrid="0">
      <p:cViewPr varScale="1">
        <p:scale>
          <a:sx n="104" d="100"/>
          <a:sy n="104" d="100"/>
        </p:scale>
        <p:origin x="114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499055985929388E-2"/>
          <c:y val="9.2828834128761195E-2"/>
          <c:w val="0.93514151135235679"/>
          <c:h val="0.666861435190035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'2018'!$E$7:$Q$7</c:f>
              <c:strCache>
                <c:ptCount val="13"/>
                <c:pt idx="0">
                  <c:v>31.12.2018</c:v>
                </c:pt>
                <c:pt idx="1">
                  <c:v>31.01.2019</c:v>
                </c:pt>
                <c:pt idx="2">
                  <c:v>28.02.2019</c:v>
                </c:pt>
                <c:pt idx="3">
                  <c:v>31.03.2019</c:v>
                </c:pt>
                <c:pt idx="4">
                  <c:v>30.04.2019</c:v>
                </c:pt>
                <c:pt idx="5">
                  <c:v>31.05.2019</c:v>
                </c:pt>
                <c:pt idx="6">
                  <c:v>30.06.2019</c:v>
                </c:pt>
                <c:pt idx="7">
                  <c:v>31.07.2019</c:v>
                </c:pt>
                <c:pt idx="8">
                  <c:v>31.08.2019</c:v>
                </c:pt>
                <c:pt idx="9">
                  <c:v>30.09.2019</c:v>
                </c:pt>
                <c:pt idx="10">
                  <c:v>31.10.2019</c:v>
                </c:pt>
                <c:pt idx="11">
                  <c:v>30.11.2019</c:v>
                </c:pt>
                <c:pt idx="12">
                  <c:v>31.12.2019</c:v>
                </c:pt>
              </c:strCache>
            </c:strRef>
          </c:cat>
          <c:val>
            <c:numRef>
              <c:f>'2018'!$E$8:$Q$8</c:f>
              <c:numCache>
                <c:formatCode>@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0-B450-4130-8EFB-FAAC4513EDAF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'2018'!$E$7:$Q$7</c:f>
              <c:strCache>
                <c:ptCount val="13"/>
                <c:pt idx="0">
                  <c:v>31.12.2018</c:v>
                </c:pt>
                <c:pt idx="1">
                  <c:v>31.01.2019</c:v>
                </c:pt>
                <c:pt idx="2">
                  <c:v>28.02.2019</c:v>
                </c:pt>
                <c:pt idx="3">
                  <c:v>31.03.2019</c:v>
                </c:pt>
                <c:pt idx="4">
                  <c:v>30.04.2019</c:v>
                </c:pt>
                <c:pt idx="5">
                  <c:v>31.05.2019</c:v>
                </c:pt>
                <c:pt idx="6">
                  <c:v>30.06.2019</c:v>
                </c:pt>
                <c:pt idx="7">
                  <c:v>31.07.2019</c:v>
                </c:pt>
                <c:pt idx="8">
                  <c:v>31.08.2019</c:v>
                </c:pt>
                <c:pt idx="9">
                  <c:v>30.09.2019</c:v>
                </c:pt>
                <c:pt idx="10">
                  <c:v>31.10.2019</c:v>
                </c:pt>
                <c:pt idx="11">
                  <c:v>30.11.2019</c:v>
                </c:pt>
                <c:pt idx="12">
                  <c:v>31.12.2019</c:v>
                </c:pt>
              </c:strCache>
            </c:strRef>
          </c:cat>
          <c:val>
            <c:numRef>
              <c:f>'2018'!$E$9:$Q$9</c:f>
            </c:numRef>
          </c:val>
          <c:extLst>
            <c:ext xmlns:c16="http://schemas.microsoft.com/office/drawing/2014/chart" uri="{C3380CC4-5D6E-409C-BE32-E72D297353CC}">
              <c16:uniqueId val="{00000001-B450-4130-8EFB-FAAC4513EDAF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'2018'!$E$7:$Q$7</c:f>
              <c:strCache>
                <c:ptCount val="13"/>
                <c:pt idx="0">
                  <c:v>31.12.2018</c:v>
                </c:pt>
                <c:pt idx="1">
                  <c:v>31.01.2019</c:v>
                </c:pt>
                <c:pt idx="2">
                  <c:v>28.02.2019</c:v>
                </c:pt>
                <c:pt idx="3">
                  <c:v>31.03.2019</c:v>
                </c:pt>
                <c:pt idx="4">
                  <c:v>30.04.2019</c:v>
                </c:pt>
                <c:pt idx="5">
                  <c:v>31.05.2019</c:v>
                </c:pt>
                <c:pt idx="6">
                  <c:v>30.06.2019</c:v>
                </c:pt>
                <c:pt idx="7">
                  <c:v>31.07.2019</c:v>
                </c:pt>
                <c:pt idx="8">
                  <c:v>31.08.2019</c:v>
                </c:pt>
                <c:pt idx="9">
                  <c:v>30.09.2019</c:v>
                </c:pt>
                <c:pt idx="10">
                  <c:v>31.10.2019</c:v>
                </c:pt>
                <c:pt idx="11">
                  <c:v>30.11.2019</c:v>
                </c:pt>
                <c:pt idx="12">
                  <c:v>31.12.2019</c:v>
                </c:pt>
              </c:strCache>
            </c:strRef>
          </c:cat>
          <c:val>
            <c:numRef>
              <c:f>'2018'!$E$10:$Q$10</c:f>
            </c:numRef>
          </c:val>
          <c:extLst>
            <c:ext xmlns:c16="http://schemas.microsoft.com/office/drawing/2014/chart" uri="{C3380CC4-5D6E-409C-BE32-E72D297353CC}">
              <c16:uniqueId val="{00000002-B450-4130-8EFB-FAAC4513EDAF}"/>
            </c:ext>
          </c:extLst>
        </c:ser>
        <c:ser>
          <c:idx val="3"/>
          <c:order val="3"/>
          <c:spPr>
            <a:solidFill>
              <a:schemeClr val="accent2">
                <a:lumMod val="50000"/>
              </a:schemeClr>
            </a:solidFill>
            <a:ln>
              <a:noFill/>
            </a:ln>
            <a:effectLst>
              <a:glow>
                <a:schemeClr val="tx2">
                  <a:lumMod val="40000"/>
                  <a:lumOff val="60000"/>
                </a:schemeClr>
              </a:glow>
            </a:effectLst>
            <a:scene3d>
              <a:camera prst="orthographicFront"/>
              <a:lightRig rig="twoPt" dir="t"/>
            </a:scene3d>
            <a:sp3d prstMaterial="plastic">
              <a:bevelT w="152400" h="50800" prst="softRound"/>
              <a:bevelB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'2018'!$E$7:$Q$7</c:f>
              <c:strCache>
                <c:ptCount val="13"/>
                <c:pt idx="0">
                  <c:v>31.12.2018</c:v>
                </c:pt>
                <c:pt idx="1">
                  <c:v>31.01.2019</c:v>
                </c:pt>
                <c:pt idx="2">
                  <c:v>28.02.2019</c:v>
                </c:pt>
                <c:pt idx="3">
                  <c:v>31.03.2019</c:v>
                </c:pt>
                <c:pt idx="4">
                  <c:v>30.04.2019</c:v>
                </c:pt>
                <c:pt idx="5">
                  <c:v>31.05.2019</c:v>
                </c:pt>
                <c:pt idx="6">
                  <c:v>30.06.2019</c:v>
                </c:pt>
                <c:pt idx="7">
                  <c:v>31.07.2019</c:v>
                </c:pt>
                <c:pt idx="8">
                  <c:v>31.08.2019</c:v>
                </c:pt>
                <c:pt idx="9">
                  <c:v>30.09.2019</c:v>
                </c:pt>
                <c:pt idx="10">
                  <c:v>31.10.2019</c:v>
                </c:pt>
                <c:pt idx="11">
                  <c:v>30.11.2019</c:v>
                </c:pt>
                <c:pt idx="12">
                  <c:v>31.12.2019</c:v>
                </c:pt>
              </c:strCache>
            </c:strRef>
          </c:cat>
          <c:val>
            <c:numRef>
              <c:f>'2018'!$E$11:$Q$11</c:f>
              <c:numCache>
                <c:formatCode>0.0</c:formatCode>
                <c:ptCount val="13"/>
                <c:pt idx="0">
                  <c:v>10.9</c:v>
                </c:pt>
                <c:pt idx="1">
                  <c:v>11</c:v>
                </c:pt>
                <c:pt idx="2">
                  <c:v>11</c:v>
                </c:pt>
                <c:pt idx="3">
                  <c:v>11</c:v>
                </c:pt>
                <c:pt idx="4">
                  <c:v>11</c:v>
                </c:pt>
                <c:pt idx="5">
                  <c:v>11.1</c:v>
                </c:pt>
                <c:pt idx="6">
                  <c:v>11.1</c:v>
                </c:pt>
                <c:pt idx="7">
                  <c:v>11.1</c:v>
                </c:pt>
                <c:pt idx="8">
                  <c:v>11.2</c:v>
                </c:pt>
                <c:pt idx="9">
                  <c:v>11.4</c:v>
                </c:pt>
                <c:pt idx="10">
                  <c:v>11.4</c:v>
                </c:pt>
                <c:pt idx="11">
                  <c:v>11.3</c:v>
                </c:pt>
                <c:pt idx="12">
                  <c:v>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50-4130-8EFB-FAAC4513EDA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3"/>
        <c:overlap val="100"/>
        <c:axId val="1571853727"/>
        <c:axId val="1571853311"/>
      </c:barChart>
      <c:catAx>
        <c:axId val="157185372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71853311"/>
        <c:crosses val="autoZero"/>
        <c:auto val="1"/>
        <c:lblAlgn val="ctr"/>
        <c:lblOffset val="100"/>
        <c:noMultiLvlLbl val="0"/>
      </c:catAx>
      <c:valAx>
        <c:axId val="1571853311"/>
        <c:scaling>
          <c:orientation val="minMax"/>
        </c:scaling>
        <c:delete val="1"/>
        <c:axPos val="l"/>
        <c:numFmt formatCode="@" sourceLinked="1"/>
        <c:majorTickMark val="out"/>
        <c:minorTickMark val="none"/>
        <c:tickLblPos val="nextTo"/>
        <c:crossAx val="15718537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'2018'!$E$7:$Q$7</c:f>
              <c:strCache>
                <c:ptCount val="13"/>
                <c:pt idx="0">
                  <c:v>31.12.2018</c:v>
                </c:pt>
                <c:pt idx="1">
                  <c:v>31.01.2019</c:v>
                </c:pt>
                <c:pt idx="2">
                  <c:v>28.02.2019</c:v>
                </c:pt>
                <c:pt idx="3">
                  <c:v>31.03.2019</c:v>
                </c:pt>
                <c:pt idx="4">
                  <c:v>30.04.2019</c:v>
                </c:pt>
                <c:pt idx="5">
                  <c:v>31.05.2019</c:v>
                </c:pt>
                <c:pt idx="6">
                  <c:v>30.06.2019</c:v>
                </c:pt>
                <c:pt idx="7">
                  <c:v>31.07.2019</c:v>
                </c:pt>
                <c:pt idx="8">
                  <c:v>31.08.2019</c:v>
                </c:pt>
                <c:pt idx="9">
                  <c:v>30.09.2019</c:v>
                </c:pt>
                <c:pt idx="10">
                  <c:v>31.10.2019</c:v>
                </c:pt>
                <c:pt idx="11">
                  <c:v>30.11.2019</c:v>
                </c:pt>
                <c:pt idx="12">
                  <c:v>31.12.2019</c:v>
                </c:pt>
              </c:strCache>
            </c:strRef>
          </c:cat>
          <c:val>
            <c:numRef>
              <c:f>'2018'!$E$8:$Q$8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0-B450-4130-8EFB-FAAC4513EDAF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'2018'!$E$7:$Q$7</c:f>
              <c:strCache>
                <c:ptCount val="13"/>
                <c:pt idx="0">
                  <c:v>31.12.2018</c:v>
                </c:pt>
                <c:pt idx="1">
                  <c:v>31.01.2019</c:v>
                </c:pt>
                <c:pt idx="2">
                  <c:v>28.02.2019</c:v>
                </c:pt>
                <c:pt idx="3">
                  <c:v>31.03.2019</c:v>
                </c:pt>
                <c:pt idx="4">
                  <c:v>30.04.2019</c:v>
                </c:pt>
                <c:pt idx="5">
                  <c:v>31.05.2019</c:v>
                </c:pt>
                <c:pt idx="6">
                  <c:v>30.06.2019</c:v>
                </c:pt>
                <c:pt idx="7">
                  <c:v>31.07.2019</c:v>
                </c:pt>
                <c:pt idx="8">
                  <c:v>31.08.2019</c:v>
                </c:pt>
                <c:pt idx="9">
                  <c:v>30.09.2019</c:v>
                </c:pt>
                <c:pt idx="10">
                  <c:v>31.10.2019</c:v>
                </c:pt>
                <c:pt idx="11">
                  <c:v>30.11.2019</c:v>
                </c:pt>
                <c:pt idx="12">
                  <c:v>31.12.2019</c:v>
                </c:pt>
              </c:strCache>
            </c:strRef>
          </c:cat>
          <c:val>
            <c:numRef>
              <c:f>'2018'!$E$9:$Q$9</c:f>
            </c:numRef>
          </c:val>
          <c:extLst>
            <c:ext xmlns:c16="http://schemas.microsoft.com/office/drawing/2014/chart" uri="{C3380CC4-5D6E-409C-BE32-E72D297353CC}">
              <c16:uniqueId val="{00000001-B450-4130-8EFB-FAAC4513EDAF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'2018'!$E$7:$Q$7</c:f>
              <c:strCache>
                <c:ptCount val="13"/>
                <c:pt idx="0">
                  <c:v>31.12.2018</c:v>
                </c:pt>
                <c:pt idx="1">
                  <c:v>31.01.2019</c:v>
                </c:pt>
                <c:pt idx="2">
                  <c:v>28.02.2019</c:v>
                </c:pt>
                <c:pt idx="3">
                  <c:v>31.03.2019</c:v>
                </c:pt>
                <c:pt idx="4">
                  <c:v>30.04.2019</c:v>
                </c:pt>
                <c:pt idx="5">
                  <c:v>31.05.2019</c:v>
                </c:pt>
                <c:pt idx="6">
                  <c:v>30.06.2019</c:v>
                </c:pt>
                <c:pt idx="7">
                  <c:v>31.07.2019</c:v>
                </c:pt>
                <c:pt idx="8">
                  <c:v>31.08.2019</c:v>
                </c:pt>
                <c:pt idx="9">
                  <c:v>30.09.2019</c:v>
                </c:pt>
                <c:pt idx="10">
                  <c:v>31.10.2019</c:v>
                </c:pt>
                <c:pt idx="11">
                  <c:v>30.11.2019</c:v>
                </c:pt>
                <c:pt idx="12">
                  <c:v>31.12.2019</c:v>
                </c:pt>
              </c:strCache>
            </c:strRef>
          </c:cat>
          <c:val>
            <c:numRef>
              <c:f>'2018'!$E$10:$Q$10</c:f>
            </c:numRef>
          </c:val>
          <c:extLst>
            <c:ext xmlns:c16="http://schemas.microsoft.com/office/drawing/2014/chart" uri="{C3380CC4-5D6E-409C-BE32-E72D297353CC}">
              <c16:uniqueId val="{00000002-B450-4130-8EFB-FAAC4513EDAF}"/>
            </c:ext>
          </c:extLst>
        </c:ser>
        <c:ser>
          <c:idx val="3"/>
          <c:order val="3"/>
          <c:spPr>
            <a:solidFill>
              <a:srgbClr val="4545A5"/>
            </a:solidFill>
            <a:ln>
              <a:noFill/>
            </a:ln>
            <a:effectLst>
              <a:glow>
                <a:schemeClr val="tx2">
                  <a:lumMod val="40000"/>
                  <a:lumOff val="60000"/>
                </a:schemeClr>
              </a:glow>
            </a:effectLst>
            <a:scene3d>
              <a:camera prst="orthographicFront"/>
              <a:lightRig rig="twoPt" dir="t"/>
            </a:scene3d>
            <a:sp3d prstMaterial="plastic">
              <a:bevelT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'2018'!$E$7:$Q$7</c:f>
              <c:strCache>
                <c:ptCount val="13"/>
                <c:pt idx="0">
                  <c:v>31.12.2018</c:v>
                </c:pt>
                <c:pt idx="1">
                  <c:v>31.01.2019</c:v>
                </c:pt>
                <c:pt idx="2">
                  <c:v>28.02.2019</c:v>
                </c:pt>
                <c:pt idx="3">
                  <c:v>31.03.2019</c:v>
                </c:pt>
                <c:pt idx="4">
                  <c:v>30.04.2019</c:v>
                </c:pt>
                <c:pt idx="5">
                  <c:v>31.05.2019</c:v>
                </c:pt>
                <c:pt idx="6">
                  <c:v>30.06.2019</c:v>
                </c:pt>
                <c:pt idx="7">
                  <c:v>31.07.2019</c:v>
                </c:pt>
                <c:pt idx="8">
                  <c:v>31.08.2019</c:v>
                </c:pt>
                <c:pt idx="9">
                  <c:v>30.09.2019</c:v>
                </c:pt>
                <c:pt idx="10">
                  <c:v>31.10.2019</c:v>
                </c:pt>
                <c:pt idx="11">
                  <c:v>30.11.2019</c:v>
                </c:pt>
                <c:pt idx="12">
                  <c:v>31.12.2019</c:v>
                </c:pt>
              </c:strCache>
            </c:strRef>
          </c:cat>
          <c:val>
            <c:numRef>
              <c:f>'2018'!$E$11:$Q$11</c:f>
              <c:numCache>
                <c:formatCode>0.0</c:formatCode>
                <c:ptCount val="13"/>
                <c:pt idx="0">
                  <c:v>30.4</c:v>
                </c:pt>
                <c:pt idx="1">
                  <c:v>37.1</c:v>
                </c:pt>
                <c:pt idx="2">
                  <c:v>35.6</c:v>
                </c:pt>
                <c:pt idx="3">
                  <c:v>34.9</c:v>
                </c:pt>
                <c:pt idx="4">
                  <c:v>28.3</c:v>
                </c:pt>
                <c:pt idx="5">
                  <c:v>29.8</c:v>
                </c:pt>
                <c:pt idx="6">
                  <c:v>32.799999999999997</c:v>
                </c:pt>
                <c:pt idx="7">
                  <c:v>31.6</c:v>
                </c:pt>
                <c:pt idx="8">
                  <c:v>35.9</c:v>
                </c:pt>
                <c:pt idx="9">
                  <c:v>31.1</c:v>
                </c:pt>
                <c:pt idx="10">
                  <c:v>29.9</c:v>
                </c:pt>
                <c:pt idx="11">
                  <c:v>27.9</c:v>
                </c:pt>
                <c:pt idx="12">
                  <c:v>21.7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50-4130-8EFB-FAAC4513EDA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9"/>
        <c:overlap val="53"/>
        <c:axId val="1571853727"/>
        <c:axId val="1571853311"/>
      </c:barChart>
      <c:catAx>
        <c:axId val="157185372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71853311"/>
        <c:crosses val="autoZero"/>
        <c:auto val="1"/>
        <c:lblAlgn val="ctr"/>
        <c:lblOffset val="100"/>
        <c:noMultiLvlLbl val="0"/>
      </c:catAx>
      <c:valAx>
        <c:axId val="1571853311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5718537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122DCA2-C1AF-43C2-87EB-F53A5D59F4EC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825"/>
            <a:ext cx="2945659" cy="49542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378825"/>
            <a:ext cx="2945659" cy="49542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AE94333-CC4F-4533-8787-F78DD62744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95296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1321BD0-CE61-45C7-ADDA-01E3CFC44782}" type="datetimeFigureOut">
              <a:rPr lang="en-US" smtClean="0"/>
              <a:pPr/>
              <a:t>1/23/2020</a:t>
            </a:fld>
            <a:endParaRPr lang="en-US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5"/>
            <a:ext cx="2945659" cy="49542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5"/>
            <a:ext cx="2945659" cy="49542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694F56B-B12E-465A-AD1D-0FDE011689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3001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na princip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46364" y="3736977"/>
            <a:ext cx="10515600" cy="818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47" y="1476703"/>
            <a:ext cx="2781234" cy="1454620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>
          <a:xfrm>
            <a:off x="3184525" y="4914900"/>
            <a:ext cx="5510213" cy="6524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530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1607"/>
            <a:ext cx="10515600" cy="20476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100" dirty="0" smtClean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515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 in doua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31004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     |</a:t>
            </a:r>
          </a:p>
        </p:txBody>
      </p:sp>
    </p:spTree>
    <p:extLst>
      <p:ext uri="{BB962C8B-B14F-4D97-AF65-F5344CB8AC3E}">
        <p14:creationId xmlns:p14="http://schemas.microsoft.com/office/powerpoint/2010/main" val="296787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202034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     |</a:t>
            </a:r>
          </a:p>
        </p:txBody>
      </p:sp>
    </p:spTree>
    <p:extLst>
      <p:ext uri="{BB962C8B-B14F-4D97-AF65-F5344CB8AC3E}">
        <p14:creationId xmlns:p14="http://schemas.microsoft.com/office/powerpoint/2010/main" val="257700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a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     |</a:t>
            </a:r>
          </a:p>
        </p:txBody>
      </p:sp>
    </p:spTree>
    <p:extLst>
      <p:ext uri="{BB962C8B-B14F-4D97-AF65-F5344CB8AC3E}">
        <p14:creationId xmlns:p14="http://schemas.microsoft.com/office/powerpoint/2010/main" val="238438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ie al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95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cu continut si sub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1401072"/>
            <a:ext cx="3932237" cy="893091"/>
          </a:xfrm>
          <a:prstGeom prst="rect">
            <a:avLst/>
          </a:prstGeom>
        </p:spPr>
        <p:txBody>
          <a:bodyPr anchor="b"/>
          <a:lstStyle>
            <a:lvl1pPr algn="l"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83188" y="1401073"/>
            <a:ext cx="6172200" cy="469674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32502"/>
            <a:ext cx="3932237" cy="3673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     |</a:t>
            </a:r>
          </a:p>
        </p:txBody>
      </p:sp>
    </p:spTree>
    <p:extLst>
      <p:ext uri="{BB962C8B-B14F-4D97-AF65-F5344CB8AC3E}">
        <p14:creationId xmlns:p14="http://schemas.microsoft.com/office/powerpoint/2010/main" val="329910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8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     |</a:t>
            </a:r>
          </a:p>
        </p:txBody>
      </p:sp>
    </p:spTree>
    <p:extLst>
      <p:ext uri="{BB962C8B-B14F-4D97-AF65-F5344CB8AC3E}">
        <p14:creationId xmlns:p14="http://schemas.microsoft.com/office/powerpoint/2010/main" val="447792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56648"/>
            <a:ext cx="12192000" cy="96253"/>
          </a:xfrm>
          <a:prstGeom prst="rect">
            <a:avLst/>
          </a:prstGeom>
          <a:solidFill>
            <a:srgbClr val="33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7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5" r:id="rId6"/>
    <p:sldLayoutId id="2147483773" r:id="rId7"/>
    <p:sldLayoutId id="2147483774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11858" y="3616797"/>
            <a:ext cx="10515600" cy="1054592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Particula</a:t>
            </a:r>
            <a:r>
              <a:rPr lang="ro-RO" sz="3200" dirty="0" err="1" smtClean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rități</a:t>
            </a:r>
            <a:r>
              <a:rPr lang="ro-RO" sz="3200" dirty="0" smtClean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de prezentare a r</a:t>
            </a:r>
            <a:r>
              <a:rPr lang="ro-MD" sz="3200" dirty="0" err="1" smtClean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apoartelor</a:t>
            </a:r>
            <a:r>
              <a:rPr lang="ro-MD" sz="3200" dirty="0" smtClean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 financiare pentru anul 201</a:t>
            </a:r>
            <a:r>
              <a:rPr lang="en-US" sz="3200" dirty="0" smtClean="0">
                <a:latin typeface="Lato Semibold" panose="020F0502020204030203" pitchFamily="34" charset="0"/>
                <a:ea typeface="Lato Semibold" panose="020F0502020204030203" pitchFamily="34" charset="0"/>
                <a:cs typeface="Lato Semibold" panose="020F0502020204030203" pitchFamily="34" charset="0"/>
              </a:rPr>
              <a:t>9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999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18744" y="1307191"/>
            <a:ext cx="11191365" cy="1103500"/>
          </a:xfrm>
          <a:prstGeom prst="rect">
            <a:avLst/>
          </a:prstGeom>
        </p:spPr>
        <p:txBody>
          <a:bodyPr/>
          <a:lstStyle/>
          <a:p>
            <a:r>
              <a:rPr lang="ro-RO" sz="2800" b="1" dirty="0" smtClean="0">
                <a:solidFill>
                  <a:schemeClr val="accent1"/>
                </a:solidFill>
              </a:rPr>
              <a:t> </a:t>
            </a:r>
            <a:r>
              <a:rPr lang="ro-RO" altLang="en-US" sz="2400" b="1" dirty="0">
                <a:cs typeface="Arial" pitchFamily="34" charset="0"/>
              </a:rPr>
              <a:t>Ordinul ministrului finanțelor nr.</a:t>
            </a:r>
            <a:r>
              <a:rPr lang="en-US" altLang="en-US" sz="2400" b="1" dirty="0">
                <a:cs typeface="Arial" pitchFamily="34" charset="0"/>
              </a:rPr>
              <a:t>216</a:t>
            </a:r>
            <a:r>
              <a:rPr lang="ro-MD" altLang="en-US" sz="2400" b="1" dirty="0">
                <a:cs typeface="Arial" pitchFamily="34" charset="0"/>
              </a:rPr>
              <a:t>/</a:t>
            </a:r>
            <a:r>
              <a:rPr lang="ro-RO" altLang="en-US" sz="2400" b="1" dirty="0">
                <a:cs typeface="Arial" pitchFamily="34" charset="0"/>
              </a:rPr>
              <a:t>2015 </a:t>
            </a:r>
            <a:r>
              <a:rPr lang="en-US" sz="2400" dirty="0">
                <a:cs typeface="Arial" pitchFamily="34" charset="0"/>
              </a:rPr>
              <a:t>cu </a:t>
            </a:r>
            <a:r>
              <a:rPr lang="en-US" sz="2400" dirty="0" err="1">
                <a:cs typeface="Arial" pitchFamily="34" charset="0"/>
              </a:rPr>
              <a:t>privire</a:t>
            </a:r>
            <a:r>
              <a:rPr lang="en-US" sz="2400" dirty="0">
                <a:cs typeface="Arial" pitchFamily="34" charset="0"/>
              </a:rPr>
              <a:t> la</a:t>
            </a:r>
            <a:r>
              <a:rPr lang="ro-RO" altLang="en-US" sz="2400" dirty="0">
                <a:cs typeface="Arial" pitchFamily="34" charset="0"/>
              </a:rPr>
              <a:t> aprobarea Planului de conturi contabile în sistemul bugetar și a Normelor metodologice privind evidența contabilă și raportarea financiară în sistemul </a:t>
            </a:r>
            <a:r>
              <a:rPr lang="ro-RO" altLang="en-US" sz="2400" dirty="0" smtClean="0">
                <a:cs typeface="Arial" pitchFamily="34" charset="0"/>
              </a:rPr>
              <a:t>bugetar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9843" y="2686141"/>
            <a:ext cx="10699431" cy="3585349"/>
          </a:xfrm>
        </p:spPr>
        <p:txBody>
          <a:bodyPr/>
          <a:lstStyle/>
          <a:p>
            <a:pPr marL="0" indent="0">
              <a:buNone/>
            </a:pPr>
            <a:r>
              <a:rPr lang="ro-RO" sz="1600" b="1" dirty="0" smtClean="0"/>
              <a:t>pct.1.4.5.4 </a:t>
            </a:r>
            <a:r>
              <a:rPr lang="en-US" sz="1600" dirty="0" err="1" smtClean="0"/>
              <a:t>Creanţele</a:t>
            </a:r>
            <a:r>
              <a:rPr lang="en-US" sz="1600" dirty="0" smtClean="0"/>
              <a:t> </a:t>
            </a:r>
            <a:r>
              <a:rPr lang="en-US" sz="1600" dirty="0" err="1"/>
              <a:t>şi</a:t>
            </a:r>
            <a:r>
              <a:rPr lang="en-US" sz="1600" dirty="0"/>
              <a:t> </a:t>
            </a:r>
            <a:r>
              <a:rPr lang="en-US" sz="1600" dirty="0" err="1"/>
              <a:t>datoriile</a:t>
            </a:r>
            <a:r>
              <a:rPr lang="en-US" sz="1600" dirty="0"/>
              <a:t> se </a:t>
            </a:r>
            <a:r>
              <a:rPr lang="en-US" sz="1600" dirty="0" err="1"/>
              <a:t>înregistrează</a:t>
            </a:r>
            <a:r>
              <a:rPr lang="en-US" sz="1600" dirty="0"/>
              <a:t> </a:t>
            </a:r>
            <a:r>
              <a:rPr lang="en-US" sz="1600" dirty="0" err="1"/>
              <a:t>în</a:t>
            </a:r>
            <a:r>
              <a:rPr lang="en-US" sz="1600" dirty="0"/>
              <a:t> </a:t>
            </a:r>
            <a:r>
              <a:rPr lang="en-US" sz="1600" dirty="0" err="1"/>
              <a:t>contabilitate</a:t>
            </a:r>
            <a:r>
              <a:rPr lang="en-US" sz="1600" dirty="0"/>
              <a:t> la </a:t>
            </a:r>
            <a:r>
              <a:rPr lang="en-US" sz="1600" dirty="0" err="1"/>
              <a:t>valoarea</a:t>
            </a:r>
            <a:r>
              <a:rPr lang="en-US" sz="1600" dirty="0"/>
              <a:t> </a:t>
            </a:r>
            <a:r>
              <a:rPr lang="en-US" sz="1600" dirty="0" err="1"/>
              <a:t>nominală</a:t>
            </a:r>
            <a:r>
              <a:rPr lang="en-US" sz="1600" dirty="0" smtClean="0"/>
              <a:t>.</a:t>
            </a:r>
            <a:endParaRPr lang="ro-RO" sz="1600" dirty="0" smtClean="0"/>
          </a:p>
          <a:p>
            <a:pPr marL="0" indent="0">
              <a:buNone/>
            </a:pPr>
            <a:r>
              <a:rPr lang="en-US" sz="1600" dirty="0"/>
              <a:t/>
            </a:r>
            <a:br>
              <a:rPr lang="en-US" sz="1600" dirty="0"/>
            </a:br>
            <a:r>
              <a:rPr lang="ro-RO" sz="1600" b="1" dirty="0" smtClean="0"/>
              <a:t> </a:t>
            </a:r>
            <a:r>
              <a:rPr lang="en-US" sz="1600" b="1" i="1" dirty="0" err="1" smtClean="0"/>
              <a:t>Creanţele</a:t>
            </a:r>
            <a:r>
              <a:rPr lang="en-US" sz="1600" b="1" i="1" dirty="0" smtClean="0"/>
              <a:t> </a:t>
            </a:r>
            <a:r>
              <a:rPr lang="en-US" sz="1600" b="1" i="1" dirty="0"/>
              <a:t>se </a:t>
            </a:r>
            <a:r>
              <a:rPr lang="en-US" sz="1600" b="1" i="1" dirty="0" err="1"/>
              <a:t>consideră</a:t>
            </a:r>
            <a:r>
              <a:rPr lang="en-US" sz="1600" b="1" i="1" dirty="0"/>
              <a:t> compromise </a:t>
            </a:r>
            <a:r>
              <a:rPr lang="en-US" sz="1600" i="1" dirty="0" err="1"/>
              <a:t>în</a:t>
            </a:r>
            <a:r>
              <a:rPr lang="en-US" sz="1600" i="1" dirty="0"/>
              <a:t> </a:t>
            </a:r>
            <a:r>
              <a:rPr lang="en-US" sz="1600" i="1" dirty="0" err="1"/>
              <a:t>cazuri</a:t>
            </a:r>
            <a:r>
              <a:rPr lang="en-US" sz="1600" i="1" dirty="0"/>
              <a:t> </a:t>
            </a:r>
            <a:r>
              <a:rPr lang="en-US" sz="1600" i="1" dirty="0" err="1"/>
              <a:t>în</a:t>
            </a:r>
            <a:r>
              <a:rPr lang="en-US" sz="1600" i="1" dirty="0"/>
              <a:t> care </a:t>
            </a:r>
            <a:r>
              <a:rPr lang="en-US" sz="1600" i="1" dirty="0" err="1"/>
              <a:t>termenul</a:t>
            </a:r>
            <a:r>
              <a:rPr lang="en-US" sz="1600" i="1" dirty="0"/>
              <a:t> de </a:t>
            </a:r>
            <a:r>
              <a:rPr lang="en-US" sz="1600" i="1" dirty="0" err="1"/>
              <a:t>prescripţie</a:t>
            </a:r>
            <a:r>
              <a:rPr lang="en-US" sz="1600" i="1" dirty="0"/>
              <a:t> </a:t>
            </a:r>
            <a:r>
              <a:rPr lang="en-US" sz="1600" i="1" dirty="0" err="1"/>
              <a:t>prevăzut</a:t>
            </a:r>
            <a:r>
              <a:rPr lang="en-US" sz="1600" i="1" dirty="0"/>
              <a:t> de </a:t>
            </a:r>
            <a:r>
              <a:rPr lang="en-US" sz="1600" i="1" dirty="0" err="1"/>
              <a:t>legislaţia</a:t>
            </a:r>
            <a:r>
              <a:rPr lang="en-US" sz="1600" i="1" dirty="0"/>
              <a:t> </a:t>
            </a:r>
            <a:r>
              <a:rPr lang="en-US" sz="1600" i="1" dirty="0" err="1"/>
              <a:t>în</a:t>
            </a:r>
            <a:r>
              <a:rPr lang="en-US" sz="1600" i="1" dirty="0"/>
              <a:t> </a:t>
            </a:r>
            <a:r>
              <a:rPr lang="en-US" sz="1600" i="1" dirty="0" err="1"/>
              <a:t>vigoare</a:t>
            </a:r>
            <a:r>
              <a:rPr lang="en-US" sz="1600" i="1" dirty="0"/>
              <a:t> a </a:t>
            </a:r>
            <a:r>
              <a:rPr lang="en-US" sz="1600" i="1" dirty="0" err="1"/>
              <a:t>expirat</a:t>
            </a:r>
            <a:r>
              <a:rPr lang="en-US" sz="1600" i="1" dirty="0"/>
              <a:t> </a:t>
            </a:r>
            <a:r>
              <a:rPr lang="en-US" sz="1600" i="1" dirty="0" err="1"/>
              <a:t>sau</a:t>
            </a:r>
            <a:r>
              <a:rPr lang="en-US" sz="1600" i="1" dirty="0"/>
              <a:t> </a:t>
            </a:r>
            <a:r>
              <a:rPr lang="en-US" sz="1600" i="1" dirty="0" err="1"/>
              <a:t>debitorul</a:t>
            </a:r>
            <a:r>
              <a:rPr lang="en-US" sz="1600" i="1" dirty="0"/>
              <a:t> </a:t>
            </a:r>
            <a:r>
              <a:rPr lang="en-US" sz="1600" i="1" dirty="0" err="1"/>
              <a:t>este</a:t>
            </a:r>
            <a:r>
              <a:rPr lang="en-US" sz="1600" i="1" dirty="0"/>
              <a:t> </a:t>
            </a:r>
            <a:r>
              <a:rPr lang="en-US" sz="1600" i="1" dirty="0" err="1"/>
              <a:t>declarat</a:t>
            </a:r>
            <a:r>
              <a:rPr lang="en-US" sz="1600" i="1" dirty="0"/>
              <a:t> </a:t>
            </a:r>
            <a:r>
              <a:rPr lang="en-US" sz="1600" i="1" dirty="0" err="1"/>
              <a:t>insolvabil</a:t>
            </a:r>
            <a:r>
              <a:rPr lang="en-US" sz="1600" i="1" dirty="0"/>
              <a:t>, a </a:t>
            </a:r>
            <a:r>
              <a:rPr lang="en-US" sz="1600" i="1" dirty="0" err="1"/>
              <a:t>fost</a:t>
            </a:r>
            <a:r>
              <a:rPr lang="en-US" sz="1600" i="1" dirty="0"/>
              <a:t> </a:t>
            </a:r>
            <a:r>
              <a:rPr lang="en-US" sz="1600" i="1" dirty="0" err="1"/>
              <a:t>desființat</a:t>
            </a:r>
            <a:r>
              <a:rPr lang="en-US" sz="1600" i="1" dirty="0"/>
              <a:t> ca </a:t>
            </a:r>
            <a:r>
              <a:rPr lang="en-US" sz="1600" i="1" dirty="0" err="1"/>
              <a:t>entitate</a:t>
            </a:r>
            <a:r>
              <a:rPr lang="en-US" sz="1600" i="1" dirty="0"/>
              <a:t> </a:t>
            </a:r>
            <a:r>
              <a:rPr lang="en-US" sz="1600" i="1" dirty="0" err="1"/>
              <a:t>sau</a:t>
            </a:r>
            <a:r>
              <a:rPr lang="en-US" sz="1600" i="1" dirty="0"/>
              <a:t> nu </a:t>
            </a:r>
            <a:r>
              <a:rPr lang="en-US" sz="1600" i="1" dirty="0" err="1"/>
              <a:t>poate</a:t>
            </a:r>
            <a:r>
              <a:rPr lang="en-US" sz="1600" i="1" dirty="0"/>
              <a:t> fi </a:t>
            </a:r>
            <a:r>
              <a:rPr lang="en-US" sz="1600" i="1" dirty="0" err="1"/>
              <a:t>localizat</a:t>
            </a:r>
            <a:r>
              <a:rPr lang="en-US" sz="1600" i="1" dirty="0"/>
              <a:t>. </a:t>
            </a:r>
            <a:r>
              <a:rPr lang="en-US" sz="1600" i="1" dirty="0" err="1"/>
              <a:t>Creanțele</a:t>
            </a:r>
            <a:r>
              <a:rPr lang="en-US" sz="1600" i="1" dirty="0"/>
              <a:t> se </a:t>
            </a:r>
            <a:r>
              <a:rPr lang="en-US" sz="1600" i="1" dirty="0" err="1"/>
              <a:t>consideră</a:t>
            </a:r>
            <a:r>
              <a:rPr lang="en-US" sz="1600" i="1" dirty="0"/>
              <a:t> compromise </a:t>
            </a:r>
            <a:r>
              <a:rPr lang="en-US" sz="1600" i="1" dirty="0" err="1"/>
              <a:t>și</a:t>
            </a:r>
            <a:r>
              <a:rPr lang="en-US" sz="1600" i="1" dirty="0"/>
              <a:t> </a:t>
            </a:r>
            <a:r>
              <a:rPr lang="en-US" sz="1600" i="1" dirty="0" err="1"/>
              <a:t>în</a:t>
            </a:r>
            <a:r>
              <a:rPr lang="en-US" sz="1600" i="1" dirty="0"/>
              <a:t> </a:t>
            </a:r>
            <a:r>
              <a:rPr lang="en-US" sz="1600" i="1" dirty="0" err="1"/>
              <a:t>cazul</a:t>
            </a:r>
            <a:r>
              <a:rPr lang="en-US" sz="1600" i="1" dirty="0"/>
              <a:t> </a:t>
            </a:r>
            <a:r>
              <a:rPr lang="en-US" sz="1600" i="1" dirty="0" err="1"/>
              <a:t>neobținerii</a:t>
            </a:r>
            <a:r>
              <a:rPr lang="en-US" sz="1600" i="1" dirty="0"/>
              <a:t> </a:t>
            </a:r>
            <a:r>
              <a:rPr lang="en-US" sz="1600" i="1" dirty="0" err="1"/>
              <a:t>rezultatelor</a:t>
            </a:r>
            <a:r>
              <a:rPr lang="en-US" sz="1600" i="1" dirty="0"/>
              <a:t> </a:t>
            </a:r>
            <a:r>
              <a:rPr lang="en-US" sz="1600" i="1" dirty="0" err="1"/>
              <a:t>în</a:t>
            </a:r>
            <a:r>
              <a:rPr lang="en-US" sz="1600" i="1" dirty="0"/>
              <a:t> </a:t>
            </a:r>
            <a:r>
              <a:rPr lang="en-US" sz="1600" i="1" dirty="0" err="1"/>
              <a:t>urma</a:t>
            </a:r>
            <a:r>
              <a:rPr lang="en-US" sz="1600" i="1" dirty="0"/>
              <a:t> </a:t>
            </a:r>
            <a:r>
              <a:rPr lang="en-US" sz="1600" i="1" dirty="0" err="1"/>
              <a:t>sechestrării</a:t>
            </a:r>
            <a:r>
              <a:rPr lang="en-US" sz="1600" i="1" dirty="0"/>
              <a:t> </a:t>
            </a:r>
            <a:r>
              <a:rPr lang="en-US" sz="1600" i="1" dirty="0" err="1"/>
              <a:t>bunurilor</a:t>
            </a:r>
            <a:r>
              <a:rPr lang="en-US" sz="1600" i="1" dirty="0"/>
              <a:t> </a:t>
            </a:r>
            <a:r>
              <a:rPr lang="en-US" sz="1600" i="1" dirty="0" err="1"/>
              <a:t>debitorului</a:t>
            </a:r>
            <a:r>
              <a:rPr lang="en-US" sz="1600" i="1" dirty="0"/>
              <a:t>, </a:t>
            </a:r>
            <a:r>
              <a:rPr lang="en-US" sz="1600" i="1" dirty="0" err="1"/>
              <a:t>neexecutării</a:t>
            </a:r>
            <a:r>
              <a:rPr lang="en-US" sz="1600" i="1" dirty="0"/>
              <a:t> </a:t>
            </a:r>
            <a:r>
              <a:rPr lang="en-US" sz="1600" i="1" dirty="0" err="1"/>
              <a:t>documentelor</a:t>
            </a:r>
            <a:r>
              <a:rPr lang="en-US" sz="1600" i="1" dirty="0"/>
              <a:t> </a:t>
            </a:r>
            <a:r>
              <a:rPr lang="en-US" sz="1600" i="1" dirty="0" err="1"/>
              <a:t>executorii</a:t>
            </a:r>
            <a:r>
              <a:rPr lang="en-US" sz="1600" i="1" dirty="0"/>
              <a:t>, </a:t>
            </a:r>
            <a:r>
              <a:rPr lang="en-US" sz="1600" i="1" dirty="0" err="1"/>
              <a:t>alte</a:t>
            </a:r>
            <a:r>
              <a:rPr lang="en-US" sz="1600" i="1" dirty="0"/>
              <a:t> </a:t>
            </a:r>
            <a:r>
              <a:rPr lang="en-US" sz="1600" i="1" dirty="0" err="1"/>
              <a:t>situații</a:t>
            </a:r>
            <a:r>
              <a:rPr lang="en-US" sz="1600" i="1" dirty="0"/>
              <a:t> </a:t>
            </a:r>
            <a:r>
              <a:rPr lang="en-US" sz="1600" i="1" dirty="0" err="1"/>
              <a:t>justificate</a:t>
            </a:r>
            <a:r>
              <a:rPr lang="en-US" sz="1600" i="1" dirty="0"/>
              <a:t>.</a:t>
            </a:r>
          </a:p>
          <a:p>
            <a:pPr marL="0" indent="0">
              <a:buNone/>
            </a:pPr>
            <a:r>
              <a:rPr lang="ro-RO" sz="1600" i="1" dirty="0"/>
              <a:t> </a:t>
            </a:r>
            <a:r>
              <a:rPr lang="ro-RO" sz="1600" i="1" dirty="0" smtClean="0"/>
              <a:t>    </a:t>
            </a:r>
            <a:r>
              <a:rPr lang="en-US" sz="1600" i="1" dirty="0" err="1" smtClean="0"/>
              <a:t>Recunoaşterea</a:t>
            </a:r>
            <a:r>
              <a:rPr lang="en-US" sz="1600" i="1" dirty="0" smtClean="0"/>
              <a:t> </a:t>
            </a:r>
            <a:r>
              <a:rPr lang="en-US" sz="1600" i="1" dirty="0" err="1"/>
              <a:t>creanţelor</a:t>
            </a:r>
            <a:r>
              <a:rPr lang="en-US" sz="1600" i="1" dirty="0"/>
              <a:t> </a:t>
            </a:r>
            <a:r>
              <a:rPr lang="en-US" sz="1600" i="1" dirty="0" err="1"/>
              <a:t>drept</a:t>
            </a:r>
            <a:r>
              <a:rPr lang="en-US" sz="1600" i="1" dirty="0"/>
              <a:t> compromise are </a:t>
            </a:r>
            <a:r>
              <a:rPr lang="en-US" sz="1600" i="1" dirty="0" err="1"/>
              <a:t>loc</a:t>
            </a:r>
            <a:r>
              <a:rPr lang="en-US" sz="1600" i="1" dirty="0"/>
              <a:t> </a:t>
            </a:r>
            <a:r>
              <a:rPr lang="en-US" sz="1600" i="1" dirty="0" err="1"/>
              <a:t>în</a:t>
            </a:r>
            <a:r>
              <a:rPr lang="en-US" sz="1600" i="1" dirty="0"/>
              <a:t> </a:t>
            </a:r>
            <a:r>
              <a:rPr lang="en-US" sz="1600" i="1" dirty="0" err="1"/>
              <a:t>baza</a:t>
            </a:r>
            <a:r>
              <a:rPr lang="en-US" sz="1600" i="1" dirty="0"/>
              <a:t> </a:t>
            </a:r>
            <a:r>
              <a:rPr lang="en-US" sz="1600" i="1" dirty="0" err="1"/>
              <a:t>documentelor</a:t>
            </a:r>
            <a:r>
              <a:rPr lang="en-US" sz="1600" i="1" dirty="0"/>
              <a:t> care </a:t>
            </a:r>
            <a:r>
              <a:rPr lang="en-US" sz="1600" i="1" dirty="0" err="1"/>
              <a:t>confirmă</a:t>
            </a:r>
            <a:r>
              <a:rPr lang="en-US" sz="1600" i="1" dirty="0"/>
              <a:t> </a:t>
            </a:r>
            <a:r>
              <a:rPr lang="en-US" sz="1600" i="1" dirty="0" err="1"/>
              <a:t>apariţia</a:t>
            </a:r>
            <a:r>
              <a:rPr lang="en-US" sz="1600" i="1" dirty="0"/>
              <a:t> </a:t>
            </a:r>
            <a:r>
              <a:rPr lang="en-US" sz="1600" i="1" dirty="0" err="1"/>
              <a:t>circumstanţei</a:t>
            </a:r>
            <a:r>
              <a:rPr lang="en-US" sz="1600" i="1" dirty="0"/>
              <a:t> respective. </a:t>
            </a:r>
            <a:r>
              <a:rPr lang="en-US" sz="1600" i="1" dirty="0" err="1"/>
              <a:t>Creanţele</a:t>
            </a:r>
            <a:r>
              <a:rPr lang="en-US" sz="1600" i="1" dirty="0"/>
              <a:t> compromise se </a:t>
            </a:r>
            <a:r>
              <a:rPr lang="en-US" sz="1600" i="1" dirty="0" err="1"/>
              <a:t>decontează</a:t>
            </a:r>
            <a:r>
              <a:rPr lang="en-US" sz="1600" i="1" dirty="0"/>
              <a:t> la </a:t>
            </a:r>
            <a:r>
              <a:rPr lang="en-US" sz="1600" i="1" dirty="0" err="1"/>
              <a:t>cheltuieli</a:t>
            </a:r>
            <a:r>
              <a:rPr lang="en-US" sz="1600" i="1" dirty="0"/>
              <a:t> </a:t>
            </a:r>
            <a:r>
              <a:rPr lang="en-US" sz="1600" i="1" dirty="0" err="1"/>
              <a:t>în</a:t>
            </a:r>
            <a:r>
              <a:rPr lang="en-US" sz="1600" i="1" dirty="0"/>
              <a:t> </a:t>
            </a:r>
            <a:r>
              <a:rPr lang="en-US" sz="1600" i="1" dirty="0" err="1"/>
              <a:t>perioada</a:t>
            </a:r>
            <a:r>
              <a:rPr lang="en-US" sz="1600" i="1" dirty="0"/>
              <a:t> de </a:t>
            </a:r>
            <a:r>
              <a:rPr lang="en-US" sz="1600" i="1" dirty="0" err="1"/>
              <a:t>gestiune</a:t>
            </a:r>
            <a:r>
              <a:rPr lang="en-US" sz="1600" i="1" dirty="0"/>
              <a:t> </a:t>
            </a:r>
            <a:r>
              <a:rPr lang="en-US" sz="1600" i="1" dirty="0" err="1"/>
              <a:t>în</a:t>
            </a:r>
            <a:r>
              <a:rPr lang="en-US" sz="1600" i="1" dirty="0"/>
              <a:t> care au </a:t>
            </a:r>
            <a:r>
              <a:rPr lang="en-US" sz="1600" i="1" dirty="0" err="1"/>
              <a:t>fost</a:t>
            </a:r>
            <a:r>
              <a:rPr lang="en-US" sz="1600" i="1" dirty="0"/>
              <a:t> </a:t>
            </a:r>
            <a:r>
              <a:rPr lang="en-US" sz="1600" i="1" dirty="0" err="1"/>
              <a:t>recunoscute</a:t>
            </a:r>
            <a:r>
              <a:rPr lang="en-US" sz="1600" i="1" dirty="0"/>
              <a:t> </a:t>
            </a:r>
            <a:r>
              <a:rPr lang="en-US" sz="1600" i="1" dirty="0" err="1"/>
              <a:t>drept</a:t>
            </a:r>
            <a:r>
              <a:rPr lang="en-US" sz="1600" i="1" dirty="0"/>
              <a:t> compromise</a:t>
            </a:r>
            <a:r>
              <a:rPr lang="en-US" sz="1600" i="1" dirty="0" smtClean="0"/>
              <a:t>.</a:t>
            </a:r>
            <a:endParaRPr lang="en-US" sz="1600" i="1" dirty="0"/>
          </a:p>
          <a:p>
            <a:pPr marL="0" indent="0">
              <a:buNone/>
            </a:pPr>
            <a:endParaRPr lang="ro-RO" sz="1600" b="1" i="1" dirty="0" smtClean="0"/>
          </a:p>
          <a:p>
            <a:pPr>
              <a:buFontTx/>
              <a:buChar char="-"/>
            </a:pPr>
            <a:r>
              <a:rPr lang="ro-RO" sz="2000" dirty="0" smtClean="0"/>
              <a:t>289500 </a:t>
            </a:r>
            <a:r>
              <a:rPr lang="en-GB" sz="2000" dirty="0" err="1" smtClean="0"/>
              <a:t>Cheltuieli</a:t>
            </a:r>
            <a:r>
              <a:rPr lang="en-GB" sz="2000" dirty="0" smtClean="0"/>
              <a:t> </a:t>
            </a:r>
            <a:r>
              <a:rPr lang="en-GB" sz="2000" dirty="0" err="1"/>
              <a:t>privind</a:t>
            </a:r>
            <a:r>
              <a:rPr lang="en-GB" sz="2000" dirty="0"/>
              <a:t> </a:t>
            </a:r>
            <a:r>
              <a:rPr lang="en-GB" sz="2000" dirty="0" err="1"/>
              <a:t>creanţele</a:t>
            </a:r>
            <a:r>
              <a:rPr lang="en-GB" sz="2000" dirty="0"/>
              <a:t> </a:t>
            </a:r>
            <a:r>
              <a:rPr lang="en-GB" sz="2000" dirty="0" smtClean="0"/>
              <a:t>compromise</a:t>
            </a:r>
            <a:endParaRPr lang="ro-RO" sz="2000" dirty="0" smtClean="0"/>
          </a:p>
          <a:p>
            <a:pPr marL="0" indent="0">
              <a:buNone/>
            </a:pPr>
            <a:r>
              <a:rPr lang="ro-RO" sz="2000" dirty="0" smtClean="0"/>
              <a:t>   concomitent </a:t>
            </a:r>
            <a:r>
              <a:rPr lang="ro-RO" sz="2000" dirty="0" err="1" smtClean="0"/>
              <a:t>extrabilanț</a:t>
            </a:r>
            <a:r>
              <a:rPr lang="ro-RO" sz="2000" dirty="0" smtClean="0"/>
              <a:t> 822420 Creanțe compromise decontate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47733" y="6488668"/>
            <a:ext cx="50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bg1">
                    <a:lumMod val="75000"/>
                  </a:schemeClr>
                </a:solidFill>
              </a:rPr>
              <a:t>10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85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8991" y="904009"/>
            <a:ext cx="11679381" cy="1073073"/>
          </a:xfrm>
          <a:prstGeom prst="rect">
            <a:avLst/>
          </a:prstGeom>
        </p:spPr>
        <p:txBody>
          <a:bodyPr/>
          <a:lstStyle/>
          <a:p>
            <a:r>
              <a:rPr lang="ro-MD" sz="2400" dirty="0" smtClean="0">
                <a:solidFill>
                  <a:schemeClr val="accent1"/>
                </a:solidFill>
              </a:rPr>
              <a:t>Dinamica datoriilor </a:t>
            </a:r>
            <a:r>
              <a:rPr lang="ro-MD" sz="2400" dirty="0">
                <a:solidFill>
                  <a:schemeClr val="accent1"/>
                </a:solidFill>
              </a:rPr>
              <a:t>cu </a:t>
            </a:r>
            <a:r>
              <a:rPr lang="ro-MD" sz="2400" dirty="0" smtClean="0">
                <a:solidFill>
                  <a:schemeClr val="accent1"/>
                </a:solidFill>
              </a:rPr>
              <a:t>termen </a:t>
            </a:r>
            <a:r>
              <a:rPr lang="ro-MD" sz="2400" dirty="0">
                <a:solidFill>
                  <a:schemeClr val="accent1"/>
                </a:solidFill>
              </a:rPr>
              <a:t>de achitare expirat (arierate</a:t>
            </a:r>
            <a:r>
              <a:rPr lang="ro-MD" sz="2400" dirty="0" smtClean="0">
                <a:solidFill>
                  <a:schemeClr val="accent1"/>
                </a:solidFill>
              </a:rPr>
              <a:t>) </a:t>
            </a:r>
            <a:br>
              <a:rPr lang="ro-MD" sz="2400" dirty="0" smtClean="0">
                <a:solidFill>
                  <a:schemeClr val="accent1"/>
                </a:solidFill>
              </a:rPr>
            </a:br>
            <a:r>
              <a:rPr lang="ro-MD" sz="2400" dirty="0" smtClean="0">
                <a:solidFill>
                  <a:schemeClr val="accent1"/>
                </a:solidFill>
              </a:rPr>
              <a:t>ale bugetelor locale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75480" y="1525182"/>
            <a:ext cx="955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MD" sz="1600" b="1" i="1" dirty="0" smtClean="0"/>
              <a:t>mil.lei</a:t>
            </a:r>
            <a:endParaRPr lang="en-US" sz="1600" b="1" i="1" dirty="0"/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2065493"/>
              </p:ext>
            </p:extLst>
          </p:nvPr>
        </p:nvGraphicFramePr>
        <p:xfrm>
          <a:off x="284994" y="1863736"/>
          <a:ext cx="11592451" cy="4481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952930" y="6488668"/>
            <a:ext cx="1082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r>
              <a:rPr lang="ro-RO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24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18744" y="1307192"/>
            <a:ext cx="10935056" cy="669890"/>
          </a:xfrm>
          <a:prstGeom prst="rect">
            <a:avLst/>
          </a:prstGeom>
        </p:spPr>
        <p:txBody>
          <a:bodyPr/>
          <a:lstStyle/>
          <a:p>
            <a:r>
              <a:rPr lang="ro-RO" sz="2400" b="1" dirty="0" smtClean="0">
                <a:solidFill>
                  <a:schemeClr val="accent1"/>
                </a:solidFill>
              </a:rPr>
              <a:t>Problem</a:t>
            </a:r>
            <a:r>
              <a:rPr lang="ro-RO" sz="2400" b="1" dirty="0">
                <a:solidFill>
                  <a:schemeClr val="accent1"/>
                </a:solidFill>
              </a:rPr>
              <a:t>ă</a:t>
            </a:r>
            <a:r>
              <a:rPr lang="ro-RO" sz="2400" b="1" dirty="0" smtClean="0">
                <a:solidFill>
                  <a:schemeClr val="accent1"/>
                </a:solidFill>
              </a:rPr>
              <a:t> majoră</a:t>
            </a:r>
            <a:endParaRPr lang="en-US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0436" y="1977082"/>
            <a:ext cx="10991274" cy="471928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o-RO" sz="2000" b="1" dirty="0" smtClean="0"/>
              <a:t>Lipsa contabililor-șefi/contabililor în autoritățile/instituțiile bugetare</a:t>
            </a:r>
          </a:p>
          <a:p>
            <a:pPr marL="0" indent="0">
              <a:buNone/>
            </a:pPr>
            <a:endParaRPr lang="ro-RO" sz="2000" b="1" dirty="0" smtClean="0"/>
          </a:p>
          <a:p>
            <a:pPr>
              <a:buFontTx/>
              <a:buChar char="-"/>
            </a:pPr>
            <a:r>
              <a:rPr lang="ro-RO" sz="2000" dirty="0" smtClean="0"/>
              <a:t>pct.1.4.1.5. din Ordinul MF nr.216/2015</a:t>
            </a:r>
          </a:p>
          <a:p>
            <a:pPr marL="0" indent="0">
              <a:buNone/>
            </a:pPr>
            <a:r>
              <a:rPr lang="ro-RO" sz="2000" dirty="0" smtClean="0"/>
              <a:t> </a:t>
            </a:r>
            <a:r>
              <a:rPr lang="ro-RO" sz="2000" dirty="0"/>
              <a:t>Conducătorul autorităţii/instituţiei bugetare este în drept:</a:t>
            </a:r>
            <a:endParaRPr lang="ru-RU" sz="2000" dirty="0"/>
          </a:p>
          <a:p>
            <a:pPr marL="0" indent="0">
              <a:buNone/>
            </a:pPr>
            <a:r>
              <a:rPr lang="ro-RO" sz="2000" dirty="0" smtClean="0"/>
              <a:t>c</a:t>
            </a:r>
            <a:r>
              <a:rPr lang="ro-RO" sz="2000" dirty="0"/>
              <a:t>) să transmită ţinerea contabilităţii sau a unor atribuţii de contabilitate şi raportare financiară unei organizaţii specializate sau firme de audit în bază contractuală. </a:t>
            </a:r>
            <a:endParaRPr lang="en-US" sz="2000" dirty="0" smtClean="0"/>
          </a:p>
          <a:p>
            <a:r>
              <a:rPr lang="ro-MD" sz="2000" dirty="0" smtClean="0"/>
              <a:t>I.P</a:t>
            </a:r>
            <a:r>
              <a:rPr lang="ro-MD" sz="2000" dirty="0"/>
              <a:t>. Centrul de Tehnologii Informaționale în Finanțe, </a:t>
            </a:r>
            <a:r>
              <a:rPr lang="en-US" sz="2000" dirty="0" smtClean="0"/>
              <a:t>(</a:t>
            </a:r>
            <a:r>
              <a:rPr lang="ro-MD" sz="2000" dirty="0" err="1" smtClean="0"/>
              <a:t>prevederil</a:t>
            </a:r>
            <a:r>
              <a:rPr lang="en-US" sz="2000" dirty="0" smtClean="0"/>
              <a:t>e</a:t>
            </a:r>
            <a:r>
              <a:rPr lang="ro-MD" sz="2000" dirty="0" smtClean="0"/>
              <a:t> </a:t>
            </a:r>
            <a:r>
              <a:rPr lang="ro-MD" sz="2000" dirty="0"/>
              <a:t>Statutului aprobat prin Hotărârea Guvernului nr.125/2018</a:t>
            </a:r>
            <a:r>
              <a:rPr lang="ro-MD" sz="2000" dirty="0" smtClean="0"/>
              <a:t>.</a:t>
            </a:r>
            <a:r>
              <a:rPr lang="en-US" sz="2000" dirty="0" smtClean="0"/>
              <a:t>)</a:t>
            </a:r>
            <a:endParaRPr lang="ro-MD" sz="2000" dirty="0" smtClean="0"/>
          </a:p>
          <a:p>
            <a:r>
              <a:rPr lang="ro-MD" sz="2000" dirty="0" smtClean="0"/>
              <a:t>alt</a:t>
            </a:r>
            <a:r>
              <a:rPr lang="en-US" sz="2000" dirty="0" smtClean="0"/>
              <a:t>e</a:t>
            </a:r>
            <a:r>
              <a:rPr lang="ro-MD" sz="2000" dirty="0" smtClean="0"/>
              <a:t> organizați</a:t>
            </a:r>
            <a:r>
              <a:rPr lang="en-US" sz="2000" dirty="0" err="1" smtClean="0"/>
              <a:t>i</a:t>
            </a:r>
            <a:r>
              <a:rPr lang="ro-MD" sz="2000" dirty="0" smtClean="0"/>
              <a:t> specializat</a:t>
            </a:r>
            <a:r>
              <a:rPr lang="en-US" sz="2000" dirty="0" smtClean="0"/>
              <a:t>e</a:t>
            </a:r>
            <a:endParaRPr lang="ro-RO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447733" y="6488668"/>
            <a:ext cx="50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bg1">
                    <a:lumMod val="75000"/>
                  </a:schemeClr>
                </a:solidFill>
              </a:rPr>
              <a:t>12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67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15601" y="3006005"/>
            <a:ext cx="29386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1600" dirty="0" smtClean="0"/>
              <a:t>Pentru inform</a:t>
            </a:r>
            <a:r>
              <a:rPr lang="en-US" sz="1600" dirty="0" smtClean="0"/>
              <a:t>a</a:t>
            </a:r>
            <a:r>
              <a:rPr lang="ro-RO" sz="1600" dirty="0" smtClean="0"/>
              <a:t>ții suplimentare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762911" y="3460118"/>
            <a:ext cx="4969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nadejda.slova</a:t>
            </a:r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@mf.gov.md</a:t>
            </a:r>
            <a:endParaRPr lang="en-US" sz="2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5659" y="4196999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(+373) 22 26 </a:t>
            </a:r>
            <a:r>
              <a:rPr lang="ro-MD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29</a:t>
            </a:r>
            <a:r>
              <a:rPr lang="en-US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ro-MD" sz="2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02</a:t>
            </a:r>
            <a:endParaRPr lang="en-US" sz="2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11755" y="6522098"/>
            <a:ext cx="1296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r>
              <a:rPr lang="ro-RO" dirty="0">
                <a:solidFill>
                  <a:schemeClr val="bg1">
                    <a:lumMod val="75000"/>
                  </a:schemeClr>
                </a:solidFill>
              </a:rPr>
              <a:t>3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18744" y="1045486"/>
            <a:ext cx="10935056" cy="669890"/>
          </a:xfrm>
          <a:prstGeom prst="rect">
            <a:avLst/>
          </a:prstGeom>
        </p:spPr>
        <p:txBody>
          <a:bodyPr/>
          <a:lstStyle/>
          <a:p>
            <a:r>
              <a:rPr lang="ro-RO" sz="2400" b="1" dirty="0">
                <a:solidFill>
                  <a:schemeClr val="accent1"/>
                </a:solidFill>
              </a:rPr>
              <a:t>Cadrul </a:t>
            </a:r>
            <a:r>
              <a:rPr lang="ro-RO" sz="2400" b="1" dirty="0" smtClean="0">
                <a:solidFill>
                  <a:schemeClr val="accent1"/>
                </a:solidFill>
              </a:rPr>
              <a:t>normativ </a:t>
            </a:r>
            <a:r>
              <a:rPr lang="ro-RO" sz="2400" b="1" dirty="0">
                <a:solidFill>
                  <a:schemeClr val="accent1"/>
                </a:solidFill>
              </a:rPr>
              <a:t>de întocmire și prezentare a rapoartelor financiare</a:t>
            </a:r>
            <a:endParaRPr lang="en-US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2096" y="1714876"/>
            <a:ext cx="9545653" cy="4033614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o-RO" altLang="en-US" sz="2000" b="1" dirty="0">
                <a:cs typeface="Arial" pitchFamily="34" charset="0"/>
              </a:rPr>
              <a:t>Ordinul ministrului finanțelor nr.</a:t>
            </a:r>
            <a:r>
              <a:rPr lang="en-US" altLang="en-US" sz="2000" b="1" dirty="0" smtClean="0">
                <a:cs typeface="Arial" pitchFamily="34" charset="0"/>
              </a:rPr>
              <a:t>216</a:t>
            </a:r>
            <a:r>
              <a:rPr lang="ro-MD" altLang="en-US" sz="2000" b="1" dirty="0" smtClean="0">
                <a:cs typeface="Arial" pitchFamily="34" charset="0"/>
              </a:rPr>
              <a:t>/</a:t>
            </a:r>
            <a:r>
              <a:rPr lang="ro-RO" altLang="en-US" sz="2000" b="1" dirty="0" smtClean="0">
                <a:cs typeface="Arial" pitchFamily="34" charset="0"/>
              </a:rPr>
              <a:t>2015 </a:t>
            </a:r>
            <a:r>
              <a:rPr lang="en-US" sz="2000" dirty="0">
                <a:cs typeface="Arial" pitchFamily="34" charset="0"/>
              </a:rPr>
              <a:t>cu privire la</a:t>
            </a:r>
            <a:r>
              <a:rPr lang="ro-RO" altLang="en-US" sz="2000" dirty="0">
                <a:cs typeface="Arial" pitchFamily="34" charset="0"/>
              </a:rPr>
              <a:t> aprobarea Planului de conturi contabile în sistemul bugetar și a Normelor metodologice privind evidența contabilă și raportarea financiară în sistemul </a:t>
            </a:r>
            <a:r>
              <a:rPr lang="ro-RO" altLang="en-US" sz="2000" dirty="0" smtClean="0">
                <a:cs typeface="Arial" pitchFamily="34" charset="0"/>
              </a:rPr>
              <a:t>bugetar, cu modificările și completările ulterioare</a:t>
            </a:r>
            <a:endParaRPr lang="ro-RO" altLang="en-US" sz="2000" dirty="0">
              <a:cs typeface="Arial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o-RO" sz="2000" b="1" dirty="0"/>
              <a:t>Ordinul ministrului finanțelor </a:t>
            </a:r>
            <a:r>
              <a:rPr lang="ro-RO" sz="2000" b="1" dirty="0" smtClean="0"/>
              <a:t>nr.164/2016</a:t>
            </a:r>
            <a:r>
              <a:rPr lang="ro-RO" sz="2000" dirty="0" smtClean="0"/>
              <a:t> </a:t>
            </a:r>
            <a:r>
              <a:rPr lang="ro-RO" sz="2000" dirty="0"/>
              <a:t>cu privire la aprobarea Cerinţelor la întocmirea Raportului narativ privind executarea bugetelor </a:t>
            </a:r>
            <a:r>
              <a:rPr lang="ro-RO" sz="2000" dirty="0" smtClean="0"/>
              <a:t>autorităților/</a:t>
            </a:r>
            <a:r>
              <a:rPr lang="ro-RO" sz="2000" dirty="0" err="1" smtClean="0"/>
              <a:t>instituţiilor</a:t>
            </a:r>
            <a:r>
              <a:rPr lang="ro-RO" sz="2000" dirty="0" smtClean="0"/>
              <a:t> bugetare, </a:t>
            </a:r>
            <a:r>
              <a:rPr lang="ro-RO" altLang="en-US" sz="2000" dirty="0">
                <a:cs typeface="Arial" pitchFamily="34" charset="0"/>
              </a:rPr>
              <a:t>cu modificările și completările ulterioare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ro-RO" sz="2000" b="1" dirty="0" smtClean="0"/>
              <a:t>Ordinul </a:t>
            </a:r>
            <a:r>
              <a:rPr lang="en-US" sz="2000" b="1" dirty="0" smtClean="0"/>
              <a:t>Viceprim-</a:t>
            </a:r>
            <a:r>
              <a:rPr lang="ro-RO" sz="2000" b="1" dirty="0" smtClean="0"/>
              <a:t>ministrului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ministrului</a:t>
            </a:r>
            <a:r>
              <a:rPr lang="ro-RO" sz="2000" b="1" dirty="0" smtClean="0"/>
              <a:t> </a:t>
            </a:r>
            <a:r>
              <a:rPr lang="ro-RO" sz="2000" b="1" dirty="0"/>
              <a:t>finanțelor </a:t>
            </a:r>
            <a:r>
              <a:rPr lang="ro-RO" sz="2000" b="1" dirty="0" smtClean="0"/>
              <a:t>nr.164</a:t>
            </a:r>
            <a:r>
              <a:rPr lang="en-US" sz="2000" b="1" dirty="0" smtClean="0"/>
              <a:t>/2019</a:t>
            </a:r>
            <a:r>
              <a:rPr lang="ro-RO" sz="2000" b="1" dirty="0" smtClean="0"/>
              <a:t> </a:t>
            </a:r>
            <a:r>
              <a:rPr lang="en-US" sz="2000" dirty="0" smtClean="0"/>
              <a:t>cu</a:t>
            </a:r>
            <a:r>
              <a:rPr lang="ro-RO" sz="2000" dirty="0" smtClean="0"/>
              <a:t> </a:t>
            </a:r>
            <a:r>
              <a:rPr lang="en-US" sz="2000" dirty="0"/>
              <a:t>privire la</a:t>
            </a:r>
            <a:r>
              <a:rPr lang="ro-RO" sz="2000" dirty="0"/>
              <a:t> aprobarea termenelor de prezentare a rapoartelor financiare pentru anul </a:t>
            </a:r>
            <a:r>
              <a:rPr lang="ro-RO" sz="2000" dirty="0" smtClean="0"/>
              <a:t>201</a:t>
            </a:r>
            <a:r>
              <a:rPr lang="en-US" sz="2000" dirty="0" smtClean="0"/>
              <a:t>9</a:t>
            </a:r>
          </a:p>
          <a:p>
            <a:pPr lvl="0" algn="just">
              <a:buFont typeface="Wingdings" panose="05000000000000000000" pitchFamily="2" charset="2"/>
              <a:buChar char="Ø"/>
            </a:pPr>
            <a:r>
              <a:rPr lang="en-US" sz="2000" b="1" dirty="0" err="1" smtClean="0"/>
              <a:t>Circulara</a:t>
            </a:r>
            <a:r>
              <a:rPr lang="ro-RO" sz="2000" b="1" dirty="0" smtClean="0"/>
              <a:t> MF nr.4-5-137 din 24.12.2019 </a:t>
            </a:r>
            <a:r>
              <a:rPr lang="ro-RO" sz="2000" dirty="0" smtClean="0"/>
              <a:t>cu privire la </a:t>
            </a:r>
            <a:r>
              <a:rPr lang="ro-RO" sz="2000" dirty="0" err="1" smtClean="0"/>
              <a:t>partucularitățile</a:t>
            </a:r>
            <a:r>
              <a:rPr lang="ro-RO" sz="2000" dirty="0" smtClean="0"/>
              <a:t> de întocmire și prezentare a rapoartelor financiare ale</a:t>
            </a:r>
            <a:r>
              <a:rPr lang="ro-RO" sz="2000" dirty="0"/>
              <a:t> </a:t>
            </a:r>
            <a:r>
              <a:rPr lang="ro-RO" sz="2000" dirty="0" smtClean="0"/>
              <a:t>autorităților publice locale/</a:t>
            </a:r>
            <a:r>
              <a:rPr lang="ro-RO" sz="2000" dirty="0" err="1" smtClean="0"/>
              <a:t>instituţiilor</a:t>
            </a:r>
            <a:r>
              <a:rPr lang="ro-RO" sz="2000" dirty="0" smtClean="0"/>
              <a:t> bugetare pentru anul 2019 </a:t>
            </a:r>
            <a:endParaRPr lang="en-US" sz="2000" dirty="0" smtClean="0"/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105399" y="6417880"/>
            <a:ext cx="923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2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53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4089" y="965447"/>
            <a:ext cx="11183784" cy="669890"/>
          </a:xfrm>
          <a:prstGeom prst="rect">
            <a:avLst/>
          </a:prstGeom>
        </p:spPr>
        <p:txBody>
          <a:bodyPr/>
          <a:lstStyle/>
          <a:p>
            <a:r>
              <a:rPr lang="ro-RO" sz="2400" b="1" dirty="0">
                <a:solidFill>
                  <a:schemeClr val="accent1"/>
                </a:solidFill>
              </a:rPr>
              <a:t>Pentru întocmirea și prezentarea corectă a rapoartelor financiare</a:t>
            </a:r>
            <a:endParaRPr lang="en-US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930" y="1527568"/>
            <a:ext cx="9842101" cy="503261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o-RO" sz="2400" dirty="0" smtClean="0"/>
              <a:t>reflectarea  integrală  în  </a:t>
            </a:r>
            <a:r>
              <a:rPr lang="ro-RO" sz="2400" dirty="0"/>
              <a:t>evidenţa  contabilă     a  </a:t>
            </a:r>
            <a:r>
              <a:rPr lang="ro-RO" sz="2400" dirty="0" err="1"/>
              <a:t>operaţiunilor</a:t>
            </a:r>
            <a:r>
              <a:rPr lang="ro-RO" sz="2400" dirty="0"/>
              <a:t>  </a:t>
            </a:r>
            <a:r>
              <a:rPr lang="ro-RO" sz="2400" dirty="0" smtClean="0"/>
              <a:t>economice,  efectuate pe parcursul  anului 2019</a:t>
            </a:r>
            <a:endParaRPr lang="ro-RO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ro-RO" sz="2400" dirty="0"/>
              <a:t>efectuarea  inventarierii  conturilor  de  bilanţ și  conturilor  extrabilanțiere </a:t>
            </a:r>
            <a:endParaRPr lang="ru-RU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ro-RO" sz="2400" dirty="0"/>
              <a:t>verificarea  raportului  financiar  cu  Fişa executării  contului  curent, forma </a:t>
            </a:r>
            <a:r>
              <a:rPr lang="ro-RO" sz="2400" dirty="0" smtClean="0"/>
              <a:t>FD-037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o-RO" sz="2400" dirty="0" smtClean="0"/>
              <a:t>Verificarea și reflectarea corectă a soldurilor la începutul anului curent cu sfîrșitul anului precedent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o-RO" sz="2400" dirty="0"/>
              <a:t>î</a:t>
            </a:r>
            <a:r>
              <a:rPr lang="ro-RO" sz="2400" dirty="0" smtClean="0"/>
              <a:t>ntocmirea raportului narativ privind executarea bugetelor autorităților/instituțiilor bugetare conform prevederilor ordinului nr.164/2016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o-RO" sz="2400" dirty="0" smtClean="0"/>
              <a:t>excluderea operațiunilor </a:t>
            </a:r>
            <a:r>
              <a:rPr lang="ro-RO" sz="2400" dirty="0"/>
              <a:t>supuse </a:t>
            </a:r>
            <a:r>
              <a:rPr lang="ro-RO" sz="2400" dirty="0" smtClean="0"/>
              <a:t>consolidării </a:t>
            </a:r>
            <a:r>
              <a:rPr lang="ro-RO" sz="2400" dirty="0"/>
              <a:t>din rapoartele financiare </a:t>
            </a:r>
            <a:r>
              <a:rPr lang="ro-MD" sz="2400" dirty="0"/>
              <a:t>totalizate </a:t>
            </a:r>
            <a:r>
              <a:rPr lang="ro-RO" sz="2400" dirty="0" smtClean="0"/>
              <a:t>de </a:t>
            </a:r>
            <a:r>
              <a:rPr lang="ro-RO" sz="2400" dirty="0"/>
              <a:t>către direcțiile finanțe </a:t>
            </a:r>
            <a:endParaRPr lang="ru-RU" sz="2400" dirty="0"/>
          </a:p>
          <a:p>
            <a:pPr marL="0" indent="0">
              <a:buNone/>
            </a:pPr>
            <a:endParaRPr lang="ro-RO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222288" y="6452413"/>
            <a:ext cx="723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3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09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1170" y="2228423"/>
            <a:ext cx="10040321" cy="409124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/>
              <a:t>Descrierea generală a executării bugetelor </a:t>
            </a:r>
            <a:r>
              <a:rPr lang="en-US" sz="2400" b="1" dirty="0" err="1" smtClean="0"/>
              <a:t>autorităţilor</a:t>
            </a:r>
            <a:r>
              <a:rPr lang="en-US" sz="2400" b="1" dirty="0" smtClean="0"/>
              <a:t>/</a:t>
            </a:r>
            <a:r>
              <a:rPr lang="en-US" sz="2400" b="1" dirty="0" err="1" smtClean="0"/>
              <a:t>instituţiilor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bugetare</a:t>
            </a:r>
            <a:endParaRPr lang="en-US" sz="2400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/>
              <a:t>Descrierea </a:t>
            </a:r>
            <a:r>
              <a:rPr lang="en-US" sz="2400" b="1" dirty="0" err="1"/>
              <a:t>informaţii</a:t>
            </a:r>
            <a:r>
              <a:rPr lang="ro-RO" sz="2400" b="1" dirty="0"/>
              <a:t>lor</a:t>
            </a:r>
            <a:r>
              <a:rPr lang="en-US" sz="2400" b="1" dirty="0"/>
              <a:t> din </a:t>
            </a:r>
            <a:r>
              <a:rPr lang="en-US" sz="2400" b="1" dirty="0" err="1"/>
              <a:t>bilanţul</a:t>
            </a:r>
            <a:r>
              <a:rPr lang="en-US" sz="2400" b="1" dirty="0"/>
              <a:t> </a:t>
            </a:r>
            <a:r>
              <a:rPr lang="en-US" sz="2400" b="1" dirty="0" err="1"/>
              <a:t>contabil</a:t>
            </a:r>
            <a:endParaRPr lang="ro-RO" sz="24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/>
              <a:t>Descrierea </a:t>
            </a:r>
            <a:r>
              <a:rPr lang="en-US" sz="2400" b="1" dirty="0" err="1"/>
              <a:t>creanţelor</a:t>
            </a:r>
            <a:r>
              <a:rPr lang="en-US" sz="2400" b="1" dirty="0"/>
              <a:t> </a:t>
            </a:r>
            <a:r>
              <a:rPr lang="en-US" sz="2400" b="1" dirty="0" err="1"/>
              <a:t>şi</a:t>
            </a:r>
            <a:r>
              <a:rPr lang="en-US" sz="2400" b="1" dirty="0"/>
              <a:t> </a:t>
            </a:r>
            <a:r>
              <a:rPr lang="en-US" sz="2400" b="1" dirty="0" err="1"/>
              <a:t>datoriilor</a:t>
            </a:r>
            <a:r>
              <a:rPr lang="en-US" sz="2400" b="1" dirty="0"/>
              <a:t>, </a:t>
            </a:r>
            <a:r>
              <a:rPr lang="en-US" sz="2400" b="1" dirty="0" err="1"/>
              <a:t>formate</a:t>
            </a:r>
            <a:r>
              <a:rPr lang="en-US" sz="2400" b="1" dirty="0"/>
              <a:t> </a:t>
            </a:r>
            <a:r>
              <a:rPr lang="en-US" sz="2400" b="1" dirty="0" err="1"/>
              <a:t>în</a:t>
            </a:r>
            <a:r>
              <a:rPr lang="en-US" sz="2400" b="1" dirty="0"/>
              <a:t> </a:t>
            </a:r>
            <a:r>
              <a:rPr lang="en-US" sz="2400" b="1" dirty="0" err="1"/>
              <a:t>autorităţile</a:t>
            </a:r>
            <a:r>
              <a:rPr lang="en-US" sz="2400" b="1" dirty="0"/>
              <a:t>/</a:t>
            </a:r>
            <a:r>
              <a:rPr lang="en-US" sz="2400" b="1" dirty="0" err="1"/>
              <a:t>instituţiile</a:t>
            </a:r>
            <a:r>
              <a:rPr lang="en-US" sz="2400" b="1" dirty="0"/>
              <a:t> </a:t>
            </a:r>
            <a:r>
              <a:rPr lang="en-US" sz="2400" b="1" dirty="0" err="1"/>
              <a:t>bugetare</a:t>
            </a:r>
            <a:r>
              <a:rPr lang="ro-MD" sz="2400" b="1" dirty="0"/>
              <a:t>, </a:t>
            </a:r>
            <a:r>
              <a:rPr lang="ro-MD" sz="1800" b="1" dirty="0"/>
              <a:t>cu descifrarea conform anexei nr.2</a:t>
            </a:r>
            <a:endParaRPr lang="ru-RU" sz="18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ro-MD" sz="2400" b="1" dirty="0"/>
              <a:t>Descrierea operațiunilor supuse consolidării între bugetele locale din cadrul raionului, unității teritoriale autonome cu statut juridic special, municipiului Chișinău și municipiului </a:t>
            </a:r>
            <a:r>
              <a:rPr lang="ro-MD" sz="2400" b="1" dirty="0" smtClean="0"/>
              <a:t>Bălți</a:t>
            </a:r>
            <a:endParaRPr lang="en-US" sz="2400" b="1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/>
              <a:t>Descrierea </a:t>
            </a:r>
            <a:r>
              <a:rPr lang="en-US" sz="2400" b="1" dirty="0" err="1"/>
              <a:t>performanţei</a:t>
            </a:r>
            <a:r>
              <a:rPr lang="en-US" sz="2400" b="1" dirty="0"/>
              <a:t> </a:t>
            </a:r>
            <a:r>
              <a:rPr lang="en-US" sz="2400" b="1" dirty="0" err="1"/>
              <a:t>pe</a:t>
            </a:r>
            <a:r>
              <a:rPr lang="en-US" sz="2400" b="1" dirty="0"/>
              <a:t> </a:t>
            </a:r>
            <a:r>
              <a:rPr lang="en-US" sz="2400" b="1" dirty="0" err="1"/>
              <a:t>programe</a:t>
            </a:r>
            <a:r>
              <a:rPr lang="en-US" sz="2400" b="1" dirty="0"/>
              <a:t>/</a:t>
            </a:r>
            <a:r>
              <a:rPr lang="en-US" sz="2400" b="1" dirty="0" err="1"/>
              <a:t>subprograme</a:t>
            </a:r>
            <a:r>
              <a:rPr lang="en-US" sz="2400" b="1" dirty="0"/>
              <a:t> </a:t>
            </a:r>
            <a:r>
              <a:rPr lang="en-US" sz="2400" b="1" dirty="0" err="1"/>
              <a:t>şi</a:t>
            </a:r>
            <a:r>
              <a:rPr lang="en-US" sz="2400" b="1" dirty="0"/>
              <a:t> </a:t>
            </a:r>
            <a:r>
              <a:rPr lang="en-US" sz="2400" b="1" dirty="0" err="1"/>
              <a:t>pe</a:t>
            </a:r>
            <a:r>
              <a:rPr lang="en-US" sz="2400" b="1" dirty="0"/>
              <a:t> </a:t>
            </a:r>
            <a:r>
              <a:rPr lang="en-US" sz="2400" b="1" dirty="0" err="1"/>
              <a:t>contingente</a:t>
            </a:r>
            <a:endParaRPr lang="ru-RU" sz="2400" b="1" dirty="0"/>
          </a:p>
          <a:p>
            <a:pPr>
              <a:buFont typeface="Wingdings" panose="05000000000000000000" pitchFamily="2" charset="2"/>
              <a:buChar char="§"/>
            </a:pPr>
            <a:r>
              <a:rPr lang="ru-RU" sz="2400" b="1" dirty="0" err="1" smtClean="0"/>
              <a:t>Informaţi</a:t>
            </a:r>
            <a:r>
              <a:rPr lang="en-US" sz="2400" b="1" dirty="0" smtClean="0"/>
              <a:t>e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adiţional</a:t>
            </a:r>
            <a:r>
              <a:rPr lang="ro-RO" sz="2400" b="1" dirty="0" smtClean="0"/>
              <a:t>ă</a:t>
            </a:r>
            <a:endParaRPr lang="ro-MD" sz="2400" b="1" dirty="0"/>
          </a:p>
          <a:p>
            <a:pPr>
              <a:buFont typeface="Wingdings" panose="05000000000000000000" pitchFamily="2" charset="2"/>
              <a:buChar char="§"/>
            </a:pPr>
            <a:endParaRPr lang="ro-MD" sz="2400" b="1" dirty="0"/>
          </a:p>
          <a:p>
            <a:pPr>
              <a:buFont typeface="Wingdings" panose="05000000000000000000" pitchFamily="2" charset="2"/>
              <a:buChar char="§"/>
            </a:pPr>
            <a:endParaRPr lang="ro-RO" sz="24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71451" y="889872"/>
            <a:ext cx="119157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>
                <a:solidFill>
                  <a:schemeClr val="accent1"/>
                </a:solidFill>
              </a:rPr>
              <a:t>Ordinul ministrului finanțelor </a:t>
            </a:r>
            <a:r>
              <a:rPr lang="ro-RO" sz="2400" b="1" dirty="0" smtClean="0">
                <a:solidFill>
                  <a:schemeClr val="accent1"/>
                </a:solidFill>
              </a:rPr>
              <a:t>nr.164/2016 </a:t>
            </a:r>
            <a:r>
              <a:rPr lang="ro-RO" sz="2400" b="1" dirty="0">
                <a:solidFill>
                  <a:schemeClr val="accent1"/>
                </a:solidFill>
              </a:rPr>
              <a:t>cu privire la aprobarea </a:t>
            </a:r>
            <a:endParaRPr lang="ro-RO" sz="2400" b="1" dirty="0" smtClean="0">
              <a:solidFill>
                <a:schemeClr val="accent1"/>
              </a:solidFill>
            </a:endParaRPr>
          </a:p>
          <a:p>
            <a:pPr algn="ctr"/>
            <a:r>
              <a:rPr lang="ro-RO" sz="2400" b="1" dirty="0" smtClean="0">
                <a:solidFill>
                  <a:schemeClr val="accent1"/>
                </a:solidFill>
              </a:rPr>
              <a:t>Cerinţelor </a:t>
            </a:r>
            <a:r>
              <a:rPr lang="ro-RO" sz="2400" b="1" dirty="0">
                <a:solidFill>
                  <a:schemeClr val="accent1"/>
                </a:solidFill>
              </a:rPr>
              <a:t>la întocmirea Raportului narativ privind executarea </a:t>
            </a:r>
            <a:endParaRPr lang="ro-RO" sz="2400" b="1" dirty="0" smtClean="0">
              <a:solidFill>
                <a:schemeClr val="accent1"/>
              </a:solidFill>
            </a:endParaRPr>
          </a:p>
          <a:p>
            <a:pPr algn="ctr"/>
            <a:r>
              <a:rPr lang="ro-RO" sz="2400" b="1" dirty="0" smtClean="0">
                <a:solidFill>
                  <a:schemeClr val="accent1"/>
                </a:solidFill>
              </a:rPr>
              <a:t>bugetelor </a:t>
            </a:r>
            <a:r>
              <a:rPr lang="ro-RO" sz="2400" b="1" dirty="0">
                <a:solidFill>
                  <a:schemeClr val="accent1"/>
                </a:solidFill>
              </a:rPr>
              <a:t>autorităților/instituţiilor </a:t>
            </a:r>
            <a:r>
              <a:rPr lang="ro-RO" sz="2400" b="1" dirty="0" smtClean="0">
                <a:solidFill>
                  <a:schemeClr val="accent1"/>
                </a:solidFill>
              </a:rPr>
              <a:t>bugetare</a:t>
            </a:r>
            <a:endParaRPr lang="ro-RO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50341" y="6457890"/>
            <a:ext cx="91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4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43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1708" y="1334901"/>
            <a:ext cx="10935056" cy="669890"/>
          </a:xfrm>
          <a:prstGeom prst="rect">
            <a:avLst/>
          </a:prstGeom>
        </p:spPr>
        <p:txBody>
          <a:bodyPr/>
          <a:lstStyle/>
          <a:p>
            <a:r>
              <a:rPr lang="en-US" sz="2400" b="1" dirty="0" err="1" smtClean="0">
                <a:solidFill>
                  <a:schemeClr val="accent1"/>
                </a:solidFill>
              </a:rPr>
              <a:t>Gre</a:t>
            </a:r>
            <a:r>
              <a:rPr lang="ro-RO" sz="2400" b="1" dirty="0" err="1" smtClean="0">
                <a:solidFill>
                  <a:schemeClr val="accent1"/>
                </a:solidFill>
              </a:rPr>
              <a:t>șeli</a:t>
            </a:r>
            <a:r>
              <a:rPr lang="ro-RO" sz="2400" b="1" dirty="0" smtClean="0">
                <a:solidFill>
                  <a:schemeClr val="accent1"/>
                </a:solidFill>
              </a:rPr>
              <a:t> frecvente </a:t>
            </a:r>
            <a:r>
              <a:rPr lang="en-US" sz="2400" b="1" dirty="0" err="1" smtClean="0">
                <a:solidFill>
                  <a:schemeClr val="accent1"/>
                </a:solidFill>
              </a:rPr>
              <a:t>comise</a:t>
            </a:r>
            <a:r>
              <a:rPr lang="ro-RO" sz="2400" b="1" dirty="0" smtClean="0">
                <a:solidFill>
                  <a:schemeClr val="accent1"/>
                </a:solidFill>
              </a:rPr>
              <a:t> la prezentarea rapoartelor financiare</a:t>
            </a:r>
            <a:endParaRPr lang="en-US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284" y="2004790"/>
            <a:ext cx="10302740" cy="451730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o-RO" sz="2400" dirty="0" smtClean="0"/>
              <a:t>Necorespunderea soldurilor la începutul anului curent cu sfîrșitul anului precedent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sz="2400" dirty="0" smtClean="0"/>
              <a:t>Prezentarea rapoartelor financiare, fără efectuarea procedurii de consolidare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sz="2400" dirty="0" smtClean="0"/>
              <a:t>Necorespunderea rapoartelor FD-043, FD-044 cu FE-009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sz="2400" dirty="0" smtClean="0"/>
              <a:t>Prezentarea rapoartelor narative necorespunzător cerințelor ordinului MF nr.164/2016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sz="2400" dirty="0" smtClean="0"/>
              <a:t>Atribuirea incorectă a codurilor surselor:</a:t>
            </a:r>
          </a:p>
          <a:p>
            <a:r>
              <a:rPr lang="ro-RO" sz="2000" i="1" dirty="0" smtClean="0"/>
              <a:t>401 Fondul de rezervă al Guvernului</a:t>
            </a:r>
          </a:p>
          <a:p>
            <a:r>
              <a:rPr lang="ro-RO" sz="2000" i="1" dirty="0" smtClean="0"/>
              <a:t>402 Fondul de intervenție al Guvernului</a:t>
            </a:r>
          </a:p>
          <a:p>
            <a:r>
              <a:rPr lang="ro-RO" sz="2000" i="1" dirty="0" smtClean="0"/>
              <a:t>403 Fondul de rezervă al APL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09118" y="6522098"/>
            <a:ext cx="1101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>
                <a:solidFill>
                  <a:schemeClr val="bg1">
                    <a:lumMod val="75000"/>
                  </a:schemeClr>
                </a:solidFill>
              </a:rPr>
              <a:t>5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46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18744" y="1200727"/>
            <a:ext cx="10935056" cy="776355"/>
          </a:xfrm>
          <a:prstGeom prst="rect">
            <a:avLst/>
          </a:prstGeom>
        </p:spPr>
        <p:txBody>
          <a:bodyPr/>
          <a:lstStyle/>
          <a:p>
            <a:r>
              <a:rPr lang="ro-RO" sz="2400" b="1" dirty="0">
                <a:solidFill>
                  <a:schemeClr val="accent1"/>
                </a:solidFill>
              </a:rPr>
              <a:t>Constată</a:t>
            </a:r>
            <a:r>
              <a:rPr lang="en-US" sz="2400" b="1" dirty="0">
                <a:solidFill>
                  <a:schemeClr val="accent1"/>
                </a:solidFill>
              </a:rPr>
              <a:t>ri</a:t>
            </a:r>
            <a:r>
              <a:rPr lang="ro-RO" sz="2400" b="1" dirty="0">
                <a:solidFill>
                  <a:schemeClr val="accent1"/>
                </a:solidFill>
              </a:rPr>
              <a:t> ale misiunilor de audit </a:t>
            </a:r>
            <a:r>
              <a:rPr lang="ro-RO" sz="2400" b="1" dirty="0" smtClean="0">
                <a:solidFill>
                  <a:schemeClr val="accent1"/>
                </a:solidFill>
              </a:rPr>
              <a:t>ale </a:t>
            </a:r>
            <a:r>
              <a:rPr lang="ro-RO" sz="2400" b="1" dirty="0">
                <a:solidFill>
                  <a:schemeClr val="accent1"/>
                </a:solidFill>
              </a:rPr>
              <a:t>Curții de Conturi</a:t>
            </a:r>
            <a:endParaRPr lang="en-US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62545"/>
            <a:ext cx="10515600" cy="482612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o-RO" sz="1800" dirty="0"/>
              <a:t>Nu a fost înregistrat  integral în  evidența  contabilă patrimoniul  </a:t>
            </a:r>
            <a:r>
              <a:rPr lang="ro-RO" sz="1800" dirty="0" smtClean="0"/>
              <a:t>public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800" dirty="0" smtClean="0"/>
              <a:t>Nu a fost efectuată inventarierea tuturor activelor și pasivelor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800" dirty="0" smtClean="0"/>
              <a:t>Nu </a:t>
            </a:r>
            <a:r>
              <a:rPr lang="ro-RO" sz="1800" dirty="0"/>
              <a:t>corespunde valoarea patrimoniului public a APL cu  informația  prezentată la Agenția Proprietății </a:t>
            </a:r>
            <a:r>
              <a:rPr lang="ro-RO" sz="1800" dirty="0" smtClean="0"/>
              <a:t>Publice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1800" dirty="0" smtClean="0"/>
              <a:t>Nu </a:t>
            </a:r>
            <a:r>
              <a:rPr lang="ro-RO" sz="1800" dirty="0"/>
              <a:t>au fost înregistrate la  organul  cadastral</a:t>
            </a:r>
            <a:r>
              <a:rPr lang="en-US" sz="1800" dirty="0"/>
              <a:t> </a:t>
            </a:r>
            <a:r>
              <a:rPr lang="ro-RO" sz="1800" dirty="0"/>
              <a:t>toate bunurile</a:t>
            </a:r>
            <a:r>
              <a:rPr lang="en-US" sz="1800" dirty="0"/>
              <a:t> </a:t>
            </a:r>
            <a:r>
              <a:rPr lang="en-US" sz="1800" dirty="0" err="1" smtClean="0"/>
              <a:t>imobile</a:t>
            </a:r>
            <a:endParaRPr lang="ro-MD" sz="18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GB" sz="1800" dirty="0" err="1"/>
              <a:t>Politica</a:t>
            </a:r>
            <a:r>
              <a:rPr lang="en-GB" sz="1800" dirty="0"/>
              <a:t> de </a:t>
            </a:r>
            <a:r>
              <a:rPr lang="en-GB" sz="1800" dirty="0" err="1"/>
              <a:t>contabilitate</a:t>
            </a:r>
            <a:r>
              <a:rPr lang="en-GB" sz="1800" dirty="0"/>
              <a:t> nu </a:t>
            </a:r>
            <a:r>
              <a:rPr lang="en-GB" sz="1800" dirty="0" err="1"/>
              <a:t>este</a:t>
            </a:r>
            <a:r>
              <a:rPr lang="en-GB" sz="1800" dirty="0"/>
              <a:t> </a:t>
            </a:r>
            <a:r>
              <a:rPr lang="en-GB" sz="1800" dirty="0" err="1"/>
              <a:t>ajustată</a:t>
            </a:r>
            <a:r>
              <a:rPr lang="en-GB" sz="1800" dirty="0"/>
              <a:t> la </a:t>
            </a:r>
            <a:r>
              <a:rPr lang="en-GB" sz="1800" dirty="0" err="1"/>
              <a:t>specificul</a:t>
            </a:r>
            <a:r>
              <a:rPr lang="en-GB" sz="1800" dirty="0"/>
              <a:t> </a:t>
            </a:r>
            <a:r>
              <a:rPr lang="en-GB" sz="1800" dirty="0" err="1"/>
              <a:t>activității</a:t>
            </a:r>
            <a:r>
              <a:rPr lang="en-GB" sz="1800" dirty="0"/>
              <a:t> </a:t>
            </a:r>
            <a:r>
              <a:rPr lang="en-GB" sz="1800" dirty="0" err="1"/>
              <a:t>instituționale</a:t>
            </a:r>
            <a:r>
              <a:rPr lang="en-GB" sz="1800" dirty="0"/>
              <a:t>, </a:t>
            </a:r>
            <a:r>
              <a:rPr lang="en-GB" sz="1800" dirty="0" err="1"/>
              <a:t>ceea</a:t>
            </a:r>
            <a:r>
              <a:rPr lang="en-GB" sz="1800" dirty="0"/>
              <a:t> </a:t>
            </a:r>
            <a:r>
              <a:rPr lang="en-GB" sz="1800" dirty="0" err="1"/>
              <a:t>ce</a:t>
            </a:r>
            <a:r>
              <a:rPr lang="en-GB" sz="1800" dirty="0"/>
              <a:t>  </a:t>
            </a:r>
            <a:r>
              <a:rPr lang="en-GB" sz="1800" dirty="0" err="1"/>
              <a:t>condiționează</a:t>
            </a:r>
            <a:r>
              <a:rPr lang="en-GB" sz="1800" dirty="0"/>
              <a:t> </a:t>
            </a:r>
            <a:r>
              <a:rPr lang="en-GB" sz="1800" dirty="0" err="1"/>
              <a:t>admiterea</a:t>
            </a:r>
            <a:r>
              <a:rPr lang="en-GB" sz="1800" dirty="0"/>
              <a:t> </a:t>
            </a:r>
            <a:r>
              <a:rPr lang="en-GB" sz="1800" dirty="0" err="1"/>
              <a:t>unor</a:t>
            </a:r>
            <a:r>
              <a:rPr lang="en-GB" sz="1800" dirty="0"/>
              <a:t> </a:t>
            </a:r>
            <a:r>
              <a:rPr lang="en-GB" sz="1800" dirty="0" err="1"/>
              <a:t>nereguli</a:t>
            </a:r>
            <a:r>
              <a:rPr lang="en-GB" sz="1800" dirty="0"/>
              <a:t>/</a:t>
            </a:r>
            <a:r>
              <a:rPr lang="en-GB" sz="1800" dirty="0" err="1"/>
              <a:t>confuzii</a:t>
            </a:r>
            <a:r>
              <a:rPr lang="en-GB" sz="1800" dirty="0"/>
              <a:t> la </a:t>
            </a:r>
            <a:r>
              <a:rPr lang="en-GB" sz="1800" dirty="0" err="1"/>
              <a:t>clasificarea</a:t>
            </a:r>
            <a:r>
              <a:rPr lang="en-GB" sz="1800" dirty="0"/>
              <a:t> </a:t>
            </a:r>
            <a:r>
              <a:rPr lang="en-GB" sz="1800" dirty="0" err="1"/>
              <a:t>bunurilor</a:t>
            </a:r>
            <a:r>
              <a:rPr lang="en-GB" sz="1800" dirty="0"/>
              <a:t> </a:t>
            </a:r>
            <a:r>
              <a:rPr lang="en-GB" sz="1800" dirty="0" err="1"/>
              <a:t>materiale</a:t>
            </a:r>
            <a:r>
              <a:rPr lang="en-GB" sz="1800" dirty="0"/>
              <a:t>, </a:t>
            </a:r>
            <a:r>
              <a:rPr lang="en-GB" sz="1800" dirty="0" err="1"/>
              <a:t>precum</a:t>
            </a:r>
            <a:r>
              <a:rPr lang="en-GB" sz="1800" dirty="0"/>
              <a:t> </a:t>
            </a:r>
            <a:r>
              <a:rPr lang="en-GB" sz="1800" dirty="0" err="1"/>
              <a:t>și</a:t>
            </a:r>
            <a:r>
              <a:rPr lang="en-GB" sz="1800" dirty="0"/>
              <a:t> la </a:t>
            </a:r>
            <a:r>
              <a:rPr lang="en-GB" sz="1800" dirty="0" err="1"/>
              <a:t>calcularea</a:t>
            </a:r>
            <a:r>
              <a:rPr lang="en-GB" sz="1800" dirty="0"/>
              <a:t> </a:t>
            </a:r>
            <a:r>
              <a:rPr lang="en-GB" sz="1800" dirty="0" err="1"/>
              <a:t>uzurii</a:t>
            </a:r>
            <a:r>
              <a:rPr lang="en-GB" sz="1800" dirty="0"/>
              <a:t> </a:t>
            </a:r>
            <a:r>
              <a:rPr lang="en-GB" sz="1800" dirty="0" err="1"/>
              <a:t>mijloacelor</a:t>
            </a:r>
            <a:r>
              <a:rPr lang="en-GB" sz="1800" dirty="0"/>
              <a:t> fixe </a:t>
            </a:r>
            <a:r>
              <a:rPr lang="en-GB" sz="1800" dirty="0" err="1"/>
              <a:t>și</a:t>
            </a:r>
            <a:r>
              <a:rPr lang="en-GB" sz="1800" dirty="0"/>
              <a:t> </a:t>
            </a:r>
            <a:r>
              <a:rPr lang="en-GB" sz="1800" dirty="0" err="1"/>
              <a:t>amortizării</a:t>
            </a:r>
            <a:r>
              <a:rPr lang="en-GB" sz="1800" dirty="0"/>
              <a:t> </a:t>
            </a:r>
            <a:r>
              <a:rPr lang="en-GB" sz="1800" dirty="0" err="1"/>
              <a:t>activelor</a:t>
            </a:r>
            <a:r>
              <a:rPr lang="en-GB" sz="1800" dirty="0"/>
              <a:t> </a:t>
            </a:r>
            <a:r>
              <a:rPr lang="en-GB" sz="1800" dirty="0" err="1" smtClean="0"/>
              <a:t>nemateriale</a:t>
            </a:r>
            <a:endParaRPr lang="ro-MD" sz="18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o-MD" sz="1800" dirty="0" smtClean="0"/>
              <a:t>Nu s-a reflectat conform cadrului normativ suma </a:t>
            </a:r>
            <a:r>
              <a:rPr lang="ro-MD" sz="1800" dirty="0" smtClean="0"/>
              <a:t>cheltuielilor pentru reparația capitală ce a dus la diminuarea valorii mijloacelor fixe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MD" sz="1800" dirty="0" smtClean="0"/>
              <a:t>Nu s</a:t>
            </a:r>
            <a:r>
              <a:rPr lang="en-US" sz="1800" dirty="0" smtClean="0"/>
              <a:t>-</a:t>
            </a:r>
            <a:r>
              <a:rPr lang="ro-MD" sz="1800" dirty="0" smtClean="0"/>
              <a:t>a efectuat transmiterea  </a:t>
            </a:r>
            <a:r>
              <a:rPr lang="ro-MD" sz="1800" dirty="0"/>
              <a:t>sistemelor publice de alimentare cu apă și de canalizare din </a:t>
            </a:r>
            <a:r>
              <a:rPr lang="ro-MD" sz="1800" dirty="0" smtClean="0"/>
              <a:t>teritoriu </a:t>
            </a:r>
            <a:r>
              <a:rPr lang="ro-MD" sz="1800" dirty="0"/>
              <a:t>în gestiunea </a:t>
            </a:r>
            <a:r>
              <a:rPr lang="ro-MD" sz="1800" dirty="0" smtClean="0"/>
              <a:t>întreprinderilor, </a:t>
            </a:r>
            <a:r>
              <a:rPr lang="ro-MD" sz="1800" dirty="0"/>
              <a:t>care prestează servicii de aprovizionare cu apă și de canalizare în baza contractului de delegare a prestării </a:t>
            </a:r>
            <a:r>
              <a:rPr lang="ro-MD" sz="1800" dirty="0" smtClean="0"/>
              <a:t>serviciilor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MD" sz="1800" dirty="0" smtClean="0"/>
              <a:t>Prezentarea rapoartelor narative necorespunzător cerințelor ordinului nr.164/2016 </a:t>
            </a:r>
            <a:endParaRPr lang="ro-MD" sz="18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o-MD" sz="1800" dirty="0" smtClean="0"/>
              <a:t>Nu s-a respectat principiul contabilității de angajamente la partea de venituri</a:t>
            </a:r>
            <a:endParaRPr lang="ru-RU" sz="1800" dirty="0"/>
          </a:p>
          <a:p>
            <a:pPr marL="0" indent="0">
              <a:buNone/>
            </a:pPr>
            <a:endParaRPr lang="ro-RO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610807" y="6488668"/>
            <a:ext cx="970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>
                <a:solidFill>
                  <a:schemeClr val="bg1">
                    <a:lumMod val="75000"/>
                  </a:schemeClr>
                </a:solidFill>
              </a:rPr>
              <a:t>6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28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5826" y="2184111"/>
            <a:ext cx="10594974" cy="4096616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b="1" dirty="0" err="1" smtClean="0"/>
              <a:t>Articolul</a:t>
            </a:r>
            <a:r>
              <a:rPr lang="en-US" sz="2400" b="1" dirty="0" smtClean="0"/>
              <a:t> </a:t>
            </a:r>
            <a:r>
              <a:rPr lang="en-US" sz="2400" b="1" dirty="0" smtClean="0"/>
              <a:t>45</a:t>
            </a:r>
            <a:r>
              <a:rPr lang="en-US" sz="2400" dirty="0"/>
              <a:t> </a:t>
            </a:r>
            <a:r>
              <a:rPr lang="ro-RO" sz="2400" b="1" dirty="0" smtClean="0"/>
              <a:t>alin.1</a:t>
            </a:r>
            <a:r>
              <a:rPr lang="ro-RO" sz="2400" dirty="0" smtClean="0"/>
              <a:t> </a:t>
            </a:r>
            <a:r>
              <a:rPr lang="en-US" sz="2400" dirty="0" err="1" smtClean="0"/>
              <a:t>Sumele</a:t>
            </a:r>
            <a:r>
              <a:rPr lang="en-US" sz="2400" dirty="0" smtClean="0"/>
              <a:t> </a:t>
            </a:r>
            <a:r>
              <a:rPr lang="en-US" sz="2400" dirty="0" err="1"/>
              <a:t>provenite</a:t>
            </a:r>
            <a:r>
              <a:rPr lang="en-US" sz="2400" dirty="0"/>
              <a:t> din </a:t>
            </a:r>
            <a:r>
              <a:rPr lang="en-US" sz="2400" dirty="0" err="1"/>
              <a:t>vînzarea</a:t>
            </a:r>
            <a:r>
              <a:rPr lang="en-US" sz="2400" dirty="0"/>
              <a:t> </a:t>
            </a:r>
            <a:r>
              <a:rPr lang="en-US" sz="2400" dirty="0" err="1"/>
              <a:t>activelor</a:t>
            </a:r>
            <a:r>
              <a:rPr lang="en-US" sz="2400" dirty="0"/>
              <a:t> fixe </a:t>
            </a:r>
            <a:r>
              <a:rPr lang="en-US" sz="2400" dirty="0" err="1"/>
              <a:t>sau</a:t>
            </a:r>
            <a:r>
              <a:rPr lang="en-US" sz="2400" dirty="0"/>
              <a:t> a </a:t>
            </a:r>
            <a:r>
              <a:rPr lang="en-US" sz="2400" dirty="0" err="1"/>
              <a:t>materialelor</a:t>
            </a:r>
            <a:r>
              <a:rPr lang="en-US" sz="2400" dirty="0"/>
              <a:t> </a:t>
            </a:r>
            <a:r>
              <a:rPr lang="en-US" sz="2400" dirty="0" err="1"/>
              <a:t>rezultate</a:t>
            </a:r>
            <a:r>
              <a:rPr lang="en-US" sz="2400" dirty="0"/>
              <a:t>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urma</a:t>
            </a:r>
            <a:r>
              <a:rPr lang="en-US" sz="2400" dirty="0"/>
              <a:t> </a:t>
            </a:r>
            <a:r>
              <a:rPr lang="en-US" sz="2400" dirty="0" err="1"/>
              <a:t>demontării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</a:t>
            </a:r>
            <a:r>
              <a:rPr lang="en-US" sz="2400" dirty="0" err="1"/>
              <a:t>dezmembrării</a:t>
            </a:r>
            <a:r>
              <a:rPr lang="en-US" sz="2400" dirty="0"/>
              <a:t> </a:t>
            </a:r>
            <a:r>
              <a:rPr lang="en-US" sz="2400" dirty="0" err="1"/>
              <a:t>acestora</a:t>
            </a:r>
            <a:r>
              <a:rPr lang="en-US" sz="2400" dirty="0"/>
              <a:t>, </a:t>
            </a:r>
            <a:r>
              <a:rPr lang="en-US" sz="2400" dirty="0" err="1"/>
              <a:t>precum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din </a:t>
            </a:r>
            <a:r>
              <a:rPr lang="en-US" sz="2400" dirty="0" err="1"/>
              <a:t>vînzarea</a:t>
            </a:r>
            <a:r>
              <a:rPr lang="en-US" sz="2400" dirty="0"/>
              <a:t> </a:t>
            </a:r>
            <a:r>
              <a:rPr lang="en-US" sz="2400" dirty="0" err="1"/>
              <a:t>bunurilor</a:t>
            </a:r>
            <a:r>
              <a:rPr lang="en-US" sz="2400" dirty="0"/>
              <a:t> </a:t>
            </a:r>
            <a:r>
              <a:rPr lang="en-US" sz="2400" dirty="0" err="1"/>
              <a:t>materiale</a:t>
            </a:r>
            <a:r>
              <a:rPr lang="en-US" sz="2400" dirty="0"/>
              <a:t>, care </a:t>
            </a:r>
            <a:r>
              <a:rPr lang="en-US" sz="2400" dirty="0" err="1"/>
              <a:t>aparţin</a:t>
            </a:r>
            <a:r>
              <a:rPr lang="en-US" sz="2400" dirty="0"/>
              <a:t> </a:t>
            </a:r>
            <a:r>
              <a:rPr lang="en-US" sz="2400" dirty="0" err="1"/>
              <a:t>autorităţilor</a:t>
            </a:r>
            <a:r>
              <a:rPr lang="en-US" sz="2400" dirty="0"/>
              <a:t>/</a:t>
            </a:r>
            <a:r>
              <a:rPr lang="en-US" sz="2400" dirty="0" err="1"/>
              <a:t>instituţiilor</a:t>
            </a:r>
            <a:r>
              <a:rPr lang="en-US" sz="2400" dirty="0"/>
              <a:t> </a:t>
            </a:r>
            <a:r>
              <a:rPr lang="en-US" sz="2400" dirty="0" err="1"/>
              <a:t>bugetare</a:t>
            </a:r>
            <a:r>
              <a:rPr lang="en-US" sz="2400" dirty="0"/>
              <a:t>, se </a:t>
            </a:r>
            <a:r>
              <a:rPr lang="en-US" sz="2400" dirty="0" err="1"/>
              <a:t>încasează</a:t>
            </a:r>
            <a:r>
              <a:rPr lang="en-US" sz="2400" dirty="0"/>
              <a:t> la </a:t>
            </a:r>
            <a:r>
              <a:rPr lang="en-US" sz="2400" dirty="0" err="1"/>
              <a:t>bugetul</a:t>
            </a:r>
            <a:r>
              <a:rPr lang="en-US" sz="2400" dirty="0"/>
              <a:t> de la care </a:t>
            </a:r>
            <a:r>
              <a:rPr lang="en-US" sz="2400" dirty="0" err="1"/>
              <a:t>acestea</a:t>
            </a:r>
            <a:r>
              <a:rPr lang="en-US" sz="2400" dirty="0"/>
              <a:t> se </a:t>
            </a:r>
            <a:r>
              <a:rPr lang="en-US" sz="2400" dirty="0" err="1"/>
              <a:t>finanţează</a:t>
            </a:r>
            <a:r>
              <a:rPr lang="en-US" sz="2400" dirty="0" smtClean="0"/>
              <a:t>.</a:t>
            </a:r>
            <a:endParaRPr lang="ro-RO" sz="2400" dirty="0" smtClean="0"/>
          </a:p>
          <a:p>
            <a:pPr marL="0" indent="0" algn="just">
              <a:buNone/>
            </a:pPr>
            <a:endParaRPr lang="en-US" sz="2400" dirty="0" smtClean="0"/>
          </a:p>
          <a:p>
            <a:pPr algn="just">
              <a:buFontTx/>
              <a:buChar char="-"/>
            </a:pPr>
            <a:r>
              <a:rPr lang="ro-RO" sz="2000" dirty="0" smtClean="0"/>
              <a:t>grupa-subgrupa 0169 </a:t>
            </a:r>
            <a:r>
              <a:rPr lang="en-US" sz="2000" dirty="0" smtClean="0"/>
              <a:t>“</a:t>
            </a:r>
            <a:r>
              <a:rPr lang="ro-RO" sz="2000" dirty="0" smtClean="0"/>
              <a:t>Alte servicii de stat cu destinație </a:t>
            </a:r>
            <a:r>
              <a:rPr lang="ro-RO" sz="2000" dirty="0" smtClean="0"/>
              <a:t>generală</a:t>
            </a:r>
            <a:r>
              <a:rPr lang="en-US" sz="2000" dirty="0" smtClean="0"/>
              <a:t>”</a:t>
            </a:r>
            <a:r>
              <a:rPr lang="ro-RO" sz="2000" dirty="0" smtClean="0"/>
              <a:t>;</a:t>
            </a:r>
          </a:p>
          <a:p>
            <a:pPr algn="just">
              <a:buFontTx/>
              <a:buChar char="-"/>
            </a:pPr>
            <a:r>
              <a:rPr lang="ro-RO" sz="2000" dirty="0"/>
              <a:t>p</a:t>
            </a:r>
            <a:r>
              <a:rPr lang="ro-RO" sz="2000" dirty="0" smtClean="0"/>
              <a:t>rogram-subprogram 0808 </a:t>
            </a:r>
            <a:r>
              <a:rPr lang="en-US" sz="2000" dirty="0" smtClean="0"/>
              <a:t>“</a:t>
            </a:r>
            <a:r>
              <a:rPr lang="ro-RO" sz="2000" dirty="0" smtClean="0"/>
              <a:t>Acțiuni cu caracter general</a:t>
            </a:r>
            <a:r>
              <a:rPr lang="en-US" sz="2000" dirty="0" smtClean="0"/>
              <a:t>”</a:t>
            </a:r>
            <a:r>
              <a:rPr lang="ro-RO" sz="2000" dirty="0" smtClean="0"/>
              <a:t>;</a:t>
            </a:r>
          </a:p>
          <a:p>
            <a:pPr algn="just">
              <a:buFontTx/>
              <a:buChar char="-"/>
            </a:pPr>
            <a:r>
              <a:rPr lang="ro-RO" sz="2000" dirty="0"/>
              <a:t>a</a:t>
            </a:r>
            <a:r>
              <a:rPr lang="ro-RO" sz="2000" dirty="0" smtClean="0"/>
              <a:t>ctivitatea 00059 </a:t>
            </a:r>
            <a:r>
              <a:rPr lang="en-US" sz="2000" dirty="0" smtClean="0"/>
              <a:t>“</a:t>
            </a:r>
            <a:r>
              <a:rPr lang="ro-RO" sz="2000" dirty="0" smtClean="0"/>
              <a:t>Activități centralizate</a:t>
            </a:r>
            <a:r>
              <a:rPr lang="en-US" sz="2000" dirty="0" smtClean="0"/>
              <a:t>”.</a:t>
            </a:r>
          </a:p>
          <a:p>
            <a:pPr marL="0" indent="0">
              <a:buNone/>
            </a:pPr>
            <a:endParaRPr lang="ro-RO" sz="2000" dirty="0" smtClean="0"/>
          </a:p>
          <a:p>
            <a:pPr marL="0" indent="0">
              <a:buNone/>
            </a:pPr>
            <a:r>
              <a:rPr lang="en-US" dirty="0"/>
              <a:t>           </a:t>
            </a:r>
            <a:endParaRPr lang="ro-RO" sz="20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1600" y="1085291"/>
            <a:ext cx="12025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 smtClean="0">
                <a:solidFill>
                  <a:schemeClr val="accent1"/>
                </a:solidFill>
              </a:rPr>
              <a:t> Legea finanțelor publice și responsabilității bugetar-financiare nr.181/2014</a:t>
            </a:r>
            <a:endParaRPr lang="ro-RO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21370" y="6354147"/>
            <a:ext cx="793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bg1">
                    <a:lumMod val="75000"/>
                  </a:schemeClr>
                </a:solidFill>
              </a:rPr>
              <a:t>7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69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5826" y="2184111"/>
            <a:ext cx="10594974" cy="4096616"/>
          </a:xfrm>
        </p:spPr>
        <p:txBody>
          <a:bodyPr/>
          <a:lstStyle/>
          <a:p>
            <a:pPr marL="0" indent="0">
              <a:buNone/>
            </a:pPr>
            <a:r>
              <a:rPr lang="ro-RO" sz="2400" b="1" dirty="0" smtClean="0"/>
              <a:t>articolul </a:t>
            </a:r>
            <a:r>
              <a:rPr lang="ro-RO" sz="2400" b="1" dirty="0" smtClean="0"/>
              <a:t>281500 </a:t>
            </a:r>
            <a:r>
              <a:rPr lang="en-US" sz="2400" b="1" dirty="0" smtClean="0"/>
              <a:t>“</a:t>
            </a:r>
            <a:r>
              <a:rPr lang="ro-RO" sz="2400" b="1" dirty="0" smtClean="0"/>
              <a:t>Rambursarea mijloacelor bugetare din anii precedenți la autoritatea/instituția bugetară</a:t>
            </a:r>
            <a:r>
              <a:rPr lang="en-US" sz="2400" b="1" dirty="0" smtClean="0"/>
              <a:t>”</a:t>
            </a:r>
            <a:r>
              <a:rPr lang="en-US" dirty="0"/>
              <a:t> </a:t>
            </a:r>
            <a:r>
              <a:rPr lang="ro-RO" sz="2400" dirty="0"/>
              <a:t>i</a:t>
            </a:r>
            <a:r>
              <a:rPr lang="en-US" sz="2400" dirty="0" err="1" smtClean="0"/>
              <a:t>nclude</a:t>
            </a:r>
            <a:r>
              <a:rPr lang="en-US" sz="2400" dirty="0" smtClean="0"/>
              <a:t> </a:t>
            </a:r>
            <a:r>
              <a:rPr lang="en-US" sz="2400" dirty="0" err="1"/>
              <a:t>sumele</a:t>
            </a:r>
            <a:r>
              <a:rPr lang="en-US" sz="2400" dirty="0"/>
              <a:t> de </a:t>
            </a:r>
            <a:r>
              <a:rPr lang="en-US" sz="2400" dirty="0" err="1"/>
              <a:t>mijloace</a:t>
            </a:r>
            <a:r>
              <a:rPr lang="en-US" sz="2400" dirty="0"/>
              <a:t> </a:t>
            </a:r>
            <a:r>
              <a:rPr lang="en-US" sz="2400" dirty="0" err="1"/>
              <a:t>bugetare</a:t>
            </a:r>
            <a:r>
              <a:rPr lang="en-US" sz="2400" dirty="0"/>
              <a:t> </a:t>
            </a:r>
            <a:r>
              <a:rPr lang="en-US" sz="2400" dirty="0" err="1"/>
              <a:t>restituite</a:t>
            </a:r>
            <a:r>
              <a:rPr lang="en-US" sz="2400" dirty="0"/>
              <a:t> la </a:t>
            </a:r>
            <a:r>
              <a:rPr lang="en-US" sz="2400" dirty="0" err="1"/>
              <a:t>conturile</a:t>
            </a:r>
            <a:r>
              <a:rPr lang="en-US" sz="2400" dirty="0"/>
              <a:t> </a:t>
            </a:r>
            <a:r>
              <a:rPr lang="en-US" sz="2400" dirty="0" err="1"/>
              <a:t>trezoreriale</a:t>
            </a:r>
            <a:r>
              <a:rPr lang="en-US" sz="2400" dirty="0"/>
              <a:t> ale </a:t>
            </a:r>
            <a:r>
              <a:rPr lang="en-US" sz="2400" dirty="0" err="1"/>
              <a:t>autorităţilor</a:t>
            </a:r>
            <a:r>
              <a:rPr lang="en-US" sz="2400" dirty="0"/>
              <a:t>/</a:t>
            </a:r>
            <a:r>
              <a:rPr lang="en-US" sz="2400" dirty="0" err="1"/>
              <a:t>instituţiilor</a:t>
            </a:r>
            <a:r>
              <a:rPr lang="en-US" sz="2400" dirty="0"/>
              <a:t> </a:t>
            </a:r>
            <a:r>
              <a:rPr lang="en-US" sz="2400" dirty="0" err="1"/>
              <a:t>bugetare</a:t>
            </a:r>
            <a:r>
              <a:rPr lang="en-US" sz="2400" dirty="0"/>
              <a:t> de </a:t>
            </a:r>
            <a:r>
              <a:rPr lang="en-US" sz="2400" dirty="0" err="1"/>
              <a:t>către</a:t>
            </a:r>
            <a:r>
              <a:rPr lang="en-US" sz="2400" dirty="0"/>
              <a:t> </a:t>
            </a:r>
            <a:r>
              <a:rPr lang="en-US" sz="2400" dirty="0" err="1"/>
              <a:t>entităţi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</a:t>
            </a:r>
            <a:r>
              <a:rPr lang="en-US" sz="2400" dirty="0" err="1"/>
              <a:t>persoane</a:t>
            </a:r>
            <a:r>
              <a:rPr lang="en-US" sz="2400" dirty="0"/>
              <a:t> </a:t>
            </a:r>
            <a:r>
              <a:rPr lang="en-US" sz="2400" dirty="0" err="1"/>
              <a:t>fizice</a:t>
            </a:r>
            <a:r>
              <a:rPr lang="en-US" sz="2400" dirty="0"/>
              <a:t>, </a:t>
            </a:r>
            <a:r>
              <a:rPr lang="en-US" sz="2400" dirty="0" err="1"/>
              <a:t>fiind</a:t>
            </a:r>
            <a:r>
              <a:rPr lang="en-US" sz="2400" dirty="0"/>
              <a:t> </a:t>
            </a:r>
            <a:r>
              <a:rPr lang="en-US" sz="2400" dirty="0" err="1"/>
              <a:t>calificate</a:t>
            </a:r>
            <a:r>
              <a:rPr lang="en-US" sz="2400" dirty="0"/>
              <a:t> ca </a:t>
            </a:r>
            <a:r>
              <a:rPr lang="en-US" sz="2400" dirty="0" err="1"/>
              <a:t>utilizate</a:t>
            </a:r>
            <a:r>
              <a:rPr lang="en-US" sz="2400" dirty="0"/>
              <a:t> </a:t>
            </a:r>
            <a:r>
              <a:rPr lang="en-US" sz="2400" dirty="0" err="1"/>
              <a:t>contrar</a:t>
            </a:r>
            <a:r>
              <a:rPr lang="en-US" sz="2400" dirty="0"/>
              <a:t> </a:t>
            </a:r>
            <a:r>
              <a:rPr lang="en-US" sz="2400" dirty="0" err="1"/>
              <a:t>destinaţiei</a:t>
            </a:r>
            <a:r>
              <a:rPr lang="en-US" sz="2400" dirty="0"/>
              <a:t>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rezultatul</a:t>
            </a:r>
            <a:r>
              <a:rPr lang="en-US" sz="2400" dirty="0"/>
              <a:t> </a:t>
            </a:r>
            <a:r>
              <a:rPr lang="en-US" sz="2400" dirty="0" err="1"/>
              <a:t>controalelor</a:t>
            </a:r>
            <a:r>
              <a:rPr lang="en-US" sz="2400" dirty="0"/>
              <a:t>, </a:t>
            </a:r>
            <a:r>
              <a:rPr lang="en-US" sz="2400" dirty="0" err="1"/>
              <a:t>precum</a:t>
            </a:r>
            <a:r>
              <a:rPr lang="en-US" sz="2400" dirty="0"/>
              <a:t> </a:t>
            </a:r>
            <a:r>
              <a:rPr lang="en-US" sz="2400" dirty="0" err="1"/>
              <a:t>şi</a:t>
            </a:r>
            <a:r>
              <a:rPr lang="en-US" sz="2400" dirty="0"/>
              <a:t> </a:t>
            </a:r>
            <a:r>
              <a:rPr lang="en-US" sz="2400" dirty="0" err="1"/>
              <a:t>sumele</a:t>
            </a:r>
            <a:r>
              <a:rPr lang="en-US" sz="2400" dirty="0"/>
              <a:t> </a:t>
            </a:r>
            <a:r>
              <a:rPr lang="en-US" sz="2400" dirty="0" err="1"/>
              <a:t>mijloacelor</a:t>
            </a:r>
            <a:r>
              <a:rPr lang="en-US" sz="2400" dirty="0"/>
              <a:t> </a:t>
            </a:r>
            <a:r>
              <a:rPr lang="en-US" sz="2400" dirty="0" err="1"/>
              <a:t>bugetare</a:t>
            </a:r>
            <a:r>
              <a:rPr lang="en-US" sz="2400" dirty="0"/>
              <a:t> </a:t>
            </a:r>
            <a:r>
              <a:rPr lang="en-US" sz="2400" dirty="0" err="1"/>
              <a:t>neutilizate</a:t>
            </a:r>
            <a:r>
              <a:rPr lang="en-US" sz="2400" dirty="0"/>
              <a:t>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anii</a:t>
            </a:r>
            <a:r>
              <a:rPr lang="en-US" sz="2400" dirty="0"/>
              <a:t> </a:t>
            </a:r>
            <a:r>
              <a:rPr lang="en-US" sz="2400" dirty="0" err="1"/>
              <a:t>precedenţi</a:t>
            </a:r>
            <a:r>
              <a:rPr lang="en-US" sz="2400" dirty="0"/>
              <a:t>, </a:t>
            </a:r>
            <a:r>
              <a:rPr lang="en-US" sz="2400" dirty="0" err="1"/>
              <a:t>recuperarea</a:t>
            </a:r>
            <a:r>
              <a:rPr lang="en-US" sz="2400" dirty="0"/>
              <a:t> </a:t>
            </a:r>
            <a:r>
              <a:rPr lang="en-US" sz="2400" dirty="0" err="1"/>
              <a:t>cheltuielilor</a:t>
            </a:r>
            <a:r>
              <a:rPr lang="en-US" sz="2400" dirty="0"/>
              <a:t> </a:t>
            </a:r>
            <a:r>
              <a:rPr lang="en-US" sz="2400" dirty="0" err="1"/>
              <a:t>judiciare</a:t>
            </a:r>
            <a:r>
              <a:rPr lang="en-US" sz="2400" dirty="0"/>
              <a:t>, care ulterior </a:t>
            </a:r>
            <a:r>
              <a:rPr lang="en-US" sz="2400" dirty="0" err="1"/>
              <a:t>urmează</a:t>
            </a:r>
            <a:r>
              <a:rPr lang="en-US" sz="2400" dirty="0"/>
              <a:t> a fi </a:t>
            </a:r>
            <a:r>
              <a:rPr lang="en-US" sz="2400" dirty="0" err="1"/>
              <a:t>transferate</a:t>
            </a:r>
            <a:r>
              <a:rPr lang="en-US" sz="2400" dirty="0"/>
              <a:t> de </a:t>
            </a:r>
            <a:r>
              <a:rPr lang="en-US" sz="2400" dirty="0" err="1"/>
              <a:t>către</a:t>
            </a:r>
            <a:r>
              <a:rPr lang="en-US" sz="2400" dirty="0"/>
              <a:t> </a:t>
            </a:r>
            <a:r>
              <a:rPr lang="en-US" sz="2400" dirty="0" err="1"/>
              <a:t>autoritatea</a:t>
            </a:r>
            <a:r>
              <a:rPr lang="en-US" sz="2400" dirty="0"/>
              <a:t>/</a:t>
            </a:r>
            <a:r>
              <a:rPr lang="en-US" sz="2400" dirty="0" err="1"/>
              <a:t>instituţia</a:t>
            </a:r>
            <a:r>
              <a:rPr lang="en-US" sz="2400" dirty="0"/>
              <a:t> </a:t>
            </a:r>
            <a:r>
              <a:rPr lang="en-US" sz="2400" dirty="0" err="1"/>
              <a:t>bugetară</a:t>
            </a:r>
            <a:r>
              <a:rPr lang="en-US" sz="2400" dirty="0"/>
              <a:t> la </a:t>
            </a:r>
            <a:r>
              <a:rPr lang="en-US" sz="2400" dirty="0" err="1"/>
              <a:t>codul</a:t>
            </a:r>
            <a:r>
              <a:rPr lang="en-US" sz="2400" dirty="0"/>
              <a:t> economic 418130 “</a:t>
            </a:r>
            <a:r>
              <a:rPr lang="en-US" sz="2400" dirty="0" err="1"/>
              <a:t>Rambursarea</a:t>
            </a:r>
            <a:r>
              <a:rPr lang="en-US" sz="2400" dirty="0"/>
              <a:t> </a:t>
            </a:r>
            <a:r>
              <a:rPr lang="en-US" sz="2400" dirty="0" err="1"/>
              <a:t>mijloacelor</a:t>
            </a:r>
            <a:r>
              <a:rPr lang="en-US" sz="2400" dirty="0"/>
              <a:t> </a:t>
            </a:r>
            <a:r>
              <a:rPr lang="en-US" sz="2400" dirty="0" err="1"/>
              <a:t>bugetare</a:t>
            </a:r>
            <a:r>
              <a:rPr lang="en-US" sz="2400" dirty="0"/>
              <a:t> din </a:t>
            </a:r>
            <a:r>
              <a:rPr lang="en-US" sz="2400" dirty="0" err="1"/>
              <a:t>anii</a:t>
            </a:r>
            <a:r>
              <a:rPr lang="en-US" sz="2400" dirty="0"/>
              <a:t> </a:t>
            </a:r>
            <a:r>
              <a:rPr lang="en-US" sz="2400" dirty="0" err="1"/>
              <a:t>precedenţi</a:t>
            </a:r>
            <a:r>
              <a:rPr lang="en-US" sz="2400" dirty="0"/>
              <a:t> la </a:t>
            </a:r>
            <a:r>
              <a:rPr lang="en-US" sz="2400" dirty="0" err="1"/>
              <a:t>buget</a:t>
            </a:r>
            <a:r>
              <a:rPr lang="en-US" sz="2400" dirty="0"/>
              <a:t>” la </a:t>
            </a:r>
            <a:r>
              <a:rPr lang="en-US" sz="2400" dirty="0" err="1"/>
              <a:t>bugetul</a:t>
            </a:r>
            <a:r>
              <a:rPr lang="en-US" sz="2400" dirty="0"/>
              <a:t> </a:t>
            </a:r>
            <a:r>
              <a:rPr lang="en-US" sz="2400" dirty="0" err="1"/>
              <a:t>respectiv</a:t>
            </a:r>
            <a:r>
              <a:rPr lang="en-US" sz="2400" dirty="0"/>
              <a:t>, cu </a:t>
            </a:r>
            <a:r>
              <a:rPr lang="en-US" sz="2400" dirty="0" err="1"/>
              <a:t>excepţia</a:t>
            </a:r>
            <a:r>
              <a:rPr lang="en-US" sz="2400" dirty="0"/>
              <a:t> </a:t>
            </a:r>
            <a:r>
              <a:rPr lang="en-US" sz="2400" dirty="0" err="1"/>
              <a:t>mijloacelor</a:t>
            </a:r>
            <a:r>
              <a:rPr lang="en-US" sz="2400" dirty="0"/>
              <a:t> </a:t>
            </a:r>
            <a:r>
              <a:rPr lang="en-US" sz="2400" dirty="0" err="1"/>
              <a:t>financiare</a:t>
            </a:r>
            <a:r>
              <a:rPr lang="en-US" sz="2400" dirty="0"/>
              <a:t> </a:t>
            </a:r>
            <a:r>
              <a:rPr lang="en-US" sz="2400" dirty="0" err="1"/>
              <a:t>restituite</a:t>
            </a:r>
            <a:r>
              <a:rPr lang="en-US" sz="2400" dirty="0"/>
              <a:t> </a:t>
            </a:r>
            <a:r>
              <a:rPr lang="en-US" sz="2400" dirty="0" err="1"/>
              <a:t>în</a:t>
            </a:r>
            <a:r>
              <a:rPr lang="en-US" sz="2400" dirty="0"/>
              <a:t> </a:t>
            </a:r>
            <a:r>
              <a:rPr lang="en-US" sz="2400" dirty="0" err="1"/>
              <a:t>cadrul</a:t>
            </a:r>
            <a:r>
              <a:rPr lang="en-US" sz="2400" dirty="0"/>
              <a:t> </a:t>
            </a:r>
            <a:r>
              <a:rPr lang="en-US" sz="2400" dirty="0" err="1"/>
              <a:t>proiectelor</a:t>
            </a:r>
            <a:r>
              <a:rPr lang="en-US" sz="2400" dirty="0"/>
              <a:t> </a:t>
            </a:r>
            <a:r>
              <a:rPr lang="en-US" sz="2400" dirty="0" err="1"/>
              <a:t>finanţate</a:t>
            </a:r>
            <a:r>
              <a:rPr lang="en-US" sz="2400" dirty="0"/>
              <a:t> din </a:t>
            </a:r>
            <a:r>
              <a:rPr lang="en-US" sz="2400" dirty="0" err="1"/>
              <a:t>surse</a:t>
            </a:r>
            <a:r>
              <a:rPr lang="en-US" sz="2400" dirty="0"/>
              <a:t> </a:t>
            </a:r>
            <a:r>
              <a:rPr lang="en-US" sz="2400" dirty="0" err="1" smtClean="0"/>
              <a:t>externe</a:t>
            </a:r>
            <a:r>
              <a:rPr lang="en-US" sz="2400" dirty="0" smtClean="0"/>
              <a:t>.</a:t>
            </a:r>
            <a:endParaRPr lang="en-US" sz="2400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ro-RO" sz="20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1600" y="1085291"/>
            <a:ext cx="12025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400" b="1" dirty="0" smtClean="0">
                <a:solidFill>
                  <a:schemeClr val="accent1"/>
                </a:solidFill>
              </a:rPr>
              <a:t>Ordinul </a:t>
            </a:r>
            <a:r>
              <a:rPr lang="ro-RO" sz="2400" b="1" dirty="0" smtClean="0">
                <a:solidFill>
                  <a:schemeClr val="accent1"/>
                </a:solidFill>
              </a:rPr>
              <a:t>ministrului </a:t>
            </a:r>
            <a:r>
              <a:rPr lang="ro-RO" sz="2400" b="1" dirty="0">
                <a:solidFill>
                  <a:schemeClr val="accent1"/>
                </a:solidFill>
              </a:rPr>
              <a:t>f</a:t>
            </a:r>
            <a:r>
              <a:rPr lang="ro-RO" sz="2400" b="1" dirty="0" smtClean="0">
                <a:solidFill>
                  <a:schemeClr val="accent1"/>
                </a:solidFill>
              </a:rPr>
              <a:t>inanțelor </a:t>
            </a:r>
            <a:r>
              <a:rPr lang="ro-RO" sz="2400" b="1" dirty="0" smtClean="0">
                <a:solidFill>
                  <a:schemeClr val="accent1"/>
                </a:solidFill>
              </a:rPr>
              <a:t>nr.208/2015 privind clasificația bugetară</a:t>
            </a:r>
            <a:endParaRPr lang="ro-RO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21370" y="6354147"/>
            <a:ext cx="793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>
                <a:solidFill>
                  <a:schemeClr val="bg1">
                    <a:lumMod val="75000"/>
                  </a:schemeClr>
                </a:solidFill>
              </a:rPr>
              <a:t>8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51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8991" y="904009"/>
            <a:ext cx="11679381" cy="1073073"/>
          </a:xfrm>
          <a:prstGeom prst="rect">
            <a:avLst/>
          </a:prstGeom>
        </p:spPr>
        <p:txBody>
          <a:bodyPr/>
          <a:lstStyle/>
          <a:p>
            <a:r>
              <a:rPr lang="ro-MD" sz="2400" dirty="0" smtClean="0">
                <a:solidFill>
                  <a:schemeClr val="accent1"/>
                </a:solidFill>
              </a:rPr>
              <a:t>Dinamica </a:t>
            </a:r>
            <a:r>
              <a:rPr lang="en-US" sz="2400" dirty="0" smtClean="0">
                <a:solidFill>
                  <a:schemeClr val="accent1"/>
                </a:solidFill>
              </a:rPr>
              <a:t>crean</a:t>
            </a:r>
            <a:r>
              <a:rPr lang="ro-RO" sz="2400" dirty="0" smtClean="0">
                <a:solidFill>
                  <a:schemeClr val="accent1"/>
                </a:solidFill>
              </a:rPr>
              <a:t>țelor cu termen expirat</a:t>
            </a:r>
            <a:r>
              <a:rPr lang="ro-MD" sz="2400" dirty="0" smtClean="0">
                <a:solidFill>
                  <a:schemeClr val="accent1"/>
                </a:solidFill>
              </a:rPr>
              <a:t> </a:t>
            </a:r>
            <a:br>
              <a:rPr lang="ro-MD" sz="2400" dirty="0" smtClean="0">
                <a:solidFill>
                  <a:schemeClr val="accent1"/>
                </a:solidFill>
              </a:rPr>
            </a:br>
            <a:r>
              <a:rPr lang="ro-MD" sz="2400" dirty="0" smtClean="0">
                <a:solidFill>
                  <a:schemeClr val="accent1"/>
                </a:solidFill>
              </a:rPr>
              <a:t>ale bugetelor locale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75480" y="1525182"/>
            <a:ext cx="955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MD" sz="1600" b="1" i="1" dirty="0" smtClean="0"/>
              <a:t>mil.lei</a:t>
            </a:r>
            <a:endParaRPr lang="en-US" sz="1600" b="1" i="1" dirty="0"/>
          </a:p>
        </p:txBody>
      </p:sp>
      <p:graphicFrame>
        <p:nvGraphicFramePr>
          <p:cNvPr id="10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5098651"/>
              </p:ext>
            </p:extLst>
          </p:nvPr>
        </p:nvGraphicFramePr>
        <p:xfrm>
          <a:off x="238991" y="1863736"/>
          <a:ext cx="11679381" cy="4514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37110" y="6488668"/>
            <a:ext cx="933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>
                <a:solidFill>
                  <a:schemeClr val="bg1">
                    <a:lumMod val="75000"/>
                  </a:schemeClr>
                </a:solidFill>
              </a:rPr>
              <a:t>9</a:t>
            </a:r>
            <a:endParaRPr lang="ru-RU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00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re">
  <a:themeElements>
    <a:clrScheme name="Ministerul Finantelor Schema">
      <a:dk1>
        <a:sysClr val="windowText" lastClr="000000"/>
      </a:dk1>
      <a:lt1>
        <a:sysClr val="window" lastClr="FFFFFF"/>
      </a:lt1>
      <a:dk2>
        <a:srgbClr val="44546A"/>
      </a:dk2>
      <a:lt2>
        <a:srgbClr val="F2F2F2"/>
      </a:lt2>
      <a:accent1>
        <a:srgbClr val="333378"/>
      </a:accent1>
      <a:accent2>
        <a:srgbClr val="FFD200"/>
      </a:accent2>
      <a:accent3>
        <a:srgbClr val="A6A6A6"/>
      </a:accent3>
      <a:accent4>
        <a:srgbClr val="B07E51"/>
      </a:accent4>
      <a:accent5>
        <a:srgbClr val="007A50"/>
      </a:accent5>
      <a:accent6>
        <a:srgbClr val="CC082F"/>
      </a:accent6>
      <a:hlink>
        <a:srgbClr val="0563C1"/>
      </a:hlink>
      <a:folHlink>
        <a:srgbClr val="954F72"/>
      </a:folHlink>
    </a:clrScheme>
    <a:fontScheme name="Другая 2">
      <a:majorFont>
        <a:latin typeface="Lato Semibold"/>
        <a:ea typeface=""/>
        <a:cs typeface=""/>
      </a:majorFont>
      <a:minorFont>
        <a:latin typeface="La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re" id="{2B64AD4B-DADF-4F43-A171-EE0F37CBA64B}" vid="{039E39F5-2A9F-4B66-8B01-699A053806B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prezentare</Template>
  <TotalTime>3021</TotalTime>
  <Words>794</Words>
  <Application>Microsoft Office PowerPoint</Application>
  <PresentationFormat>Widescreen</PresentationFormat>
  <Paragraphs>86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Lato</vt:lpstr>
      <vt:lpstr>Lato Black</vt:lpstr>
      <vt:lpstr>Lato Semibold</vt:lpstr>
      <vt:lpstr>Lato Thin</vt:lpstr>
      <vt:lpstr>Wingdings</vt:lpstr>
      <vt:lpstr>prezentare</vt:lpstr>
      <vt:lpstr>Particularități de prezentare a rapoartelor financiare pentru anul 2019</vt:lpstr>
      <vt:lpstr>Cadrul normativ de întocmire și prezentare a rapoartelor financiare</vt:lpstr>
      <vt:lpstr>Pentru întocmirea și prezentarea corectă a rapoartelor financiare</vt:lpstr>
      <vt:lpstr>PowerPoint Presentation</vt:lpstr>
      <vt:lpstr>Greșeli frecvente comise la prezentarea rapoartelor financiare</vt:lpstr>
      <vt:lpstr>Constatări ale misiunilor de audit ale Curții de Conturi</vt:lpstr>
      <vt:lpstr>PowerPoint Presentation</vt:lpstr>
      <vt:lpstr>PowerPoint Presentation</vt:lpstr>
      <vt:lpstr>Dinamica creanțelor cu termen expirat  ale bugetelor locale</vt:lpstr>
      <vt:lpstr> Ordinul ministrului finanțelor nr.216/2015 cu privire la aprobarea Planului de conturi contabile în sistemul bugetar și a Normelor metodologice privind evidența contabilă și raportarea financiară în sistemul bugetar</vt:lpstr>
      <vt:lpstr>Dinamica datoriilor cu termen de achitare expirat (arierate)  ale bugetelor locale</vt:lpstr>
      <vt:lpstr>Problemă majoră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Valoarea banilor într-un sistem modern</dc:title>
  <dc:creator>nicolaucri</dc:creator>
  <cp:lastModifiedBy>Verlan Ghenadie</cp:lastModifiedBy>
  <cp:revision>249</cp:revision>
  <cp:lastPrinted>2020-01-23T06:06:39Z</cp:lastPrinted>
  <dcterms:created xsi:type="dcterms:W3CDTF">2017-07-06T11:56:25Z</dcterms:created>
  <dcterms:modified xsi:type="dcterms:W3CDTF">2020-01-23T06:13:22Z</dcterms:modified>
</cp:coreProperties>
</file>