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67" r:id="rId1"/>
  </p:sldMasterIdLst>
  <p:notesMasterIdLst>
    <p:notesMasterId r:id="rId9"/>
  </p:notesMasterIdLst>
  <p:sldIdLst>
    <p:sldId id="256" r:id="rId2"/>
    <p:sldId id="258" r:id="rId3"/>
    <p:sldId id="270" r:id="rId4"/>
    <p:sldId id="266" r:id="rId5"/>
    <p:sldId id="267" r:id="rId6"/>
    <p:sldId id="269" r:id="rId7"/>
    <p:sldId id="262" r:id="rId8"/>
  </p:sldIdLst>
  <p:sldSz cx="12192000" cy="6858000"/>
  <p:notesSz cx="6797675" cy="987425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A50"/>
    <a:srgbClr val="333366"/>
    <a:srgbClr val="FFD2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72" y="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5659" cy="495427"/>
          </a:xfrm>
          <a:prstGeom prst="rect">
            <a:avLst/>
          </a:prstGeom>
        </p:spPr>
        <p:txBody>
          <a:bodyPr vert="horz" lIns="91145" tIns="45572" rIns="91145" bIns="45572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1"/>
            <a:ext cx="2945659" cy="495427"/>
          </a:xfrm>
          <a:prstGeom prst="rect">
            <a:avLst/>
          </a:prstGeom>
        </p:spPr>
        <p:txBody>
          <a:bodyPr vert="horz" lIns="91145" tIns="45572" rIns="91145" bIns="45572" rtlCol="0"/>
          <a:lstStyle>
            <a:lvl1pPr algn="r">
              <a:defRPr sz="1200"/>
            </a:lvl1pPr>
          </a:lstStyle>
          <a:p>
            <a:fld id="{31321BD0-CE61-45C7-ADDA-01E3CFC44782}" type="datetimeFigureOut">
              <a:rPr lang="en-US" smtClean="0"/>
              <a:pPr/>
              <a:t>1/23/2020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436563" y="1235075"/>
            <a:ext cx="5924550" cy="33321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145" tIns="45572" rIns="91145" bIns="45572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51982"/>
            <a:ext cx="5438140" cy="3887986"/>
          </a:xfrm>
          <a:prstGeom prst="rect">
            <a:avLst/>
          </a:prstGeom>
        </p:spPr>
        <p:txBody>
          <a:bodyPr vert="horz" lIns="91145" tIns="45572" rIns="91145" bIns="45572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8825"/>
            <a:ext cx="2945659" cy="495426"/>
          </a:xfrm>
          <a:prstGeom prst="rect">
            <a:avLst/>
          </a:prstGeom>
        </p:spPr>
        <p:txBody>
          <a:bodyPr vert="horz" lIns="91145" tIns="45572" rIns="91145" bIns="45572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378825"/>
            <a:ext cx="2945659" cy="495426"/>
          </a:xfrm>
          <a:prstGeom prst="rect">
            <a:avLst/>
          </a:prstGeom>
        </p:spPr>
        <p:txBody>
          <a:bodyPr vert="horz" lIns="91145" tIns="45572" rIns="91145" bIns="45572" rtlCol="0" anchor="b"/>
          <a:lstStyle>
            <a:lvl1pPr algn="r">
              <a:defRPr sz="1200"/>
            </a:lvl1pPr>
          </a:lstStyle>
          <a:p>
            <a:fld id="{5694F56B-B12E-465A-AD1D-0FDE0116893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4300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agna principal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1"/>
          <p:cNvSpPr>
            <a:spLocks noGrp="1"/>
          </p:cNvSpPr>
          <p:nvPr>
            <p:ph type="title"/>
          </p:nvPr>
        </p:nvSpPr>
        <p:spPr>
          <a:xfrm>
            <a:off x="846364" y="3736977"/>
            <a:ext cx="10515600" cy="8186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pic>
        <p:nvPicPr>
          <p:cNvPr id="9" name="Рисунок 8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713547" y="1476703"/>
            <a:ext cx="2781234" cy="1454620"/>
          </a:xfrm>
          <a:prstGeom prst="rect">
            <a:avLst/>
          </a:prstGeom>
        </p:spPr>
      </p:pic>
      <p:sp>
        <p:nvSpPr>
          <p:cNvPr id="12" name="Текст 11"/>
          <p:cNvSpPr>
            <a:spLocks noGrp="1"/>
          </p:cNvSpPr>
          <p:nvPr>
            <p:ph type="body" sz="quarter" idx="10"/>
          </p:nvPr>
        </p:nvSpPr>
        <p:spPr>
          <a:xfrm>
            <a:off x="3184525" y="4914900"/>
            <a:ext cx="5510213" cy="652463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>
                <a:latin typeface="Lato Thin" panose="020F0502020204030203" pitchFamily="34" charset="0"/>
                <a:ea typeface="Lato Thin" panose="020F0502020204030203" pitchFamily="34" charset="0"/>
                <a:cs typeface="Lato Thin" panose="020F0502020204030203" pitchFamily="34" charset="0"/>
              </a:defRPr>
            </a:lvl1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  <p:extLst>
      <p:ext uri="{BB962C8B-B14F-4D97-AF65-F5344CB8AC3E}">
        <p14:creationId xmlns:p14="http://schemas.microsoft.com/office/powerpoint/2010/main" val="34353065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u si cont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307191"/>
            <a:ext cx="10515600" cy="1325563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3061607"/>
            <a:ext cx="10515600" cy="204764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pic>
        <p:nvPicPr>
          <p:cNvPr id="7" name="Рисунок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144603"/>
            <a:ext cx="2413057" cy="607439"/>
          </a:xfrm>
          <a:prstGeom prst="rect">
            <a:avLst/>
          </a:prstGeom>
        </p:spPr>
      </p:pic>
      <p:sp>
        <p:nvSpPr>
          <p:cNvPr id="15" name="Текст 14"/>
          <p:cNvSpPr>
            <a:spLocks noGrp="1"/>
          </p:cNvSpPr>
          <p:nvPr>
            <p:ph type="body" sz="quarter" idx="13" hasCustomPrompt="1"/>
          </p:nvPr>
        </p:nvSpPr>
        <p:spPr>
          <a:xfrm>
            <a:off x="6348413" y="260770"/>
            <a:ext cx="5005387" cy="343387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800" baseline="0">
                <a:latin typeface="Lato Thin" panose="020F0502020204030203" pitchFamily="34" charset="0"/>
                <a:ea typeface="Lato Thin" panose="020F0502020204030203" pitchFamily="34" charset="0"/>
                <a:cs typeface="Lato Thin" panose="020F0502020204030203" pitchFamily="34" charset="0"/>
              </a:defRPr>
            </a:lvl1pPr>
          </a:lstStyle>
          <a:p>
            <a:pPr lvl="0"/>
            <a:r>
              <a:rPr lang="ru-RU" dirty="0" smtClean="0"/>
              <a:t>Образец заголовка</a:t>
            </a:r>
            <a:endParaRPr lang="en-US" dirty="0"/>
          </a:p>
        </p:txBody>
      </p:sp>
      <p:sp>
        <p:nvSpPr>
          <p:cNvPr id="16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>
            <a:lvl1pPr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7B627DFA-556C-482B-9D98-FE38609E1DBB}" type="datetime1">
              <a:rPr lang="ru-RU" smtClean="0"/>
              <a:t>23.01.2020</a:t>
            </a:fld>
            <a:endParaRPr lang="en-US" dirty="0"/>
          </a:p>
        </p:txBody>
      </p:sp>
      <p:sp>
        <p:nvSpPr>
          <p:cNvPr id="17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18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980964" y="6356350"/>
            <a:ext cx="372836" cy="365125"/>
          </a:xfrm>
          <a:prstGeom prst="rect">
            <a:avLst/>
          </a:prstGeom>
        </p:spPr>
        <p:txBody>
          <a:bodyPr/>
          <a:lstStyle>
            <a:lvl1pPr algn="r"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5D84065D-F351-4B03-BD91-D8A6B8D4B36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9" name="Заголовок 1"/>
          <p:cNvSpPr txBox="1">
            <a:spLocks/>
          </p:cNvSpPr>
          <p:nvPr userDrawn="1"/>
        </p:nvSpPr>
        <p:spPr>
          <a:xfrm>
            <a:off x="10189027" y="6356350"/>
            <a:ext cx="906234" cy="26942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Pagina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    |</a:t>
            </a:r>
          </a:p>
        </p:txBody>
      </p:sp>
    </p:spTree>
    <p:extLst>
      <p:ext uri="{BB962C8B-B14F-4D97-AF65-F5344CB8AC3E}">
        <p14:creationId xmlns:p14="http://schemas.microsoft.com/office/powerpoint/2010/main" val="7451572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u si continut in doua coloa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Рисунок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144603"/>
            <a:ext cx="2413057" cy="607439"/>
          </a:xfrm>
          <a:prstGeom prst="rect">
            <a:avLst/>
          </a:prstGeom>
        </p:spPr>
      </p:pic>
      <p:sp>
        <p:nvSpPr>
          <p:cNvPr id="15" name="Текст 14"/>
          <p:cNvSpPr>
            <a:spLocks noGrp="1"/>
          </p:cNvSpPr>
          <p:nvPr>
            <p:ph type="body" sz="quarter" idx="13" hasCustomPrompt="1"/>
          </p:nvPr>
        </p:nvSpPr>
        <p:spPr>
          <a:xfrm>
            <a:off x="6348413" y="260770"/>
            <a:ext cx="5005387" cy="343387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800" baseline="0">
                <a:latin typeface="Lato Thin" panose="020F0502020204030203" pitchFamily="34" charset="0"/>
                <a:ea typeface="Lato Thin" panose="020F0502020204030203" pitchFamily="34" charset="0"/>
                <a:cs typeface="Lato Thin" panose="020F0502020204030203" pitchFamily="34" charset="0"/>
              </a:defRPr>
            </a:lvl1pPr>
          </a:lstStyle>
          <a:p>
            <a:pPr lvl="0"/>
            <a:r>
              <a:rPr lang="ru-RU" dirty="0" smtClean="0"/>
              <a:t>Образец заголовка</a:t>
            </a:r>
            <a:endParaRPr lang="en-US" dirty="0"/>
          </a:p>
        </p:txBody>
      </p:sp>
      <p:sp>
        <p:nvSpPr>
          <p:cNvPr id="14" name="Title 1"/>
          <p:cNvSpPr>
            <a:spLocks noGrp="1"/>
          </p:cNvSpPr>
          <p:nvPr>
            <p:ph type="title"/>
          </p:nvPr>
        </p:nvSpPr>
        <p:spPr>
          <a:xfrm>
            <a:off x="838200" y="1310048"/>
            <a:ext cx="10515600" cy="1325563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6" name="Content Placeholder 2"/>
          <p:cNvSpPr>
            <a:spLocks noGrp="1"/>
          </p:cNvSpPr>
          <p:nvPr>
            <p:ph sz="half" idx="1"/>
          </p:nvPr>
        </p:nvSpPr>
        <p:spPr>
          <a:xfrm>
            <a:off x="838200" y="2955472"/>
            <a:ext cx="5181600" cy="313554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7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955472"/>
            <a:ext cx="5181600" cy="313554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21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>
            <a:lvl1pPr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326F30D2-31F1-4418-A9D0-B8F9EBB46427}" type="datetime1">
              <a:rPr lang="ru-RU" smtClean="0"/>
              <a:t>23.01.2020</a:t>
            </a:fld>
            <a:endParaRPr lang="en-US" dirty="0"/>
          </a:p>
        </p:txBody>
      </p:sp>
      <p:sp>
        <p:nvSpPr>
          <p:cNvPr id="22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23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980964" y="6356350"/>
            <a:ext cx="372836" cy="365125"/>
          </a:xfrm>
          <a:prstGeom prst="rect">
            <a:avLst/>
          </a:prstGeom>
        </p:spPr>
        <p:txBody>
          <a:bodyPr/>
          <a:lstStyle>
            <a:lvl1pPr algn="r"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5D84065D-F351-4B03-BD91-D8A6B8D4B36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Заголовок 1"/>
          <p:cNvSpPr txBox="1">
            <a:spLocks/>
          </p:cNvSpPr>
          <p:nvPr userDrawn="1"/>
        </p:nvSpPr>
        <p:spPr>
          <a:xfrm>
            <a:off x="10189027" y="6356350"/>
            <a:ext cx="906234" cy="26942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Pagina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    |</a:t>
            </a:r>
          </a:p>
        </p:txBody>
      </p:sp>
    </p:spTree>
    <p:extLst>
      <p:ext uri="{BB962C8B-B14F-4D97-AF65-F5344CB8AC3E}">
        <p14:creationId xmlns:p14="http://schemas.microsoft.com/office/powerpoint/2010/main" val="29678729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Рисунок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144603"/>
            <a:ext cx="2413057" cy="607439"/>
          </a:xfrm>
          <a:prstGeom prst="rect">
            <a:avLst/>
          </a:prstGeom>
        </p:spPr>
      </p:pic>
      <p:sp>
        <p:nvSpPr>
          <p:cNvPr id="15" name="Текст 14"/>
          <p:cNvSpPr>
            <a:spLocks noGrp="1"/>
          </p:cNvSpPr>
          <p:nvPr>
            <p:ph type="body" sz="quarter" idx="13" hasCustomPrompt="1"/>
          </p:nvPr>
        </p:nvSpPr>
        <p:spPr>
          <a:xfrm>
            <a:off x="6348413" y="260770"/>
            <a:ext cx="5005387" cy="343387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800" baseline="0">
                <a:latin typeface="Lato Thin" panose="020F0502020204030203" pitchFamily="34" charset="0"/>
                <a:ea typeface="Lato Thin" panose="020F0502020204030203" pitchFamily="34" charset="0"/>
                <a:cs typeface="Lato Thin" panose="020F0502020204030203" pitchFamily="34" charset="0"/>
              </a:defRPr>
            </a:lvl1pPr>
          </a:lstStyle>
          <a:p>
            <a:pPr lvl="0"/>
            <a:r>
              <a:rPr lang="ru-RU" dirty="0" smtClean="0"/>
              <a:t>Образец заголовка</a:t>
            </a:r>
            <a:endParaRPr lang="en-US" dirty="0"/>
          </a:p>
        </p:txBody>
      </p:sp>
      <p:sp>
        <p:nvSpPr>
          <p:cNvPr id="14" name="Title 1"/>
          <p:cNvSpPr>
            <a:spLocks noGrp="1"/>
          </p:cNvSpPr>
          <p:nvPr>
            <p:ph type="title"/>
          </p:nvPr>
        </p:nvSpPr>
        <p:spPr>
          <a:xfrm>
            <a:off x="838200" y="2020341"/>
            <a:ext cx="10515600" cy="1325563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>
            <a:lvl1pPr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6FBE25AC-37FB-466B-A956-A6C7C6978CE4}" type="datetime1">
              <a:rPr lang="ru-RU" smtClean="0"/>
              <a:t>23.01.2020</a:t>
            </a:fld>
            <a:endParaRPr lang="en-US" dirty="0"/>
          </a:p>
        </p:txBody>
      </p:sp>
      <p:sp>
        <p:nvSpPr>
          <p:cNvPr id="11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12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980964" y="6356350"/>
            <a:ext cx="372836" cy="365125"/>
          </a:xfrm>
          <a:prstGeom prst="rect">
            <a:avLst/>
          </a:prstGeom>
        </p:spPr>
        <p:txBody>
          <a:bodyPr/>
          <a:lstStyle>
            <a:lvl1pPr algn="r"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5D84065D-F351-4B03-BD91-D8A6B8D4B36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3" name="Заголовок 1"/>
          <p:cNvSpPr txBox="1">
            <a:spLocks/>
          </p:cNvSpPr>
          <p:nvPr userDrawn="1"/>
        </p:nvSpPr>
        <p:spPr>
          <a:xfrm>
            <a:off x="10189027" y="6356350"/>
            <a:ext cx="906234" cy="26942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Pagina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    |</a:t>
            </a:r>
          </a:p>
        </p:txBody>
      </p:sp>
    </p:spTree>
    <p:extLst>
      <p:ext uri="{BB962C8B-B14F-4D97-AF65-F5344CB8AC3E}">
        <p14:creationId xmlns:p14="http://schemas.microsoft.com/office/powerpoint/2010/main" val="257700886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ara cont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Рисунок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144603"/>
            <a:ext cx="2413057" cy="607439"/>
          </a:xfrm>
          <a:prstGeom prst="rect">
            <a:avLst/>
          </a:prstGeom>
        </p:spPr>
      </p:pic>
      <p:sp>
        <p:nvSpPr>
          <p:cNvPr id="15" name="Текст 14"/>
          <p:cNvSpPr>
            <a:spLocks noGrp="1"/>
          </p:cNvSpPr>
          <p:nvPr>
            <p:ph type="body" sz="quarter" idx="13" hasCustomPrompt="1"/>
          </p:nvPr>
        </p:nvSpPr>
        <p:spPr>
          <a:xfrm>
            <a:off x="6348413" y="260770"/>
            <a:ext cx="5005387" cy="343387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800" baseline="0">
                <a:latin typeface="Lato Thin" panose="020F0502020204030203" pitchFamily="34" charset="0"/>
                <a:ea typeface="Lato Thin" panose="020F0502020204030203" pitchFamily="34" charset="0"/>
                <a:cs typeface="Lato Thin" panose="020F0502020204030203" pitchFamily="34" charset="0"/>
              </a:defRPr>
            </a:lvl1pPr>
          </a:lstStyle>
          <a:p>
            <a:pPr lvl="0"/>
            <a:r>
              <a:rPr lang="ru-RU" dirty="0" smtClean="0"/>
              <a:t>Образец заголовка</a:t>
            </a:r>
            <a:endParaRPr lang="en-US" dirty="0"/>
          </a:p>
        </p:txBody>
      </p:sp>
      <p:sp>
        <p:nvSpPr>
          <p:cNvPr id="11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>
            <a:lvl1pPr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3A422D36-9B03-4F1B-B486-1A5321709224}" type="datetime1">
              <a:rPr lang="ru-RU" smtClean="0"/>
              <a:t>23.01.2020</a:t>
            </a:fld>
            <a:endParaRPr lang="en-US" dirty="0"/>
          </a:p>
        </p:txBody>
      </p:sp>
      <p:sp>
        <p:nvSpPr>
          <p:cNvPr id="12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13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980964" y="6356350"/>
            <a:ext cx="372836" cy="365125"/>
          </a:xfrm>
          <a:prstGeom prst="rect">
            <a:avLst/>
          </a:prstGeom>
        </p:spPr>
        <p:txBody>
          <a:bodyPr/>
          <a:lstStyle>
            <a:lvl1pPr algn="r"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5D84065D-F351-4B03-BD91-D8A6B8D4B36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6" name="Заголовок 1"/>
          <p:cNvSpPr txBox="1">
            <a:spLocks/>
          </p:cNvSpPr>
          <p:nvPr userDrawn="1"/>
        </p:nvSpPr>
        <p:spPr>
          <a:xfrm>
            <a:off x="10189027" y="6356350"/>
            <a:ext cx="906234" cy="26942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Pagina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    |</a:t>
            </a:r>
          </a:p>
        </p:txBody>
      </p:sp>
    </p:spTree>
    <p:extLst>
      <p:ext uri="{BB962C8B-B14F-4D97-AF65-F5344CB8AC3E}">
        <p14:creationId xmlns:p14="http://schemas.microsoft.com/office/powerpoint/2010/main" val="23843805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ie alb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6095120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u cu continut si sub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Рисунок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144603"/>
            <a:ext cx="2413057" cy="607439"/>
          </a:xfrm>
          <a:prstGeom prst="rect">
            <a:avLst/>
          </a:prstGeom>
        </p:spPr>
      </p:pic>
      <p:sp>
        <p:nvSpPr>
          <p:cNvPr id="15" name="Текст 14"/>
          <p:cNvSpPr>
            <a:spLocks noGrp="1"/>
          </p:cNvSpPr>
          <p:nvPr>
            <p:ph type="body" sz="quarter" idx="13" hasCustomPrompt="1"/>
          </p:nvPr>
        </p:nvSpPr>
        <p:spPr>
          <a:xfrm>
            <a:off x="6348413" y="260770"/>
            <a:ext cx="5005387" cy="343387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800" baseline="0">
                <a:latin typeface="Lato Thin" panose="020F0502020204030203" pitchFamily="34" charset="0"/>
                <a:ea typeface="Lato Thin" panose="020F0502020204030203" pitchFamily="34" charset="0"/>
                <a:cs typeface="Lato Thin" panose="020F0502020204030203" pitchFamily="34" charset="0"/>
              </a:defRPr>
            </a:lvl1pPr>
          </a:lstStyle>
          <a:p>
            <a:pPr lvl="0"/>
            <a:r>
              <a:rPr lang="ru-RU" dirty="0" smtClean="0"/>
              <a:t>Образец заголовка</a:t>
            </a:r>
            <a:endParaRPr lang="en-US" dirty="0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839788" y="1401072"/>
            <a:ext cx="3932237" cy="893091"/>
          </a:xfrm>
          <a:prstGeom prst="rect">
            <a:avLst/>
          </a:prstGeom>
        </p:spPr>
        <p:txBody>
          <a:bodyPr anchor="b"/>
          <a:lstStyle>
            <a:lvl1pPr algn="l">
              <a:defRPr sz="3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9" name="Content Placeholder 2"/>
          <p:cNvSpPr>
            <a:spLocks noGrp="1"/>
          </p:cNvSpPr>
          <p:nvPr>
            <p:ph idx="1"/>
          </p:nvPr>
        </p:nvSpPr>
        <p:spPr>
          <a:xfrm>
            <a:off x="5183188" y="1401073"/>
            <a:ext cx="6172200" cy="4696741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432502"/>
            <a:ext cx="3932237" cy="3673249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1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>
            <a:lvl1pPr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EC99B9D0-8F09-4BFD-B6BC-5EFC5EC63F47}" type="datetime1">
              <a:rPr lang="ru-RU" smtClean="0"/>
              <a:t>23.01.2020</a:t>
            </a:fld>
            <a:endParaRPr lang="en-US" dirty="0"/>
          </a:p>
        </p:txBody>
      </p:sp>
      <p:sp>
        <p:nvSpPr>
          <p:cNvPr id="12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13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980964" y="6356350"/>
            <a:ext cx="372836" cy="365125"/>
          </a:xfrm>
          <a:prstGeom prst="rect">
            <a:avLst/>
          </a:prstGeom>
        </p:spPr>
        <p:txBody>
          <a:bodyPr/>
          <a:lstStyle>
            <a:lvl1pPr algn="r"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5D84065D-F351-4B03-BD91-D8A6B8D4B36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Заголовок 1"/>
          <p:cNvSpPr txBox="1">
            <a:spLocks/>
          </p:cNvSpPr>
          <p:nvPr userDrawn="1"/>
        </p:nvSpPr>
        <p:spPr>
          <a:xfrm>
            <a:off x="10189027" y="6356350"/>
            <a:ext cx="906234" cy="26942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Pagina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    |</a:t>
            </a:r>
          </a:p>
        </p:txBody>
      </p:sp>
    </p:spTree>
    <p:extLst>
      <p:ext uri="{BB962C8B-B14F-4D97-AF65-F5344CB8AC3E}">
        <p14:creationId xmlns:p14="http://schemas.microsoft.com/office/powerpoint/2010/main" val="32991056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pic>
        <p:nvPicPr>
          <p:cNvPr id="7" name="Рисунок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144603"/>
            <a:ext cx="2413057" cy="607439"/>
          </a:xfrm>
          <a:prstGeom prst="rect">
            <a:avLst/>
          </a:prstGeom>
        </p:spPr>
      </p:pic>
      <p:sp>
        <p:nvSpPr>
          <p:cNvPr id="8" name="Текст 14"/>
          <p:cNvSpPr>
            <a:spLocks noGrp="1"/>
          </p:cNvSpPr>
          <p:nvPr>
            <p:ph type="body" sz="quarter" idx="13" hasCustomPrompt="1"/>
          </p:nvPr>
        </p:nvSpPr>
        <p:spPr>
          <a:xfrm>
            <a:off x="6348413" y="260770"/>
            <a:ext cx="5005387" cy="343387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800" baseline="0">
                <a:latin typeface="Lato Thin" panose="020F0502020204030203" pitchFamily="34" charset="0"/>
                <a:ea typeface="Lato Thin" panose="020F0502020204030203" pitchFamily="34" charset="0"/>
                <a:cs typeface="Lato Thin" panose="020F0502020204030203" pitchFamily="34" charset="0"/>
              </a:defRPr>
            </a:lvl1pPr>
          </a:lstStyle>
          <a:p>
            <a:pPr lvl="0"/>
            <a:r>
              <a:rPr lang="ru-RU" dirty="0" smtClean="0"/>
              <a:t>Образец заголовка</a:t>
            </a:r>
            <a:endParaRPr lang="en-US" dirty="0"/>
          </a:p>
        </p:txBody>
      </p:sp>
      <p:sp>
        <p:nvSpPr>
          <p:cNvPr id="9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>
            <a:lvl1pPr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C748A982-7A4D-48EF-A410-9C840462ECF1}" type="datetime1">
              <a:rPr lang="ru-RU" smtClean="0"/>
              <a:t>23.01.2020</a:t>
            </a:fld>
            <a:endParaRPr lang="en-US" dirty="0"/>
          </a:p>
        </p:txBody>
      </p:sp>
      <p:sp>
        <p:nvSpPr>
          <p:cNvPr id="10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11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980964" y="6356350"/>
            <a:ext cx="372836" cy="365125"/>
          </a:xfrm>
          <a:prstGeom prst="rect">
            <a:avLst/>
          </a:prstGeom>
        </p:spPr>
        <p:txBody>
          <a:bodyPr/>
          <a:lstStyle>
            <a:lvl1pPr algn="r">
              <a:defRPr sz="1100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5D84065D-F351-4B03-BD91-D8A6B8D4B36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2" name="Заголовок 1"/>
          <p:cNvSpPr txBox="1">
            <a:spLocks/>
          </p:cNvSpPr>
          <p:nvPr userDrawn="1"/>
        </p:nvSpPr>
        <p:spPr>
          <a:xfrm>
            <a:off x="10189027" y="6356350"/>
            <a:ext cx="906234" cy="26942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Pagina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    |</a:t>
            </a:r>
          </a:p>
        </p:txBody>
      </p:sp>
    </p:spTree>
    <p:extLst>
      <p:ext uri="{BB962C8B-B14F-4D97-AF65-F5344CB8AC3E}">
        <p14:creationId xmlns:p14="http://schemas.microsoft.com/office/powerpoint/2010/main" val="44779280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>
            <a:off x="0" y="856648"/>
            <a:ext cx="12192000" cy="96253"/>
          </a:xfrm>
          <a:prstGeom prst="rect">
            <a:avLst/>
          </a:prstGeom>
          <a:solidFill>
            <a:srgbClr val="3333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7705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8" r:id="rId1"/>
    <p:sldLayoutId id="2147483769" r:id="rId2"/>
    <p:sldLayoutId id="2147483770" r:id="rId3"/>
    <p:sldLayoutId id="2147483771" r:id="rId4"/>
    <p:sldLayoutId id="2147483772" r:id="rId5"/>
    <p:sldLayoutId id="2147483775" r:id="rId6"/>
    <p:sldLayoutId id="2147483773" r:id="rId7"/>
    <p:sldLayoutId id="2147483774" r:id="rId8"/>
  </p:sldLayoutIdLst>
  <p:timing>
    <p:tnLst>
      <p:par>
        <p:cTn id="1" dur="indefinite" restart="never" nodeType="tmRoot"/>
      </p:par>
    </p:tnLst>
  </p:timing>
  <p:hf hdr="0" ftr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5"/>
          <p:cNvSpPr>
            <a:spLocks noGrp="1"/>
          </p:cNvSpPr>
          <p:nvPr>
            <p:ph type="title"/>
          </p:nvPr>
        </p:nvSpPr>
        <p:spPr>
          <a:xfrm>
            <a:off x="846364" y="3608169"/>
            <a:ext cx="10483883" cy="1678725"/>
          </a:xfr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n-US" dirty="0" err="1" smtClean="0">
                <a:latin typeface="Lato Semibold" panose="020F0502020204030203" pitchFamily="34" charset="0"/>
                <a:ea typeface="Lato Semibold" panose="020F0502020204030203" pitchFamily="34" charset="0"/>
                <a:cs typeface="Lato Semibold" panose="020F0502020204030203" pitchFamily="34" charset="0"/>
              </a:rPr>
              <a:t>Aprobarea</a:t>
            </a:r>
            <a:r>
              <a:rPr lang="en-US" dirty="0" smtClean="0">
                <a:latin typeface="Lato Semibold" panose="020F0502020204030203" pitchFamily="34" charset="0"/>
                <a:ea typeface="Lato Semibold" panose="020F0502020204030203" pitchFamily="34" charset="0"/>
                <a:cs typeface="Lato Semibold" panose="020F0502020204030203" pitchFamily="34" charset="0"/>
              </a:rPr>
              <a:t> </a:t>
            </a:r>
            <a:r>
              <a:rPr lang="ro-RO" dirty="0" smtClean="0">
                <a:latin typeface="Lato Semibold" panose="020F0502020204030203" pitchFamily="34" charset="0"/>
                <a:ea typeface="Lato Semibold" panose="020F0502020204030203" pitchFamily="34" charset="0"/>
                <a:cs typeface="Lato Semibold" panose="020F0502020204030203" pitchFamily="34" charset="0"/>
              </a:rPr>
              <a:t>și corelarea bugetelor locale pe anul 2020 cu Legea bugetului de stat pe anul 2020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3329768" y="5943601"/>
            <a:ext cx="574773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o-RO" sz="1400" dirty="0" err="1" smtClean="0"/>
              <a:t>mun.Chișinău</a:t>
            </a:r>
            <a:endParaRPr lang="ro-RO" sz="1400" dirty="0" smtClean="0"/>
          </a:p>
          <a:p>
            <a:pPr algn="ctr"/>
            <a:r>
              <a:rPr lang="ro-RO" sz="1400" dirty="0" smtClean="0"/>
              <a:t>23 ianuarie 2020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1999749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307192"/>
            <a:ext cx="10515600" cy="669890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ro-RO" sz="3000" b="1" dirty="0" smtClean="0"/>
              <a:t>Aprobarea bugetelor locale pe anii 2018-2020</a:t>
            </a:r>
            <a:endParaRPr lang="en-US" sz="3000" b="1" dirty="0"/>
          </a:p>
        </p:txBody>
      </p:sp>
      <p:sp>
        <p:nvSpPr>
          <p:cNvPr id="4" name="Текст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ro-RO" b="1" dirty="0" smtClean="0"/>
              <a:t>Prezentare generală</a:t>
            </a:r>
            <a:endParaRPr lang="en-US" b="1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ro-RO" dirty="0" smtClean="0"/>
              <a:t>24.01.2018</a:t>
            </a:r>
            <a:endParaRPr lang="en-US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065D-F351-4B03-BD91-D8A6B8D4B362}" type="slidenum">
              <a:rPr lang="en-US" smtClean="0"/>
              <a:pPr/>
              <a:t>2</a:t>
            </a:fld>
            <a:endParaRPr lang="en-US" dirty="0"/>
          </a:p>
        </p:txBody>
      </p:sp>
      <p:graphicFrame>
        <p:nvGraphicFramePr>
          <p:cNvPr id="16" name="Content Placeholder 1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47900392"/>
              </p:ext>
            </p:extLst>
          </p:nvPr>
        </p:nvGraphicFramePr>
        <p:xfrm>
          <a:off x="698271" y="2202873"/>
          <a:ext cx="10956173" cy="3757352"/>
        </p:xfrm>
        <a:graphic>
          <a:graphicData uri="http://schemas.openxmlformats.org/drawingml/2006/table">
            <a:tbl>
              <a:tblPr/>
              <a:tblGrid>
                <a:gridCol w="806872">
                  <a:extLst>
                    <a:ext uri="{9D8B030D-6E8A-4147-A177-3AD203B41FA5}">
                      <a16:colId xmlns:a16="http://schemas.microsoft.com/office/drawing/2014/main" val="3658717786"/>
                    </a:ext>
                  </a:extLst>
                </a:gridCol>
                <a:gridCol w="522546">
                  <a:extLst>
                    <a:ext uri="{9D8B030D-6E8A-4147-A177-3AD203B41FA5}">
                      <a16:colId xmlns:a16="http://schemas.microsoft.com/office/drawing/2014/main" val="4174603364"/>
                    </a:ext>
                  </a:extLst>
                </a:gridCol>
                <a:gridCol w="662788">
                  <a:extLst>
                    <a:ext uri="{9D8B030D-6E8A-4147-A177-3AD203B41FA5}">
                      <a16:colId xmlns:a16="http://schemas.microsoft.com/office/drawing/2014/main" val="1426123311"/>
                    </a:ext>
                  </a:extLst>
                </a:gridCol>
                <a:gridCol w="660866">
                  <a:extLst>
                    <a:ext uri="{9D8B030D-6E8A-4147-A177-3AD203B41FA5}">
                      <a16:colId xmlns:a16="http://schemas.microsoft.com/office/drawing/2014/main" val="2201513573"/>
                    </a:ext>
                  </a:extLst>
                </a:gridCol>
                <a:gridCol w="657024">
                  <a:extLst>
                    <a:ext uri="{9D8B030D-6E8A-4147-A177-3AD203B41FA5}">
                      <a16:colId xmlns:a16="http://schemas.microsoft.com/office/drawing/2014/main" val="790798753"/>
                    </a:ext>
                  </a:extLst>
                </a:gridCol>
                <a:gridCol w="633971">
                  <a:extLst>
                    <a:ext uri="{9D8B030D-6E8A-4147-A177-3AD203B41FA5}">
                      <a16:colId xmlns:a16="http://schemas.microsoft.com/office/drawing/2014/main" val="1705309813"/>
                    </a:ext>
                  </a:extLst>
                </a:gridCol>
                <a:gridCol w="653183">
                  <a:extLst>
                    <a:ext uri="{9D8B030D-6E8A-4147-A177-3AD203B41FA5}">
                      <a16:colId xmlns:a16="http://schemas.microsoft.com/office/drawing/2014/main" val="1201699051"/>
                    </a:ext>
                  </a:extLst>
                </a:gridCol>
                <a:gridCol w="651262">
                  <a:extLst>
                    <a:ext uri="{9D8B030D-6E8A-4147-A177-3AD203B41FA5}">
                      <a16:colId xmlns:a16="http://schemas.microsoft.com/office/drawing/2014/main" val="1059658136"/>
                    </a:ext>
                  </a:extLst>
                </a:gridCol>
                <a:gridCol w="653183">
                  <a:extLst>
                    <a:ext uri="{9D8B030D-6E8A-4147-A177-3AD203B41FA5}">
                      <a16:colId xmlns:a16="http://schemas.microsoft.com/office/drawing/2014/main" val="776563306"/>
                    </a:ext>
                  </a:extLst>
                </a:gridCol>
                <a:gridCol w="651262">
                  <a:extLst>
                    <a:ext uri="{9D8B030D-6E8A-4147-A177-3AD203B41FA5}">
                      <a16:colId xmlns:a16="http://schemas.microsoft.com/office/drawing/2014/main" val="3347885732"/>
                    </a:ext>
                  </a:extLst>
                </a:gridCol>
                <a:gridCol w="628207">
                  <a:extLst>
                    <a:ext uri="{9D8B030D-6E8A-4147-A177-3AD203B41FA5}">
                      <a16:colId xmlns:a16="http://schemas.microsoft.com/office/drawing/2014/main" val="1790632495"/>
                    </a:ext>
                  </a:extLst>
                </a:gridCol>
                <a:gridCol w="660866">
                  <a:extLst>
                    <a:ext uri="{9D8B030D-6E8A-4147-A177-3AD203B41FA5}">
                      <a16:colId xmlns:a16="http://schemas.microsoft.com/office/drawing/2014/main" val="2466560423"/>
                    </a:ext>
                  </a:extLst>
                </a:gridCol>
                <a:gridCol w="662788">
                  <a:extLst>
                    <a:ext uri="{9D8B030D-6E8A-4147-A177-3AD203B41FA5}">
                      <a16:colId xmlns:a16="http://schemas.microsoft.com/office/drawing/2014/main" val="2309594909"/>
                    </a:ext>
                  </a:extLst>
                </a:gridCol>
                <a:gridCol w="651262">
                  <a:extLst>
                    <a:ext uri="{9D8B030D-6E8A-4147-A177-3AD203B41FA5}">
                      <a16:colId xmlns:a16="http://schemas.microsoft.com/office/drawing/2014/main" val="3538070945"/>
                    </a:ext>
                  </a:extLst>
                </a:gridCol>
                <a:gridCol w="633971">
                  <a:extLst>
                    <a:ext uri="{9D8B030D-6E8A-4147-A177-3AD203B41FA5}">
                      <a16:colId xmlns:a16="http://schemas.microsoft.com/office/drawing/2014/main" val="3895217256"/>
                    </a:ext>
                  </a:extLst>
                </a:gridCol>
                <a:gridCol w="584022">
                  <a:extLst>
                    <a:ext uri="{9D8B030D-6E8A-4147-A177-3AD203B41FA5}">
                      <a16:colId xmlns:a16="http://schemas.microsoft.com/office/drawing/2014/main" val="849381558"/>
                    </a:ext>
                  </a:extLst>
                </a:gridCol>
                <a:gridCol w="582100">
                  <a:extLst>
                    <a:ext uri="{9D8B030D-6E8A-4147-A177-3AD203B41FA5}">
                      <a16:colId xmlns:a16="http://schemas.microsoft.com/office/drawing/2014/main" val="1123696798"/>
                    </a:ext>
                  </a:extLst>
                </a:gridCol>
              </a:tblGrid>
              <a:tr h="300144">
                <a:tc gridSpan="17">
                  <a:txBody>
                    <a:bodyPr/>
                    <a:lstStyle/>
                    <a:p>
                      <a:pPr algn="ctr" fontAlgn="b"/>
                      <a:r>
                        <a:rPr lang="en-GB" sz="9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Informație</a:t>
                      </a:r>
                      <a:endParaRPr lang="en-GB" sz="9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00985596"/>
                  </a:ext>
                </a:extLst>
              </a:tr>
              <a:tr h="300144">
                <a:tc gridSpan="17">
                  <a:txBody>
                    <a:bodyPr/>
                    <a:lstStyle/>
                    <a:p>
                      <a:pPr algn="ctr" fontAlgn="b"/>
                      <a:r>
                        <a:rPr lang="en-GB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privind aprobarea bugetelor locale pentru anul 2020-2018 pe nivele de bugete</a:t>
                      </a: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59750796"/>
                  </a:ext>
                </a:extLst>
              </a:tr>
              <a:tr h="233444"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19889467"/>
                  </a:ext>
                </a:extLst>
              </a:tr>
              <a:tr h="277911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Numărul de UAT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2020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2019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2018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88042069"/>
                  </a:ext>
                </a:extLst>
              </a:tr>
              <a:tr h="1078294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Bugete aprobate pînă la 10.12.2019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Ponderea, %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Bugete aprobate pînă la 31.12.2019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Ponderea, %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Bugete aprobate în 2020 (provizorii)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Bugete</a:t>
                      </a:r>
                      <a:r>
                        <a:rPr lang="en-GB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en-GB" sz="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aprobate</a:t>
                      </a:r>
                      <a:r>
                        <a:rPr lang="en-GB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</a:t>
                      </a:r>
                      <a:r>
                        <a:rPr lang="en-GB" sz="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pînă</a:t>
                      </a:r>
                      <a:r>
                        <a:rPr lang="en-GB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la 10.12.2018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Ponderea, %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Bugete aprobate pînă la 31.12.2018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Ponderea, %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Bugete aprobate în 2019 (provizorii)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Bugete aprobate pînă la 10.12.2017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Ponderea, %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Bugete aprobate pînă la 31.12.2017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Ponderea, %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GB" sz="8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Bugete aprobate în 2018 (provizorii)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21396546"/>
                  </a:ext>
                </a:extLst>
              </a:tr>
              <a:tr h="344610">
                <a:tc>
                  <a:txBody>
                    <a:bodyPr/>
                    <a:lstStyle/>
                    <a:p>
                      <a:pPr algn="ctr" fontAlgn="ctr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Total</a:t>
                      </a:r>
                    </a:p>
                  </a:txBody>
                  <a:tcPr marL="5633" marR="5633" marT="5633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931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359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38,6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564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60,6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8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641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68,9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281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30,2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9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530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56,9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397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42,6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43399964"/>
                  </a:ext>
                </a:extLst>
              </a:tr>
              <a:tr h="34461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nivelul I*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896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355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39,6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534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59,6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7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623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69,5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265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29,6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8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518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57,8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374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41,7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6458155"/>
                  </a:ext>
                </a:extLst>
              </a:tr>
              <a:tr h="355724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nivelul II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35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11,4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30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85,7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18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51,4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16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45,7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</a:t>
                      </a:r>
                    </a:p>
                  </a:txBody>
                  <a:tcPr marL="5633" marR="5633" marT="563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34,3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23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65,7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633" marR="5633" marT="563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080376"/>
                  </a:ext>
                </a:extLst>
              </a:tr>
              <a:tr h="222327"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49587134"/>
                  </a:ext>
                </a:extLst>
              </a:tr>
              <a:tr h="300144">
                <a:tc gridSpan="12"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Notă: * - cu excepția Dolai-urilor din UTA Găgăuzia</a:t>
                      </a: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GB" sz="7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33" marR="5633" marT="563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575388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02425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136370"/>
            <a:ext cx="10515600" cy="4131425"/>
          </a:xfrm>
        </p:spPr>
        <p:style>
          <a:lnRef idx="0">
            <a:scrgbClr r="0" g="0" b="0"/>
          </a:lnRef>
          <a:fillRef idx="1002">
            <a:schemeClr val="lt2"/>
          </a:fillRef>
          <a:effectRef idx="0">
            <a:scrgbClr r="0" g="0" b="0"/>
          </a:effectRef>
          <a:fontRef idx="major"/>
        </p:style>
        <p:txBody>
          <a:bodyPr/>
          <a:lstStyle/>
          <a:p>
            <a:pPr marL="0" indent="0" algn="just">
              <a:buNone/>
            </a:pPr>
            <a:r>
              <a:rPr lang="ro-RO" i="1" dirty="0" smtClean="0">
                <a:solidFill>
                  <a:srgbClr val="FF0000"/>
                </a:solidFill>
              </a:rPr>
              <a:t>Important de reținut: </a:t>
            </a:r>
            <a:r>
              <a:rPr lang="ro-RO" dirty="0" smtClean="0"/>
              <a:t>Asupra bugetelor provizorii se aplică prevederile art.69 din Legea finanțelor publice și responsabilității bugetar-fiscale (blocarea alocațiilor bugetare), astfel, </a:t>
            </a:r>
            <a:r>
              <a:rPr lang="ro-RO" dirty="0" err="1" smtClean="0"/>
              <a:t>încît</a:t>
            </a:r>
            <a:r>
              <a:rPr lang="ro-RO" dirty="0" smtClean="0"/>
              <a:t> în perioada executării bugetului provizoriu de asigurat ca alocațiile să nu depășească </a:t>
            </a:r>
            <a:r>
              <a:rPr lang="ro-RO" dirty="0"/>
              <a:t>(</a:t>
            </a:r>
            <a:r>
              <a:rPr lang="it-IT" dirty="0"/>
              <a:t>să nu fie mai m</a:t>
            </a:r>
            <a:r>
              <a:rPr lang="ro-RO" dirty="0"/>
              <a:t>ari) </a:t>
            </a:r>
            <a:r>
              <a:rPr lang="ro-RO" dirty="0" smtClean="0"/>
              <a:t>limitele de alocații prevăzute în proiectul bugetului.</a:t>
            </a:r>
          </a:p>
          <a:p>
            <a:pPr marL="0" indent="0" algn="just">
              <a:buNone/>
            </a:pPr>
            <a:r>
              <a:rPr lang="ro-RO" dirty="0" smtClean="0"/>
              <a:t>În caz contrar, intervine blocarea cheltuielilor autorizată de administratorul de buget.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ro-RO" b="1" dirty="0" smtClean="0"/>
              <a:t>Prezentare generală</a:t>
            </a:r>
            <a:endParaRPr lang="en-GB" b="1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ro-RO" dirty="0" smtClean="0"/>
              <a:t>24.01.2018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065D-F351-4B03-BD91-D8A6B8D4B362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7" name="Заголовок 1"/>
          <p:cNvSpPr>
            <a:spLocks noGrp="1"/>
          </p:cNvSpPr>
          <p:nvPr>
            <p:ph type="title"/>
          </p:nvPr>
        </p:nvSpPr>
        <p:spPr>
          <a:xfrm>
            <a:off x="838200" y="1306514"/>
            <a:ext cx="10515600" cy="64697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ro-RO" b="1" dirty="0"/>
              <a:t>Bugete </a:t>
            </a:r>
            <a:r>
              <a:rPr lang="ro-RO" b="1" dirty="0" smtClean="0"/>
              <a:t>provizorii</a:t>
            </a:r>
            <a:endParaRPr lang="en-US" sz="3000" b="1" dirty="0"/>
          </a:p>
        </p:txBody>
      </p:sp>
    </p:spTree>
    <p:extLst>
      <p:ext uri="{BB962C8B-B14F-4D97-AF65-F5344CB8AC3E}">
        <p14:creationId xmlns:p14="http://schemas.microsoft.com/office/powerpoint/2010/main" val="30198269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307192"/>
            <a:ext cx="10515600" cy="1012060"/>
          </a:xfr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en-GB" dirty="0" err="1"/>
              <a:t>Corelarea</a:t>
            </a:r>
            <a:r>
              <a:rPr lang="en-GB" dirty="0"/>
              <a:t> </a:t>
            </a:r>
            <a:r>
              <a:rPr lang="en-GB" dirty="0" err="1"/>
              <a:t>bugetelor</a:t>
            </a:r>
            <a:r>
              <a:rPr lang="en-GB" dirty="0"/>
              <a:t> locale </a:t>
            </a:r>
            <a:r>
              <a:rPr lang="en-GB" dirty="0" err="1"/>
              <a:t>pe</a:t>
            </a:r>
            <a:r>
              <a:rPr lang="en-GB" dirty="0"/>
              <a:t> </a:t>
            </a:r>
            <a:r>
              <a:rPr lang="en-GB" dirty="0" err="1"/>
              <a:t>anul</a:t>
            </a:r>
            <a:r>
              <a:rPr lang="en-GB" dirty="0"/>
              <a:t> </a:t>
            </a:r>
            <a:r>
              <a:rPr lang="en-GB" dirty="0" smtClean="0"/>
              <a:t>20</a:t>
            </a:r>
            <a:r>
              <a:rPr lang="ro-RO" dirty="0" smtClean="0"/>
              <a:t>20</a:t>
            </a:r>
            <a:r>
              <a:rPr lang="en-GB" dirty="0" smtClean="0"/>
              <a:t> </a:t>
            </a:r>
            <a:r>
              <a:rPr lang="en-GB" dirty="0"/>
              <a:t>cu </a:t>
            </a:r>
            <a:r>
              <a:rPr lang="en-GB" dirty="0" err="1"/>
              <a:t>Legea</a:t>
            </a:r>
            <a:r>
              <a:rPr lang="en-GB" dirty="0"/>
              <a:t> </a:t>
            </a:r>
            <a:r>
              <a:rPr lang="en-GB" dirty="0" err="1"/>
              <a:t>bugetului</a:t>
            </a:r>
            <a:r>
              <a:rPr lang="en-GB" dirty="0"/>
              <a:t> de stat </a:t>
            </a:r>
            <a:r>
              <a:rPr lang="en-GB" dirty="0" err="1"/>
              <a:t>pentru</a:t>
            </a:r>
            <a:r>
              <a:rPr lang="en-GB" dirty="0"/>
              <a:t> </a:t>
            </a:r>
            <a:r>
              <a:rPr lang="en-GB" dirty="0" err="1"/>
              <a:t>anul</a:t>
            </a:r>
            <a:r>
              <a:rPr lang="en-GB" dirty="0"/>
              <a:t> </a:t>
            </a:r>
            <a:r>
              <a:rPr lang="en-GB" dirty="0" smtClean="0"/>
              <a:t>20</a:t>
            </a:r>
            <a:r>
              <a:rPr lang="ro-RO" dirty="0" smtClean="0"/>
              <a:t>20 (1)</a:t>
            </a:r>
            <a:r>
              <a:rPr lang="en-GB" dirty="0"/>
              <a:t/>
            </a:r>
            <a:br>
              <a:rPr lang="en-GB" dirty="0"/>
            </a:b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543695"/>
            <a:ext cx="10515600" cy="3616036"/>
          </a:xfrm>
        </p:spPr>
        <p:style>
          <a:lnRef idx="0">
            <a:scrgbClr r="0" g="0" b="0"/>
          </a:lnRef>
          <a:fillRef idx="1002">
            <a:schemeClr val="lt2"/>
          </a:fillRef>
          <a:effectRef idx="0">
            <a:scrgbClr r="0" g="0" b="0"/>
          </a:effectRef>
          <a:fontRef idx="major"/>
        </p:style>
        <p:txBody>
          <a:bodyPr/>
          <a:lstStyle/>
          <a:p>
            <a:pPr marL="0" indent="0" algn="ctr">
              <a:buNone/>
            </a:pPr>
            <a:r>
              <a:rPr lang="en-GB" i="1" dirty="0" err="1"/>
              <a:t>Temei</a:t>
            </a:r>
            <a:r>
              <a:rPr lang="en-GB" i="1" dirty="0"/>
              <a:t> </a:t>
            </a:r>
            <a:r>
              <a:rPr lang="en-GB" i="1" dirty="0" err="1"/>
              <a:t>și</a:t>
            </a:r>
            <a:r>
              <a:rPr lang="en-GB" i="1" dirty="0"/>
              <a:t> </a:t>
            </a:r>
            <a:r>
              <a:rPr lang="en-GB" i="1" dirty="0" err="1"/>
              <a:t>termen</a:t>
            </a:r>
            <a:r>
              <a:rPr lang="en-GB" i="1" dirty="0"/>
              <a:t> </a:t>
            </a:r>
            <a:r>
              <a:rPr lang="en-GB" i="1" dirty="0" err="1"/>
              <a:t>pentru</a:t>
            </a:r>
            <a:r>
              <a:rPr lang="en-GB" i="1" dirty="0"/>
              <a:t> </a:t>
            </a:r>
            <a:r>
              <a:rPr lang="ro-RO" i="1" dirty="0" smtClean="0"/>
              <a:t>corelarea </a:t>
            </a:r>
            <a:r>
              <a:rPr lang="en-GB" i="1" dirty="0" err="1" smtClean="0"/>
              <a:t>bugetului</a:t>
            </a:r>
            <a:r>
              <a:rPr lang="en-GB" i="1" dirty="0" smtClean="0"/>
              <a:t> local</a:t>
            </a:r>
            <a:r>
              <a:rPr lang="ro-RO" i="1" dirty="0" smtClean="0"/>
              <a:t> cu Legea bugetului de stat </a:t>
            </a:r>
            <a:r>
              <a:rPr lang="en-GB" i="1" dirty="0" smtClean="0"/>
              <a:t> </a:t>
            </a:r>
            <a:endParaRPr lang="en-GB" i="1" dirty="0"/>
          </a:p>
          <a:p>
            <a:pPr algn="just">
              <a:spcBef>
                <a:spcPts val="600"/>
              </a:spcBef>
            </a:pPr>
            <a:r>
              <a:rPr lang="en-GB" dirty="0" smtClean="0"/>
              <a:t>Art.5</a:t>
            </a:r>
            <a:r>
              <a:rPr lang="ro-RO" dirty="0" smtClean="0"/>
              <a:t>5</a:t>
            </a:r>
            <a:r>
              <a:rPr lang="en-GB" dirty="0" smtClean="0"/>
              <a:t> </a:t>
            </a:r>
            <a:r>
              <a:rPr lang="en-GB" dirty="0" err="1"/>
              <a:t>alin</a:t>
            </a:r>
            <a:r>
              <a:rPr lang="en-GB" dirty="0" smtClean="0"/>
              <a:t>.(</a:t>
            </a:r>
            <a:r>
              <a:rPr lang="ro-RO" dirty="0" smtClean="0"/>
              <a:t>5</a:t>
            </a:r>
            <a:r>
              <a:rPr lang="en-GB" dirty="0" smtClean="0"/>
              <a:t>) </a:t>
            </a:r>
            <a:r>
              <a:rPr lang="en-GB" dirty="0"/>
              <a:t>din </a:t>
            </a:r>
            <a:r>
              <a:rPr lang="en-GB" dirty="0" err="1"/>
              <a:t>Legea</a:t>
            </a:r>
            <a:r>
              <a:rPr lang="en-GB" dirty="0"/>
              <a:t> </a:t>
            </a:r>
            <a:r>
              <a:rPr lang="en-GB" dirty="0" err="1"/>
              <a:t>finanțelor</a:t>
            </a:r>
            <a:r>
              <a:rPr lang="en-GB" dirty="0"/>
              <a:t> </a:t>
            </a:r>
            <a:r>
              <a:rPr lang="en-GB" dirty="0" err="1"/>
              <a:t>publice</a:t>
            </a:r>
            <a:r>
              <a:rPr lang="en-GB" dirty="0"/>
              <a:t> </a:t>
            </a:r>
            <a:r>
              <a:rPr lang="en-GB" dirty="0" err="1"/>
              <a:t>și</a:t>
            </a:r>
            <a:r>
              <a:rPr lang="en-GB" dirty="0"/>
              <a:t> </a:t>
            </a:r>
            <a:r>
              <a:rPr lang="en-GB" dirty="0" err="1"/>
              <a:t>responsabilității</a:t>
            </a:r>
            <a:r>
              <a:rPr lang="en-GB" dirty="0"/>
              <a:t> </a:t>
            </a:r>
            <a:r>
              <a:rPr lang="en-GB" dirty="0" err="1"/>
              <a:t>bugetar-fiscale</a:t>
            </a:r>
            <a:r>
              <a:rPr lang="en-GB" dirty="0"/>
              <a:t> </a:t>
            </a:r>
            <a:r>
              <a:rPr lang="ro-RO" dirty="0" smtClean="0"/>
              <a:t>și Art.24 din Legea privind finanțele publice locale</a:t>
            </a:r>
            <a:r>
              <a:rPr lang="en-GB" dirty="0" smtClean="0"/>
              <a:t>– </a:t>
            </a:r>
            <a:r>
              <a:rPr lang="en-GB" dirty="0" err="1"/>
              <a:t>în</a:t>
            </a:r>
            <a:r>
              <a:rPr lang="en-GB" dirty="0"/>
              <a:t> </a:t>
            </a:r>
            <a:r>
              <a:rPr lang="en-GB" dirty="0" err="1"/>
              <a:t>termen</a:t>
            </a:r>
            <a:r>
              <a:rPr lang="en-GB" dirty="0"/>
              <a:t> de </a:t>
            </a:r>
            <a:r>
              <a:rPr lang="ro-RO" dirty="0" smtClean="0"/>
              <a:t>30</a:t>
            </a:r>
            <a:r>
              <a:rPr lang="en-GB" dirty="0" smtClean="0"/>
              <a:t> </a:t>
            </a:r>
            <a:r>
              <a:rPr lang="en-GB" dirty="0" err="1"/>
              <a:t>zile</a:t>
            </a:r>
            <a:r>
              <a:rPr lang="en-GB" dirty="0"/>
              <a:t> de la data </a:t>
            </a:r>
            <a:r>
              <a:rPr lang="en-GB" dirty="0" err="1"/>
              <a:t>publicării</a:t>
            </a:r>
            <a:r>
              <a:rPr lang="en-GB" dirty="0"/>
              <a:t> </a:t>
            </a:r>
            <a:r>
              <a:rPr lang="ro-RO" dirty="0" smtClean="0"/>
              <a:t>Legii bugetului de stat</a:t>
            </a:r>
            <a:endParaRPr lang="en-GB" dirty="0"/>
          </a:p>
          <a:p>
            <a:pPr marL="0" indent="0" algn="ctr">
              <a:spcBef>
                <a:spcPts val="600"/>
              </a:spcBef>
              <a:buNone/>
            </a:pPr>
            <a:r>
              <a:rPr lang="ro-RO" i="1" dirty="0" smtClean="0">
                <a:solidFill>
                  <a:srgbClr val="FF0000"/>
                </a:solidFill>
              </a:rPr>
              <a:t>Urmări în cazul neconformării</a:t>
            </a:r>
          </a:p>
          <a:p>
            <a:pPr>
              <a:spcBef>
                <a:spcPts val="600"/>
              </a:spcBef>
            </a:pPr>
            <a:r>
              <a:rPr lang="ro-RO" dirty="0" smtClean="0"/>
              <a:t>Efectuarea transferurilor cu destinație generală se </a:t>
            </a:r>
            <a:r>
              <a:rPr lang="ro-RO" dirty="0" err="1" smtClean="0"/>
              <a:t>supendă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ro-RO" b="1" dirty="0" smtClean="0"/>
              <a:t>Prezentare generală</a:t>
            </a:r>
            <a:endParaRPr lang="en-GB" b="1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ro-RO" dirty="0" smtClean="0"/>
              <a:t>24.01.2018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065D-F351-4B03-BD91-D8A6B8D4B362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50236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543694"/>
            <a:ext cx="10515600" cy="3624349"/>
          </a:xfrm>
        </p:spPr>
        <p:style>
          <a:lnRef idx="0">
            <a:scrgbClr r="0" g="0" b="0"/>
          </a:lnRef>
          <a:fillRef idx="1002">
            <a:schemeClr val="lt2"/>
          </a:fillRef>
          <a:effectRef idx="0">
            <a:scrgbClr r="0" g="0" b="0"/>
          </a:effectRef>
          <a:fontRef idx="major"/>
        </p:style>
        <p:txBody>
          <a:bodyPr/>
          <a:lstStyle/>
          <a:p>
            <a:pPr algn="just"/>
            <a:r>
              <a:rPr lang="ro-RO" dirty="0" smtClean="0"/>
              <a:t>Volumele transferurilor de la bugetul de stat către bugetele locale pe anul 2020 au fost comunicate prin circulara nr.06/2-07 din 23.12.2019 </a:t>
            </a:r>
          </a:p>
          <a:p>
            <a:pPr algn="just"/>
            <a:r>
              <a:rPr lang="ro-RO" dirty="0" smtClean="0"/>
              <a:t>APL au fost informate despre volumele transferurilor de la bugetul de stat </a:t>
            </a:r>
            <a:r>
              <a:rPr lang="ro-RO" dirty="0" err="1" smtClean="0"/>
              <a:t>pînă</a:t>
            </a:r>
            <a:r>
              <a:rPr lang="ro-RO" dirty="0" smtClean="0"/>
              <a:t> la publicarea în MO a Legii bugetului de stat pentru anul 2020, chiar dacă art.58 alin.(1) din Legea finanțelor publice și responsabilității bugetar-fiscale prevede informarea după publicare în MO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ro-RO" b="1" dirty="0" smtClean="0"/>
              <a:t>Prezentare generală</a:t>
            </a:r>
            <a:endParaRPr lang="en-GB" b="1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ro-RO" dirty="0" smtClean="0"/>
              <a:t>24.01.2018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065D-F351-4B03-BD91-D8A6B8D4B362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838200" y="1306513"/>
            <a:ext cx="10515600" cy="938212"/>
          </a:xfr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en-GB" dirty="0" err="1"/>
              <a:t>Corelarea</a:t>
            </a:r>
            <a:r>
              <a:rPr lang="en-GB" dirty="0"/>
              <a:t> </a:t>
            </a:r>
            <a:r>
              <a:rPr lang="en-GB" dirty="0" err="1"/>
              <a:t>bugetelor</a:t>
            </a:r>
            <a:r>
              <a:rPr lang="en-GB" dirty="0"/>
              <a:t> locale </a:t>
            </a:r>
            <a:r>
              <a:rPr lang="en-GB" dirty="0" err="1"/>
              <a:t>pe</a:t>
            </a:r>
            <a:r>
              <a:rPr lang="en-GB" dirty="0"/>
              <a:t> </a:t>
            </a:r>
            <a:r>
              <a:rPr lang="en-GB" dirty="0" err="1"/>
              <a:t>anul</a:t>
            </a:r>
            <a:r>
              <a:rPr lang="en-GB" dirty="0"/>
              <a:t> </a:t>
            </a:r>
            <a:r>
              <a:rPr lang="en-GB" dirty="0" smtClean="0"/>
              <a:t>20</a:t>
            </a:r>
            <a:r>
              <a:rPr lang="ro-RO" dirty="0" smtClean="0"/>
              <a:t>20</a:t>
            </a:r>
            <a:r>
              <a:rPr lang="en-GB" dirty="0" smtClean="0"/>
              <a:t> </a:t>
            </a:r>
            <a:r>
              <a:rPr lang="en-GB" dirty="0"/>
              <a:t>cu </a:t>
            </a:r>
            <a:r>
              <a:rPr lang="en-GB" dirty="0" err="1"/>
              <a:t>Legea</a:t>
            </a:r>
            <a:r>
              <a:rPr lang="en-GB" dirty="0"/>
              <a:t> </a:t>
            </a:r>
            <a:r>
              <a:rPr lang="en-GB" dirty="0" err="1"/>
              <a:t>bugetului</a:t>
            </a:r>
            <a:r>
              <a:rPr lang="en-GB" dirty="0"/>
              <a:t> de stat </a:t>
            </a:r>
            <a:r>
              <a:rPr lang="en-GB" dirty="0" err="1"/>
              <a:t>pentru</a:t>
            </a:r>
            <a:r>
              <a:rPr lang="en-GB" dirty="0"/>
              <a:t> </a:t>
            </a:r>
            <a:r>
              <a:rPr lang="en-GB" dirty="0" err="1"/>
              <a:t>anul</a:t>
            </a:r>
            <a:r>
              <a:rPr lang="en-GB" dirty="0"/>
              <a:t> </a:t>
            </a:r>
            <a:r>
              <a:rPr lang="en-GB" dirty="0" smtClean="0"/>
              <a:t>20</a:t>
            </a:r>
            <a:r>
              <a:rPr lang="ro-RO" dirty="0" smtClean="0"/>
              <a:t>20 (2)</a:t>
            </a:r>
            <a:r>
              <a:rPr lang="en-GB" dirty="0"/>
              <a:t/>
            </a:r>
            <a:br>
              <a:rPr lang="en-GB" dirty="0"/>
            </a:b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547905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307192"/>
            <a:ext cx="10515600" cy="712802"/>
          </a:xfr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ro-RO" sz="3400" dirty="0" smtClean="0"/>
              <a:t>Subiect de reflecții privind bugetele provizorii</a:t>
            </a:r>
            <a:endParaRPr lang="en-GB" sz="3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352502"/>
            <a:ext cx="10515600" cy="3749040"/>
          </a:xfrm>
        </p:spPr>
        <p:style>
          <a:lnRef idx="0">
            <a:scrgbClr r="0" g="0" b="0"/>
          </a:lnRef>
          <a:fillRef idx="1002">
            <a:schemeClr val="lt2"/>
          </a:fillRef>
          <a:effectRef idx="0">
            <a:scrgbClr r="0" g="0" b="0"/>
          </a:effectRef>
          <a:fontRef idx="major"/>
        </p:style>
        <p:txBody>
          <a:bodyPr/>
          <a:lstStyle/>
          <a:p>
            <a:pPr marL="0" indent="0" algn="just">
              <a:buNone/>
            </a:pPr>
            <a:r>
              <a:rPr lang="ro-RO" dirty="0" smtClean="0"/>
              <a:t>Bugetul provizoriu este o modalitate temporară </a:t>
            </a:r>
            <a:r>
              <a:rPr lang="ro-RO" dirty="0" err="1" smtClean="0"/>
              <a:t>pînă</a:t>
            </a:r>
            <a:r>
              <a:rPr lang="ro-RO" dirty="0" smtClean="0"/>
              <a:t> la aprobarea deciziei bugetare anuale de a asigura finanțarea instituțiilor bugetare.</a:t>
            </a:r>
          </a:p>
          <a:p>
            <a:pPr marL="0" indent="0" algn="just">
              <a:spcBef>
                <a:spcPts val="1800"/>
              </a:spcBef>
              <a:buNone/>
            </a:pPr>
            <a:r>
              <a:rPr lang="ro-RO" dirty="0" smtClean="0"/>
              <a:t>Este cazul de a stabili careva reguli bugetare noi (</a:t>
            </a:r>
            <a:r>
              <a:rPr lang="en-US" dirty="0" smtClean="0"/>
              <a:t>p</a:t>
            </a:r>
            <a:r>
              <a:rPr lang="ro-RO" dirty="0" err="1" smtClean="0"/>
              <a:t>îrghii</a:t>
            </a:r>
            <a:r>
              <a:rPr lang="ro-RO" dirty="0" smtClean="0"/>
              <a:t>/</a:t>
            </a:r>
            <a:r>
              <a:rPr lang="en-US" dirty="0" err="1" smtClean="0"/>
              <a:t>norme</a:t>
            </a:r>
            <a:r>
              <a:rPr lang="en-US" dirty="0" smtClean="0"/>
              <a:t> imperative</a:t>
            </a:r>
            <a:r>
              <a:rPr lang="ro-RO" dirty="0" smtClean="0"/>
              <a:t>) </a:t>
            </a:r>
            <a:r>
              <a:rPr lang="ro-RO" dirty="0" smtClean="0"/>
              <a:t>pentru cei care activează în condițiile bugetului provizoriu întreg anul bugetar de ai motiva să aprobe decizia </a:t>
            </a:r>
            <a:r>
              <a:rPr lang="ro-RO" dirty="0" smtClean="0"/>
              <a:t>bugetară</a:t>
            </a:r>
            <a:r>
              <a:rPr lang="en-US" dirty="0" smtClean="0"/>
              <a:t> </a:t>
            </a:r>
            <a:r>
              <a:rPr lang="en-US" dirty="0" err="1" smtClean="0"/>
              <a:t>anual</a:t>
            </a:r>
            <a:r>
              <a:rPr lang="ro-RO" dirty="0"/>
              <a:t>ă</a:t>
            </a:r>
            <a:r>
              <a:rPr lang="ro-RO" dirty="0" smtClean="0"/>
              <a:t>?</a:t>
            </a:r>
            <a:endParaRPr lang="ro-RO" dirty="0" smtClean="0"/>
          </a:p>
          <a:p>
            <a:pPr marL="0" indent="0" algn="just">
              <a:buNone/>
            </a:pP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ro-RO" b="1" dirty="0" smtClean="0"/>
              <a:t>Concluzii</a:t>
            </a:r>
            <a:endParaRPr lang="en-GB" b="1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ro-RO" dirty="0" smtClean="0"/>
              <a:t>24.01.2018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065D-F351-4B03-BD91-D8A6B8D4B362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946680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4715601" y="3006005"/>
            <a:ext cx="293862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o-RO" sz="1600" dirty="0" smtClean="0"/>
              <a:t>Pentru inform</a:t>
            </a:r>
            <a:r>
              <a:rPr lang="en-US" sz="1600" dirty="0" smtClean="0"/>
              <a:t>a</a:t>
            </a:r>
            <a:r>
              <a:rPr lang="ro-RO" sz="1600" dirty="0" smtClean="0"/>
              <a:t>ții suplimentare</a:t>
            </a:r>
            <a:endParaRPr lang="en-US" sz="1600" dirty="0"/>
          </a:p>
        </p:txBody>
      </p:sp>
      <p:sp>
        <p:nvSpPr>
          <p:cNvPr id="9" name="TextBox 8"/>
          <p:cNvSpPr txBox="1"/>
          <p:nvPr/>
        </p:nvSpPr>
        <p:spPr>
          <a:xfrm>
            <a:off x="3745659" y="3555008"/>
            <a:ext cx="496997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o-RO" sz="3000" dirty="0" err="1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ion.iaconi</a:t>
            </a:r>
            <a:r>
              <a:rPr lang="en-US" sz="30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@mf.gov.md</a:t>
            </a:r>
            <a:endParaRPr lang="en-US" sz="3000" dirty="0">
              <a:solidFill>
                <a:srgbClr val="333366"/>
              </a:solidFill>
              <a:latin typeface="Lato Black" panose="020F0502020204030203" pitchFamily="34" charset="0"/>
              <a:ea typeface="Lato Black" panose="020F0502020204030203" pitchFamily="34" charset="0"/>
              <a:cs typeface="Lato Black" panose="020F0502020204030203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745659" y="4196999"/>
            <a:ext cx="4572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(+373) 22 26 </a:t>
            </a:r>
            <a:r>
              <a:rPr lang="ro-RO" sz="20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26</a:t>
            </a:r>
            <a:r>
              <a:rPr lang="en-US" sz="20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 </a:t>
            </a:r>
            <a:r>
              <a:rPr lang="ro-RO" sz="2000" dirty="0" smtClean="0">
                <a:solidFill>
                  <a:srgbClr val="333366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25</a:t>
            </a:r>
            <a:endParaRPr lang="en-US" sz="2000" dirty="0">
              <a:solidFill>
                <a:srgbClr val="333366"/>
              </a:solidFill>
              <a:latin typeface="Lato Black" panose="020F0502020204030203" pitchFamily="34" charset="0"/>
              <a:ea typeface="Lato Black" panose="020F0502020204030203" pitchFamily="34" charset="0"/>
              <a:cs typeface="Lato Black" panose="020F050202020403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811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zentare">
  <a:themeElements>
    <a:clrScheme name="Ministerul Finantelor Schema">
      <a:dk1>
        <a:sysClr val="windowText" lastClr="000000"/>
      </a:dk1>
      <a:lt1>
        <a:sysClr val="window" lastClr="FFFFFF"/>
      </a:lt1>
      <a:dk2>
        <a:srgbClr val="44546A"/>
      </a:dk2>
      <a:lt2>
        <a:srgbClr val="F2F2F2"/>
      </a:lt2>
      <a:accent1>
        <a:srgbClr val="333378"/>
      </a:accent1>
      <a:accent2>
        <a:srgbClr val="FFD200"/>
      </a:accent2>
      <a:accent3>
        <a:srgbClr val="A6A6A6"/>
      </a:accent3>
      <a:accent4>
        <a:srgbClr val="B07E51"/>
      </a:accent4>
      <a:accent5>
        <a:srgbClr val="007A50"/>
      </a:accent5>
      <a:accent6>
        <a:srgbClr val="CC082F"/>
      </a:accent6>
      <a:hlink>
        <a:srgbClr val="0563C1"/>
      </a:hlink>
      <a:folHlink>
        <a:srgbClr val="954F72"/>
      </a:folHlink>
    </a:clrScheme>
    <a:fontScheme name="Другая 2">
      <a:majorFont>
        <a:latin typeface="Lato Semibold"/>
        <a:ea typeface=""/>
        <a:cs typeface=""/>
      </a:majorFont>
      <a:minorFont>
        <a:latin typeface="Lato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zentare" id="{2B64AD4B-DADF-4F43-A171-EE0F37CBA64B}" vid="{039E39F5-2A9F-4B66-8B01-699A053806B5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prezentare</Template>
  <TotalTime>1240</TotalTime>
  <Words>502</Words>
  <Application>Microsoft Office PowerPoint</Application>
  <PresentationFormat>Widescreen</PresentationFormat>
  <Paragraphs>110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4" baseType="lpstr">
      <vt:lpstr>Arial</vt:lpstr>
      <vt:lpstr>Calibri</vt:lpstr>
      <vt:lpstr>Lato</vt:lpstr>
      <vt:lpstr>Lato Black</vt:lpstr>
      <vt:lpstr>Lato Semibold</vt:lpstr>
      <vt:lpstr>Lato Thin</vt:lpstr>
      <vt:lpstr>prezentare</vt:lpstr>
      <vt:lpstr>Aprobarea și corelarea bugetelor locale pe anul 2020 cu Legea bugetului de stat pe anul 2020</vt:lpstr>
      <vt:lpstr>Aprobarea bugetelor locale pe anii 2018-2020</vt:lpstr>
      <vt:lpstr>Bugete provizorii</vt:lpstr>
      <vt:lpstr>Corelarea bugetelor locale pe anul 2020 cu Legea bugetului de stat pentru anul 2020 (1) </vt:lpstr>
      <vt:lpstr>Corelarea bugetelor locale pe anul 2020 cu Legea bugetului de stat pentru anul 2020 (2) </vt:lpstr>
      <vt:lpstr>Subiect de reflecții privind bugetele provizorii</vt:lpstr>
      <vt:lpstr>PowerPoint Presentation</vt:lpstr>
    </vt:vector>
  </TitlesOfParts>
  <Company>CtrlSoft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Valoarea banilor într-un sistem modern</dc:title>
  <dc:creator>nicolaucri</dc:creator>
  <cp:lastModifiedBy>Ion Iaconi</cp:lastModifiedBy>
  <cp:revision>65</cp:revision>
  <cp:lastPrinted>2020-01-22T11:53:12Z</cp:lastPrinted>
  <dcterms:created xsi:type="dcterms:W3CDTF">2017-07-06T11:56:25Z</dcterms:created>
  <dcterms:modified xsi:type="dcterms:W3CDTF">2020-01-23T06:11:22Z</dcterms:modified>
</cp:coreProperties>
</file>

<file path=docProps/thumbnail.jpeg>
</file>