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394" r:id="rId6"/>
    <p:sldId id="389" r:id="rId7"/>
    <p:sldId id="387" r:id="rId8"/>
    <p:sldId id="411" r:id="rId9"/>
    <p:sldId id="368" r:id="rId10"/>
    <p:sldId id="391" r:id="rId1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1AC46BB-03C8-47AA-B2CC-55198C18ABD2}">
          <p14:sldIdLst>
            <p14:sldId id="256"/>
            <p14:sldId id="394"/>
            <p14:sldId id="389"/>
            <p14:sldId id="387"/>
            <p14:sldId id="411"/>
            <p14:sldId id="368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ira Cristina" initials="CC" lastIdx="0" clrIdx="0">
    <p:extLst>
      <p:ext uri="{19B8F6BF-5375-455C-9EA6-DF929625EA0E}">
        <p15:presenceInfo xmlns:p15="http://schemas.microsoft.com/office/powerpoint/2012/main" userId="S-1-5-21-3109358853-186838575-99738251-45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D4D4D4"/>
    <a:srgbClr val="FFCCCC"/>
    <a:srgbClr val="FFFFCC"/>
    <a:srgbClr val="66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>
      <p:cViewPr varScale="1">
        <p:scale>
          <a:sx n="73" d="100"/>
          <a:sy n="73" d="100"/>
        </p:scale>
        <p:origin x="12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59E786-B3FD-47E3-95A3-2E5DE51B9D2F}" type="doc">
      <dgm:prSet loTypeId="urn:microsoft.com/office/officeart/2005/8/layout/h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42647E-B0D9-4E81-9D03-D476E97D06C8}">
      <dgm:prSet phldrT="[Текст]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x-none" noProof="0" dirty="0" smtClean="0">
              <a:latin typeface="+mj-lt"/>
            </a:rPr>
            <a:t>Sistemul </a:t>
          </a:r>
          <a:r>
            <a:rPr lang="x-none" noProof="0" smtClean="0">
              <a:latin typeface="+mj-lt"/>
            </a:rPr>
            <a:t>informațional va facilita accesul operativ la</a:t>
          </a:r>
          <a:r>
            <a:rPr lang="en-US" noProof="0" dirty="0" smtClean="0">
              <a:latin typeface="+mj-lt"/>
            </a:rPr>
            <a:t> </a:t>
          </a:r>
          <a:r>
            <a:rPr lang="en-US" noProof="0" dirty="0" err="1" smtClean="0">
              <a:latin typeface="+mj-lt"/>
            </a:rPr>
            <a:t>informa</a:t>
          </a:r>
          <a:r>
            <a:rPr lang="ro-RO" noProof="0" dirty="0" smtClean="0">
              <a:latin typeface="+mj-lt"/>
            </a:rPr>
            <a:t>ți</a:t>
          </a:r>
          <a:r>
            <a:rPr lang="en-US" noProof="0" dirty="0" smtClean="0">
              <a:latin typeface="+mj-lt"/>
            </a:rPr>
            <a:t>a </a:t>
          </a:r>
          <a:r>
            <a:rPr lang="en-US" noProof="0" dirty="0" err="1" smtClean="0">
              <a:latin typeface="+mj-lt"/>
            </a:rPr>
            <a:t>despre</a:t>
          </a:r>
          <a:r>
            <a:rPr lang="en-US" noProof="0" dirty="0" smtClean="0">
              <a:latin typeface="+mj-lt"/>
            </a:rPr>
            <a:t> </a:t>
          </a:r>
          <a:r>
            <a:rPr lang="ro-RO" noProof="0" dirty="0" smtClean="0">
              <a:latin typeface="+mj-lt"/>
            </a:rPr>
            <a:t>încasări la buget, </a:t>
          </a:r>
          <a:r>
            <a:rPr lang="x-none" noProof="0" smtClean="0">
              <a:latin typeface="+mj-lt"/>
            </a:rPr>
            <a:t>va </a:t>
          </a:r>
          <a:r>
            <a:rPr lang="x-none" noProof="0" dirty="0" smtClean="0">
              <a:latin typeface="+mj-lt"/>
            </a:rPr>
            <a:t>permite eficientizarea proceselor de evidență a veniturilor administrate de SFS, va asigura păstrarea istoricului  documentelor </a:t>
          </a:r>
          <a:r>
            <a:rPr lang="x-none" noProof="0" smtClean="0">
              <a:latin typeface="+mj-lt"/>
            </a:rPr>
            <a:t>de plată</a:t>
          </a:r>
          <a:r>
            <a:rPr lang="ro-RO" noProof="0" dirty="0" smtClean="0">
              <a:latin typeface="+mj-lt"/>
            </a:rPr>
            <a:t> perfectate de SFS</a:t>
          </a:r>
          <a:r>
            <a:rPr lang="x-none" noProof="0" smtClean="0">
              <a:latin typeface="+mj-lt"/>
            </a:rPr>
            <a:t>.</a:t>
          </a:r>
          <a:endParaRPr lang="x-none" noProof="0" dirty="0">
            <a:latin typeface="+mj-lt"/>
          </a:endParaRPr>
        </a:p>
      </dgm:t>
    </dgm:pt>
    <dgm:pt modelId="{FCBE13C3-8D53-4CCE-9EDD-8B3C2F43D7BE}" type="parTrans" cxnId="{1BD97EAC-4E7E-4AA6-A508-A50475261071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1AFE3351-E9AD-4FCC-A412-A03D7A21B035}" type="sibTrans" cxnId="{1BD97EAC-4E7E-4AA6-A508-A50475261071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C81337B9-D701-4060-BF85-5C14301B43A9}">
      <dgm:prSet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x-none" sz="1400" noProof="0" dirty="0" smtClean="0"/>
            <a:t>Sistemul  reprezintă resursa </a:t>
          </a:r>
          <a:r>
            <a:rPr lang="x-none" sz="1400" noProof="0" smtClean="0"/>
            <a:t>informațională privind </a:t>
          </a:r>
          <a:r>
            <a:rPr lang="x-none" sz="1400" noProof="0" dirty="0" smtClean="0"/>
            <a:t>evidența veniturilor administrate de SFS</a:t>
          </a:r>
          <a:endParaRPr lang="x-none" sz="1400" noProof="0" dirty="0"/>
        </a:p>
      </dgm:t>
    </dgm:pt>
    <dgm:pt modelId="{15ECD56C-B0F1-4153-A791-59AE15788680}" type="parTrans" cxnId="{5ECC172B-3310-4F0B-8A54-8B96CDE7C133}">
      <dgm:prSet/>
      <dgm:spPr/>
      <dgm:t>
        <a:bodyPr/>
        <a:lstStyle/>
        <a:p>
          <a:endParaRPr lang="ru-RU"/>
        </a:p>
      </dgm:t>
    </dgm:pt>
    <dgm:pt modelId="{D893F007-2F12-4CC3-ADF4-771D89DF75FB}" type="sibTrans" cxnId="{5ECC172B-3310-4F0B-8A54-8B96CDE7C133}">
      <dgm:prSet/>
      <dgm:spPr/>
      <dgm:t>
        <a:bodyPr/>
        <a:lstStyle/>
        <a:p>
          <a:endParaRPr lang="ru-RU"/>
        </a:p>
      </dgm:t>
    </dgm:pt>
    <dgm:pt modelId="{0EB7CE0D-1139-496D-9279-3686367ABCEA}" type="pres">
      <dgm:prSet presAssocID="{9659E786-B3FD-47E3-95A3-2E5DE51B9D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0D9757-46E6-4EAF-B430-5E59B3258625}" type="pres">
      <dgm:prSet presAssocID="{8B42647E-B0D9-4E81-9D03-D476E97D06C8}" presName="composite" presStyleCnt="0"/>
      <dgm:spPr/>
    </dgm:pt>
    <dgm:pt modelId="{BC9A1E29-DDF4-4924-A324-3E904563363F}" type="pres">
      <dgm:prSet presAssocID="{8B42647E-B0D9-4E81-9D03-D476E97D06C8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B69FA6-F4BD-4D17-9267-6BC2DB0B48F3}" type="pres">
      <dgm:prSet presAssocID="{8B42647E-B0D9-4E81-9D03-D476E97D06C8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CC172B-3310-4F0B-8A54-8B96CDE7C133}" srcId="{8B42647E-B0D9-4E81-9D03-D476E97D06C8}" destId="{C81337B9-D701-4060-BF85-5C14301B43A9}" srcOrd="0" destOrd="0" parTransId="{15ECD56C-B0F1-4153-A791-59AE15788680}" sibTransId="{D893F007-2F12-4CC3-ADF4-771D89DF75FB}"/>
    <dgm:cxn modelId="{1BD97EAC-4E7E-4AA6-A508-A50475261071}" srcId="{9659E786-B3FD-47E3-95A3-2E5DE51B9D2F}" destId="{8B42647E-B0D9-4E81-9D03-D476E97D06C8}" srcOrd="0" destOrd="0" parTransId="{FCBE13C3-8D53-4CCE-9EDD-8B3C2F43D7BE}" sibTransId="{1AFE3351-E9AD-4FCC-A412-A03D7A21B035}"/>
    <dgm:cxn modelId="{9699C6C6-82EB-4E58-AACD-1CA2F77C5E87}" type="presOf" srcId="{9659E786-B3FD-47E3-95A3-2E5DE51B9D2F}" destId="{0EB7CE0D-1139-496D-9279-3686367ABCEA}" srcOrd="0" destOrd="0" presId="urn:microsoft.com/office/officeart/2005/8/layout/hList1"/>
    <dgm:cxn modelId="{B7924E16-7EE8-4BC3-B5DD-0F078E63534E}" type="presOf" srcId="{8B42647E-B0D9-4E81-9D03-D476E97D06C8}" destId="{BC9A1E29-DDF4-4924-A324-3E904563363F}" srcOrd="0" destOrd="0" presId="urn:microsoft.com/office/officeart/2005/8/layout/hList1"/>
    <dgm:cxn modelId="{F6B2964E-581E-485E-945E-D944477CFE26}" type="presOf" srcId="{C81337B9-D701-4060-BF85-5C14301B43A9}" destId="{89B69FA6-F4BD-4D17-9267-6BC2DB0B48F3}" srcOrd="0" destOrd="0" presId="urn:microsoft.com/office/officeart/2005/8/layout/hList1"/>
    <dgm:cxn modelId="{44E403E8-B1EC-4C81-92C3-D66513039B0D}" type="presParOf" srcId="{0EB7CE0D-1139-496D-9279-3686367ABCEA}" destId="{BD0D9757-46E6-4EAF-B430-5E59B3258625}" srcOrd="0" destOrd="0" presId="urn:microsoft.com/office/officeart/2005/8/layout/hList1"/>
    <dgm:cxn modelId="{73B3F5D0-6658-4083-B335-86E8C6226FEB}" type="presParOf" srcId="{BD0D9757-46E6-4EAF-B430-5E59B3258625}" destId="{BC9A1E29-DDF4-4924-A324-3E904563363F}" srcOrd="0" destOrd="0" presId="urn:microsoft.com/office/officeart/2005/8/layout/hList1"/>
    <dgm:cxn modelId="{75D24A8D-A9EB-47BB-996E-4298F5C0F057}" type="presParOf" srcId="{BD0D9757-46E6-4EAF-B430-5E59B3258625}" destId="{89B69FA6-F4BD-4D17-9267-6BC2DB0B48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C0B9FC-E63E-46C1-8729-F32D8FD0C930}" type="doc">
      <dgm:prSet loTypeId="urn:microsoft.com/office/officeart/2005/8/layout/hProcess4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77FAB7-CF40-4D26-A0B3-4D779AFC6E58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x-none" dirty="0" smtClean="0">
              <a:latin typeface="+mj-lt"/>
            </a:rPr>
            <a:t>Etapa I</a:t>
          </a:r>
          <a:endParaRPr lang="ru-RU" dirty="0">
            <a:latin typeface="+mj-lt"/>
          </a:endParaRPr>
        </a:p>
      </dgm:t>
    </dgm:pt>
    <dgm:pt modelId="{2D8AF132-A239-4EC7-A126-EDF7993B22E3}" type="parTrans" cxnId="{832946BA-1103-4C5D-8456-90D5849532B5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2E7619B4-0A46-454B-A2CB-0C99E2C1620D}" type="sibTrans" cxnId="{832946BA-1103-4C5D-8456-90D5849532B5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35726147-6735-4DD9-9578-744075E9FC91}">
      <dgm:prSet phldrT="[Текст]"/>
      <dgm:spPr/>
      <dgm:t>
        <a:bodyPr/>
        <a:lstStyle/>
        <a:p>
          <a:r>
            <a:rPr lang="x-none" dirty="0" smtClean="0">
              <a:latin typeface="+mj-lt"/>
            </a:rPr>
            <a:t>Implementarea modulului privind schimbul de informații de la Serviciul Fiscal de Stat către Trezoreria de Stat/ Trezoreriile regionale</a:t>
          </a:r>
          <a:endParaRPr lang="ru-RU" dirty="0">
            <a:latin typeface="+mj-lt"/>
          </a:endParaRPr>
        </a:p>
      </dgm:t>
    </dgm:pt>
    <dgm:pt modelId="{A77F8251-5359-44C5-89E0-E6DBE4E7C391}" type="parTrans" cxnId="{2821A857-3502-4975-B5A3-0FF64F0E22C3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23ADDE6C-C52C-4EC0-A9EA-4269EB76E4A6}" type="sibTrans" cxnId="{2821A857-3502-4975-B5A3-0FF64F0E22C3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C41010AD-C211-4892-8F62-C0FA27C435A2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x-none" dirty="0" smtClean="0">
              <a:latin typeface="+mj-lt"/>
            </a:rPr>
            <a:t>Etapa II</a:t>
          </a:r>
          <a:endParaRPr lang="ru-RU" dirty="0">
            <a:latin typeface="+mj-lt"/>
          </a:endParaRPr>
        </a:p>
      </dgm:t>
    </dgm:pt>
    <dgm:pt modelId="{8623DDBC-D7DB-4F30-A0C7-07FC4190AA29}" type="parTrans" cxnId="{968EF1E6-0DF7-4994-939C-3DF574E7D5C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1D168CA2-E32A-4BAE-A0FD-E2DE8219A724}" type="sibTrans" cxnId="{968EF1E6-0DF7-4994-939C-3DF574E7D5C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34A929C5-BB0D-4E1F-B1E9-D39839B04FE7}">
      <dgm:prSet phldrT="[Текст]"/>
      <dgm:spPr/>
      <dgm:t>
        <a:bodyPr/>
        <a:lstStyle/>
        <a:p>
          <a:r>
            <a:rPr lang="x-none" dirty="0" smtClean="0">
              <a:latin typeface="+mj-lt"/>
            </a:rPr>
            <a:t>Implementarea modulului privind schimbul de informații de la Trezoreria de Stat/ Trezoreriile regionale către Serviciul Fiscal de Stat</a:t>
          </a:r>
          <a:endParaRPr lang="ru-RU" dirty="0">
            <a:latin typeface="+mj-lt"/>
          </a:endParaRPr>
        </a:p>
      </dgm:t>
    </dgm:pt>
    <dgm:pt modelId="{26C7E647-67E1-4EE8-BD30-B14C41FBD10A}" type="parTrans" cxnId="{3AA073CA-D450-4B59-B72A-6BAF07692992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5D478091-DCE0-4D4E-9965-00093202A41D}" type="sibTrans" cxnId="{3AA073CA-D450-4B59-B72A-6BAF07692992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E31F4F81-F009-494F-817E-81233ECBB245}" type="pres">
      <dgm:prSet presAssocID="{92C0B9FC-E63E-46C1-8729-F32D8FD0C93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059DD8-C583-4340-9827-DC60F7EA34FD}" type="pres">
      <dgm:prSet presAssocID="{92C0B9FC-E63E-46C1-8729-F32D8FD0C930}" presName="tSp" presStyleCnt="0"/>
      <dgm:spPr/>
      <dgm:t>
        <a:bodyPr/>
        <a:lstStyle/>
        <a:p>
          <a:endParaRPr lang="ru-RU"/>
        </a:p>
      </dgm:t>
    </dgm:pt>
    <dgm:pt modelId="{F48E6B00-ACF3-41B7-A03C-409784C595D7}" type="pres">
      <dgm:prSet presAssocID="{92C0B9FC-E63E-46C1-8729-F32D8FD0C930}" presName="bSp" presStyleCnt="0"/>
      <dgm:spPr/>
      <dgm:t>
        <a:bodyPr/>
        <a:lstStyle/>
        <a:p>
          <a:endParaRPr lang="ru-RU"/>
        </a:p>
      </dgm:t>
    </dgm:pt>
    <dgm:pt modelId="{F7B77301-E98E-41EE-8343-16E98E142BAC}" type="pres">
      <dgm:prSet presAssocID="{92C0B9FC-E63E-46C1-8729-F32D8FD0C930}" presName="process" presStyleCnt="0"/>
      <dgm:spPr/>
      <dgm:t>
        <a:bodyPr/>
        <a:lstStyle/>
        <a:p>
          <a:endParaRPr lang="ru-RU"/>
        </a:p>
      </dgm:t>
    </dgm:pt>
    <dgm:pt modelId="{5D6AC6FF-7FEB-4C77-B82E-57E03E3B34E9}" type="pres">
      <dgm:prSet presAssocID="{1A77FAB7-CF40-4D26-A0B3-4D779AFC6E58}" presName="composite1" presStyleCnt="0"/>
      <dgm:spPr/>
      <dgm:t>
        <a:bodyPr/>
        <a:lstStyle/>
        <a:p>
          <a:endParaRPr lang="ru-RU"/>
        </a:p>
      </dgm:t>
    </dgm:pt>
    <dgm:pt modelId="{EB072F33-EDEE-4A2F-AC97-C986D0BDDF2F}" type="pres">
      <dgm:prSet presAssocID="{1A77FAB7-CF40-4D26-A0B3-4D779AFC6E58}" presName="dummyNode1" presStyleLbl="node1" presStyleIdx="0" presStyleCnt="2"/>
      <dgm:spPr/>
      <dgm:t>
        <a:bodyPr/>
        <a:lstStyle/>
        <a:p>
          <a:endParaRPr lang="ru-RU"/>
        </a:p>
      </dgm:t>
    </dgm:pt>
    <dgm:pt modelId="{D9D18F3D-1133-418E-838C-8C6ED0D4B748}" type="pres">
      <dgm:prSet presAssocID="{1A77FAB7-CF40-4D26-A0B3-4D779AFC6E58}" presName="childNode1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D838F-8B1F-4277-8F99-40E7E8F4472E}" type="pres">
      <dgm:prSet presAssocID="{1A77FAB7-CF40-4D26-A0B3-4D779AFC6E58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4FD11-3AA4-4966-B88E-07262BA135AE}" type="pres">
      <dgm:prSet presAssocID="{1A77FAB7-CF40-4D26-A0B3-4D779AFC6E58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ABC28-9370-45C4-AA35-F40CC4F1C633}" type="pres">
      <dgm:prSet presAssocID="{1A77FAB7-CF40-4D26-A0B3-4D779AFC6E58}" presName="connSite1" presStyleCnt="0"/>
      <dgm:spPr/>
      <dgm:t>
        <a:bodyPr/>
        <a:lstStyle/>
        <a:p>
          <a:endParaRPr lang="ru-RU"/>
        </a:p>
      </dgm:t>
    </dgm:pt>
    <dgm:pt modelId="{E7990E00-52D1-46D8-8B4D-3576737882A4}" type="pres">
      <dgm:prSet presAssocID="{2E7619B4-0A46-454B-A2CB-0C99E2C1620D}" presName="Name9" presStyleLbl="sibTrans2D1" presStyleIdx="0" presStyleCnt="1"/>
      <dgm:spPr/>
      <dgm:t>
        <a:bodyPr/>
        <a:lstStyle/>
        <a:p>
          <a:endParaRPr lang="ru-RU"/>
        </a:p>
      </dgm:t>
    </dgm:pt>
    <dgm:pt modelId="{BD0B6EE4-51C1-440D-B7F3-930667B83179}" type="pres">
      <dgm:prSet presAssocID="{C41010AD-C211-4892-8F62-C0FA27C435A2}" presName="composite2" presStyleCnt="0"/>
      <dgm:spPr/>
      <dgm:t>
        <a:bodyPr/>
        <a:lstStyle/>
        <a:p>
          <a:endParaRPr lang="ru-RU"/>
        </a:p>
      </dgm:t>
    </dgm:pt>
    <dgm:pt modelId="{935F5F58-7255-4587-B54B-14A1C7C7FBB8}" type="pres">
      <dgm:prSet presAssocID="{C41010AD-C211-4892-8F62-C0FA27C435A2}" presName="dummyNode2" presStyleLbl="node1" presStyleIdx="0" presStyleCnt="2"/>
      <dgm:spPr/>
      <dgm:t>
        <a:bodyPr/>
        <a:lstStyle/>
        <a:p>
          <a:endParaRPr lang="ru-RU"/>
        </a:p>
      </dgm:t>
    </dgm:pt>
    <dgm:pt modelId="{4DFB357F-3001-49A1-95BD-692BD2057834}" type="pres">
      <dgm:prSet presAssocID="{C41010AD-C211-4892-8F62-C0FA27C435A2}" presName="childNode2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BD9FB-3D3D-426D-93E0-FA8F2B282903}" type="pres">
      <dgm:prSet presAssocID="{C41010AD-C211-4892-8F62-C0FA27C435A2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A698A8-D487-4AB5-B72E-65949A4733A1}" type="pres">
      <dgm:prSet presAssocID="{C41010AD-C211-4892-8F62-C0FA27C435A2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41304-1A77-4A98-A22F-0941DD9BA292}" type="pres">
      <dgm:prSet presAssocID="{C41010AD-C211-4892-8F62-C0FA27C435A2}" presName="connSite2" presStyleCnt="0"/>
      <dgm:spPr/>
      <dgm:t>
        <a:bodyPr/>
        <a:lstStyle/>
        <a:p>
          <a:endParaRPr lang="ru-RU"/>
        </a:p>
      </dgm:t>
    </dgm:pt>
  </dgm:ptLst>
  <dgm:cxnLst>
    <dgm:cxn modelId="{2279CBED-BA5E-46FE-8939-BFD38949F1BA}" type="presOf" srcId="{1A77FAB7-CF40-4D26-A0B3-4D779AFC6E58}" destId="{D384FD11-3AA4-4966-B88E-07262BA135AE}" srcOrd="0" destOrd="0" presId="urn:microsoft.com/office/officeart/2005/8/layout/hProcess4"/>
    <dgm:cxn modelId="{3C90DDE2-161A-4699-90D3-7EC8701D9489}" type="presOf" srcId="{35726147-6735-4DD9-9578-744075E9FC91}" destId="{D9D18F3D-1133-418E-838C-8C6ED0D4B748}" srcOrd="0" destOrd="0" presId="urn:microsoft.com/office/officeart/2005/8/layout/hProcess4"/>
    <dgm:cxn modelId="{D87F691A-6D98-4AEB-932B-3AFDD5DE13C7}" type="presOf" srcId="{34A929C5-BB0D-4E1F-B1E9-D39839B04FE7}" destId="{528BD9FB-3D3D-426D-93E0-FA8F2B282903}" srcOrd="1" destOrd="0" presId="urn:microsoft.com/office/officeart/2005/8/layout/hProcess4"/>
    <dgm:cxn modelId="{3AA073CA-D450-4B59-B72A-6BAF07692992}" srcId="{C41010AD-C211-4892-8F62-C0FA27C435A2}" destId="{34A929C5-BB0D-4E1F-B1E9-D39839B04FE7}" srcOrd="0" destOrd="0" parTransId="{26C7E647-67E1-4EE8-BD30-B14C41FBD10A}" sibTransId="{5D478091-DCE0-4D4E-9965-00093202A41D}"/>
    <dgm:cxn modelId="{968EF1E6-0DF7-4994-939C-3DF574E7D5C0}" srcId="{92C0B9FC-E63E-46C1-8729-F32D8FD0C930}" destId="{C41010AD-C211-4892-8F62-C0FA27C435A2}" srcOrd="1" destOrd="0" parTransId="{8623DDBC-D7DB-4F30-A0C7-07FC4190AA29}" sibTransId="{1D168CA2-E32A-4BAE-A0FD-E2DE8219A724}"/>
    <dgm:cxn modelId="{832946BA-1103-4C5D-8456-90D5849532B5}" srcId="{92C0B9FC-E63E-46C1-8729-F32D8FD0C930}" destId="{1A77FAB7-CF40-4D26-A0B3-4D779AFC6E58}" srcOrd="0" destOrd="0" parTransId="{2D8AF132-A239-4EC7-A126-EDF7993B22E3}" sibTransId="{2E7619B4-0A46-454B-A2CB-0C99E2C1620D}"/>
    <dgm:cxn modelId="{E3C222E5-D56A-4A86-87EF-AF01BCCDB59D}" type="presOf" srcId="{35726147-6735-4DD9-9578-744075E9FC91}" destId="{DDAD838F-8B1F-4277-8F99-40E7E8F4472E}" srcOrd="1" destOrd="0" presId="urn:microsoft.com/office/officeart/2005/8/layout/hProcess4"/>
    <dgm:cxn modelId="{4C0D4148-E649-4B25-8525-9799446D3A1B}" type="presOf" srcId="{34A929C5-BB0D-4E1F-B1E9-D39839B04FE7}" destId="{4DFB357F-3001-49A1-95BD-692BD2057834}" srcOrd="0" destOrd="0" presId="urn:microsoft.com/office/officeart/2005/8/layout/hProcess4"/>
    <dgm:cxn modelId="{14758C30-D174-4AC4-8158-C355939F8294}" type="presOf" srcId="{C41010AD-C211-4892-8F62-C0FA27C435A2}" destId="{BCA698A8-D487-4AB5-B72E-65949A4733A1}" srcOrd="0" destOrd="0" presId="urn:microsoft.com/office/officeart/2005/8/layout/hProcess4"/>
    <dgm:cxn modelId="{BD6EADA3-7CFA-4BD9-89B7-0BC51360DB7C}" type="presOf" srcId="{92C0B9FC-E63E-46C1-8729-F32D8FD0C930}" destId="{E31F4F81-F009-494F-817E-81233ECBB245}" srcOrd="0" destOrd="0" presId="urn:microsoft.com/office/officeart/2005/8/layout/hProcess4"/>
    <dgm:cxn modelId="{2821A857-3502-4975-B5A3-0FF64F0E22C3}" srcId="{1A77FAB7-CF40-4D26-A0B3-4D779AFC6E58}" destId="{35726147-6735-4DD9-9578-744075E9FC91}" srcOrd="0" destOrd="0" parTransId="{A77F8251-5359-44C5-89E0-E6DBE4E7C391}" sibTransId="{23ADDE6C-C52C-4EC0-A9EA-4269EB76E4A6}"/>
    <dgm:cxn modelId="{44624DDB-6F5E-4F8D-B657-411F541D6C3F}" type="presOf" srcId="{2E7619B4-0A46-454B-A2CB-0C99E2C1620D}" destId="{E7990E00-52D1-46D8-8B4D-3576737882A4}" srcOrd="0" destOrd="0" presId="urn:microsoft.com/office/officeart/2005/8/layout/hProcess4"/>
    <dgm:cxn modelId="{71308688-14A4-4FC4-AA16-52F40E9B028D}" type="presParOf" srcId="{E31F4F81-F009-494F-817E-81233ECBB245}" destId="{E2059DD8-C583-4340-9827-DC60F7EA34FD}" srcOrd="0" destOrd="0" presId="urn:microsoft.com/office/officeart/2005/8/layout/hProcess4"/>
    <dgm:cxn modelId="{CFF4FF0F-C94D-40D0-99A0-A2DFBC3AAE02}" type="presParOf" srcId="{E31F4F81-F009-494F-817E-81233ECBB245}" destId="{F48E6B00-ACF3-41B7-A03C-409784C595D7}" srcOrd="1" destOrd="0" presId="urn:microsoft.com/office/officeart/2005/8/layout/hProcess4"/>
    <dgm:cxn modelId="{46306EBD-DD9A-4FC8-BD23-9C06C6DC60F7}" type="presParOf" srcId="{E31F4F81-F009-494F-817E-81233ECBB245}" destId="{F7B77301-E98E-41EE-8343-16E98E142BAC}" srcOrd="2" destOrd="0" presId="urn:microsoft.com/office/officeart/2005/8/layout/hProcess4"/>
    <dgm:cxn modelId="{46B6789E-8EC0-4B52-B137-E25F17024C76}" type="presParOf" srcId="{F7B77301-E98E-41EE-8343-16E98E142BAC}" destId="{5D6AC6FF-7FEB-4C77-B82E-57E03E3B34E9}" srcOrd="0" destOrd="0" presId="urn:microsoft.com/office/officeart/2005/8/layout/hProcess4"/>
    <dgm:cxn modelId="{64F2BFBB-CDD7-4D61-9733-2023C0A6D364}" type="presParOf" srcId="{5D6AC6FF-7FEB-4C77-B82E-57E03E3B34E9}" destId="{EB072F33-EDEE-4A2F-AC97-C986D0BDDF2F}" srcOrd="0" destOrd="0" presId="urn:microsoft.com/office/officeart/2005/8/layout/hProcess4"/>
    <dgm:cxn modelId="{ABCAB3E8-4027-46F5-A70D-7CFD6775AD0B}" type="presParOf" srcId="{5D6AC6FF-7FEB-4C77-B82E-57E03E3B34E9}" destId="{D9D18F3D-1133-418E-838C-8C6ED0D4B748}" srcOrd="1" destOrd="0" presId="urn:microsoft.com/office/officeart/2005/8/layout/hProcess4"/>
    <dgm:cxn modelId="{258A867B-54DA-4C34-98D3-01562F599BB1}" type="presParOf" srcId="{5D6AC6FF-7FEB-4C77-B82E-57E03E3B34E9}" destId="{DDAD838F-8B1F-4277-8F99-40E7E8F4472E}" srcOrd="2" destOrd="0" presId="urn:microsoft.com/office/officeart/2005/8/layout/hProcess4"/>
    <dgm:cxn modelId="{FFEBEEEB-547F-42DF-8283-0E6FAC0B7FE0}" type="presParOf" srcId="{5D6AC6FF-7FEB-4C77-B82E-57E03E3B34E9}" destId="{D384FD11-3AA4-4966-B88E-07262BA135AE}" srcOrd="3" destOrd="0" presId="urn:microsoft.com/office/officeart/2005/8/layout/hProcess4"/>
    <dgm:cxn modelId="{EA1F440B-1F6B-4CCA-B81C-3936F07657D1}" type="presParOf" srcId="{5D6AC6FF-7FEB-4C77-B82E-57E03E3B34E9}" destId="{E9EABC28-9370-45C4-AA35-F40CC4F1C633}" srcOrd="4" destOrd="0" presId="urn:microsoft.com/office/officeart/2005/8/layout/hProcess4"/>
    <dgm:cxn modelId="{679E33FF-F375-48D9-93D2-244902467C5F}" type="presParOf" srcId="{F7B77301-E98E-41EE-8343-16E98E142BAC}" destId="{E7990E00-52D1-46D8-8B4D-3576737882A4}" srcOrd="1" destOrd="0" presId="urn:microsoft.com/office/officeart/2005/8/layout/hProcess4"/>
    <dgm:cxn modelId="{C3A2AB4C-F120-488A-8D72-5BF1A7554FCE}" type="presParOf" srcId="{F7B77301-E98E-41EE-8343-16E98E142BAC}" destId="{BD0B6EE4-51C1-440D-B7F3-930667B83179}" srcOrd="2" destOrd="0" presId="urn:microsoft.com/office/officeart/2005/8/layout/hProcess4"/>
    <dgm:cxn modelId="{FAA107CB-2924-401A-AAE4-2616C5819668}" type="presParOf" srcId="{BD0B6EE4-51C1-440D-B7F3-930667B83179}" destId="{935F5F58-7255-4587-B54B-14A1C7C7FBB8}" srcOrd="0" destOrd="0" presId="urn:microsoft.com/office/officeart/2005/8/layout/hProcess4"/>
    <dgm:cxn modelId="{A8166655-0258-4669-B2AF-813CC1584E6E}" type="presParOf" srcId="{BD0B6EE4-51C1-440D-B7F3-930667B83179}" destId="{4DFB357F-3001-49A1-95BD-692BD2057834}" srcOrd="1" destOrd="0" presId="urn:microsoft.com/office/officeart/2005/8/layout/hProcess4"/>
    <dgm:cxn modelId="{19132A32-08D5-4DD2-BBEA-803741ED0FCA}" type="presParOf" srcId="{BD0B6EE4-51C1-440D-B7F3-930667B83179}" destId="{528BD9FB-3D3D-426D-93E0-FA8F2B282903}" srcOrd="2" destOrd="0" presId="urn:microsoft.com/office/officeart/2005/8/layout/hProcess4"/>
    <dgm:cxn modelId="{2EED36DC-C6C6-4E52-8BF2-BC50A7BAB9CC}" type="presParOf" srcId="{BD0B6EE4-51C1-440D-B7F3-930667B83179}" destId="{BCA698A8-D487-4AB5-B72E-65949A4733A1}" srcOrd="3" destOrd="0" presId="urn:microsoft.com/office/officeart/2005/8/layout/hProcess4"/>
    <dgm:cxn modelId="{0749DF19-71E0-489E-B579-42A692278939}" type="presParOf" srcId="{BD0B6EE4-51C1-440D-B7F3-930667B83179}" destId="{46641304-1A77-4A98-A22F-0941DD9BA29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7AD0B8-4E61-4F54-BA22-49C266679C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AAA214F-6879-4D86-A96D-C644803B7FFE}">
      <dgm:prSet phldrT="[Текст]" custT="1"/>
      <dgm:spPr/>
      <dgm:t>
        <a:bodyPr/>
        <a:lstStyle/>
        <a:p>
          <a:r>
            <a:rPr lang="ro-RO" sz="1800" noProof="0" dirty="0" smtClean="0">
              <a:latin typeface="+mj-lt"/>
            </a:rPr>
            <a:t>Schimbul de informații între SIA Gestionarea informației </a:t>
          </a:r>
          <a:r>
            <a:rPr lang="ro-RO" sz="1800" noProof="0" dirty="0" err="1" smtClean="0">
              <a:latin typeface="+mj-lt"/>
            </a:rPr>
            <a:t>trezoreriale</a:t>
          </a:r>
          <a:r>
            <a:rPr lang="ro-RO" sz="1800" noProof="0" dirty="0" smtClean="0">
              <a:latin typeface="+mj-lt"/>
            </a:rPr>
            <a:t> a Serviciului Fiscal de Stat și </a:t>
          </a:r>
          <a:r>
            <a:rPr lang="ro-RO" sz="1800" noProof="0" dirty="0" smtClean="0">
              <a:solidFill>
                <a:schemeClr val="bg1"/>
              </a:solidFill>
              <a:latin typeface="+mj-lt"/>
            </a:rPr>
            <a:t>Sistemul informațional de executare a bugetelor</a:t>
          </a:r>
          <a:r>
            <a:rPr lang="ro-RO" sz="1800" noProof="0" dirty="0" smtClean="0">
              <a:latin typeface="+mj-lt"/>
            </a:rPr>
            <a:t> (modulul Trezoreria) a Ministerului Finanțelor se efectuează prin intermediul serviciilor web, în regim online</a:t>
          </a:r>
          <a:endParaRPr lang="ro-RO" sz="1800" noProof="0" dirty="0">
            <a:solidFill>
              <a:schemeClr val="bg1"/>
            </a:solidFill>
            <a:latin typeface="+mj-lt"/>
          </a:endParaRPr>
        </a:p>
      </dgm:t>
    </dgm:pt>
    <dgm:pt modelId="{F8A9CE1F-80E9-4D54-B192-57D650CEFDB9}" type="parTrans" cxnId="{C1F57995-B3C9-4B9F-B982-FD218B676B21}">
      <dgm:prSet/>
      <dgm:spPr/>
      <dgm:t>
        <a:bodyPr/>
        <a:lstStyle/>
        <a:p>
          <a:endParaRPr lang="ru-RU"/>
        </a:p>
      </dgm:t>
    </dgm:pt>
    <dgm:pt modelId="{502F6725-BAAA-4BBC-88EE-DB6E2DB97CE4}" type="sibTrans" cxnId="{C1F57995-B3C9-4B9F-B982-FD218B676B21}">
      <dgm:prSet/>
      <dgm:spPr/>
      <dgm:t>
        <a:bodyPr/>
        <a:lstStyle/>
        <a:p>
          <a:endParaRPr lang="ru-RU"/>
        </a:p>
      </dgm:t>
    </dgm:pt>
    <dgm:pt modelId="{0E1A0127-2836-402D-9741-2217F3E20EB1}" type="pres">
      <dgm:prSet presAssocID="{2F7AD0B8-4E61-4F54-BA22-49C266679CE6}" presName="Name0" presStyleCnt="0">
        <dgm:presLayoutVars>
          <dgm:dir/>
          <dgm:resizeHandles val="exact"/>
        </dgm:presLayoutVars>
      </dgm:prSet>
      <dgm:spPr/>
    </dgm:pt>
    <dgm:pt modelId="{3D97B5B5-D79D-4F36-B886-D3D434979754}" type="pres">
      <dgm:prSet presAssocID="{0AAA214F-6879-4D86-A96D-C644803B7FFE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F57995-B3C9-4B9F-B982-FD218B676B21}" srcId="{2F7AD0B8-4E61-4F54-BA22-49C266679CE6}" destId="{0AAA214F-6879-4D86-A96D-C644803B7FFE}" srcOrd="0" destOrd="0" parTransId="{F8A9CE1F-80E9-4D54-B192-57D650CEFDB9}" sibTransId="{502F6725-BAAA-4BBC-88EE-DB6E2DB97CE4}"/>
    <dgm:cxn modelId="{BAD80BDD-A490-4697-AF10-2DDB46D8D69E}" type="presOf" srcId="{0AAA214F-6879-4D86-A96D-C644803B7FFE}" destId="{3D97B5B5-D79D-4F36-B886-D3D434979754}" srcOrd="0" destOrd="0" presId="urn:microsoft.com/office/officeart/2005/8/layout/process1"/>
    <dgm:cxn modelId="{A6563890-571F-4840-9617-630E6528C8AE}" type="presOf" srcId="{2F7AD0B8-4E61-4F54-BA22-49C266679CE6}" destId="{0E1A0127-2836-402D-9741-2217F3E20EB1}" srcOrd="0" destOrd="0" presId="urn:microsoft.com/office/officeart/2005/8/layout/process1"/>
    <dgm:cxn modelId="{4EF8E51E-53A5-4F91-A435-C2E02DE8B00A}" type="presParOf" srcId="{0E1A0127-2836-402D-9741-2217F3E20EB1}" destId="{3D97B5B5-D79D-4F36-B886-D3D434979754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43FF6C5-228F-40D3-9D21-8BAB38FAC9B4}" type="doc">
      <dgm:prSet loTypeId="urn:microsoft.com/office/officeart/2005/8/layout/hProcess4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82ACD4-6C97-425D-B52C-AFBE06721D50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x-none" dirty="0" smtClean="0">
              <a:latin typeface="+mj-lt"/>
            </a:rPr>
            <a:t>Etapa I</a:t>
          </a:r>
          <a:endParaRPr lang="ru-RU" dirty="0">
            <a:latin typeface="+mj-lt"/>
          </a:endParaRPr>
        </a:p>
      </dgm:t>
    </dgm:pt>
    <dgm:pt modelId="{E2C5539F-7C32-4474-96CE-088031732FB3}" type="parTrans" cxnId="{0B17E4E6-F061-4875-A1B8-E7DD29565E4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BC70240-5F63-4865-92A8-250F9EAAC1C3}" type="sibTrans" cxnId="{0B17E4E6-F061-4875-A1B8-E7DD29565E4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9809181-4105-4411-953D-FC6B377D5677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dirty="0" smtClean="0">
              <a:latin typeface="+mj-lt"/>
            </a:rPr>
            <a:t>Perfectarea, semnarea cu aplicarea semnăturii electronice la nivel de document de plată și expedierea în regim online a documentelor către Trezorerie, fără perfectarea borderoului documentelor de plată</a:t>
          </a:r>
          <a:endParaRPr lang="ru-RU" sz="1400" dirty="0">
            <a:latin typeface="+mj-lt"/>
          </a:endParaRPr>
        </a:p>
      </dgm:t>
    </dgm:pt>
    <dgm:pt modelId="{D8992BCF-14F7-48DC-8D40-42AD3BDEAED7}" type="parTrans" cxnId="{7AB1F547-DA99-4CF0-B2A8-B054C664EE7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C55795F-C51A-436D-B744-353BC9032714}" type="sibTrans" cxnId="{7AB1F547-DA99-4CF0-B2A8-B054C664EE7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EE8D0CAA-6944-44E3-A696-111CA3EB8908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smtClean="0">
              <a:latin typeface="+mj-lt"/>
            </a:rPr>
            <a:t>Vizualizarea în regim online a documentelor de plată respinse de către Trezorerie, inclusiv a motivului respingerii </a:t>
          </a:r>
          <a:endParaRPr lang="ru-RU" sz="1400" dirty="0">
            <a:latin typeface="+mj-lt"/>
          </a:endParaRPr>
        </a:p>
      </dgm:t>
    </dgm:pt>
    <dgm:pt modelId="{FE21CA28-37FE-43FD-BD89-EF4EC017AF6D}" type="parTrans" cxnId="{0488F625-6CFE-419D-BCDF-0DA982AB31F7}">
      <dgm:prSet/>
      <dgm:spPr/>
      <dgm:t>
        <a:bodyPr/>
        <a:lstStyle/>
        <a:p>
          <a:endParaRPr lang="ru-RU"/>
        </a:p>
      </dgm:t>
    </dgm:pt>
    <dgm:pt modelId="{F941EC7E-5B57-4F5D-B64F-0CA57FD90133}" type="sibTrans" cxnId="{0488F625-6CFE-419D-BCDF-0DA982AB31F7}">
      <dgm:prSet/>
      <dgm:spPr/>
      <dgm:t>
        <a:bodyPr/>
        <a:lstStyle/>
        <a:p>
          <a:endParaRPr lang="ru-RU"/>
        </a:p>
      </dgm:t>
    </dgm:pt>
    <dgm:pt modelId="{050E89E8-EBB5-4BA3-B564-5E5213EE9095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9D1EE1E5-20D4-447C-88BC-859DDF7F4603}" type="parTrans" cxnId="{B676F913-CE07-4E08-B93B-EF4992D53F26}">
      <dgm:prSet/>
      <dgm:spPr/>
      <dgm:t>
        <a:bodyPr/>
        <a:lstStyle/>
        <a:p>
          <a:endParaRPr lang="ru-RU"/>
        </a:p>
      </dgm:t>
    </dgm:pt>
    <dgm:pt modelId="{89C76E32-0A00-4918-999A-AFC7FEED23B1}" type="sibTrans" cxnId="{B676F913-CE07-4E08-B93B-EF4992D53F26}">
      <dgm:prSet/>
      <dgm:spPr/>
      <dgm:t>
        <a:bodyPr/>
        <a:lstStyle/>
        <a:p>
          <a:endParaRPr lang="ru-RU"/>
        </a:p>
      </dgm:t>
    </dgm:pt>
    <dgm:pt modelId="{2DA898C6-6218-4837-8DE7-A4E5DD8A344E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1C5E1333-6B33-4EE3-98FD-EDE9B9F0C4C5}" type="parTrans" cxnId="{2F2FBE12-55FF-412E-A598-834827091CB9}">
      <dgm:prSet/>
      <dgm:spPr/>
      <dgm:t>
        <a:bodyPr/>
        <a:lstStyle/>
        <a:p>
          <a:endParaRPr lang="ru-RU"/>
        </a:p>
      </dgm:t>
    </dgm:pt>
    <dgm:pt modelId="{3481043B-8ED9-48DE-8F1B-B1C5C5910915}" type="sibTrans" cxnId="{2F2FBE12-55FF-412E-A598-834827091CB9}">
      <dgm:prSet/>
      <dgm:spPr/>
      <dgm:t>
        <a:bodyPr/>
        <a:lstStyle/>
        <a:p>
          <a:endParaRPr lang="ru-RU"/>
        </a:p>
      </dgm:t>
    </dgm:pt>
    <dgm:pt modelId="{50DA909D-CF1E-429B-BE19-CC507D6574BC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dirty="0" smtClean="0">
              <a:latin typeface="+mj-lt"/>
            </a:rPr>
            <a:t>Recepționarea în regim online a documentelor de plată expediate de către Serviciul Fiscal de Stat, fără necesitatea de despachetare </a:t>
          </a:r>
          <a:r>
            <a:rPr lang="x-none" sz="1400" smtClean="0">
              <a:latin typeface="+mj-lt"/>
            </a:rPr>
            <a:t>a informației</a:t>
          </a:r>
          <a:r>
            <a:rPr lang="ro-RO" sz="1400" dirty="0" smtClean="0">
              <a:latin typeface="+mj-lt"/>
            </a:rPr>
            <a:t>, și executarea acestora</a:t>
          </a:r>
          <a:endParaRPr lang="ru-RU" sz="1400" dirty="0">
            <a:latin typeface="+mj-lt"/>
          </a:endParaRPr>
        </a:p>
      </dgm:t>
    </dgm:pt>
    <dgm:pt modelId="{81EBE3A3-BFB3-4D13-B50B-017A5ECAC44E}" type="parTrans" cxnId="{EE39B5D0-5B1F-4E36-AD8B-5E72808CE558}">
      <dgm:prSet/>
      <dgm:spPr/>
      <dgm:t>
        <a:bodyPr/>
        <a:lstStyle/>
        <a:p>
          <a:endParaRPr lang="ru-RU"/>
        </a:p>
      </dgm:t>
    </dgm:pt>
    <dgm:pt modelId="{5EB6EEB3-E8E2-4788-BFB4-08B1D96123C9}" type="sibTrans" cxnId="{EE39B5D0-5B1F-4E36-AD8B-5E72808CE558}">
      <dgm:prSet/>
      <dgm:spPr/>
      <dgm:t>
        <a:bodyPr/>
        <a:lstStyle/>
        <a:p>
          <a:endParaRPr lang="ru-RU"/>
        </a:p>
      </dgm:t>
    </dgm:pt>
    <dgm:pt modelId="{68D0939F-8985-445B-AD93-F5E6D20183D2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ro-RO" sz="1400" dirty="0" smtClean="0">
              <a:latin typeface="+mj-lt"/>
            </a:rPr>
            <a:t>Vizualizarea statutului și istoricului documentelor de plată perfectate de Serviciul Fiscal de Stat la orice etapă</a:t>
          </a:r>
          <a:endParaRPr lang="ru-RU" sz="1400" dirty="0">
            <a:latin typeface="+mj-lt"/>
          </a:endParaRPr>
        </a:p>
      </dgm:t>
    </dgm:pt>
    <dgm:pt modelId="{D3DC8C00-6426-4A27-9B51-0B6D399B690A}" type="parTrans" cxnId="{049224A5-BAFA-4C7D-8391-F647C64280CB}">
      <dgm:prSet/>
      <dgm:spPr/>
    </dgm:pt>
    <dgm:pt modelId="{38BF108A-AA21-4E4A-BDF1-1004F53C1386}" type="sibTrans" cxnId="{049224A5-BAFA-4C7D-8391-F647C64280CB}">
      <dgm:prSet/>
      <dgm:spPr/>
    </dgm:pt>
    <dgm:pt modelId="{D09D8D55-4169-422B-B6CB-838CB0994AD9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2F35DC75-A95E-48F0-9DE1-73C75B4E079D}" type="parTrans" cxnId="{2574B082-DEBD-438F-869A-A317198DA865}">
      <dgm:prSet/>
      <dgm:spPr/>
    </dgm:pt>
    <dgm:pt modelId="{7FB180A5-2950-41A7-8DDA-A126E7B909D3}" type="sibTrans" cxnId="{2574B082-DEBD-438F-869A-A317198DA865}">
      <dgm:prSet/>
      <dgm:spPr/>
    </dgm:pt>
    <dgm:pt modelId="{229E1FC1-70BC-43A7-9692-445DEDCB17EC}" type="pres">
      <dgm:prSet presAssocID="{543FF6C5-228F-40D3-9D21-8BAB38FAC9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F16592-65C9-4992-8E7A-739476C221AC}" type="pres">
      <dgm:prSet presAssocID="{543FF6C5-228F-40D3-9D21-8BAB38FAC9B4}" presName="tSp" presStyleCnt="0"/>
      <dgm:spPr/>
      <dgm:t>
        <a:bodyPr/>
        <a:lstStyle/>
        <a:p>
          <a:endParaRPr lang="ru-RU"/>
        </a:p>
      </dgm:t>
    </dgm:pt>
    <dgm:pt modelId="{0BEA3249-7E7A-4FF9-8577-E7270300C9FB}" type="pres">
      <dgm:prSet presAssocID="{543FF6C5-228F-40D3-9D21-8BAB38FAC9B4}" presName="bSp" presStyleCnt="0"/>
      <dgm:spPr/>
      <dgm:t>
        <a:bodyPr/>
        <a:lstStyle/>
        <a:p>
          <a:endParaRPr lang="ru-RU"/>
        </a:p>
      </dgm:t>
    </dgm:pt>
    <dgm:pt modelId="{63014C66-A50D-4EEF-A10F-0BA5E0545B88}" type="pres">
      <dgm:prSet presAssocID="{543FF6C5-228F-40D3-9D21-8BAB38FAC9B4}" presName="process" presStyleCnt="0"/>
      <dgm:spPr/>
      <dgm:t>
        <a:bodyPr/>
        <a:lstStyle/>
        <a:p>
          <a:endParaRPr lang="ru-RU"/>
        </a:p>
      </dgm:t>
    </dgm:pt>
    <dgm:pt modelId="{7644D8FC-40E0-454C-92DB-6A52AD209127}" type="pres">
      <dgm:prSet presAssocID="{6A82ACD4-6C97-425D-B52C-AFBE06721D50}" presName="composite1" presStyleCnt="0"/>
      <dgm:spPr/>
      <dgm:t>
        <a:bodyPr/>
        <a:lstStyle/>
        <a:p>
          <a:endParaRPr lang="ru-RU"/>
        </a:p>
      </dgm:t>
    </dgm:pt>
    <dgm:pt modelId="{8C22F2F9-99B5-47C8-9F88-97E2B0B51151}" type="pres">
      <dgm:prSet presAssocID="{6A82ACD4-6C97-425D-B52C-AFBE06721D50}" presName="dummyNode1" presStyleLbl="node1" presStyleIdx="0" presStyleCnt="1"/>
      <dgm:spPr/>
      <dgm:t>
        <a:bodyPr/>
        <a:lstStyle/>
        <a:p>
          <a:endParaRPr lang="ru-RU"/>
        </a:p>
      </dgm:t>
    </dgm:pt>
    <dgm:pt modelId="{634EA7D6-6F92-44B7-A6EF-81CD0DBDE8FF}" type="pres">
      <dgm:prSet presAssocID="{6A82ACD4-6C97-425D-B52C-AFBE06721D50}" presName="childNode1" presStyleLbl="bgAcc1" presStyleIdx="0" presStyleCnt="1" custScaleX="217974" custScaleY="155670" custLinFactNeighborX="5024" custLinFactNeighborY="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263F4-8596-4909-8213-208D7D7766A9}" type="pres">
      <dgm:prSet presAssocID="{6A82ACD4-6C97-425D-B52C-AFBE06721D50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8B836-CC8D-4CF9-A708-411B0960ED75}" type="pres">
      <dgm:prSet presAssocID="{6A82ACD4-6C97-425D-B52C-AFBE06721D50}" presName="parentNode1" presStyleLbl="node1" presStyleIdx="0" presStyleCnt="1" custLinFactNeighborX="34226" custLinFactNeighborY="726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10A132-FD5C-4E81-9EC5-6DE67C707C5E}" type="pres">
      <dgm:prSet presAssocID="{6A82ACD4-6C97-425D-B52C-AFBE06721D50}" presName="connSite1" presStyleCnt="0"/>
      <dgm:spPr/>
      <dgm:t>
        <a:bodyPr/>
        <a:lstStyle/>
        <a:p>
          <a:endParaRPr lang="ru-RU"/>
        </a:p>
      </dgm:t>
    </dgm:pt>
  </dgm:ptLst>
  <dgm:cxnLst>
    <dgm:cxn modelId="{049224A5-BAFA-4C7D-8391-F647C64280CB}" srcId="{6A82ACD4-6C97-425D-B52C-AFBE06721D50}" destId="{68D0939F-8985-445B-AD93-F5E6D20183D2}" srcOrd="4" destOrd="0" parTransId="{D3DC8C00-6426-4A27-9B51-0B6D399B690A}" sibTransId="{38BF108A-AA21-4E4A-BDF1-1004F53C1386}"/>
    <dgm:cxn modelId="{7AB1F547-DA99-4CF0-B2A8-B054C664EE7A}" srcId="{6A82ACD4-6C97-425D-B52C-AFBE06721D50}" destId="{F9809181-4105-4411-953D-FC6B377D5677}" srcOrd="0" destOrd="0" parTransId="{D8992BCF-14F7-48DC-8D40-42AD3BDEAED7}" sibTransId="{FC55795F-C51A-436D-B744-353BC9032714}"/>
    <dgm:cxn modelId="{DF22B522-1EC8-493F-8D4A-99A4F5E5EB04}" type="presOf" srcId="{6A82ACD4-6C97-425D-B52C-AFBE06721D50}" destId="{7908B836-CC8D-4CF9-A708-411B0960ED75}" srcOrd="0" destOrd="0" presId="urn:microsoft.com/office/officeart/2005/8/layout/hProcess4"/>
    <dgm:cxn modelId="{F0D6259B-FE7F-4BDE-8BC4-7CC6C9A5813D}" type="presOf" srcId="{050E89E8-EBB5-4BA3-B564-5E5213EE9095}" destId="{634EA7D6-6F92-44B7-A6EF-81CD0DBDE8FF}" srcOrd="0" destOrd="1" presId="urn:microsoft.com/office/officeart/2005/8/layout/hProcess4"/>
    <dgm:cxn modelId="{2F2FBE12-55FF-412E-A598-834827091CB9}" srcId="{6A82ACD4-6C97-425D-B52C-AFBE06721D50}" destId="{2DA898C6-6218-4837-8DE7-A4E5DD8A344E}" srcOrd="5" destOrd="0" parTransId="{1C5E1333-6B33-4EE3-98FD-EDE9B9F0C4C5}" sibTransId="{3481043B-8ED9-48DE-8F1B-B1C5C5910915}"/>
    <dgm:cxn modelId="{738D839A-EB86-43A5-9F9C-2DB0D85F48A7}" type="presOf" srcId="{F9809181-4105-4411-953D-FC6B377D5677}" destId="{634EA7D6-6F92-44B7-A6EF-81CD0DBDE8FF}" srcOrd="0" destOrd="0" presId="urn:microsoft.com/office/officeart/2005/8/layout/hProcess4"/>
    <dgm:cxn modelId="{ECDE88CF-394C-4A7D-A6E7-1ECA6AE07EB9}" type="presOf" srcId="{F9809181-4105-4411-953D-FC6B377D5677}" destId="{A54263F4-8596-4909-8213-208D7D7766A9}" srcOrd="1" destOrd="0" presId="urn:microsoft.com/office/officeart/2005/8/layout/hProcess4"/>
    <dgm:cxn modelId="{3C738277-E54B-4BE2-A9FF-F5AA66ECC476}" type="presOf" srcId="{D09D8D55-4169-422B-B6CB-838CB0994AD9}" destId="{A54263F4-8596-4909-8213-208D7D7766A9}" srcOrd="1" destOrd="3" presId="urn:microsoft.com/office/officeart/2005/8/layout/hProcess4"/>
    <dgm:cxn modelId="{0488F625-6CFE-419D-BCDF-0DA982AB31F7}" srcId="{6A82ACD4-6C97-425D-B52C-AFBE06721D50}" destId="{EE8D0CAA-6944-44E3-A696-111CA3EB8908}" srcOrd="6" destOrd="0" parTransId="{FE21CA28-37FE-43FD-BD89-EF4EC017AF6D}" sibTransId="{F941EC7E-5B57-4F5D-B64F-0CA57FD90133}"/>
    <dgm:cxn modelId="{7D4E558D-8EAB-4EFD-B6F8-0C9FEB9AED13}" type="presOf" srcId="{2DA898C6-6218-4837-8DE7-A4E5DD8A344E}" destId="{A54263F4-8596-4909-8213-208D7D7766A9}" srcOrd="1" destOrd="5" presId="urn:microsoft.com/office/officeart/2005/8/layout/hProcess4"/>
    <dgm:cxn modelId="{DA601784-AF81-45F1-8418-AE901A24404D}" type="presOf" srcId="{EE8D0CAA-6944-44E3-A696-111CA3EB8908}" destId="{634EA7D6-6F92-44B7-A6EF-81CD0DBDE8FF}" srcOrd="0" destOrd="6" presId="urn:microsoft.com/office/officeart/2005/8/layout/hProcess4"/>
    <dgm:cxn modelId="{EE39B5D0-5B1F-4E36-AD8B-5E72808CE558}" srcId="{6A82ACD4-6C97-425D-B52C-AFBE06721D50}" destId="{50DA909D-CF1E-429B-BE19-CC507D6574BC}" srcOrd="2" destOrd="0" parTransId="{81EBE3A3-BFB3-4D13-B50B-017A5ECAC44E}" sibTransId="{5EB6EEB3-E8E2-4788-BFB4-08B1D96123C9}"/>
    <dgm:cxn modelId="{1020AAE8-002E-42F5-9EFF-66716A2D2C4E}" type="presOf" srcId="{EE8D0CAA-6944-44E3-A696-111CA3EB8908}" destId="{A54263F4-8596-4909-8213-208D7D7766A9}" srcOrd="1" destOrd="6" presId="urn:microsoft.com/office/officeart/2005/8/layout/hProcess4"/>
    <dgm:cxn modelId="{EA6987C6-33E9-4524-A43B-81483D140D9D}" type="presOf" srcId="{50DA909D-CF1E-429B-BE19-CC507D6574BC}" destId="{A54263F4-8596-4909-8213-208D7D7766A9}" srcOrd="1" destOrd="2" presId="urn:microsoft.com/office/officeart/2005/8/layout/hProcess4"/>
    <dgm:cxn modelId="{C752909E-C973-418D-937D-CFABCBAB59C9}" type="presOf" srcId="{68D0939F-8985-445B-AD93-F5E6D20183D2}" destId="{634EA7D6-6F92-44B7-A6EF-81CD0DBDE8FF}" srcOrd="0" destOrd="4" presId="urn:microsoft.com/office/officeart/2005/8/layout/hProcess4"/>
    <dgm:cxn modelId="{2E8CA854-82BF-4970-BA4E-28A61C736BBF}" type="presOf" srcId="{50DA909D-CF1E-429B-BE19-CC507D6574BC}" destId="{634EA7D6-6F92-44B7-A6EF-81CD0DBDE8FF}" srcOrd="0" destOrd="2" presId="urn:microsoft.com/office/officeart/2005/8/layout/hProcess4"/>
    <dgm:cxn modelId="{50C193BC-EF70-480A-A41F-6731C6C95E8A}" type="presOf" srcId="{543FF6C5-228F-40D3-9D21-8BAB38FAC9B4}" destId="{229E1FC1-70BC-43A7-9692-445DEDCB17EC}" srcOrd="0" destOrd="0" presId="urn:microsoft.com/office/officeart/2005/8/layout/hProcess4"/>
    <dgm:cxn modelId="{2309BE32-F40B-4A41-8C1D-B4F24A2174E2}" type="presOf" srcId="{68D0939F-8985-445B-AD93-F5E6D20183D2}" destId="{A54263F4-8596-4909-8213-208D7D7766A9}" srcOrd="1" destOrd="4" presId="urn:microsoft.com/office/officeart/2005/8/layout/hProcess4"/>
    <dgm:cxn modelId="{38E22A57-1865-4FF7-B60B-4A606F4F3325}" type="presOf" srcId="{050E89E8-EBB5-4BA3-B564-5E5213EE9095}" destId="{A54263F4-8596-4909-8213-208D7D7766A9}" srcOrd="1" destOrd="1" presId="urn:microsoft.com/office/officeart/2005/8/layout/hProcess4"/>
    <dgm:cxn modelId="{1F0D5FC9-4D7B-4C85-83C8-22FCBF2D8A04}" type="presOf" srcId="{2DA898C6-6218-4837-8DE7-A4E5DD8A344E}" destId="{634EA7D6-6F92-44B7-A6EF-81CD0DBDE8FF}" srcOrd="0" destOrd="5" presId="urn:microsoft.com/office/officeart/2005/8/layout/hProcess4"/>
    <dgm:cxn modelId="{2574B082-DEBD-438F-869A-A317198DA865}" srcId="{6A82ACD4-6C97-425D-B52C-AFBE06721D50}" destId="{D09D8D55-4169-422B-B6CB-838CB0994AD9}" srcOrd="3" destOrd="0" parTransId="{2F35DC75-A95E-48F0-9DE1-73C75B4E079D}" sibTransId="{7FB180A5-2950-41A7-8DDA-A126E7B909D3}"/>
    <dgm:cxn modelId="{0B17E4E6-F061-4875-A1B8-E7DD29565E40}" srcId="{543FF6C5-228F-40D3-9D21-8BAB38FAC9B4}" destId="{6A82ACD4-6C97-425D-B52C-AFBE06721D50}" srcOrd="0" destOrd="0" parTransId="{E2C5539F-7C32-4474-96CE-088031732FB3}" sibTransId="{FBC70240-5F63-4865-92A8-250F9EAAC1C3}"/>
    <dgm:cxn modelId="{767BE7B6-AB7E-424E-9F02-D8576CEA8665}" type="presOf" srcId="{D09D8D55-4169-422B-B6CB-838CB0994AD9}" destId="{634EA7D6-6F92-44B7-A6EF-81CD0DBDE8FF}" srcOrd="0" destOrd="3" presId="urn:microsoft.com/office/officeart/2005/8/layout/hProcess4"/>
    <dgm:cxn modelId="{B676F913-CE07-4E08-B93B-EF4992D53F26}" srcId="{6A82ACD4-6C97-425D-B52C-AFBE06721D50}" destId="{050E89E8-EBB5-4BA3-B564-5E5213EE9095}" srcOrd="1" destOrd="0" parTransId="{9D1EE1E5-20D4-447C-88BC-859DDF7F4603}" sibTransId="{89C76E32-0A00-4918-999A-AFC7FEED23B1}"/>
    <dgm:cxn modelId="{D1DBFF57-8761-4CFF-9461-258DF09A926B}" type="presParOf" srcId="{229E1FC1-70BC-43A7-9692-445DEDCB17EC}" destId="{BBF16592-65C9-4992-8E7A-739476C221AC}" srcOrd="0" destOrd="0" presId="urn:microsoft.com/office/officeart/2005/8/layout/hProcess4"/>
    <dgm:cxn modelId="{91AF8EB9-F665-4321-AFAF-371724BFB9D5}" type="presParOf" srcId="{229E1FC1-70BC-43A7-9692-445DEDCB17EC}" destId="{0BEA3249-7E7A-4FF9-8577-E7270300C9FB}" srcOrd="1" destOrd="0" presId="urn:microsoft.com/office/officeart/2005/8/layout/hProcess4"/>
    <dgm:cxn modelId="{15C12546-BB81-4F37-BC42-C417946B74DC}" type="presParOf" srcId="{229E1FC1-70BC-43A7-9692-445DEDCB17EC}" destId="{63014C66-A50D-4EEF-A10F-0BA5E0545B88}" srcOrd="2" destOrd="0" presId="urn:microsoft.com/office/officeart/2005/8/layout/hProcess4"/>
    <dgm:cxn modelId="{3DFA6880-289B-47D4-AF17-22AE7CAF3FBD}" type="presParOf" srcId="{63014C66-A50D-4EEF-A10F-0BA5E0545B88}" destId="{7644D8FC-40E0-454C-92DB-6A52AD209127}" srcOrd="0" destOrd="0" presId="urn:microsoft.com/office/officeart/2005/8/layout/hProcess4"/>
    <dgm:cxn modelId="{85077C4C-1690-4E90-8CE1-C29C78BC3B32}" type="presParOf" srcId="{7644D8FC-40E0-454C-92DB-6A52AD209127}" destId="{8C22F2F9-99B5-47C8-9F88-97E2B0B51151}" srcOrd="0" destOrd="0" presId="urn:microsoft.com/office/officeart/2005/8/layout/hProcess4"/>
    <dgm:cxn modelId="{B3D49710-03C8-4D95-B11D-D2CC5CBBFADF}" type="presParOf" srcId="{7644D8FC-40E0-454C-92DB-6A52AD209127}" destId="{634EA7D6-6F92-44B7-A6EF-81CD0DBDE8FF}" srcOrd="1" destOrd="0" presId="urn:microsoft.com/office/officeart/2005/8/layout/hProcess4"/>
    <dgm:cxn modelId="{A4EBD121-50FC-4F7A-8DE5-90DA6439B993}" type="presParOf" srcId="{7644D8FC-40E0-454C-92DB-6A52AD209127}" destId="{A54263F4-8596-4909-8213-208D7D7766A9}" srcOrd="2" destOrd="0" presId="urn:microsoft.com/office/officeart/2005/8/layout/hProcess4"/>
    <dgm:cxn modelId="{5D507712-A576-44F1-9CF9-0196328487C6}" type="presParOf" srcId="{7644D8FC-40E0-454C-92DB-6A52AD209127}" destId="{7908B836-CC8D-4CF9-A708-411B0960ED75}" srcOrd="3" destOrd="0" presId="urn:microsoft.com/office/officeart/2005/8/layout/hProcess4"/>
    <dgm:cxn modelId="{D3559FD1-D2E4-4467-8CD0-1969D19BF47D}" type="presParOf" srcId="{7644D8FC-40E0-454C-92DB-6A52AD209127}" destId="{EB10A132-FD5C-4E81-9EC5-6DE67C707C5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3FF6C5-228F-40D3-9D21-8BAB38FAC9B4}" type="doc">
      <dgm:prSet loTypeId="urn:microsoft.com/office/officeart/2005/8/layout/hProcess4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82ACD4-6C97-425D-B52C-AFBE06721D50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x-none" dirty="0" smtClean="0">
              <a:latin typeface="+mj-lt"/>
            </a:rPr>
            <a:t>Etapa II</a:t>
          </a:r>
          <a:endParaRPr lang="ru-RU" dirty="0">
            <a:latin typeface="+mj-lt"/>
          </a:endParaRPr>
        </a:p>
      </dgm:t>
    </dgm:pt>
    <dgm:pt modelId="{E2C5539F-7C32-4474-96CE-088031732FB3}" type="parTrans" cxnId="{0B17E4E6-F061-4875-A1B8-E7DD29565E4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BC70240-5F63-4865-92A8-250F9EAAC1C3}" type="sibTrans" cxnId="{0B17E4E6-F061-4875-A1B8-E7DD29565E40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9809181-4105-4411-953D-FC6B377D5677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dirty="0" smtClean="0">
              <a:latin typeface="+mj-lt"/>
            </a:rPr>
            <a:t>Recepționarea informației de la Trezorerie în mai multe etape pe zi</a:t>
          </a:r>
          <a:endParaRPr lang="ru-RU" sz="1400" dirty="0">
            <a:latin typeface="+mj-lt"/>
          </a:endParaRPr>
        </a:p>
      </dgm:t>
    </dgm:pt>
    <dgm:pt modelId="{D8992BCF-14F7-48DC-8D40-42AD3BDEAED7}" type="parTrans" cxnId="{7AB1F547-DA99-4CF0-B2A8-B054C664EE7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C55795F-C51A-436D-B744-353BC9032714}" type="sibTrans" cxnId="{7AB1F547-DA99-4CF0-B2A8-B054C664EE7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2B5285BA-5D54-461A-A05E-649F0EDFED5A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dirty="0" smtClean="0">
              <a:latin typeface="+mj-lt"/>
            </a:rPr>
            <a:t>Recepționarea și verificarea în mod automat a Registrului zilnic </a:t>
          </a:r>
          <a:r>
            <a:rPr lang="x-none" sz="1400" smtClean="0">
              <a:latin typeface="+mj-lt"/>
            </a:rPr>
            <a:t>a veniturilor (forma FI006)</a:t>
          </a:r>
          <a:endParaRPr lang="ru-RU" sz="1400" dirty="0">
            <a:latin typeface="+mj-lt"/>
          </a:endParaRPr>
        </a:p>
      </dgm:t>
    </dgm:pt>
    <dgm:pt modelId="{5C43B9A5-075A-4DDB-AFFC-4796B73C7AAA}" type="parTrans" cxnId="{3D845971-9FD6-4143-9138-9B3D02EC78D9}">
      <dgm:prSet/>
      <dgm:spPr/>
      <dgm:t>
        <a:bodyPr/>
        <a:lstStyle/>
        <a:p>
          <a:endParaRPr lang="en-US"/>
        </a:p>
      </dgm:t>
    </dgm:pt>
    <dgm:pt modelId="{5791AB57-5F5D-4630-9AAE-F422AE72AA8C}" type="sibTrans" cxnId="{3D845971-9FD6-4143-9138-9B3D02EC78D9}">
      <dgm:prSet/>
      <dgm:spPr/>
      <dgm:t>
        <a:bodyPr/>
        <a:lstStyle/>
        <a:p>
          <a:endParaRPr lang="en-US"/>
        </a:p>
      </dgm:t>
    </dgm:pt>
    <dgm:pt modelId="{701852B6-E684-4E71-BA06-17C15888BB62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smtClean="0">
              <a:latin typeface="+mj-lt"/>
            </a:rPr>
            <a:t>Recepționarea și verificarea în mod automat a Registrului cumulativ a veniturilor</a:t>
          </a:r>
          <a:endParaRPr lang="ru-RU" sz="1400" dirty="0">
            <a:latin typeface="+mj-lt"/>
          </a:endParaRPr>
        </a:p>
      </dgm:t>
    </dgm:pt>
    <dgm:pt modelId="{393DE18D-E13B-4473-A1A8-9CE940317775}" type="parTrans" cxnId="{C4D57DAC-AFD3-4A13-948C-F582D574523E}">
      <dgm:prSet/>
      <dgm:spPr/>
      <dgm:t>
        <a:bodyPr/>
        <a:lstStyle/>
        <a:p>
          <a:endParaRPr lang="en-US"/>
        </a:p>
      </dgm:t>
    </dgm:pt>
    <dgm:pt modelId="{33CB8C25-56A7-4724-BB92-5845DDE4E8C0}" type="sibTrans" cxnId="{C4D57DAC-AFD3-4A13-948C-F582D574523E}">
      <dgm:prSet/>
      <dgm:spPr/>
      <dgm:t>
        <a:bodyPr/>
        <a:lstStyle/>
        <a:p>
          <a:endParaRPr lang="en-US"/>
        </a:p>
      </dgm:t>
    </dgm:pt>
    <dgm:pt modelId="{FE559598-3FCF-4C01-8674-CD68D1C29253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354FE9BE-ED81-4C02-8B00-B1E4D0BDF10B}" type="parTrans" cxnId="{B829568B-3126-4E7B-B623-B3E85CCEA07F}">
      <dgm:prSet/>
      <dgm:spPr/>
      <dgm:t>
        <a:bodyPr/>
        <a:lstStyle/>
        <a:p>
          <a:endParaRPr lang="en-US"/>
        </a:p>
      </dgm:t>
    </dgm:pt>
    <dgm:pt modelId="{F55C4776-AC0D-4432-98AF-35A099AF92E9}" type="sibTrans" cxnId="{B829568B-3126-4E7B-B623-B3E85CCEA07F}">
      <dgm:prSet/>
      <dgm:spPr/>
      <dgm:t>
        <a:bodyPr/>
        <a:lstStyle/>
        <a:p>
          <a:endParaRPr lang="en-US"/>
        </a:p>
      </dgm:t>
    </dgm:pt>
    <dgm:pt modelId="{AE04C071-3142-4728-B073-D388F79DE11B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74FE1FCA-5EBB-4E70-92D0-6A23E480E97F}" type="parTrans" cxnId="{F1B0A114-5298-4974-996B-2A38A4EBDE39}">
      <dgm:prSet/>
      <dgm:spPr/>
      <dgm:t>
        <a:bodyPr/>
        <a:lstStyle/>
        <a:p>
          <a:endParaRPr lang="en-US"/>
        </a:p>
      </dgm:t>
    </dgm:pt>
    <dgm:pt modelId="{1FE15628-6315-494E-9A8A-781E0B455193}" type="sibTrans" cxnId="{F1B0A114-5298-4974-996B-2A38A4EBDE39}">
      <dgm:prSet/>
      <dgm:spPr/>
      <dgm:t>
        <a:bodyPr/>
        <a:lstStyle/>
        <a:p>
          <a:endParaRPr lang="en-US"/>
        </a:p>
      </dgm:t>
    </dgm:pt>
    <dgm:pt modelId="{E5B93E5D-B6B2-4677-90EF-C09B98A760A0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ECF27B07-A2F4-4CE7-9CD3-5A33305E6A38}" type="parTrans" cxnId="{11C592B6-4D01-4314-9C32-C9787664A288}">
      <dgm:prSet/>
      <dgm:spPr/>
      <dgm:t>
        <a:bodyPr/>
        <a:lstStyle/>
        <a:p>
          <a:endParaRPr lang="en-US"/>
        </a:p>
      </dgm:t>
    </dgm:pt>
    <dgm:pt modelId="{4BFD0A7C-4F07-4BA5-A4A4-8169613964B3}" type="sibTrans" cxnId="{11C592B6-4D01-4314-9C32-C9787664A288}">
      <dgm:prSet/>
      <dgm:spPr/>
      <dgm:t>
        <a:bodyPr/>
        <a:lstStyle/>
        <a:p>
          <a:endParaRPr lang="en-US"/>
        </a:p>
      </dgm:t>
    </dgm:pt>
    <dgm:pt modelId="{2A67FAA3-A95D-4EA8-9863-477D9BF90432}">
      <dgm:prSet phldrT="[Текст]" custT="1"/>
      <dgm:spPr/>
      <dgm:t>
        <a:bodyPr/>
        <a:lstStyle/>
        <a:p>
          <a:pPr>
            <a:spcBef>
              <a:spcPts val="600"/>
            </a:spcBef>
          </a:pPr>
          <a:r>
            <a:rPr lang="x-none" sz="1400" smtClean="0">
              <a:latin typeface="+mj-lt"/>
            </a:rPr>
            <a:t>Prelucrarea unei categorii de documentelor de plată  în mod automat</a:t>
          </a:r>
          <a:endParaRPr lang="ru-RU" sz="1400" dirty="0">
            <a:latin typeface="+mj-lt"/>
          </a:endParaRPr>
        </a:p>
      </dgm:t>
    </dgm:pt>
    <dgm:pt modelId="{A4BD8AFA-7FF6-4983-8A0B-076C72CF14DC}" type="parTrans" cxnId="{70B4F655-93FB-402F-B35D-D19BB782CE0B}">
      <dgm:prSet/>
      <dgm:spPr/>
      <dgm:t>
        <a:bodyPr/>
        <a:lstStyle/>
        <a:p>
          <a:endParaRPr lang="en-US"/>
        </a:p>
      </dgm:t>
    </dgm:pt>
    <dgm:pt modelId="{68283098-3E81-4721-AB78-6EFA13859278}" type="sibTrans" cxnId="{70B4F655-93FB-402F-B35D-D19BB782CE0B}">
      <dgm:prSet/>
      <dgm:spPr/>
      <dgm:t>
        <a:bodyPr/>
        <a:lstStyle/>
        <a:p>
          <a:endParaRPr lang="en-US"/>
        </a:p>
      </dgm:t>
    </dgm:pt>
    <dgm:pt modelId="{56F92673-D828-45F2-9ECD-0F53FCC02BC6}">
      <dgm:prSet phldrT="[Текст]" custT="1"/>
      <dgm:spPr/>
      <dgm:t>
        <a:bodyPr/>
        <a:lstStyle/>
        <a:p>
          <a:pPr>
            <a:spcBef>
              <a:spcPts val="600"/>
            </a:spcBef>
          </a:pPr>
          <a:endParaRPr lang="ru-RU" sz="1400" dirty="0">
            <a:latin typeface="+mj-lt"/>
          </a:endParaRPr>
        </a:p>
      </dgm:t>
    </dgm:pt>
    <dgm:pt modelId="{5FAEB65B-6AD6-425A-AE05-011FA4C8C154}" type="parTrans" cxnId="{41E064B3-507D-4D9E-9CD6-9A23E24BCD34}">
      <dgm:prSet/>
      <dgm:spPr/>
      <dgm:t>
        <a:bodyPr/>
        <a:lstStyle/>
        <a:p>
          <a:endParaRPr lang="en-US"/>
        </a:p>
      </dgm:t>
    </dgm:pt>
    <dgm:pt modelId="{F072828D-EC06-4031-890A-B7D97748FD84}" type="sibTrans" cxnId="{41E064B3-507D-4D9E-9CD6-9A23E24BCD34}">
      <dgm:prSet/>
      <dgm:spPr/>
      <dgm:t>
        <a:bodyPr/>
        <a:lstStyle/>
        <a:p>
          <a:endParaRPr lang="en-US"/>
        </a:p>
      </dgm:t>
    </dgm:pt>
    <dgm:pt modelId="{229E1FC1-70BC-43A7-9692-445DEDCB17EC}" type="pres">
      <dgm:prSet presAssocID="{543FF6C5-228F-40D3-9D21-8BAB38FAC9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F16592-65C9-4992-8E7A-739476C221AC}" type="pres">
      <dgm:prSet presAssocID="{543FF6C5-228F-40D3-9D21-8BAB38FAC9B4}" presName="tSp" presStyleCnt="0"/>
      <dgm:spPr/>
      <dgm:t>
        <a:bodyPr/>
        <a:lstStyle/>
        <a:p>
          <a:endParaRPr lang="ru-RU"/>
        </a:p>
      </dgm:t>
    </dgm:pt>
    <dgm:pt modelId="{0BEA3249-7E7A-4FF9-8577-E7270300C9FB}" type="pres">
      <dgm:prSet presAssocID="{543FF6C5-228F-40D3-9D21-8BAB38FAC9B4}" presName="bSp" presStyleCnt="0"/>
      <dgm:spPr/>
      <dgm:t>
        <a:bodyPr/>
        <a:lstStyle/>
        <a:p>
          <a:endParaRPr lang="ru-RU"/>
        </a:p>
      </dgm:t>
    </dgm:pt>
    <dgm:pt modelId="{63014C66-A50D-4EEF-A10F-0BA5E0545B88}" type="pres">
      <dgm:prSet presAssocID="{543FF6C5-228F-40D3-9D21-8BAB38FAC9B4}" presName="process" presStyleCnt="0"/>
      <dgm:spPr/>
      <dgm:t>
        <a:bodyPr/>
        <a:lstStyle/>
        <a:p>
          <a:endParaRPr lang="ru-RU"/>
        </a:p>
      </dgm:t>
    </dgm:pt>
    <dgm:pt modelId="{7644D8FC-40E0-454C-92DB-6A52AD209127}" type="pres">
      <dgm:prSet presAssocID="{6A82ACD4-6C97-425D-B52C-AFBE06721D50}" presName="composite1" presStyleCnt="0"/>
      <dgm:spPr/>
      <dgm:t>
        <a:bodyPr/>
        <a:lstStyle/>
        <a:p>
          <a:endParaRPr lang="ru-RU"/>
        </a:p>
      </dgm:t>
    </dgm:pt>
    <dgm:pt modelId="{8C22F2F9-99B5-47C8-9F88-97E2B0B51151}" type="pres">
      <dgm:prSet presAssocID="{6A82ACD4-6C97-425D-B52C-AFBE06721D50}" presName="dummyNode1" presStyleLbl="node1" presStyleIdx="0" presStyleCnt="1"/>
      <dgm:spPr/>
      <dgm:t>
        <a:bodyPr/>
        <a:lstStyle/>
        <a:p>
          <a:endParaRPr lang="ru-RU"/>
        </a:p>
      </dgm:t>
    </dgm:pt>
    <dgm:pt modelId="{634EA7D6-6F92-44B7-A6EF-81CD0DBDE8FF}" type="pres">
      <dgm:prSet presAssocID="{6A82ACD4-6C97-425D-B52C-AFBE06721D50}" presName="childNode1" presStyleLbl="bgAcc1" presStyleIdx="0" presStyleCnt="1" custScaleX="217974" custScaleY="155670" custLinFactNeighborX="976" custLinFactNeighborY="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263F4-8596-4909-8213-208D7D7766A9}" type="pres">
      <dgm:prSet presAssocID="{6A82ACD4-6C97-425D-B52C-AFBE06721D50}" presName="childNode1tx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08B836-CC8D-4CF9-A708-411B0960ED75}" type="pres">
      <dgm:prSet presAssocID="{6A82ACD4-6C97-425D-B52C-AFBE06721D50}" presName="parentNode1" presStyleLbl="node1" presStyleIdx="0" presStyleCnt="1" custLinFactNeighborX="34226" custLinFactNeighborY="726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10A132-FD5C-4E81-9EC5-6DE67C707C5E}" type="pres">
      <dgm:prSet presAssocID="{6A82ACD4-6C97-425D-B52C-AFBE06721D50}" presName="connSite1" presStyleCnt="0"/>
      <dgm:spPr/>
      <dgm:t>
        <a:bodyPr/>
        <a:lstStyle/>
        <a:p>
          <a:endParaRPr lang="ru-RU"/>
        </a:p>
      </dgm:t>
    </dgm:pt>
  </dgm:ptLst>
  <dgm:cxnLst>
    <dgm:cxn modelId="{42BD4BB4-369A-423C-9C9E-B252008B2BE9}" type="presOf" srcId="{6A82ACD4-6C97-425D-B52C-AFBE06721D50}" destId="{7908B836-CC8D-4CF9-A708-411B0960ED75}" srcOrd="0" destOrd="0" presId="urn:microsoft.com/office/officeart/2005/8/layout/hProcess4"/>
    <dgm:cxn modelId="{7AB1F547-DA99-4CF0-B2A8-B054C664EE7A}" srcId="{6A82ACD4-6C97-425D-B52C-AFBE06721D50}" destId="{F9809181-4105-4411-953D-FC6B377D5677}" srcOrd="0" destOrd="0" parTransId="{D8992BCF-14F7-48DC-8D40-42AD3BDEAED7}" sibTransId="{FC55795F-C51A-436D-B744-353BC9032714}"/>
    <dgm:cxn modelId="{CBEE5823-4D0D-4F09-8DE6-C59AB4969A15}" type="presOf" srcId="{2B5285BA-5D54-461A-A05E-649F0EDFED5A}" destId="{634EA7D6-6F92-44B7-A6EF-81CD0DBDE8FF}" srcOrd="0" destOrd="2" presId="urn:microsoft.com/office/officeart/2005/8/layout/hProcess4"/>
    <dgm:cxn modelId="{FAA0712A-1E43-4916-BB0F-D302645A8DF3}" type="presOf" srcId="{701852B6-E684-4E71-BA06-17C15888BB62}" destId="{634EA7D6-6F92-44B7-A6EF-81CD0DBDE8FF}" srcOrd="0" destOrd="4" presId="urn:microsoft.com/office/officeart/2005/8/layout/hProcess4"/>
    <dgm:cxn modelId="{41E064B3-507D-4D9E-9CD6-9A23E24BCD34}" srcId="{6A82ACD4-6C97-425D-B52C-AFBE06721D50}" destId="{56F92673-D828-45F2-9ECD-0F53FCC02BC6}" srcOrd="5" destOrd="0" parTransId="{5FAEB65B-6AD6-425A-AE05-011FA4C8C154}" sibTransId="{F072828D-EC06-4031-890A-B7D97748FD84}"/>
    <dgm:cxn modelId="{106240DD-A8C7-4422-A59D-D2E22DFD19E5}" type="presOf" srcId="{2B5285BA-5D54-461A-A05E-649F0EDFED5A}" destId="{A54263F4-8596-4909-8213-208D7D7766A9}" srcOrd="1" destOrd="2" presId="urn:microsoft.com/office/officeart/2005/8/layout/hProcess4"/>
    <dgm:cxn modelId="{22DB2687-3B47-4BC1-9DDC-C73E1EE06C5B}" type="presOf" srcId="{56F92673-D828-45F2-9ECD-0F53FCC02BC6}" destId="{A54263F4-8596-4909-8213-208D7D7766A9}" srcOrd="1" destOrd="5" presId="urn:microsoft.com/office/officeart/2005/8/layout/hProcess4"/>
    <dgm:cxn modelId="{3D845971-9FD6-4143-9138-9B3D02EC78D9}" srcId="{6A82ACD4-6C97-425D-B52C-AFBE06721D50}" destId="{2B5285BA-5D54-461A-A05E-649F0EDFED5A}" srcOrd="2" destOrd="0" parTransId="{5C43B9A5-075A-4DDB-AFFC-4796B73C7AAA}" sibTransId="{5791AB57-5F5D-4630-9AAE-F422AE72AA8C}"/>
    <dgm:cxn modelId="{70B4F655-93FB-402F-B35D-D19BB782CE0B}" srcId="{6A82ACD4-6C97-425D-B52C-AFBE06721D50}" destId="{2A67FAA3-A95D-4EA8-9863-477D9BF90432}" srcOrd="6" destOrd="0" parTransId="{A4BD8AFA-7FF6-4983-8A0B-076C72CF14DC}" sibTransId="{68283098-3E81-4721-AB78-6EFA13859278}"/>
    <dgm:cxn modelId="{DB43F5BC-9573-4748-9E56-9FB5AB5A5AC7}" type="presOf" srcId="{FE559598-3FCF-4C01-8674-CD68D1C29253}" destId="{A54263F4-8596-4909-8213-208D7D7766A9}" srcOrd="1" destOrd="1" presId="urn:microsoft.com/office/officeart/2005/8/layout/hProcess4"/>
    <dgm:cxn modelId="{10940CB6-7BFB-45DB-B96C-5862E37624AD}" type="presOf" srcId="{56F92673-D828-45F2-9ECD-0F53FCC02BC6}" destId="{634EA7D6-6F92-44B7-A6EF-81CD0DBDE8FF}" srcOrd="0" destOrd="5" presId="urn:microsoft.com/office/officeart/2005/8/layout/hProcess4"/>
    <dgm:cxn modelId="{F1B0A114-5298-4974-996B-2A38A4EBDE39}" srcId="{6A82ACD4-6C97-425D-B52C-AFBE06721D50}" destId="{AE04C071-3142-4728-B073-D388F79DE11B}" srcOrd="3" destOrd="0" parTransId="{74FE1FCA-5EBB-4E70-92D0-6A23E480E97F}" sibTransId="{1FE15628-6315-494E-9A8A-781E0B455193}"/>
    <dgm:cxn modelId="{C4D57DAC-AFD3-4A13-948C-F582D574523E}" srcId="{6A82ACD4-6C97-425D-B52C-AFBE06721D50}" destId="{701852B6-E684-4E71-BA06-17C15888BB62}" srcOrd="4" destOrd="0" parTransId="{393DE18D-E13B-4473-A1A8-9CE940317775}" sibTransId="{33CB8C25-56A7-4724-BB92-5845DDE4E8C0}"/>
    <dgm:cxn modelId="{9F19F385-BB88-4C80-AC78-01C97C17BD63}" type="presOf" srcId="{543FF6C5-228F-40D3-9D21-8BAB38FAC9B4}" destId="{229E1FC1-70BC-43A7-9692-445DEDCB17EC}" srcOrd="0" destOrd="0" presId="urn:microsoft.com/office/officeart/2005/8/layout/hProcess4"/>
    <dgm:cxn modelId="{8C90AC89-F5F7-4F7F-9855-A65898082C9D}" type="presOf" srcId="{701852B6-E684-4E71-BA06-17C15888BB62}" destId="{A54263F4-8596-4909-8213-208D7D7766A9}" srcOrd="1" destOrd="4" presId="urn:microsoft.com/office/officeart/2005/8/layout/hProcess4"/>
    <dgm:cxn modelId="{8A22720F-DA48-4D1F-B951-B332B6C9C846}" type="presOf" srcId="{2A67FAA3-A95D-4EA8-9863-477D9BF90432}" destId="{A54263F4-8596-4909-8213-208D7D7766A9}" srcOrd="1" destOrd="6" presId="urn:microsoft.com/office/officeart/2005/8/layout/hProcess4"/>
    <dgm:cxn modelId="{14A57B73-C39A-45D1-B4E4-72E41A034D9B}" type="presOf" srcId="{F9809181-4105-4411-953D-FC6B377D5677}" destId="{634EA7D6-6F92-44B7-A6EF-81CD0DBDE8FF}" srcOrd="0" destOrd="0" presId="urn:microsoft.com/office/officeart/2005/8/layout/hProcess4"/>
    <dgm:cxn modelId="{7292F113-8CE3-4F29-965B-610D737881A5}" type="presOf" srcId="{F9809181-4105-4411-953D-FC6B377D5677}" destId="{A54263F4-8596-4909-8213-208D7D7766A9}" srcOrd="1" destOrd="0" presId="urn:microsoft.com/office/officeart/2005/8/layout/hProcess4"/>
    <dgm:cxn modelId="{11C592B6-4D01-4314-9C32-C9787664A288}" srcId="{6A82ACD4-6C97-425D-B52C-AFBE06721D50}" destId="{E5B93E5D-B6B2-4677-90EF-C09B98A760A0}" srcOrd="7" destOrd="0" parTransId="{ECF27B07-A2F4-4CE7-9CD3-5A33305E6A38}" sibTransId="{4BFD0A7C-4F07-4BA5-A4A4-8169613964B3}"/>
    <dgm:cxn modelId="{446B46C6-979D-4925-975C-8C43C3CDADCB}" type="presOf" srcId="{E5B93E5D-B6B2-4677-90EF-C09B98A760A0}" destId="{A54263F4-8596-4909-8213-208D7D7766A9}" srcOrd="1" destOrd="7" presId="urn:microsoft.com/office/officeart/2005/8/layout/hProcess4"/>
    <dgm:cxn modelId="{2B8083FB-EF92-4143-987E-BC4DBF7BA96F}" type="presOf" srcId="{2A67FAA3-A95D-4EA8-9863-477D9BF90432}" destId="{634EA7D6-6F92-44B7-A6EF-81CD0DBDE8FF}" srcOrd="0" destOrd="6" presId="urn:microsoft.com/office/officeart/2005/8/layout/hProcess4"/>
    <dgm:cxn modelId="{C721E73C-0263-43D2-80DF-B6B961F028EE}" type="presOf" srcId="{AE04C071-3142-4728-B073-D388F79DE11B}" destId="{634EA7D6-6F92-44B7-A6EF-81CD0DBDE8FF}" srcOrd="0" destOrd="3" presId="urn:microsoft.com/office/officeart/2005/8/layout/hProcess4"/>
    <dgm:cxn modelId="{4091B91F-B766-4E6B-8E50-DA57101C1685}" type="presOf" srcId="{E5B93E5D-B6B2-4677-90EF-C09B98A760A0}" destId="{634EA7D6-6F92-44B7-A6EF-81CD0DBDE8FF}" srcOrd="0" destOrd="7" presId="urn:microsoft.com/office/officeart/2005/8/layout/hProcess4"/>
    <dgm:cxn modelId="{B829568B-3126-4E7B-B623-B3E85CCEA07F}" srcId="{6A82ACD4-6C97-425D-B52C-AFBE06721D50}" destId="{FE559598-3FCF-4C01-8674-CD68D1C29253}" srcOrd="1" destOrd="0" parTransId="{354FE9BE-ED81-4C02-8B00-B1E4D0BDF10B}" sibTransId="{F55C4776-AC0D-4432-98AF-35A099AF92E9}"/>
    <dgm:cxn modelId="{EAD650B3-E9E0-485D-9F5B-4CF1E276B465}" type="presOf" srcId="{AE04C071-3142-4728-B073-D388F79DE11B}" destId="{A54263F4-8596-4909-8213-208D7D7766A9}" srcOrd="1" destOrd="3" presId="urn:microsoft.com/office/officeart/2005/8/layout/hProcess4"/>
    <dgm:cxn modelId="{0B17E4E6-F061-4875-A1B8-E7DD29565E40}" srcId="{543FF6C5-228F-40D3-9D21-8BAB38FAC9B4}" destId="{6A82ACD4-6C97-425D-B52C-AFBE06721D50}" srcOrd="0" destOrd="0" parTransId="{E2C5539F-7C32-4474-96CE-088031732FB3}" sibTransId="{FBC70240-5F63-4865-92A8-250F9EAAC1C3}"/>
    <dgm:cxn modelId="{624E2DAB-63F0-4B6C-978C-5C590E05CAC5}" type="presOf" srcId="{FE559598-3FCF-4C01-8674-CD68D1C29253}" destId="{634EA7D6-6F92-44B7-A6EF-81CD0DBDE8FF}" srcOrd="0" destOrd="1" presId="urn:microsoft.com/office/officeart/2005/8/layout/hProcess4"/>
    <dgm:cxn modelId="{7FD098C5-522E-448B-AB8A-7D192F4D04C8}" type="presParOf" srcId="{229E1FC1-70BC-43A7-9692-445DEDCB17EC}" destId="{BBF16592-65C9-4992-8E7A-739476C221AC}" srcOrd="0" destOrd="0" presId="urn:microsoft.com/office/officeart/2005/8/layout/hProcess4"/>
    <dgm:cxn modelId="{EE74842C-BB46-4B4B-BE47-3BD27F4D2523}" type="presParOf" srcId="{229E1FC1-70BC-43A7-9692-445DEDCB17EC}" destId="{0BEA3249-7E7A-4FF9-8577-E7270300C9FB}" srcOrd="1" destOrd="0" presId="urn:microsoft.com/office/officeart/2005/8/layout/hProcess4"/>
    <dgm:cxn modelId="{D1511A2E-AF1F-4A06-8ECC-07B2225CBD28}" type="presParOf" srcId="{229E1FC1-70BC-43A7-9692-445DEDCB17EC}" destId="{63014C66-A50D-4EEF-A10F-0BA5E0545B88}" srcOrd="2" destOrd="0" presId="urn:microsoft.com/office/officeart/2005/8/layout/hProcess4"/>
    <dgm:cxn modelId="{B1D4B1A5-CF35-4E44-890A-D177F4D1E320}" type="presParOf" srcId="{63014C66-A50D-4EEF-A10F-0BA5E0545B88}" destId="{7644D8FC-40E0-454C-92DB-6A52AD209127}" srcOrd="0" destOrd="0" presId="urn:microsoft.com/office/officeart/2005/8/layout/hProcess4"/>
    <dgm:cxn modelId="{3E577B8A-D246-471C-A53F-AEF79FE3A3C9}" type="presParOf" srcId="{7644D8FC-40E0-454C-92DB-6A52AD209127}" destId="{8C22F2F9-99B5-47C8-9F88-97E2B0B51151}" srcOrd="0" destOrd="0" presId="urn:microsoft.com/office/officeart/2005/8/layout/hProcess4"/>
    <dgm:cxn modelId="{6256B890-2836-4665-BCAD-239D4E53966E}" type="presParOf" srcId="{7644D8FC-40E0-454C-92DB-6A52AD209127}" destId="{634EA7D6-6F92-44B7-A6EF-81CD0DBDE8FF}" srcOrd="1" destOrd="0" presId="urn:microsoft.com/office/officeart/2005/8/layout/hProcess4"/>
    <dgm:cxn modelId="{11B94A46-860C-4E5D-BA90-CDFFF109EE46}" type="presParOf" srcId="{7644D8FC-40E0-454C-92DB-6A52AD209127}" destId="{A54263F4-8596-4909-8213-208D7D7766A9}" srcOrd="2" destOrd="0" presId="urn:microsoft.com/office/officeart/2005/8/layout/hProcess4"/>
    <dgm:cxn modelId="{E0CEB423-FFCC-4E2D-B9D8-CD50396D9321}" type="presParOf" srcId="{7644D8FC-40E0-454C-92DB-6A52AD209127}" destId="{7908B836-CC8D-4CF9-A708-411B0960ED75}" srcOrd="3" destOrd="0" presId="urn:microsoft.com/office/officeart/2005/8/layout/hProcess4"/>
    <dgm:cxn modelId="{A350A9F5-3EEF-4B43-9222-3F9B0C7662E5}" type="presParOf" srcId="{7644D8FC-40E0-454C-92DB-6A52AD209127}" destId="{EB10A132-FD5C-4E81-9EC5-6DE67C707C5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3F7E4D-34AB-4D07-9C55-C069B3D7AB43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7E108A-DBBC-467F-A989-E20A41B61B6D}">
      <dgm:prSet phldrT="[Текст]" custT="1"/>
      <dgm:spPr/>
      <dgm:t>
        <a:bodyPr/>
        <a:lstStyle/>
        <a:p>
          <a:r>
            <a:rPr lang="x-none" sz="1400" b="1" i="0" dirty="0" smtClean="0">
              <a:latin typeface="+mj-lt"/>
            </a:rPr>
            <a:t>Serviciului Fiscal de Stat</a:t>
          </a:r>
          <a:endParaRPr lang="ru-RU" sz="1400" b="1" i="0" dirty="0">
            <a:latin typeface="+mj-lt"/>
          </a:endParaRPr>
        </a:p>
      </dgm:t>
    </dgm:pt>
    <dgm:pt modelId="{D93FAC9A-1AFB-4156-B44F-136124725AF7}" type="parTrans" cxnId="{26FFE317-57AF-41AA-B191-0F174369D246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55216D09-3013-4809-AFED-7AF2E4F25843}" type="sibTrans" cxnId="{26FFE317-57AF-41AA-B191-0F174369D246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AB1A8D11-5A47-4417-9D8D-7F201A128DE5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Transparența pe tot procesul de la perfectarea </a:t>
          </a:r>
          <a:r>
            <a:rPr lang="ro-RO" sz="1200" dirty="0" err="1" smtClean="0">
              <a:latin typeface="+mj-lt"/>
              <a:cs typeface="Times New Roman" panose="02020603050405020304" pitchFamily="18" charset="0"/>
            </a:rPr>
            <a:t>pînă</a:t>
          </a:r>
          <a:r>
            <a:rPr lang="ro-RO" sz="1200" dirty="0" smtClean="0">
              <a:latin typeface="+mj-lt"/>
              <a:cs typeface="Times New Roman" panose="02020603050405020304" pitchFamily="18" charset="0"/>
            </a:rPr>
            <a:t> la executarea documentului de plată</a:t>
          </a:r>
        </a:p>
      </dgm:t>
    </dgm:pt>
    <dgm:pt modelId="{B74CC63D-F02F-4D12-BB8F-05FF9640BBA3}" type="parTrans" cxnId="{0CECA00F-D9F7-4817-841C-0F404E1B6251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EABBC4E0-873F-4EA0-BED4-D615A3DBA0ED}" type="sibTrans" cxnId="{0CECA00F-D9F7-4817-841C-0F404E1B6251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43980C68-13E7-4340-B2B8-89715AFA40CA}">
      <dgm:prSet phldrT="[Текст]" custT="1"/>
      <dgm:spPr/>
      <dgm:t>
        <a:bodyPr/>
        <a:lstStyle/>
        <a:p>
          <a:r>
            <a:rPr lang="ro-RO" sz="1400" b="1" i="0" noProof="0" dirty="0" smtClean="0">
              <a:latin typeface="+mj-lt"/>
            </a:rPr>
            <a:t>Trezoreriei de Stat/regionale</a:t>
          </a:r>
        </a:p>
        <a:p>
          <a:endParaRPr lang="ro-RO" sz="1400" b="1" i="0" noProof="0" dirty="0">
            <a:latin typeface="+mj-lt"/>
          </a:endParaRPr>
        </a:p>
      </dgm:t>
    </dgm:pt>
    <dgm:pt modelId="{32F616A9-801D-4C20-B736-51C1EF7A6CBA}" type="parTrans" cxnId="{32D3D7CC-20B3-43D9-97A8-B4C5672BB33C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9134E9A9-1E1E-4F8B-A99A-358F80D8A6B0}" type="sibTrans" cxnId="{32D3D7CC-20B3-43D9-97A8-B4C5672BB33C}">
      <dgm:prSet/>
      <dgm:spPr/>
      <dgm:t>
        <a:bodyPr/>
        <a:lstStyle/>
        <a:p>
          <a:endParaRPr lang="ru-RU" sz="2000">
            <a:latin typeface="+mj-lt"/>
          </a:endParaRPr>
        </a:p>
      </dgm:t>
    </dgm:pt>
    <dgm:pt modelId="{4BD908DF-54B8-4FA1-96E4-A6BBCCB955B8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Dispunerea de informații în mod operativ privind veniturile încasate</a:t>
          </a:r>
        </a:p>
      </dgm:t>
    </dgm:pt>
    <dgm:pt modelId="{85CECD9F-0A10-45EE-8393-40911027C8E4}" type="parTrans" cxnId="{F87B0D30-6259-49FF-A358-ABEBABF6DBC9}">
      <dgm:prSet/>
      <dgm:spPr/>
      <dgm:t>
        <a:bodyPr/>
        <a:lstStyle/>
        <a:p>
          <a:endParaRPr lang="en-US"/>
        </a:p>
      </dgm:t>
    </dgm:pt>
    <dgm:pt modelId="{DCB0A399-9904-4860-AE27-2577525FBAC6}" type="sibTrans" cxnId="{F87B0D30-6259-49FF-A358-ABEBABF6DBC9}">
      <dgm:prSet/>
      <dgm:spPr/>
      <dgm:t>
        <a:bodyPr/>
        <a:lstStyle/>
        <a:p>
          <a:endParaRPr lang="en-US"/>
        </a:p>
      </dgm:t>
    </dgm:pt>
    <dgm:pt modelId="{57C6D82D-BBD4-47B4-926B-6590DECA2F25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reducerea proceselor de prelucrare manuală a documentelor de plată</a:t>
          </a:r>
        </a:p>
      </dgm:t>
    </dgm:pt>
    <dgm:pt modelId="{3E640F44-923D-4813-A433-01EADE4AD56A}" type="parTrans" cxnId="{406B6AA9-055B-4E90-B311-531751DD3F70}">
      <dgm:prSet/>
      <dgm:spPr/>
      <dgm:t>
        <a:bodyPr/>
        <a:lstStyle/>
        <a:p>
          <a:endParaRPr lang="en-US"/>
        </a:p>
      </dgm:t>
    </dgm:pt>
    <dgm:pt modelId="{9D71B8EA-8287-4528-B423-6E9F376CD21F}" type="sibTrans" cxnId="{406B6AA9-055B-4E90-B311-531751DD3F70}">
      <dgm:prSet/>
      <dgm:spPr/>
      <dgm:t>
        <a:bodyPr/>
        <a:lstStyle/>
        <a:p>
          <a:endParaRPr lang="en-US"/>
        </a:p>
      </dgm:t>
    </dgm:pt>
    <dgm:pt modelId="{5A48559C-813F-463A-B1F7-4B371011AC0A}">
      <dgm:prSet phldrT="[Текст]" custT="1"/>
      <dgm:spPr/>
      <dgm:t>
        <a:bodyPr/>
        <a:lstStyle/>
        <a:p>
          <a:endParaRPr lang="ro-RO" sz="1200" dirty="0" smtClean="0">
            <a:latin typeface="+mj-lt"/>
            <a:cs typeface="Times New Roman" panose="02020603050405020304" pitchFamily="18" charset="0"/>
          </a:endParaRPr>
        </a:p>
      </dgm:t>
    </dgm:pt>
    <dgm:pt modelId="{10E2C931-7A33-4A4C-8844-D7FCFB56F130}" type="parTrans" cxnId="{65D1BA26-DCE2-45B0-8534-D59BE01AE798}">
      <dgm:prSet/>
      <dgm:spPr/>
      <dgm:t>
        <a:bodyPr/>
        <a:lstStyle/>
        <a:p>
          <a:endParaRPr lang="en-US"/>
        </a:p>
      </dgm:t>
    </dgm:pt>
    <dgm:pt modelId="{690A65E8-B9AA-474D-83D6-C43B37DCF928}" type="sibTrans" cxnId="{65D1BA26-DCE2-45B0-8534-D59BE01AE798}">
      <dgm:prSet/>
      <dgm:spPr/>
      <dgm:t>
        <a:bodyPr/>
        <a:lstStyle/>
        <a:p>
          <a:endParaRPr lang="en-US"/>
        </a:p>
      </dgm:t>
    </dgm:pt>
    <dgm:pt modelId="{BBEFAE74-A8CB-4F1A-BF9D-A7FEC55E682E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Eficientizarea proceselor de lucru pe segmentul evidenței veniturilor administrate</a:t>
          </a:r>
        </a:p>
      </dgm:t>
    </dgm:pt>
    <dgm:pt modelId="{DB097D92-031B-4ECD-943F-F5E7350C9C55}" type="parTrans" cxnId="{FD59A441-749F-4744-8975-9F3BE92C748A}">
      <dgm:prSet/>
      <dgm:spPr/>
      <dgm:t>
        <a:bodyPr/>
        <a:lstStyle/>
        <a:p>
          <a:endParaRPr lang="en-US"/>
        </a:p>
      </dgm:t>
    </dgm:pt>
    <dgm:pt modelId="{771BB8E0-7C98-4481-8A7E-E14BB7129F52}" type="sibTrans" cxnId="{FD59A441-749F-4744-8975-9F3BE92C748A}">
      <dgm:prSet/>
      <dgm:spPr/>
      <dgm:t>
        <a:bodyPr/>
        <a:lstStyle/>
        <a:p>
          <a:endParaRPr lang="en-US"/>
        </a:p>
      </dgm:t>
    </dgm:pt>
    <dgm:pt modelId="{47C15D27-7534-42DC-9D5A-BDB1E0A3ED03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Înscrierea  informației privind sumele achitate în contul contribuabilului în ziua următoare zilei </a:t>
          </a:r>
          <a:r>
            <a:rPr lang="ro-RO" sz="1200" dirty="0" err="1" smtClean="0">
              <a:latin typeface="+mj-lt"/>
              <a:cs typeface="Times New Roman" panose="02020603050405020304" pitchFamily="18" charset="0"/>
            </a:rPr>
            <a:t>cînd</a:t>
          </a:r>
          <a:r>
            <a:rPr lang="ro-RO" sz="1200" dirty="0" smtClean="0">
              <a:latin typeface="+mj-lt"/>
              <a:cs typeface="Times New Roman" panose="02020603050405020304" pitchFamily="18" charset="0"/>
            </a:rPr>
            <a:t> a avut loc încasarea</a:t>
          </a:r>
        </a:p>
      </dgm:t>
    </dgm:pt>
    <dgm:pt modelId="{C48594A1-1DF9-43DD-A7C8-7AAEB9E18DC3}" type="parTrans" cxnId="{C8B04172-36A6-4FE6-BB61-D525E83F779B}">
      <dgm:prSet/>
      <dgm:spPr/>
      <dgm:t>
        <a:bodyPr/>
        <a:lstStyle/>
        <a:p>
          <a:endParaRPr lang="en-US"/>
        </a:p>
      </dgm:t>
    </dgm:pt>
    <dgm:pt modelId="{40522A7E-A92E-4BAF-8207-3CAF96EBD4FD}" type="sibTrans" cxnId="{C8B04172-36A6-4FE6-BB61-D525E83F779B}">
      <dgm:prSet/>
      <dgm:spPr/>
      <dgm:t>
        <a:bodyPr/>
        <a:lstStyle/>
        <a:p>
          <a:endParaRPr lang="en-US"/>
        </a:p>
      </dgm:t>
    </dgm:pt>
    <dgm:pt modelId="{BE3A60A5-98FD-4DEB-BF7D-B8BF692F240C}">
      <dgm:prSet phldrT="[Текст]" custT="1"/>
      <dgm:spPr/>
      <dgm:t>
        <a:bodyPr/>
        <a:lstStyle/>
        <a:p>
          <a:r>
            <a:rPr lang="ro-RO" sz="1200" noProof="0" dirty="0" smtClean="0">
              <a:latin typeface="+mj-lt"/>
            </a:rPr>
            <a:t>Comunicarea în timp real a erorilor admise la perfectarea documentelor de plată de către Serviciul Fiscal de Stat</a:t>
          </a:r>
          <a:endParaRPr lang="ro-RO" sz="1200" noProof="0" dirty="0">
            <a:latin typeface="+mj-lt"/>
          </a:endParaRPr>
        </a:p>
      </dgm:t>
    </dgm:pt>
    <dgm:pt modelId="{F1132BC9-D480-4E90-90C2-A2B2723B7913}" type="parTrans" cxnId="{A29D77A2-4717-40C9-9CCB-4DCD6922B430}">
      <dgm:prSet/>
      <dgm:spPr/>
      <dgm:t>
        <a:bodyPr/>
        <a:lstStyle/>
        <a:p>
          <a:endParaRPr lang="en-US"/>
        </a:p>
      </dgm:t>
    </dgm:pt>
    <dgm:pt modelId="{AC296B19-62B3-4C36-9F3C-9D05F58BAAE3}" type="sibTrans" cxnId="{A29D77A2-4717-40C9-9CCB-4DCD6922B430}">
      <dgm:prSet/>
      <dgm:spPr/>
      <dgm:t>
        <a:bodyPr/>
        <a:lstStyle/>
        <a:p>
          <a:endParaRPr lang="en-US"/>
        </a:p>
      </dgm:t>
    </dgm:pt>
    <dgm:pt modelId="{5EC14253-CC1E-4406-BFCB-AE2F3B18474D}">
      <dgm:prSet phldrT="[Текст]" custT="1"/>
      <dgm:spPr/>
      <dgm:t>
        <a:bodyPr/>
        <a:lstStyle/>
        <a:p>
          <a:r>
            <a:rPr lang="ro-RO" sz="1200" noProof="0" dirty="0" smtClean="0">
              <a:latin typeface="+mj-lt"/>
            </a:rPr>
            <a:t>autentificarea și protecția datelor  prin aplicarea semnăturii electronice la nivel de fiecare document de plată  </a:t>
          </a:r>
          <a:endParaRPr lang="ro-RO" sz="1200" noProof="0" dirty="0">
            <a:latin typeface="+mj-lt"/>
          </a:endParaRPr>
        </a:p>
      </dgm:t>
    </dgm:pt>
    <dgm:pt modelId="{FACA5A49-2852-4F33-9F36-553CF4BBDE86}" type="parTrans" cxnId="{7C87CDE0-2F38-4632-A1AF-63E6E4FA2CAC}">
      <dgm:prSet/>
      <dgm:spPr/>
      <dgm:t>
        <a:bodyPr/>
        <a:lstStyle/>
        <a:p>
          <a:endParaRPr lang="en-US"/>
        </a:p>
      </dgm:t>
    </dgm:pt>
    <dgm:pt modelId="{EA899FEB-90F1-425F-BE4E-9552DEF38E83}" type="sibTrans" cxnId="{7C87CDE0-2F38-4632-A1AF-63E6E4FA2CAC}">
      <dgm:prSet/>
      <dgm:spPr/>
      <dgm:t>
        <a:bodyPr/>
        <a:lstStyle/>
        <a:p>
          <a:endParaRPr lang="en-US"/>
        </a:p>
      </dgm:t>
    </dgm:pt>
    <dgm:pt modelId="{63953755-D06E-4EFF-A389-79D730472103}">
      <dgm:prSet phldrT="[Текст]" custT="1"/>
      <dgm:spPr/>
      <dgm:t>
        <a:bodyPr/>
        <a:lstStyle/>
        <a:p>
          <a:r>
            <a:rPr lang="ro-RO" sz="1200" noProof="0" dirty="0" smtClean="0">
              <a:latin typeface="+mj-lt"/>
              <a:cs typeface="Times New Roman" panose="02020603050405020304" pitchFamily="18" charset="0"/>
            </a:rPr>
            <a:t>simplificarea proceselor de lucru prin automatizarea verificării registrelor zilnice și cumulative a veniturilor și e</a:t>
          </a:r>
          <a:r>
            <a:rPr lang="ro-RO" sz="1200" noProof="0" dirty="0" smtClean="0">
              <a:latin typeface="+mj-lt"/>
            </a:rPr>
            <a:t>liminarea formării și expedierii registrelor documentelor de plată executate și remise fără executare</a:t>
          </a:r>
          <a:endParaRPr lang="ro-RO" sz="1200" noProof="0" dirty="0">
            <a:latin typeface="+mj-lt"/>
          </a:endParaRPr>
        </a:p>
      </dgm:t>
    </dgm:pt>
    <dgm:pt modelId="{14724291-005C-4BA1-A0D5-ECDD1E24FE1B}" type="parTrans" cxnId="{5E45F574-D9D9-4875-A48E-E4A4CA07C571}">
      <dgm:prSet/>
      <dgm:spPr/>
      <dgm:t>
        <a:bodyPr/>
        <a:lstStyle/>
        <a:p>
          <a:endParaRPr lang="en-US"/>
        </a:p>
      </dgm:t>
    </dgm:pt>
    <dgm:pt modelId="{29A9608D-1DDA-4A2D-B4C9-D32F6FFC7BC5}" type="sibTrans" cxnId="{5E45F574-D9D9-4875-A48E-E4A4CA07C571}">
      <dgm:prSet/>
      <dgm:spPr/>
      <dgm:t>
        <a:bodyPr/>
        <a:lstStyle/>
        <a:p>
          <a:endParaRPr lang="en-US"/>
        </a:p>
      </dgm:t>
    </dgm:pt>
    <dgm:pt modelId="{78DBABB7-476C-425B-8BEC-A69A05DDC78B}">
      <dgm:prSet phldrT="[Текст]" custT="1"/>
      <dgm:spPr/>
      <dgm:t>
        <a:bodyPr/>
        <a:lstStyle/>
        <a:p>
          <a:r>
            <a:rPr lang="ro-RO" sz="1200" dirty="0" smtClean="0">
              <a:latin typeface="+mj-lt"/>
              <a:cs typeface="Times New Roman" panose="02020603050405020304" pitchFamily="18" charset="0"/>
            </a:rPr>
            <a:t>Utilizarea tehnologiilor noi IT</a:t>
          </a:r>
        </a:p>
      </dgm:t>
    </dgm:pt>
    <dgm:pt modelId="{9D10F1E0-09B5-438A-85D2-CB97D9DE7D94}" type="parTrans" cxnId="{E5BF2B7F-DA3D-46D8-920F-4B3BEF34D60A}">
      <dgm:prSet/>
      <dgm:spPr/>
      <dgm:t>
        <a:bodyPr/>
        <a:lstStyle/>
        <a:p>
          <a:endParaRPr lang="en-US"/>
        </a:p>
      </dgm:t>
    </dgm:pt>
    <dgm:pt modelId="{61A11198-D7BF-48B0-B942-78D40ECF75E6}" type="sibTrans" cxnId="{E5BF2B7F-DA3D-46D8-920F-4B3BEF34D60A}">
      <dgm:prSet/>
      <dgm:spPr/>
      <dgm:t>
        <a:bodyPr/>
        <a:lstStyle/>
        <a:p>
          <a:endParaRPr lang="en-US"/>
        </a:p>
      </dgm:t>
    </dgm:pt>
    <dgm:pt modelId="{E4422378-9B6C-4383-87C3-EFF2C33FB363}" type="pres">
      <dgm:prSet presAssocID="{A43F7E4D-34AB-4D07-9C55-C069B3D7AB4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CE7225-C542-4690-B4A5-54D17382F508}" type="pres">
      <dgm:prSet presAssocID="{DA7E108A-DBBC-467F-A989-E20A41B61B6D}" presName="composite" presStyleCnt="0"/>
      <dgm:spPr/>
    </dgm:pt>
    <dgm:pt modelId="{8041DC1D-A2AE-4E48-BE5B-B8061F0C1260}" type="pres">
      <dgm:prSet presAssocID="{DA7E108A-DBBC-467F-A989-E20A41B61B6D}" presName="rect1" presStyleLbl="trAlignAcc1" presStyleIdx="0" presStyleCnt="2" custScaleX="105065" custScaleY="224203" custLinFactNeighborX="-5094" custLinFactNeighborY="-1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56C29-3902-44E0-9F5D-331B064980C3}" type="pres">
      <dgm:prSet presAssocID="{DA7E108A-DBBC-467F-A989-E20A41B61B6D}" presName="rect2" presStyleLbl="fgImgPlace1" presStyleIdx="0" presStyleCnt="2" custScaleX="92726" custScaleY="90946" custLinFactNeighborX="-35822" custLinFactNeighborY="-644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</dgm:pt>
    <dgm:pt modelId="{C98B0E6E-9F46-429E-85E4-4C6E6E56797A}" type="pres">
      <dgm:prSet presAssocID="{55216D09-3013-4809-AFED-7AF2E4F25843}" presName="sibTrans" presStyleCnt="0"/>
      <dgm:spPr/>
    </dgm:pt>
    <dgm:pt modelId="{5E61C5D8-8F5D-41F2-9289-4D895CBA1024}" type="pres">
      <dgm:prSet presAssocID="{43980C68-13E7-4340-B2B8-89715AFA40CA}" presName="composite" presStyleCnt="0"/>
      <dgm:spPr/>
    </dgm:pt>
    <dgm:pt modelId="{A5321FDE-90D2-48C7-9645-95205816DB0D}" type="pres">
      <dgm:prSet presAssocID="{43980C68-13E7-4340-B2B8-89715AFA40CA}" presName="rect1" presStyleLbl="trAlignAcc1" presStyleIdx="1" presStyleCnt="2" custScaleX="118953" custScaleY="200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94602-4593-4013-B7BE-F179D23FBCF7}" type="pres">
      <dgm:prSet presAssocID="{43980C68-13E7-4340-B2B8-89715AFA40CA}" presName="rect2" presStyleLbl="fgImgPlace1" presStyleIdx="1" presStyleCnt="2" custLinFactNeighborX="-40014" custLinFactNeighborY="-244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  <dgm:t>
        <a:bodyPr/>
        <a:lstStyle/>
        <a:p>
          <a:endParaRPr lang="ru-RU"/>
        </a:p>
      </dgm:t>
    </dgm:pt>
  </dgm:ptLst>
  <dgm:cxnLst>
    <dgm:cxn modelId="{2664B056-8E94-4F54-AC99-95724C09C891}" type="presOf" srcId="{78DBABB7-476C-425B-8BEC-A69A05DDC78B}" destId="{8041DC1D-A2AE-4E48-BE5B-B8061F0C1260}" srcOrd="0" destOrd="7" presId="urn:microsoft.com/office/officeart/2008/layout/PictureStrips"/>
    <dgm:cxn modelId="{406B6AA9-055B-4E90-B311-531751DD3F70}" srcId="{DA7E108A-DBBC-467F-A989-E20A41B61B6D}" destId="{57C6D82D-BBD4-47B4-926B-6590DECA2F25}" srcOrd="3" destOrd="0" parTransId="{3E640F44-923D-4813-A433-01EADE4AD56A}" sibTransId="{9D71B8EA-8287-4528-B423-6E9F376CD21F}"/>
    <dgm:cxn modelId="{32D3D7CC-20B3-43D9-97A8-B4C5672BB33C}" srcId="{A43F7E4D-34AB-4D07-9C55-C069B3D7AB43}" destId="{43980C68-13E7-4340-B2B8-89715AFA40CA}" srcOrd="1" destOrd="0" parTransId="{32F616A9-801D-4C20-B736-51C1EF7A6CBA}" sibTransId="{9134E9A9-1E1E-4F8B-A99A-358F80D8A6B0}"/>
    <dgm:cxn modelId="{FD59A441-749F-4744-8975-9F3BE92C748A}" srcId="{DA7E108A-DBBC-467F-A989-E20A41B61B6D}" destId="{BBEFAE74-A8CB-4F1A-BF9D-A7FEC55E682E}" srcOrd="2" destOrd="0" parTransId="{DB097D92-031B-4ECD-943F-F5E7350C9C55}" sibTransId="{771BB8E0-7C98-4481-8A7E-E14BB7129F52}"/>
    <dgm:cxn modelId="{E5BF2B7F-DA3D-46D8-920F-4B3BEF34D60A}" srcId="{DA7E108A-DBBC-467F-A989-E20A41B61B6D}" destId="{78DBABB7-476C-425B-8BEC-A69A05DDC78B}" srcOrd="6" destOrd="0" parTransId="{9D10F1E0-09B5-438A-85D2-CB97D9DE7D94}" sibTransId="{61A11198-D7BF-48B0-B942-78D40ECF75E6}"/>
    <dgm:cxn modelId="{7C87CDE0-2F38-4632-A1AF-63E6E4FA2CAC}" srcId="{43980C68-13E7-4340-B2B8-89715AFA40CA}" destId="{5EC14253-CC1E-4406-BFCB-AE2F3B18474D}" srcOrd="2" destOrd="0" parTransId="{FACA5A49-2852-4F33-9F36-553CF4BBDE86}" sibTransId="{EA899FEB-90F1-425F-BE4E-9552DEF38E83}"/>
    <dgm:cxn modelId="{056B0E23-0814-4835-9EE3-36B8918F2DB9}" type="presOf" srcId="{4BD908DF-54B8-4FA1-96E4-A6BBCCB955B8}" destId="{8041DC1D-A2AE-4E48-BE5B-B8061F0C1260}" srcOrd="0" destOrd="2" presId="urn:microsoft.com/office/officeart/2008/layout/PictureStrips"/>
    <dgm:cxn modelId="{0FCABBFF-BEDC-4751-8438-429073C09D06}" type="presOf" srcId="{5A48559C-813F-463A-B1F7-4B371011AC0A}" destId="{8041DC1D-A2AE-4E48-BE5B-B8061F0C1260}" srcOrd="0" destOrd="1" presId="urn:microsoft.com/office/officeart/2008/layout/PictureStrips"/>
    <dgm:cxn modelId="{5E45F574-D9D9-4875-A48E-E4A4CA07C571}" srcId="{43980C68-13E7-4340-B2B8-89715AFA40CA}" destId="{63953755-D06E-4EFF-A389-79D730472103}" srcOrd="0" destOrd="0" parTransId="{14724291-005C-4BA1-A0D5-ECDD1E24FE1B}" sibTransId="{29A9608D-1DDA-4A2D-B4C9-D32F6FFC7BC5}"/>
    <dgm:cxn modelId="{D0145D93-80A0-41CE-AFDF-B4B25382156E}" type="presOf" srcId="{5EC14253-CC1E-4406-BFCB-AE2F3B18474D}" destId="{A5321FDE-90D2-48C7-9645-95205816DB0D}" srcOrd="0" destOrd="3" presId="urn:microsoft.com/office/officeart/2008/layout/PictureStrips"/>
    <dgm:cxn modelId="{CD5051A6-4584-411D-B506-E12276EE29DB}" type="presOf" srcId="{63953755-D06E-4EFF-A389-79D730472103}" destId="{A5321FDE-90D2-48C7-9645-95205816DB0D}" srcOrd="0" destOrd="1" presId="urn:microsoft.com/office/officeart/2008/layout/PictureStrips"/>
    <dgm:cxn modelId="{54509874-E029-4519-BDD6-DCBD55B73E25}" type="presOf" srcId="{A43F7E4D-34AB-4D07-9C55-C069B3D7AB43}" destId="{E4422378-9B6C-4383-87C3-EFF2C33FB363}" srcOrd="0" destOrd="0" presId="urn:microsoft.com/office/officeart/2008/layout/PictureStrips"/>
    <dgm:cxn modelId="{2FE04067-C486-44D9-B7DC-8CB831F3469C}" type="presOf" srcId="{43980C68-13E7-4340-B2B8-89715AFA40CA}" destId="{A5321FDE-90D2-48C7-9645-95205816DB0D}" srcOrd="0" destOrd="0" presId="urn:microsoft.com/office/officeart/2008/layout/PictureStrips"/>
    <dgm:cxn modelId="{3C344F41-5C7A-42B9-9451-09A4DAE5502E}" type="presOf" srcId="{BE3A60A5-98FD-4DEB-BF7D-B8BF692F240C}" destId="{A5321FDE-90D2-48C7-9645-95205816DB0D}" srcOrd="0" destOrd="2" presId="urn:microsoft.com/office/officeart/2008/layout/PictureStrips"/>
    <dgm:cxn modelId="{AAD833E9-7CAB-40E7-AFD4-4F7FE635B64F}" type="presOf" srcId="{AB1A8D11-5A47-4417-9D8D-7F201A128DE5}" destId="{8041DC1D-A2AE-4E48-BE5B-B8061F0C1260}" srcOrd="0" destOrd="6" presId="urn:microsoft.com/office/officeart/2008/layout/PictureStrips"/>
    <dgm:cxn modelId="{CD9D25F9-BEA7-4FEB-8586-ABBF032DB924}" type="presOf" srcId="{BBEFAE74-A8CB-4F1A-BF9D-A7FEC55E682E}" destId="{8041DC1D-A2AE-4E48-BE5B-B8061F0C1260}" srcOrd="0" destOrd="3" presId="urn:microsoft.com/office/officeart/2008/layout/PictureStrips"/>
    <dgm:cxn modelId="{89EACCF8-007E-45EE-B724-09A8E45E4F27}" type="presOf" srcId="{47C15D27-7534-42DC-9D5A-BDB1E0A3ED03}" destId="{8041DC1D-A2AE-4E48-BE5B-B8061F0C1260}" srcOrd="0" destOrd="5" presId="urn:microsoft.com/office/officeart/2008/layout/PictureStrips"/>
    <dgm:cxn modelId="{0CECA00F-D9F7-4817-841C-0F404E1B6251}" srcId="{DA7E108A-DBBC-467F-A989-E20A41B61B6D}" destId="{AB1A8D11-5A47-4417-9D8D-7F201A128DE5}" srcOrd="5" destOrd="0" parTransId="{B74CC63D-F02F-4D12-BB8F-05FF9640BBA3}" sibTransId="{EABBC4E0-873F-4EA0-BED4-D615A3DBA0ED}"/>
    <dgm:cxn modelId="{26FFE317-57AF-41AA-B191-0F174369D246}" srcId="{A43F7E4D-34AB-4D07-9C55-C069B3D7AB43}" destId="{DA7E108A-DBBC-467F-A989-E20A41B61B6D}" srcOrd="0" destOrd="0" parTransId="{D93FAC9A-1AFB-4156-B44F-136124725AF7}" sibTransId="{55216D09-3013-4809-AFED-7AF2E4F25843}"/>
    <dgm:cxn modelId="{A29D77A2-4717-40C9-9CCB-4DCD6922B430}" srcId="{43980C68-13E7-4340-B2B8-89715AFA40CA}" destId="{BE3A60A5-98FD-4DEB-BF7D-B8BF692F240C}" srcOrd="1" destOrd="0" parTransId="{F1132BC9-D480-4E90-90C2-A2B2723B7913}" sibTransId="{AC296B19-62B3-4C36-9F3C-9D05F58BAAE3}"/>
    <dgm:cxn modelId="{F8FDFB01-FCF5-4227-99EF-E3F4B913970B}" type="presOf" srcId="{DA7E108A-DBBC-467F-A989-E20A41B61B6D}" destId="{8041DC1D-A2AE-4E48-BE5B-B8061F0C1260}" srcOrd="0" destOrd="0" presId="urn:microsoft.com/office/officeart/2008/layout/PictureStrips"/>
    <dgm:cxn modelId="{C8B04172-36A6-4FE6-BB61-D525E83F779B}" srcId="{DA7E108A-DBBC-467F-A989-E20A41B61B6D}" destId="{47C15D27-7534-42DC-9D5A-BDB1E0A3ED03}" srcOrd="4" destOrd="0" parTransId="{C48594A1-1DF9-43DD-A7C8-7AAEB9E18DC3}" sibTransId="{40522A7E-A92E-4BAF-8207-3CAF96EBD4FD}"/>
    <dgm:cxn modelId="{F87B0D30-6259-49FF-A358-ABEBABF6DBC9}" srcId="{DA7E108A-DBBC-467F-A989-E20A41B61B6D}" destId="{4BD908DF-54B8-4FA1-96E4-A6BBCCB955B8}" srcOrd="1" destOrd="0" parTransId="{85CECD9F-0A10-45EE-8393-40911027C8E4}" sibTransId="{DCB0A399-9904-4860-AE27-2577525FBAC6}"/>
    <dgm:cxn modelId="{FFC1A14F-F65F-4834-97DB-1C896DE90F6A}" type="presOf" srcId="{57C6D82D-BBD4-47B4-926B-6590DECA2F25}" destId="{8041DC1D-A2AE-4E48-BE5B-B8061F0C1260}" srcOrd="0" destOrd="4" presId="urn:microsoft.com/office/officeart/2008/layout/PictureStrips"/>
    <dgm:cxn modelId="{65D1BA26-DCE2-45B0-8534-D59BE01AE798}" srcId="{DA7E108A-DBBC-467F-A989-E20A41B61B6D}" destId="{5A48559C-813F-463A-B1F7-4B371011AC0A}" srcOrd="0" destOrd="0" parTransId="{10E2C931-7A33-4A4C-8844-D7FCFB56F130}" sibTransId="{690A65E8-B9AA-474D-83D6-C43B37DCF928}"/>
    <dgm:cxn modelId="{58EF40B9-C384-401F-9BC7-9E0DB56546C1}" type="presParOf" srcId="{E4422378-9B6C-4383-87C3-EFF2C33FB363}" destId="{B2CE7225-C542-4690-B4A5-54D17382F508}" srcOrd="0" destOrd="0" presId="urn:microsoft.com/office/officeart/2008/layout/PictureStrips"/>
    <dgm:cxn modelId="{EA36F25E-456C-4115-9A33-868A223887B5}" type="presParOf" srcId="{B2CE7225-C542-4690-B4A5-54D17382F508}" destId="{8041DC1D-A2AE-4E48-BE5B-B8061F0C1260}" srcOrd="0" destOrd="0" presId="urn:microsoft.com/office/officeart/2008/layout/PictureStrips"/>
    <dgm:cxn modelId="{8D5760AC-0350-4C0E-8A0C-C2D5D198AFD7}" type="presParOf" srcId="{B2CE7225-C542-4690-B4A5-54D17382F508}" destId="{47656C29-3902-44E0-9F5D-331B064980C3}" srcOrd="1" destOrd="0" presId="urn:microsoft.com/office/officeart/2008/layout/PictureStrips"/>
    <dgm:cxn modelId="{3300F33B-86E8-4EB4-8BE5-33A44E2883A9}" type="presParOf" srcId="{E4422378-9B6C-4383-87C3-EFF2C33FB363}" destId="{C98B0E6E-9F46-429E-85E4-4C6E6E56797A}" srcOrd="1" destOrd="0" presId="urn:microsoft.com/office/officeart/2008/layout/PictureStrips"/>
    <dgm:cxn modelId="{78F2B831-9EEB-425B-802B-83A9F7FD1790}" type="presParOf" srcId="{E4422378-9B6C-4383-87C3-EFF2C33FB363}" destId="{5E61C5D8-8F5D-41F2-9289-4D895CBA1024}" srcOrd="2" destOrd="0" presId="urn:microsoft.com/office/officeart/2008/layout/PictureStrips"/>
    <dgm:cxn modelId="{111C4C96-E24A-437E-9DF3-6A07146A04DF}" type="presParOf" srcId="{5E61C5D8-8F5D-41F2-9289-4D895CBA1024}" destId="{A5321FDE-90D2-48C7-9645-95205816DB0D}" srcOrd="0" destOrd="0" presId="urn:microsoft.com/office/officeart/2008/layout/PictureStrips"/>
    <dgm:cxn modelId="{F781C94D-2820-4622-A20A-C531E99789F7}" type="presParOf" srcId="{5E61C5D8-8F5D-41F2-9289-4D895CBA1024}" destId="{59994602-4593-4013-B7BE-F179D23FBCF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880B33E-0A9D-4601-8EA0-A44F1B2D6A22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832AC67-78CD-441B-85F4-291A5D2326BF}">
      <dgm:prSet phldrT="[Текст]" custT="1"/>
      <dgm:spPr>
        <a:solidFill>
          <a:srgbClr val="5B9BD5"/>
        </a:solidFill>
      </dgm:spPr>
      <dgm:t>
        <a:bodyPr/>
        <a:lstStyle/>
        <a:p>
          <a:r>
            <a:rPr lang="ro-RO" sz="1700" noProof="0" dirty="0" smtClean="0">
              <a:latin typeface="+mj-lt"/>
            </a:rPr>
            <a:t>Schimbul de informații între SIA Gestionarea informației trezoreriale a Serviciului Fiscal de Stat și </a:t>
          </a:r>
          <a:r>
            <a:rPr lang="ro-RO" sz="1700" noProof="0" dirty="0" smtClean="0">
              <a:solidFill>
                <a:srgbClr val="FF0000"/>
              </a:solidFill>
              <a:latin typeface="+mj-lt"/>
            </a:rPr>
            <a:t>SIEB</a:t>
          </a:r>
          <a:r>
            <a:rPr lang="ro-RO" sz="1700" noProof="0" dirty="0" smtClean="0">
              <a:latin typeface="+mj-lt"/>
            </a:rPr>
            <a:t> a Ministerului Finanțelor se efectuează prin intermediul serviciilor web, în regim online</a:t>
          </a:r>
          <a:endParaRPr lang="ro-RO" sz="1700" noProof="0" dirty="0">
            <a:latin typeface="+mj-lt"/>
          </a:endParaRPr>
        </a:p>
      </dgm:t>
    </dgm:pt>
    <dgm:pt modelId="{5EA0AE6F-3C3A-46FD-895A-ECEAE8DA3B7B}" type="parTrans" cxnId="{1ECBD9CA-80D7-42B6-B0BA-CFAAAB050776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D24DFE4B-E0EE-4EB6-BDAD-8D7014E3ED9F}" type="sibTrans" cxnId="{1ECBD9CA-80D7-42B6-B0BA-CFAAAB050776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E0A94086-7B89-4F0C-BAB8-663537F175C8}" type="pres">
      <dgm:prSet presAssocID="{3880B33E-0A9D-4601-8EA0-A44F1B2D6A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B42416-43B5-4A33-912F-0BB8D87E7176}" type="pres">
      <dgm:prSet presAssocID="{A832AC67-78CD-441B-85F4-291A5D2326BF}" presName="node" presStyleLbl="node1" presStyleIdx="0" presStyleCnt="1" custLinFactNeighborX="203" custLinFactNeighborY="15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CBD9CA-80D7-42B6-B0BA-CFAAAB050776}" srcId="{3880B33E-0A9D-4601-8EA0-A44F1B2D6A22}" destId="{A832AC67-78CD-441B-85F4-291A5D2326BF}" srcOrd="0" destOrd="0" parTransId="{5EA0AE6F-3C3A-46FD-895A-ECEAE8DA3B7B}" sibTransId="{D24DFE4B-E0EE-4EB6-BDAD-8D7014E3ED9F}"/>
    <dgm:cxn modelId="{8D5E4B29-2630-487A-9253-CF82B9C5B4E6}" type="presOf" srcId="{A832AC67-78CD-441B-85F4-291A5D2326BF}" destId="{E9B42416-43B5-4A33-912F-0BB8D87E7176}" srcOrd="0" destOrd="0" presId="urn:microsoft.com/office/officeart/2005/8/layout/process1"/>
    <dgm:cxn modelId="{D9159A45-AFA5-4CED-A7E7-59EC1CB116AF}" type="presOf" srcId="{3880B33E-0A9D-4601-8EA0-A44F1B2D6A22}" destId="{E0A94086-7B89-4F0C-BAB8-663537F175C8}" srcOrd="0" destOrd="0" presId="urn:microsoft.com/office/officeart/2005/8/layout/process1"/>
    <dgm:cxn modelId="{FD22CC9A-12A9-4734-885A-101B2C723724}" type="presParOf" srcId="{E0A94086-7B89-4F0C-BAB8-663537F175C8}" destId="{E9B42416-43B5-4A33-912F-0BB8D87E717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9A1E29-DDF4-4924-A324-3E904563363F}">
      <dsp:nvSpPr>
        <dsp:cNvPr id="0" name=""/>
        <dsp:cNvSpPr/>
      </dsp:nvSpPr>
      <dsp:spPr>
        <a:xfrm>
          <a:off x="0" y="1081246"/>
          <a:ext cx="3886200" cy="148612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noProof="0" dirty="0" smtClean="0">
              <a:latin typeface="+mj-lt"/>
            </a:rPr>
            <a:t>Sistemul </a:t>
          </a:r>
          <a:r>
            <a:rPr lang="x-none" sz="1600" kern="1200" noProof="0" smtClean="0">
              <a:latin typeface="+mj-lt"/>
            </a:rPr>
            <a:t>informațional va facilita accesul operativ la</a:t>
          </a:r>
          <a:r>
            <a:rPr lang="en-US" sz="1600" kern="1200" noProof="0" dirty="0" smtClean="0">
              <a:latin typeface="+mj-lt"/>
            </a:rPr>
            <a:t> </a:t>
          </a:r>
          <a:r>
            <a:rPr lang="en-US" sz="1600" kern="1200" noProof="0" dirty="0" err="1" smtClean="0">
              <a:latin typeface="+mj-lt"/>
            </a:rPr>
            <a:t>informa</a:t>
          </a:r>
          <a:r>
            <a:rPr lang="ro-RO" sz="1600" kern="1200" noProof="0" dirty="0" smtClean="0">
              <a:latin typeface="+mj-lt"/>
            </a:rPr>
            <a:t>ți</a:t>
          </a:r>
          <a:r>
            <a:rPr lang="en-US" sz="1600" kern="1200" noProof="0" dirty="0" smtClean="0">
              <a:latin typeface="+mj-lt"/>
            </a:rPr>
            <a:t>a </a:t>
          </a:r>
          <a:r>
            <a:rPr lang="en-US" sz="1600" kern="1200" noProof="0" dirty="0" err="1" smtClean="0">
              <a:latin typeface="+mj-lt"/>
            </a:rPr>
            <a:t>despre</a:t>
          </a:r>
          <a:r>
            <a:rPr lang="en-US" sz="1600" kern="1200" noProof="0" dirty="0" smtClean="0">
              <a:latin typeface="+mj-lt"/>
            </a:rPr>
            <a:t> </a:t>
          </a:r>
          <a:r>
            <a:rPr lang="ro-RO" sz="1600" kern="1200" noProof="0" dirty="0" smtClean="0">
              <a:latin typeface="+mj-lt"/>
            </a:rPr>
            <a:t>încasări la buget, </a:t>
          </a:r>
          <a:r>
            <a:rPr lang="x-none" sz="1600" kern="1200" noProof="0" smtClean="0">
              <a:latin typeface="+mj-lt"/>
            </a:rPr>
            <a:t>va </a:t>
          </a:r>
          <a:r>
            <a:rPr lang="x-none" sz="1600" kern="1200" noProof="0" dirty="0" smtClean="0">
              <a:latin typeface="+mj-lt"/>
            </a:rPr>
            <a:t>permite eficientizarea proceselor de evidență a veniturilor administrate de SFS, va asigura păstrarea istoricului  documentelor </a:t>
          </a:r>
          <a:r>
            <a:rPr lang="x-none" sz="1600" kern="1200" noProof="0" smtClean="0">
              <a:latin typeface="+mj-lt"/>
            </a:rPr>
            <a:t>de plată</a:t>
          </a:r>
          <a:r>
            <a:rPr lang="ro-RO" sz="1600" kern="1200" noProof="0" dirty="0" smtClean="0">
              <a:latin typeface="+mj-lt"/>
            </a:rPr>
            <a:t> perfectate de SFS</a:t>
          </a:r>
          <a:r>
            <a:rPr lang="x-none" sz="1600" kern="1200" noProof="0" smtClean="0">
              <a:latin typeface="+mj-lt"/>
            </a:rPr>
            <a:t>.</a:t>
          </a:r>
          <a:endParaRPr lang="x-none" sz="1600" kern="1200" noProof="0" dirty="0">
            <a:latin typeface="+mj-lt"/>
          </a:endParaRPr>
        </a:p>
      </dsp:txBody>
      <dsp:txXfrm>
        <a:off x="0" y="1081246"/>
        <a:ext cx="3886200" cy="1486125"/>
      </dsp:txXfrm>
    </dsp:sp>
    <dsp:sp modelId="{89B69FA6-F4BD-4D17-9267-6BC2DB0B48F3}">
      <dsp:nvSpPr>
        <dsp:cNvPr id="0" name=""/>
        <dsp:cNvSpPr/>
      </dsp:nvSpPr>
      <dsp:spPr>
        <a:xfrm>
          <a:off x="0" y="2567371"/>
          <a:ext cx="3886200" cy="702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noProof="0" dirty="0" smtClean="0"/>
            <a:t>Sistemul  reprezintă resursa </a:t>
          </a:r>
          <a:r>
            <a:rPr lang="x-none" sz="1400" kern="1200" noProof="0" smtClean="0"/>
            <a:t>informațională privind </a:t>
          </a:r>
          <a:r>
            <a:rPr lang="x-none" sz="1400" kern="1200" noProof="0" dirty="0" smtClean="0"/>
            <a:t>evidența veniturilor administrate de SFS</a:t>
          </a:r>
          <a:endParaRPr lang="x-none" sz="1400" kern="1200" noProof="0" dirty="0"/>
        </a:p>
      </dsp:txBody>
      <dsp:txXfrm>
        <a:off x="0" y="2567371"/>
        <a:ext cx="3886200" cy="7027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18F3D-1133-418E-838C-8C6ED0D4B748}">
      <dsp:nvSpPr>
        <dsp:cNvPr id="0" name=""/>
        <dsp:cNvSpPr/>
      </dsp:nvSpPr>
      <dsp:spPr>
        <a:xfrm>
          <a:off x="890492" y="1103167"/>
          <a:ext cx="2570121" cy="2119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600" kern="1200" dirty="0" smtClean="0">
              <a:latin typeface="+mj-lt"/>
            </a:rPr>
            <a:t>Implementarea modulului privind schimbul de informații de la Serviciul Fiscal de Stat către Trezoreria de Stat/ Trezoreriile regionale</a:t>
          </a:r>
          <a:endParaRPr lang="ru-RU" sz="1600" kern="1200" dirty="0">
            <a:latin typeface="+mj-lt"/>
          </a:endParaRPr>
        </a:p>
      </dsp:txBody>
      <dsp:txXfrm>
        <a:off x="939275" y="1151950"/>
        <a:ext cx="2472555" cy="1568000"/>
      </dsp:txXfrm>
    </dsp:sp>
    <dsp:sp modelId="{E7990E00-52D1-46D8-8B4D-3576737882A4}">
      <dsp:nvSpPr>
        <dsp:cNvPr id="0" name=""/>
        <dsp:cNvSpPr/>
      </dsp:nvSpPr>
      <dsp:spPr>
        <a:xfrm>
          <a:off x="2344334" y="1642164"/>
          <a:ext cx="2783956" cy="2783956"/>
        </a:xfrm>
        <a:prstGeom prst="leftCircularArrow">
          <a:avLst>
            <a:gd name="adj1" fmla="val 2975"/>
            <a:gd name="adj2" fmla="val 364511"/>
            <a:gd name="adj3" fmla="val 2140022"/>
            <a:gd name="adj4" fmla="val 9024489"/>
            <a:gd name="adj5" fmla="val 347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84FD11-3AA4-4966-B88E-07262BA135AE}">
      <dsp:nvSpPr>
        <dsp:cNvPr id="0" name=""/>
        <dsp:cNvSpPr/>
      </dsp:nvSpPr>
      <dsp:spPr>
        <a:xfrm>
          <a:off x="1461630" y="2768734"/>
          <a:ext cx="2284552" cy="908491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5100" kern="1200" dirty="0" smtClean="0">
              <a:latin typeface="+mj-lt"/>
            </a:rPr>
            <a:t>Etapa I</a:t>
          </a:r>
          <a:endParaRPr lang="ru-RU" sz="5100" kern="1200" dirty="0">
            <a:latin typeface="+mj-lt"/>
          </a:endParaRPr>
        </a:p>
      </dsp:txBody>
      <dsp:txXfrm>
        <a:off x="1488239" y="2795343"/>
        <a:ext cx="2231334" cy="855273"/>
      </dsp:txXfrm>
    </dsp:sp>
    <dsp:sp modelId="{4DFB357F-3001-49A1-95BD-692BD2057834}">
      <dsp:nvSpPr>
        <dsp:cNvPr id="0" name=""/>
        <dsp:cNvSpPr/>
      </dsp:nvSpPr>
      <dsp:spPr>
        <a:xfrm>
          <a:off x="4140517" y="1103167"/>
          <a:ext cx="2570121" cy="2119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600" kern="1200" dirty="0" smtClean="0">
              <a:latin typeface="+mj-lt"/>
            </a:rPr>
            <a:t>Implementarea modulului privind schimbul de informații de la Trezoreria de Stat/ Trezoreriile regionale către Serviciul Fiscal de Stat</a:t>
          </a:r>
          <a:endParaRPr lang="ru-RU" sz="1600" kern="1200" dirty="0">
            <a:latin typeface="+mj-lt"/>
          </a:endParaRPr>
        </a:p>
      </dsp:txBody>
      <dsp:txXfrm>
        <a:off x="4189300" y="1606196"/>
        <a:ext cx="2472555" cy="1568000"/>
      </dsp:txXfrm>
    </dsp:sp>
    <dsp:sp modelId="{BCA698A8-D487-4AB5-B72E-65949A4733A1}">
      <dsp:nvSpPr>
        <dsp:cNvPr id="0" name=""/>
        <dsp:cNvSpPr/>
      </dsp:nvSpPr>
      <dsp:spPr>
        <a:xfrm>
          <a:off x="4711655" y="648922"/>
          <a:ext cx="2284552" cy="9084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5100" kern="1200" dirty="0" smtClean="0">
              <a:latin typeface="+mj-lt"/>
            </a:rPr>
            <a:t>Etapa II</a:t>
          </a:r>
          <a:endParaRPr lang="ru-RU" sz="5100" kern="1200" dirty="0">
            <a:latin typeface="+mj-lt"/>
          </a:endParaRPr>
        </a:p>
      </dsp:txBody>
      <dsp:txXfrm>
        <a:off x="4738264" y="675531"/>
        <a:ext cx="2231334" cy="855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7B5B5-D79D-4F36-B886-D3D434979754}">
      <dsp:nvSpPr>
        <dsp:cNvPr id="0" name=""/>
        <dsp:cNvSpPr/>
      </dsp:nvSpPr>
      <dsp:spPr>
        <a:xfrm>
          <a:off x="6505" y="0"/>
          <a:ext cx="6651969" cy="10081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kern="1200" noProof="0" dirty="0" smtClean="0">
              <a:latin typeface="+mj-lt"/>
            </a:rPr>
            <a:t>Schimbul de informații între SIA Gestionarea informației </a:t>
          </a:r>
          <a:r>
            <a:rPr lang="ro-RO" sz="1800" kern="1200" noProof="0" dirty="0" err="1" smtClean="0">
              <a:latin typeface="+mj-lt"/>
            </a:rPr>
            <a:t>trezoreriale</a:t>
          </a:r>
          <a:r>
            <a:rPr lang="ro-RO" sz="1800" kern="1200" noProof="0" dirty="0" smtClean="0">
              <a:latin typeface="+mj-lt"/>
            </a:rPr>
            <a:t> a Serviciului Fiscal de Stat și </a:t>
          </a:r>
          <a:r>
            <a:rPr lang="ro-RO" sz="1800" kern="1200" noProof="0" dirty="0" smtClean="0">
              <a:solidFill>
                <a:schemeClr val="bg1"/>
              </a:solidFill>
              <a:latin typeface="+mj-lt"/>
            </a:rPr>
            <a:t>Sistemul informațional de executare a bugetelor</a:t>
          </a:r>
          <a:r>
            <a:rPr lang="ro-RO" sz="1800" kern="1200" noProof="0" dirty="0" smtClean="0">
              <a:latin typeface="+mj-lt"/>
            </a:rPr>
            <a:t> (modulul Trezoreria) a Ministerului Finanțelor se efectuează prin intermediul serviciilor web, în regim online</a:t>
          </a:r>
          <a:endParaRPr lang="ro-RO" sz="1800" kern="1200" noProof="0" dirty="0">
            <a:solidFill>
              <a:schemeClr val="bg1"/>
            </a:solidFill>
            <a:latin typeface="+mj-lt"/>
          </a:endParaRPr>
        </a:p>
      </dsp:txBody>
      <dsp:txXfrm>
        <a:off x="36032" y="29527"/>
        <a:ext cx="6592915" cy="9490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EA7D6-6F92-44B7-A6EF-81CD0DBDE8FF}">
      <dsp:nvSpPr>
        <dsp:cNvPr id="0" name=""/>
        <dsp:cNvSpPr/>
      </dsp:nvSpPr>
      <dsp:spPr>
        <a:xfrm>
          <a:off x="1008101" y="576060"/>
          <a:ext cx="6247590" cy="3680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dirty="0" smtClean="0">
              <a:latin typeface="+mj-lt"/>
            </a:rPr>
            <a:t>Perfectarea, semnarea cu aplicarea semnăturii electronice la nivel de document de plată și expedierea în regim online a documentelor către Trezorerie, fără perfectarea borderoului documentelor de plată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dirty="0" smtClean="0">
              <a:latin typeface="+mj-lt"/>
            </a:rPr>
            <a:t>Recepționarea în regim online a documentelor de plată expediate de către Serviciul Fiscal de Stat, fără necesitatea de despachetare </a:t>
          </a:r>
          <a:r>
            <a:rPr lang="x-none" sz="1400" kern="1200" smtClean="0">
              <a:latin typeface="+mj-lt"/>
            </a:rPr>
            <a:t>a informației</a:t>
          </a:r>
          <a:r>
            <a:rPr lang="ro-RO" sz="1400" kern="1200" dirty="0" smtClean="0">
              <a:latin typeface="+mj-lt"/>
            </a:rPr>
            <a:t>, și executarea acestora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400" kern="1200" dirty="0" smtClean="0">
              <a:latin typeface="+mj-lt"/>
            </a:rPr>
            <a:t>Vizualizarea statutului și istoricului documentelor de plată perfectate de Serviciul Fiscal de Stat la orice etapă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smtClean="0">
              <a:latin typeface="+mj-lt"/>
            </a:rPr>
            <a:t>Vizualizarea în regim online a documentelor de plată respinse de către Trezorerie, inclusiv a motivului respingerii </a:t>
          </a:r>
          <a:endParaRPr lang="ru-RU" sz="1400" kern="1200" dirty="0">
            <a:latin typeface="+mj-lt"/>
          </a:endParaRPr>
        </a:p>
      </dsp:txBody>
      <dsp:txXfrm>
        <a:off x="1092790" y="660749"/>
        <a:ext cx="6078212" cy="2722109"/>
      </dsp:txXfrm>
    </dsp:sp>
    <dsp:sp modelId="{7908B836-CC8D-4CF9-A708-411B0960ED75}">
      <dsp:nvSpPr>
        <dsp:cNvPr id="0" name=""/>
        <dsp:cNvSpPr/>
      </dsp:nvSpPr>
      <dsp:spPr>
        <a:xfrm>
          <a:off x="4063719" y="3811384"/>
          <a:ext cx="2547741" cy="101315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8585" tIns="72390" rIns="108585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5700" kern="1200" dirty="0" smtClean="0">
              <a:latin typeface="+mj-lt"/>
            </a:rPr>
            <a:t>Etapa I</a:t>
          </a:r>
          <a:endParaRPr lang="ru-RU" sz="5700" kern="1200" dirty="0">
            <a:latin typeface="+mj-lt"/>
          </a:endParaRPr>
        </a:p>
      </dsp:txBody>
      <dsp:txXfrm>
        <a:off x="4093393" y="3841058"/>
        <a:ext cx="2488393" cy="9538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EA7D6-6F92-44B7-A6EF-81CD0DBDE8FF}">
      <dsp:nvSpPr>
        <dsp:cNvPr id="0" name=""/>
        <dsp:cNvSpPr/>
      </dsp:nvSpPr>
      <dsp:spPr>
        <a:xfrm>
          <a:off x="892077" y="576060"/>
          <a:ext cx="6247590" cy="3680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dirty="0" smtClean="0">
              <a:latin typeface="+mj-lt"/>
            </a:rPr>
            <a:t>Recepționarea informației de la Trezorerie în mai multe etape pe zi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dirty="0" smtClean="0">
              <a:latin typeface="+mj-lt"/>
            </a:rPr>
            <a:t>Recepționarea și verificarea în mod automat a Registrului zilnic </a:t>
          </a:r>
          <a:r>
            <a:rPr lang="x-none" sz="1400" kern="1200" smtClean="0">
              <a:latin typeface="+mj-lt"/>
            </a:rPr>
            <a:t>a veniturilor (forma FI006)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smtClean="0">
              <a:latin typeface="+mj-lt"/>
            </a:rPr>
            <a:t>Recepționarea și verificarea în mod automat a Registrului cumulativ a veniturilor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400" kern="1200" smtClean="0">
              <a:latin typeface="+mj-lt"/>
            </a:rPr>
            <a:t>Prelucrarea unei categorii de documentelor de plată  în mod automat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>
            <a:latin typeface="+mj-lt"/>
          </a:endParaRPr>
        </a:p>
      </dsp:txBody>
      <dsp:txXfrm>
        <a:off x="976766" y="660749"/>
        <a:ext cx="6078212" cy="2722109"/>
      </dsp:txXfrm>
    </dsp:sp>
    <dsp:sp modelId="{7908B836-CC8D-4CF9-A708-411B0960ED75}">
      <dsp:nvSpPr>
        <dsp:cNvPr id="0" name=""/>
        <dsp:cNvSpPr/>
      </dsp:nvSpPr>
      <dsp:spPr>
        <a:xfrm>
          <a:off x="4063719" y="3811384"/>
          <a:ext cx="2547741" cy="1013152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8585" tIns="72390" rIns="108585" bIns="7239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5700" kern="1200" dirty="0" smtClean="0">
              <a:latin typeface="+mj-lt"/>
            </a:rPr>
            <a:t>Etapa II</a:t>
          </a:r>
          <a:endParaRPr lang="ru-RU" sz="5700" kern="1200" dirty="0">
            <a:latin typeface="+mj-lt"/>
          </a:endParaRPr>
        </a:p>
      </dsp:txBody>
      <dsp:txXfrm>
        <a:off x="4093393" y="3841058"/>
        <a:ext cx="2488393" cy="9538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1DC1D-A2AE-4E48-BE5B-B8061F0C1260}">
      <dsp:nvSpPr>
        <dsp:cNvPr id="0" name=""/>
        <dsp:cNvSpPr/>
      </dsp:nvSpPr>
      <dsp:spPr>
        <a:xfrm>
          <a:off x="0" y="741059"/>
          <a:ext cx="4015021" cy="2677449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77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b="1" i="0" kern="1200" dirty="0" smtClean="0">
              <a:latin typeface="+mj-lt"/>
            </a:rPr>
            <a:t>Serviciului Fiscal de Stat</a:t>
          </a:r>
          <a:endParaRPr lang="ru-RU" sz="1400" b="1" i="0" kern="120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o-RO" sz="1200" kern="1200" dirty="0" smtClean="0">
            <a:latin typeface="+mj-lt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Dispunerea de informații în mod operativ privind veniturile încasate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Eficientizarea proceselor de lucru pe segmentul evidenței veniturilor administrate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reducerea proceselor de prelucrare manuală a documentelor de plată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Înscrierea  informației privind sumele achitate în contul contribuabilului în ziua următoare zilei </a:t>
          </a:r>
          <a:r>
            <a:rPr lang="ro-RO" sz="1200" kern="1200" dirty="0" err="1" smtClean="0">
              <a:latin typeface="+mj-lt"/>
              <a:cs typeface="Times New Roman" panose="02020603050405020304" pitchFamily="18" charset="0"/>
            </a:rPr>
            <a:t>cînd</a:t>
          </a: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 a avut loc încasarea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Transparența pe tot procesul de la perfectarea </a:t>
          </a:r>
          <a:r>
            <a:rPr lang="ro-RO" sz="1200" kern="1200" dirty="0" err="1" smtClean="0">
              <a:latin typeface="+mj-lt"/>
              <a:cs typeface="Times New Roman" panose="02020603050405020304" pitchFamily="18" charset="0"/>
            </a:rPr>
            <a:t>pînă</a:t>
          </a: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 la executarea documentului de plată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dirty="0" smtClean="0">
              <a:latin typeface="+mj-lt"/>
              <a:cs typeface="Times New Roman" panose="02020603050405020304" pitchFamily="18" charset="0"/>
            </a:rPr>
            <a:t>Utilizarea tehnologiilor noi IT</a:t>
          </a:r>
        </a:p>
      </dsp:txBody>
      <dsp:txXfrm>
        <a:off x="0" y="741059"/>
        <a:ext cx="4015021" cy="2677449"/>
      </dsp:txXfrm>
    </dsp:sp>
    <dsp:sp modelId="{47656C29-3902-44E0-9F5D-331B064980C3}">
      <dsp:nvSpPr>
        <dsp:cNvPr id="0" name=""/>
        <dsp:cNvSpPr/>
      </dsp:nvSpPr>
      <dsp:spPr>
        <a:xfrm>
          <a:off x="0" y="1305171"/>
          <a:ext cx="775138" cy="1140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321FDE-90D2-48C7-9645-95205816DB0D}">
      <dsp:nvSpPr>
        <dsp:cNvPr id="0" name=""/>
        <dsp:cNvSpPr/>
      </dsp:nvSpPr>
      <dsp:spPr>
        <a:xfrm>
          <a:off x="4238248" y="901459"/>
          <a:ext cx="4545746" cy="239462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8877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400" b="1" i="0" kern="1200" noProof="0" dirty="0" smtClean="0">
              <a:latin typeface="+mj-lt"/>
            </a:rPr>
            <a:t>Trezoreriei de Stat/regionale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400" b="1" i="0" kern="1200" noProof="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noProof="0" dirty="0" smtClean="0">
              <a:latin typeface="+mj-lt"/>
              <a:cs typeface="Times New Roman" panose="02020603050405020304" pitchFamily="18" charset="0"/>
            </a:rPr>
            <a:t>simplificarea proceselor de lucru prin automatizarea verificării registrelor zilnice și cumulative a veniturilor și e</a:t>
          </a:r>
          <a:r>
            <a:rPr lang="ro-RO" sz="1200" kern="1200" noProof="0" dirty="0" smtClean="0">
              <a:latin typeface="+mj-lt"/>
            </a:rPr>
            <a:t>liminarea formării și expedierii registrelor documentelor de plată executate și remise fără executare</a:t>
          </a:r>
          <a:endParaRPr lang="ro-RO" sz="1200" kern="1200" noProof="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noProof="0" dirty="0" smtClean="0">
              <a:latin typeface="+mj-lt"/>
            </a:rPr>
            <a:t>Comunicarea în timp real a erorilor admise la perfectarea documentelor de plată de către Serviciul Fiscal de Stat</a:t>
          </a:r>
          <a:endParaRPr lang="ro-RO" sz="1200" kern="1200" noProof="0" dirty="0">
            <a:latin typeface="+mj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o-RO" sz="1200" kern="1200" noProof="0" dirty="0" smtClean="0">
              <a:latin typeface="+mj-lt"/>
            </a:rPr>
            <a:t>autentificarea și protecția datelor  prin aplicarea semnăturii electronice la nivel de fiecare document de plată  </a:t>
          </a:r>
          <a:endParaRPr lang="ro-RO" sz="1200" kern="1200" noProof="0" dirty="0">
            <a:latin typeface="+mj-lt"/>
          </a:endParaRPr>
        </a:p>
      </dsp:txBody>
      <dsp:txXfrm>
        <a:off x="4238248" y="901459"/>
        <a:ext cx="4545746" cy="2394625"/>
      </dsp:txXfrm>
    </dsp:sp>
    <dsp:sp modelId="{59994602-4593-4013-B7BE-F179D23FBCF7}">
      <dsp:nvSpPr>
        <dsp:cNvPr id="0" name=""/>
        <dsp:cNvSpPr/>
      </dsp:nvSpPr>
      <dsp:spPr>
        <a:xfrm>
          <a:off x="4106667" y="1298513"/>
          <a:ext cx="835945" cy="1253918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42416-43B5-4A33-912F-0BB8D87E7176}">
      <dsp:nvSpPr>
        <dsp:cNvPr id="0" name=""/>
        <dsp:cNvSpPr/>
      </dsp:nvSpPr>
      <dsp:spPr>
        <a:xfrm>
          <a:off x="12370" y="0"/>
          <a:ext cx="6324333" cy="877150"/>
        </a:xfrm>
        <a:prstGeom prst="roundRect">
          <a:avLst>
            <a:gd name="adj" fmla="val 10000"/>
          </a:avLst>
        </a:prstGeom>
        <a:solidFill>
          <a:srgbClr val="5B9BD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700" kern="1200" noProof="0" dirty="0" smtClean="0">
              <a:latin typeface="+mj-lt"/>
            </a:rPr>
            <a:t>Schimbul de informații între SIA Gestionarea informației trezoreriale a Serviciului Fiscal de Stat și </a:t>
          </a:r>
          <a:r>
            <a:rPr lang="ro-RO" sz="1700" kern="1200" noProof="0" dirty="0" smtClean="0">
              <a:solidFill>
                <a:srgbClr val="FF0000"/>
              </a:solidFill>
              <a:latin typeface="+mj-lt"/>
            </a:rPr>
            <a:t>SIEB</a:t>
          </a:r>
          <a:r>
            <a:rPr lang="ro-RO" sz="1700" kern="1200" noProof="0" dirty="0" smtClean="0">
              <a:latin typeface="+mj-lt"/>
            </a:rPr>
            <a:t> a Ministerului Finanțelor se efectuează prin intermediul serviciilor web, în regim online</a:t>
          </a:r>
          <a:endParaRPr lang="ro-RO" sz="1700" kern="1200" noProof="0" dirty="0">
            <a:latin typeface="+mj-lt"/>
          </a:endParaRPr>
        </a:p>
      </dsp:txBody>
      <dsp:txXfrm>
        <a:off x="38061" y="25691"/>
        <a:ext cx="6272951" cy="8257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r">
              <a:defRPr sz="1200"/>
            </a:lvl1pPr>
          </a:lstStyle>
          <a:p>
            <a:fld id="{6F6B6A2F-6D07-4625-A82B-46757E9AFC84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37895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37895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r">
              <a:defRPr sz="1200"/>
            </a:lvl1pPr>
          </a:lstStyle>
          <a:p>
            <a:fld id="{2FC23A3D-B8A9-4427-8447-5AC1499A9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10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/>
          <a:lstStyle>
            <a:lvl1pPr algn="r">
              <a:defRPr sz="1200"/>
            </a:lvl1pPr>
          </a:lstStyle>
          <a:p>
            <a:fld id="{65A07024-C89B-43E5-9F3C-2262B77BFAC4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6663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4" rIns="91409" bIns="4570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4" y="4751394"/>
            <a:ext cx="5438775" cy="3889375"/>
          </a:xfrm>
          <a:prstGeom prst="rect">
            <a:avLst/>
          </a:prstGeom>
        </p:spPr>
        <p:txBody>
          <a:bodyPr vert="horz" lIns="91409" tIns="45704" rIns="91409" bIns="4570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937895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378953"/>
            <a:ext cx="2946400" cy="495301"/>
          </a:xfrm>
          <a:prstGeom prst="rect">
            <a:avLst/>
          </a:prstGeom>
        </p:spPr>
        <p:txBody>
          <a:bodyPr vert="horz" lIns="91409" tIns="45704" rIns="91409" bIns="45704" rtlCol="0" anchor="b"/>
          <a:lstStyle>
            <a:lvl1pPr algn="r">
              <a:defRPr sz="1200"/>
            </a:lvl1pPr>
          </a:lstStyle>
          <a:p>
            <a:fld id="{7A629CF6-3CC4-4C04-89BB-5FD6FD33A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24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3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63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11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582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77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629CF6-3CC4-4C04-89BB-5FD6FD33A8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36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45D51-9FA7-4C50-A298-684FD5EF8E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91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D655B-37FF-4431-A217-0C126E7C5B51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2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8F9D3-1D5A-4DC9-B787-A813EAA1B098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1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212A-96BA-42A3-A482-8B286F2F40AF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699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09E58-DF51-414C-A3E2-8E23BCCF934A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2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7A07-D21C-4F16-A6FE-53070F5D899B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6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4862-9F1A-4143-A39E-1CE45719B8AB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4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C790-70F6-43CF-8CA8-F94E8B0B12F9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79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49AAC-0494-4026-855C-353438278A39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061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608A-D675-4F66-95A0-C15E454DDC54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396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1089-199F-4EE2-9B00-0AD7E96D7B8C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92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BA5EE-75F7-4766-AF8A-10E7390FB552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4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D43B8-B80D-4980-AC0A-D7CB51E1DE7F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23.01.2020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Impozitarea venitului persoanelor fizice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41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diagramDrawing" Target="../diagrams/drawing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QuickStyle" Target="../diagrams/quickStyle3.xml"/><Relationship Id="rId5" Type="http://schemas.openxmlformats.org/officeDocument/2006/relationships/diagramQuickStyle" Target="../diagrams/quickStyle2.xml"/><Relationship Id="rId10" Type="http://schemas.openxmlformats.org/officeDocument/2006/relationships/diagramLayout" Target="../diagrams/layout3.xml"/><Relationship Id="rId4" Type="http://schemas.openxmlformats.org/officeDocument/2006/relationships/diagramLayout" Target="../diagrams/layout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94469" y="3769150"/>
            <a:ext cx="7920880" cy="97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68580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o-RO" sz="2800" b="1" noProof="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itchFamily="18" charset="0"/>
              </a:rPr>
              <a:t>Sistemul informațional automatizat </a:t>
            </a:r>
          </a:p>
          <a:p>
            <a:pPr marL="0" marR="0" lvl="0" indent="0" algn="ctr" defTabSz="68580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Gestionarea</a:t>
            </a:r>
            <a:r>
              <a:rPr lang="en-US" sz="2800" b="1" kern="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800" b="1" kern="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informa</a:t>
            </a:r>
            <a:r>
              <a:rPr lang="x-none" sz="2800" b="1" kern="0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ției trezoreriale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950" y="6597352"/>
            <a:ext cx="2057400" cy="124124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529" y="188640"/>
            <a:ext cx="2304762" cy="2247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728059" y="6093296"/>
            <a:ext cx="1653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600" dirty="0">
                <a:solidFill>
                  <a:schemeClr val="accent1">
                    <a:lumMod val="75000"/>
                  </a:schemeClr>
                </a:solidFill>
              </a:rPr>
              <a:t>Chișinău, </a:t>
            </a:r>
            <a:r>
              <a:rPr lang="ro-RO" sz="1600" dirty="0" smtClean="0">
                <a:solidFill>
                  <a:schemeClr val="accent1">
                    <a:lumMod val="75000"/>
                  </a:schemeClr>
                </a:solidFill>
              </a:rPr>
              <a:t>2020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0299" y="2536585"/>
            <a:ext cx="4469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dirty="0" smtClean="0">
                <a:solidFill>
                  <a:srgbClr val="0070C0"/>
                </a:solidFill>
              </a:rPr>
              <a:t>SERVICIUL FISCAL DE STAT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93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142344"/>
            <a:ext cx="3886200" cy="3717900"/>
          </a:xfrm>
        </p:spPr>
      </p:pic>
      <p:graphicFrame>
        <p:nvGraphicFramePr>
          <p:cNvPr id="16" name="Объект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29941650"/>
              </p:ext>
            </p:extLst>
          </p:nvPr>
        </p:nvGraphicFramePr>
        <p:xfrm>
          <a:off x="46291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1265084"/>
            <a:ext cx="8047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2400" b="1" dirty="0" smtClean="0">
                <a:solidFill>
                  <a:srgbClr val="0070C0"/>
                </a:solidFill>
                <a:latin typeface="+mj-lt"/>
              </a:rPr>
              <a:t>SIA Gestionarea informației trezoreriale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092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23"/>
          <p:cNvSpPr>
            <a:spLocks noGrp="1"/>
          </p:cNvSpPr>
          <p:nvPr>
            <p:ph type="title"/>
          </p:nvPr>
        </p:nvSpPr>
        <p:spPr>
          <a:xfrm>
            <a:off x="636127" y="901635"/>
            <a:ext cx="7886700" cy="685503"/>
          </a:xfrm>
        </p:spPr>
        <p:txBody>
          <a:bodyPr>
            <a:normAutofit/>
          </a:bodyPr>
          <a:lstStyle/>
          <a:p>
            <a:pPr algn="ctr"/>
            <a:r>
              <a:rPr lang="ro-RO" sz="2800" dirty="0" smtClean="0">
                <a:solidFill>
                  <a:srgbClr val="0070C0"/>
                </a:solidFill>
              </a:rPr>
              <a:t>SIA Gestionarea informației </a:t>
            </a:r>
            <a:r>
              <a:rPr lang="ro-RO" sz="2800" dirty="0" err="1" smtClean="0">
                <a:solidFill>
                  <a:srgbClr val="0070C0"/>
                </a:solidFill>
              </a:rPr>
              <a:t>trezoreriale</a:t>
            </a:r>
            <a:endParaRPr lang="en-US" sz="2800" dirty="0">
              <a:solidFill>
                <a:srgbClr val="0070C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132442"/>
              </p:ext>
            </p:extLst>
          </p:nvPr>
        </p:nvGraphicFramePr>
        <p:xfrm>
          <a:off x="755576" y="980728"/>
          <a:ext cx="7886700" cy="4326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215451561"/>
              </p:ext>
            </p:extLst>
          </p:nvPr>
        </p:nvGraphicFramePr>
        <p:xfrm>
          <a:off x="1507418" y="5517232"/>
          <a:ext cx="6664981" cy="1008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9463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628650" y="1054946"/>
            <a:ext cx="7886700" cy="635743"/>
          </a:xfrm>
        </p:spPr>
        <p:txBody>
          <a:bodyPr>
            <a:normAutofit/>
          </a:bodyPr>
          <a:lstStyle/>
          <a:p>
            <a:pPr algn="ctr"/>
            <a:r>
              <a:rPr lang="x-none" sz="2800" dirty="0" smtClean="0">
                <a:solidFill>
                  <a:srgbClr val="0070C0"/>
                </a:solidFill>
              </a:rPr>
              <a:t>SIA Gestionarea informației trezoreriale</a:t>
            </a:r>
            <a:endParaRPr lang="en-US" sz="2800" dirty="0">
              <a:solidFill>
                <a:srgbClr val="0070C0"/>
              </a:solidFill>
            </a:endParaRPr>
          </a:p>
        </p:txBody>
      </p:sp>
      <p:graphicFrame>
        <p:nvGraphicFramePr>
          <p:cNvPr id="26" name="Объект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76932472"/>
              </p:ext>
            </p:extLst>
          </p:nvPr>
        </p:nvGraphicFramePr>
        <p:xfrm>
          <a:off x="539552" y="1484783"/>
          <a:ext cx="7975798" cy="4824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38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628650" y="1054946"/>
            <a:ext cx="7886700" cy="635743"/>
          </a:xfrm>
        </p:spPr>
        <p:txBody>
          <a:bodyPr>
            <a:normAutofit/>
          </a:bodyPr>
          <a:lstStyle/>
          <a:p>
            <a:pPr algn="ctr"/>
            <a:r>
              <a:rPr lang="x-none" sz="2800" dirty="0" smtClean="0">
                <a:solidFill>
                  <a:srgbClr val="0070C0"/>
                </a:solidFill>
              </a:rPr>
              <a:t>SIA Gestionarea informației trezoreriale</a:t>
            </a:r>
            <a:endParaRPr lang="en-US" sz="2800" dirty="0">
              <a:solidFill>
                <a:srgbClr val="0070C0"/>
              </a:solidFill>
            </a:endParaRPr>
          </a:p>
        </p:txBody>
      </p:sp>
      <p:graphicFrame>
        <p:nvGraphicFramePr>
          <p:cNvPr id="26" name="Объект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07620245"/>
              </p:ext>
            </p:extLst>
          </p:nvPr>
        </p:nvGraphicFramePr>
        <p:xfrm>
          <a:off x="539552" y="1484783"/>
          <a:ext cx="7975798" cy="4824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8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9985050"/>
              </p:ext>
            </p:extLst>
          </p:nvPr>
        </p:nvGraphicFramePr>
        <p:xfrm>
          <a:off x="162931" y="1450650"/>
          <a:ext cx="8784976" cy="4197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981433341"/>
              </p:ext>
            </p:extLst>
          </p:nvPr>
        </p:nvGraphicFramePr>
        <p:xfrm>
          <a:off x="1547664" y="5844326"/>
          <a:ext cx="6336704" cy="877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75856" y="988985"/>
            <a:ext cx="2570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 smtClean="0">
                <a:solidFill>
                  <a:srgbClr val="0070C0"/>
                </a:solidFill>
                <a:latin typeface="+mj-lt"/>
              </a:rPr>
              <a:t>B E N E F I C I I</a:t>
            </a:r>
            <a:endParaRPr lang="en-US" sz="24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338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8155" y="1200439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endParaRPr lang="en-US"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endParaRPr lang="en-US"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x-none" sz="3200" b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Vă </a:t>
            </a:r>
            <a:r>
              <a:rPr lang="x-none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mulțumim pentru atenție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!</a:t>
            </a:r>
            <a:endParaRPr lang="en-US" sz="32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461126"/>
            <a:ext cx="418302" cy="4183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591" y="5484390"/>
            <a:ext cx="344374" cy="3443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68344" y="5646454"/>
            <a:ext cx="2082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05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www.sfs.md</a:t>
            </a:r>
            <a:endParaRPr lang="en-US" sz="105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6013" y="5650301"/>
            <a:ext cx="29920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https://www.facebook.com/Serviciul.Fiscal.de.Stat/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81" y="5461126"/>
            <a:ext cx="370656" cy="3706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2726" y="5650301"/>
            <a:ext cx="20367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str. Constantin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Tănase</a:t>
            </a:r>
            <a:r>
              <a:rPr lang="en-US" sz="105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9</a:t>
            </a:r>
            <a:r>
              <a:rPr lang="x-none" sz="105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, </a:t>
            </a:r>
            <a:r>
              <a:rPr lang="en-US" sz="1050" b="1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Chișinău</a:t>
            </a:r>
            <a:endParaRPr lang="en-US" sz="105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1" y="44862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accent1">
                    <a:lumMod val="75000"/>
                  </a:schemeClr>
                </a:solidFill>
                <a:latin typeface="PF DinText Pro" panose="02000506020000020004" pitchFamily="2" charset="0"/>
              </a:rPr>
              <a:t>SERVICIUL FISCAL DE STAT</a:t>
            </a:r>
            <a:endParaRPr lang="en-US" dirty="0">
              <a:latin typeface="PF DinText Pro" panose="02000506020000020004" pitchFamily="2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2931" y="871117"/>
            <a:ext cx="8784976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99" y="91052"/>
            <a:ext cx="709301" cy="69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61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0D1D9FE39DB944A96E3666DCFD5384" ma:contentTypeVersion="0" ma:contentTypeDescription="Creare document nou." ma:contentTypeScope="" ma:versionID="3995e091fe15750727e18881ee8e9b23">
  <xsd:schema xmlns:xsd="http://www.w3.org/2001/XMLSchema" xmlns:p="http://schemas.microsoft.com/office/2006/metadata/properties" targetNamespace="http://schemas.microsoft.com/office/2006/metadata/properties" ma:root="true" ma:fieldsID="d88be5b3ecfd90b4816867ec9497610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 de conținut" ma:readOnly="true"/>
        <xsd:element ref="dc:title" minOccurs="0" maxOccurs="1" ma:index="4" ma:displayName="Titlu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9D96214-BB9D-45A3-8836-19250D69BD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E6A281-F42F-4749-B95D-FCABB13826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9152242-6C71-42B1-8B08-47B82F1708F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19602</TotalTime>
  <Words>515</Words>
  <Application>Microsoft Office PowerPoint</Application>
  <PresentationFormat>Expunere pe ecran (4:3)</PresentationFormat>
  <Paragraphs>65</Paragraphs>
  <Slides>7</Slides>
  <Notes>7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PF DinText Pro</vt:lpstr>
      <vt:lpstr>Times New Roman</vt:lpstr>
      <vt:lpstr>1_Office Theme</vt:lpstr>
      <vt:lpstr>Prezentare PowerPoint</vt:lpstr>
      <vt:lpstr>Prezentare PowerPoint</vt:lpstr>
      <vt:lpstr>SIA Gestionarea informației trezoreriale</vt:lpstr>
      <vt:lpstr>SIA Gestionarea informației trezoreriale</vt:lpstr>
      <vt:lpstr>SIA Gestionarea informației trezoreriale</vt:lpstr>
      <vt:lpstr>Prezentare PowerPoint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user</cp:lastModifiedBy>
  <cp:revision>920</cp:revision>
  <cp:lastPrinted>2019-10-01T12:58:04Z</cp:lastPrinted>
  <dcterms:created xsi:type="dcterms:W3CDTF">2014-06-20T16:36:54Z</dcterms:created>
  <dcterms:modified xsi:type="dcterms:W3CDTF">2020-01-23T07:50:41Z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0x0101003E0D1D9FE39DB944A96E3666DCFD5384</vt:lpwstr>
  </property>
</Properties>
</file>