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8" r:id="rId1"/>
  </p:sldMasterIdLst>
  <p:notesMasterIdLst>
    <p:notesMasterId r:id="rId7"/>
  </p:notesMasterIdLst>
  <p:handoutMasterIdLst>
    <p:handoutMasterId r:id="rId8"/>
  </p:handoutMasterIdLst>
  <p:sldIdLst>
    <p:sldId id="256" r:id="rId2"/>
    <p:sldId id="281" r:id="rId3"/>
    <p:sldId id="283" r:id="rId4"/>
    <p:sldId id="284" r:id="rId5"/>
    <p:sldId id="285" r:id="rId6"/>
  </p:sldIdLst>
  <p:sldSz cx="9144000" cy="6858000" type="screen4x3"/>
  <p:notesSz cx="9866313" cy="67357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94629" autoAdjust="0"/>
  </p:normalViewPr>
  <p:slideViewPr>
    <p:cSldViewPr>
      <p:cViewPr varScale="1">
        <p:scale>
          <a:sx n="109" d="100"/>
          <a:sy n="109" d="100"/>
        </p:scale>
        <p:origin x="178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4384" cy="337991"/>
          </a:xfrm>
          <a:prstGeom prst="rect">
            <a:avLst/>
          </a:prstGeom>
        </p:spPr>
        <p:txBody>
          <a:bodyPr vert="horz" lIns="92313" tIns="46156" rIns="92313" bIns="4615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9580" y="0"/>
            <a:ext cx="4274384" cy="337991"/>
          </a:xfrm>
          <a:prstGeom prst="rect">
            <a:avLst/>
          </a:prstGeom>
        </p:spPr>
        <p:txBody>
          <a:bodyPr vert="horz" lIns="92313" tIns="46156" rIns="92313" bIns="46156" rtlCol="0"/>
          <a:lstStyle>
            <a:lvl1pPr algn="r">
              <a:defRPr sz="1200"/>
            </a:lvl1pPr>
          </a:lstStyle>
          <a:p>
            <a:fld id="{01035FD2-C883-47D1-934C-427529B735E9}" type="datetimeFigureOut">
              <a:rPr lang="en-GB" smtClean="0"/>
              <a:pPr/>
              <a:t>04/06/2019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97773"/>
            <a:ext cx="4274384" cy="337990"/>
          </a:xfrm>
          <a:prstGeom prst="rect">
            <a:avLst/>
          </a:prstGeom>
        </p:spPr>
        <p:txBody>
          <a:bodyPr vert="horz" lIns="92313" tIns="46156" rIns="92313" bIns="4615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9580" y="6397773"/>
            <a:ext cx="4274384" cy="337990"/>
          </a:xfrm>
          <a:prstGeom prst="rect">
            <a:avLst/>
          </a:prstGeom>
        </p:spPr>
        <p:txBody>
          <a:bodyPr vert="horz" lIns="92313" tIns="46156" rIns="92313" bIns="46156" rtlCol="0" anchor="b"/>
          <a:lstStyle>
            <a:lvl1pPr algn="r">
              <a:defRPr sz="1200"/>
            </a:lvl1pPr>
          </a:lstStyle>
          <a:p>
            <a:fld id="{D378A380-F2E1-4FAA-8AE6-78FEF9A0332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430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5403" cy="336787"/>
          </a:xfrm>
          <a:prstGeom prst="rect">
            <a:avLst/>
          </a:prstGeom>
        </p:spPr>
        <p:txBody>
          <a:bodyPr vert="horz" lIns="92313" tIns="46156" rIns="92313" bIns="46156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5588628" y="1"/>
            <a:ext cx="4275403" cy="336787"/>
          </a:xfrm>
          <a:prstGeom prst="rect">
            <a:avLst/>
          </a:prstGeom>
        </p:spPr>
        <p:txBody>
          <a:bodyPr vert="horz" lIns="92313" tIns="46156" rIns="92313" bIns="46156" rtlCol="0"/>
          <a:lstStyle>
            <a:lvl1pPr algn="r">
              <a:defRPr sz="1200"/>
            </a:lvl1pPr>
          </a:lstStyle>
          <a:p>
            <a:fld id="{A8F1E5EF-F607-493D-B538-57025419F219}" type="datetimeFigureOut">
              <a:rPr lang="ro-RO" smtClean="0"/>
              <a:pPr/>
              <a:t>04.06.2019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3249613" y="504825"/>
            <a:ext cx="3367087" cy="2524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13" tIns="46156" rIns="92313" bIns="46156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986633" y="3199488"/>
            <a:ext cx="7893049" cy="3031093"/>
          </a:xfrm>
          <a:prstGeom prst="rect">
            <a:avLst/>
          </a:prstGeom>
        </p:spPr>
        <p:txBody>
          <a:bodyPr vert="horz" lIns="92313" tIns="46156" rIns="92313" bIns="46156" rtlCol="0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6397808"/>
            <a:ext cx="4275403" cy="336787"/>
          </a:xfrm>
          <a:prstGeom prst="rect">
            <a:avLst/>
          </a:prstGeom>
        </p:spPr>
        <p:txBody>
          <a:bodyPr vert="horz" lIns="92313" tIns="46156" rIns="92313" bIns="46156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5588628" y="6397808"/>
            <a:ext cx="4275403" cy="336787"/>
          </a:xfrm>
          <a:prstGeom prst="rect">
            <a:avLst/>
          </a:prstGeom>
        </p:spPr>
        <p:txBody>
          <a:bodyPr vert="horz" lIns="92313" tIns="46156" rIns="92313" bIns="46156" rtlCol="0" anchor="b"/>
          <a:lstStyle>
            <a:lvl1pPr algn="r">
              <a:defRPr sz="1200"/>
            </a:lvl1pPr>
          </a:lstStyle>
          <a:p>
            <a:fld id="{1B2CDD7E-988B-443A-9C24-520FB449E9C8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7512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/>
              <a:t>Clic pentru a edita stilul de subtitlu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573D1-7015-4D9E-8BBD-A6CA71B96932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2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06F53-7BE1-4FCC-AD54-FD29B23D69AF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47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1E04-A790-4DA6-948B-C27A1A125EA8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7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D5A94-50F5-4DD6-A385-AEDD13C1B176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59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D79F8-FF18-4203-873E-3D6C5EF09313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3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69F5-E2D2-4E33-8066-DF1A9A5B58BC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1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E68B-5AF7-43D8-86B0-05562E3BBA1F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7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E2A29-EE11-4910-BF18-860350A4C69C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4FA0E-555F-4D71-96D4-AB2124C9626B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39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C2F7-C71F-4051-B1FA-2C897A105D57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/>
              <a:t>Clic pentru editare stil titlu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Clic pentru editare stiluri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B8D3B-F405-4ED3-ADF4-9FD80F37100D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7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93B7C-A099-4FBA-89E6-8CB17BC74828}" type="datetime1">
              <a:rPr lang="en-US" smtClean="0"/>
              <a:pPr/>
              <a:t>6/4/2019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Vero\Мои документы\Dropbox\MF\generale MF\stema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668" y="332655"/>
            <a:ext cx="1152128" cy="145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tăText 8"/>
          <p:cNvSpPr txBox="1"/>
          <p:nvPr/>
        </p:nvSpPr>
        <p:spPr>
          <a:xfrm flipH="1">
            <a:off x="-180528" y="2132829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200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Ministerul Finanţelor al </a:t>
            </a:r>
          </a:p>
          <a:p>
            <a:pPr algn="ctr"/>
            <a:r>
              <a:rPr lang="ro-RO" sz="3200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Republicii Moldova  </a:t>
            </a:r>
          </a:p>
        </p:txBody>
      </p:sp>
      <p:sp>
        <p:nvSpPr>
          <p:cNvPr id="5" name="CasetăText 8"/>
          <p:cNvSpPr txBox="1"/>
          <p:nvPr/>
        </p:nvSpPr>
        <p:spPr>
          <a:xfrm flipH="1">
            <a:off x="971600" y="3688379"/>
            <a:ext cx="756084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600" dirty="0" smtClean="0">
              <a:solidFill>
                <a:schemeClr val="accent1">
                  <a:lumMod val="75000"/>
                </a:schemeClr>
              </a:solidFill>
              <a:latin typeface="Arial Narrow" panose="020B0604020202020204" pitchFamily="34" charset="0"/>
              <a:ea typeface="Arial Unicode MS" panose="020B0604020202020204" pitchFamily="34" charset="-128"/>
              <a:cs typeface="Arial Narrow" panose="020B0604020202020204" pitchFamily="34" charset="0"/>
            </a:endParaRPr>
          </a:p>
          <a:p>
            <a:pPr algn="ctr"/>
            <a:r>
              <a:rPr lang="ro-RO" sz="3200" b="1" dirty="0" smtClean="0">
                <a:solidFill>
                  <a:srgbClr val="C00000"/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Reuniune privind situația bugetar-fiscală APL </a:t>
            </a:r>
          </a:p>
          <a:p>
            <a:pPr algn="ctr"/>
            <a:endParaRPr lang="ro-RO" sz="3600" dirty="0" smtClean="0">
              <a:solidFill>
                <a:schemeClr val="accent1">
                  <a:lumMod val="75000"/>
                </a:schemeClr>
              </a:solidFill>
              <a:latin typeface="Arial Narrow" panose="020B0604020202020204" pitchFamily="34" charset="0"/>
              <a:ea typeface="Arial Unicode MS" panose="020B0604020202020204" pitchFamily="34" charset="-128"/>
              <a:cs typeface="Arial Narrow" panose="020B0604020202020204" pitchFamily="34" charset="0"/>
            </a:endParaRPr>
          </a:p>
          <a:p>
            <a:pPr algn="ctr"/>
            <a:r>
              <a:rPr lang="ro-RO" sz="2400" smtClean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2019</a:t>
            </a:r>
            <a:endParaRPr lang="ro-RO" sz="2400" dirty="0">
              <a:solidFill>
                <a:schemeClr val="accent1">
                  <a:lumMod val="75000"/>
                </a:schemeClr>
              </a:solidFill>
              <a:latin typeface="Arial Narrow" panose="020B0604020202020204" pitchFamily="34" charset="0"/>
              <a:ea typeface="Arial Unicode MS" panose="020B0604020202020204" pitchFamily="34" charset="-128"/>
              <a:cs typeface="Arial Narrow" panose="020B0604020202020204" pitchFamily="34" charset="0"/>
            </a:endParaRPr>
          </a:p>
          <a:p>
            <a:pPr algn="ctr"/>
            <a:r>
              <a:rPr lang="ro-RO" sz="3600" dirty="0" smtClean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 </a:t>
            </a:r>
            <a:endParaRPr lang="ro-RO" sz="3600" dirty="0">
              <a:solidFill>
                <a:schemeClr val="accent1">
                  <a:lumMod val="75000"/>
                </a:schemeClr>
              </a:solidFill>
              <a:latin typeface="Arial Narrow" panose="020B0604020202020204" pitchFamily="34" charset="0"/>
              <a:ea typeface="Arial Unicode MS" panose="020B0604020202020204" pitchFamily="34" charset="-128"/>
              <a:cs typeface="Arial Narrow" panose="020B0604020202020204" pitchFamily="34" charset="0"/>
            </a:endParaRPr>
          </a:p>
        </p:txBody>
      </p:sp>
      <p:sp>
        <p:nvSpPr>
          <p:cNvPr id="6" name="CasetăText 8"/>
          <p:cNvSpPr txBox="1"/>
          <p:nvPr/>
        </p:nvSpPr>
        <p:spPr>
          <a:xfrm flipH="1">
            <a:off x="4283968" y="2120618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	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Consiliul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raional</a:t>
            </a:r>
            <a:endParaRPr lang="ro-RO" sz="3200" dirty="0" smtClean="0">
              <a:solidFill>
                <a:schemeClr val="accent1">
                  <a:lumMod val="75000"/>
                </a:schemeClr>
              </a:solidFill>
              <a:latin typeface="Arial Narrow" panose="020B0604020202020204" pitchFamily="34" charset="0"/>
              <a:ea typeface="Arial Unicode MS" panose="020B0604020202020204" pitchFamily="34" charset="-128"/>
              <a:cs typeface="Arial Narrow" panose="020B0604020202020204" pitchFamily="34" charset="0"/>
            </a:endParaRPr>
          </a:p>
          <a:p>
            <a:pPr algn="ctr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 </a:t>
            </a:r>
            <a:r>
              <a:rPr lang="ro-RO" sz="3200" dirty="0" smtClean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  <a:ea typeface="Arial Unicode MS" panose="020B0604020202020204" pitchFamily="34" charset="-128"/>
                <a:cs typeface="Arial Narrow" panose="020B0604020202020204" pitchFamily="34" charset="0"/>
              </a:rPr>
              <a:t>  </a:t>
            </a:r>
            <a:endParaRPr lang="ro-RO" sz="3200" dirty="0">
              <a:solidFill>
                <a:schemeClr val="accent1">
                  <a:lumMod val="75000"/>
                </a:schemeClr>
              </a:solidFill>
              <a:latin typeface="Arial Narrow" panose="020B0604020202020204" pitchFamily="34" charset="0"/>
              <a:ea typeface="Arial Unicode MS" panose="020B0604020202020204" pitchFamily="34" charset="-128"/>
              <a:cs typeface="Arial Narrow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476" y="226075"/>
            <a:ext cx="993038" cy="140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9545"/>
            <a:ext cx="8435280" cy="821183"/>
          </a:xfrm>
        </p:spPr>
        <p:txBody>
          <a:bodyPr>
            <a:noAutofit/>
          </a:bodyPr>
          <a:lstStyle/>
          <a:p>
            <a:r>
              <a:rPr lang="ro-RO" sz="2400" b="1" dirty="0" smtClean="0">
                <a:solidFill>
                  <a:schemeClr val="accent1">
                    <a:lumMod val="75000"/>
                  </a:schemeClr>
                </a:solidFill>
              </a:rPr>
              <a:t>Bugetele APL r-l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____________</a:t>
            </a:r>
            <a:r>
              <a:rPr lang="ro-RO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o-RO" sz="2400" b="1" dirty="0" smtClean="0">
                <a:solidFill>
                  <a:schemeClr val="accent1">
                    <a:lumMod val="75000"/>
                  </a:schemeClr>
                </a:solidFill>
              </a:rPr>
              <a:t>executare 4 luni 2019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652" y="1381666"/>
            <a:ext cx="6432695" cy="409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62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9545"/>
            <a:ext cx="8435280" cy="821183"/>
          </a:xfrm>
        </p:spPr>
        <p:txBody>
          <a:bodyPr>
            <a:noAutofit/>
          </a:bodyPr>
          <a:lstStyle/>
          <a:p>
            <a:r>
              <a:rPr lang="ro-RO" sz="2400" b="1" dirty="0" smtClean="0">
                <a:solidFill>
                  <a:schemeClr val="accent1">
                    <a:lumMod val="75000"/>
                  </a:schemeClr>
                </a:solidFill>
              </a:rPr>
              <a:t>Modul de acordare a suportului pentru APL în implementarea Legii 270</a:t>
            </a:r>
            <a:br>
              <a:rPr lang="ro-RO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7240" y="2564904"/>
            <a:ext cx="8435280" cy="8211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o-RO" sz="2000" dirty="0" smtClean="0"/>
          </a:p>
          <a:p>
            <a:endParaRPr lang="ro-RO" sz="2000" dirty="0"/>
          </a:p>
          <a:p>
            <a:endParaRPr lang="ro-RO" sz="2000" dirty="0" smtClean="0"/>
          </a:p>
          <a:p>
            <a:endParaRPr lang="ro-RO" sz="2000" dirty="0" smtClean="0"/>
          </a:p>
          <a:p>
            <a:endParaRPr lang="ro-RO" sz="2000" dirty="0" smtClean="0"/>
          </a:p>
          <a:p>
            <a:r>
              <a:rPr lang="ro-RO" sz="2000" u="sng" dirty="0" smtClean="0"/>
              <a:t>Principii de bază</a:t>
            </a:r>
            <a:r>
              <a:rPr lang="ro-RO" sz="2000" dirty="0" smtClean="0"/>
              <a:t>:</a:t>
            </a:r>
          </a:p>
          <a:p>
            <a:pPr marL="457200" indent="-457200" algn="just">
              <a:buAutoNum type="arabicPeriod"/>
            </a:pPr>
            <a:r>
              <a:rPr lang="en-US" sz="2000" dirty="0" err="1" smtClean="0"/>
              <a:t>Reforma</a:t>
            </a:r>
            <a:r>
              <a:rPr lang="en-US" sz="2000" dirty="0" smtClean="0"/>
              <a:t> </a:t>
            </a:r>
            <a:r>
              <a:rPr lang="en-US" sz="2000" dirty="0" err="1" smtClean="0"/>
              <a:t>salariz</a:t>
            </a:r>
            <a:r>
              <a:rPr lang="ro-RO" sz="2000" dirty="0" err="1" smtClean="0"/>
              <a:t>ării</a:t>
            </a:r>
            <a:r>
              <a:rPr lang="ro-RO" sz="2000" dirty="0" smtClean="0"/>
              <a:t> în sectorul bugetar cu majorările salariale aferente a fost lansată pentru a soluționa mai multe probleme, inclusiv sporirea veniturilor bugetarilor care activează preponderent la nivel local</a:t>
            </a:r>
          </a:p>
          <a:p>
            <a:pPr marL="457200" indent="-457200" algn="just">
              <a:buAutoNum type="arabicPeriod"/>
            </a:pPr>
            <a:endParaRPr lang="ro-RO" sz="2000" dirty="0" smtClean="0"/>
          </a:p>
          <a:p>
            <a:pPr marL="457200" indent="-457200" algn="just">
              <a:buAutoNum type="arabicPeriod"/>
            </a:pPr>
            <a:r>
              <a:rPr lang="ro-RO" sz="2000" dirty="0" smtClean="0"/>
              <a:t>Responsabilitatea (financiară) pentru implementarea Legii 270 revine APC și APL deopotrivă, și ambele nivele trebuie să depună eforturi pentru a asigura financiar această majorare de salarii</a:t>
            </a:r>
            <a:r>
              <a:rPr lang="en-US" sz="2000" dirty="0" smtClean="0"/>
              <a:t>. </a:t>
            </a:r>
            <a:r>
              <a:rPr lang="ro-RO" sz="2000" dirty="0" smtClean="0"/>
              <a:t>Aceasta prevede expres si Legea 181. </a:t>
            </a:r>
          </a:p>
          <a:p>
            <a:pPr marL="457200" indent="-457200" algn="just">
              <a:buAutoNum type="arabicPeriod"/>
            </a:pPr>
            <a:endParaRPr lang="ro-RO" sz="2000" dirty="0" smtClean="0"/>
          </a:p>
          <a:p>
            <a:pPr marL="457200" indent="-457200" algn="just">
              <a:buAutoNum type="arabicPeriod"/>
            </a:pPr>
            <a:r>
              <a:rPr lang="ro-RO" sz="2000" dirty="0" smtClean="0"/>
              <a:t>Disponibilitatea Guvernului de a acorda în anul 2019 suport financiar APL pentru implementarea Legii 270, inclusiv pe domeniile de competență proprie, este legată de consecutivitatea aprobării legii și bugetelor APL  </a:t>
            </a:r>
          </a:p>
          <a:p>
            <a:pPr marL="457200" indent="-457200" algn="just">
              <a:buAutoNum type="arabicPeriod"/>
            </a:pPr>
            <a:endParaRPr lang="ro-RO" sz="2000" dirty="0" smtClean="0"/>
          </a:p>
          <a:p>
            <a:pPr marL="457200" indent="-457200" algn="just">
              <a:buAutoNum type="arabicPeriod"/>
            </a:pPr>
            <a:r>
              <a:rPr lang="ro-RO" sz="2000" dirty="0" smtClean="0"/>
              <a:t>Suportul financiar către APL va fi oferit prin intermediul majorării volumelor TDS și TDG, în </a:t>
            </a:r>
            <a:r>
              <a:rPr lang="ro-RO" sz="2000" dirty="0" err="1" smtClean="0"/>
              <a:t>cîteva</a:t>
            </a:r>
            <a:r>
              <a:rPr lang="ro-RO" sz="2000" dirty="0" smtClean="0"/>
              <a:t> tranșe, </a:t>
            </a:r>
            <a:r>
              <a:rPr lang="ro-RO" sz="2000" dirty="0" err="1" smtClean="0"/>
              <a:t>considerînd</a:t>
            </a:r>
            <a:r>
              <a:rPr lang="ro-RO" sz="2000" dirty="0" smtClean="0"/>
              <a:t> evoluțiile în timp a unor indicatori (necesitățile suplimentare, încasările IVPF, etc)</a:t>
            </a:r>
          </a:p>
          <a:p>
            <a:pPr marL="457200" indent="-457200" algn="just">
              <a:buAutoNum type="arabicPeriod"/>
            </a:pPr>
            <a:endParaRPr lang="ro-RO" sz="2000" dirty="0" smtClean="0"/>
          </a:p>
          <a:p>
            <a:pPr marL="457200" indent="-457200" algn="just">
              <a:buAutoNum type="arabicPeriod"/>
            </a:pPr>
            <a:r>
              <a:rPr lang="ro-RO" sz="2000" dirty="0" smtClean="0"/>
              <a:t>Ministerul Finanțelor va lansa un mecanism de coordonare/comunicare cu fiecare APL în cadrul procesului de acordare a suportului  respectiv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4245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9545"/>
            <a:ext cx="8435280" cy="821183"/>
          </a:xfrm>
        </p:spPr>
        <p:txBody>
          <a:bodyPr>
            <a:noAutofit/>
          </a:bodyPr>
          <a:lstStyle/>
          <a:p>
            <a:r>
              <a:rPr lang="ro-RO" sz="2400" b="1" dirty="0" smtClean="0">
                <a:solidFill>
                  <a:schemeClr val="accent1">
                    <a:lumMod val="75000"/>
                  </a:schemeClr>
                </a:solidFill>
              </a:rPr>
              <a:t>Modul de acordare a suportului pentru APL în implementarea Legii 270</a:t>
            </a:r>
            <a:br>
              <a:rPr lang="ro-RO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7240" y="2564904"/>
            <a:ext cx="8435280" cy="8211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o-RO" sz="2000" dirty="0" smtClean="0"/>
          </a:p>
          <a:p>
            <a:endParaRPr lang="ro-RO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052736"/>
            <a:ext cx="748883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3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59545"/>
            <a:ext cx="8435280" cy="821183"/>
          </a:xfrm>
        </p:spPr>
        <p:txBody>
          <a:bodyPr>
            <a:noAutofit/>
          </a:bodyPr>
          <a:lstStyle/>
          <a:p>
            <a:r>
              <a:rPr lang="ro-RO" sz="2400" b="1" dirty="0" smtClean="0">
                <a:solidFill>
                  <a:schemeClr val="accent1">
                    <a:lumMod val="75000"/>
                  </a:schemeClr>
                </a:solidFill>
              </a:rPr>
              <a:t>Modul de acordare a suportului pentru APL în implementarea Legii 270</a:t>
            </a:r>
            <a:br>
              <a:rPr lang="ro-RO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29805-8101-46BC-929F-444A7D7D5C8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57240" y="2564904"/>
            <a:ext cx="8435280" cy="8211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o-RO" sz="2000" dirty="0" smtClean="0"/>
          </a:p>
          <a:p>
            <a:endParaRPr lang="ro-RO" sz="2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dirty="0" smtClean="0"/>
              <a:t>Modalitate provizorie de acordare a suportului pentru finanțarea necesităților curente în salarizare:</a:t>
            </a:r>
          </a:p>
          <a:p>
            <a:pPr marL="0" indent="0" algn="ctr">
              <a:buNone/>
            </a:pPr>
            <a:endParaRPr lang="ro-RO" dirty="0" smtClean="0"/>
          </a:p>
          <a:p>
            <a:pPr marL="0" indent="0">
              <a:buNone/>
            </a:pPr>
            <a:r>
              <a:rPr lang="ro-RO" dirty="0" smtClean="0">
                <a:solidFill>
                  <a:schemeClr val="accent3">
                    <a:lumMod val="75000"/>
                  </a:schemeClr>
                </a:solidFill>
              </a:rPr>
              <a:t>Înaintarea solicitării către MF pentru alocarea anticipată a TDG din contul lunilor ulterioare, inclusiv din mijloacele prevăzute în fondul de           compensare a pierderilor de venituri în urma reformei fiscale</a:t>
            </a:r>
          </a:p>
          <a:p>
            <a:pPr marL="0" indent="0">
              <a:buNone/>
            </a:pPr>
            <a:endParaRPr lang="ro-RO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0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6386</TotalTime>
  <Words>257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Narrow</vt:lpstr>
      <vt:lpstr>Arial Unicode MS</vt:lpstr>
      <vt:lpstr>Calibri</vt:lpstr>
      <vt:lpstr>Temă Office</vt:lpstr>
      <vt:lpstr>PowerPoint Presentation</vt:lpstr>
      <vt:lpstr>Bugetele APL r-l ____________ executare 4 luni 2019</vt:lpstr>
      <vt:lpstr>Modul de acordare a suportului pentru APL în implementarea Legii 270 </vt:lpstr>
      <vt:lpstr>Modul de acordare a suportului pentru APL în implementarea Legii 270 </vt:lpstr>
      <vt:lpstr>Modul de acordare a suportului pentru APL în implementarea Legii 270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Armasu Octavian</dc:creator>
  <cp:lastModifiedBy>Natalia Sclearuc</cp:lastModifiedBy>
  <cp:revision>118</cp:revision>
  <cp:lastPrinted>2019-05-18T03:12:09Z</cp:lastPrinted>
  <dcterms:created xsi:type="dcterms:W3CDTF">2016-03-01T10:58:13Z</dcterms:created>
  <dcterms:modified xsi:type="dcterms:W3CDTF">2019-06-04T11:46:15Z</dcterms:modified>
</cp:coreProperties>
</file>