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7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77" r:id="rId4"/>
    <p:sldId id="278" r:id="rId5"/>
    <p:sldId id="263" r:id="rId6"/>
    <p:sldId id="279" r:id="rId7"/>
    <p:sldId id="280" r:id="rId8"/>
    <p:sldId id="281" r:id="rId9"/>
    <p:sldId id="282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260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r">
              <a:defRPr sz="1100"/>
            </a:lvl1pPr>
          </a:lstStyle>
          <a:p>
            <a:fld id="{FA75117F-1FD1-4CBA-8BAA-9D8635D2B577}" type="datetimeFigureOut">
              <a:rPr lang="ro-RO" smtClean="0"/>
              <a:pPr/>
              <a:t>07.11.2019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260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r">
              <a:defRPr sz="1100"/>
            </a:lvl1pPr>
          </a:lstStyle>
          <a:p>
            <a:fld id="{BDCC75B5-44F7-49F7-AD7C-0CDCD092952F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56044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11/7/2019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9853A1E-5E6E-4805-A828-065EFB9E693F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D0A803E-7652-4AB3-93DC-5766F8D7B412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288629F-FED3-4251-9390-0BDB91FF32F0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CD1812C-FE2E-4405-84A4-C08E3245FDF1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4A25DB-A49E-4794-9D32-79E33F292AC3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E1015EC-F7C5-415F-B7E4-8A59835F8D8C}" type="datetime1">
              <a:rPr lang="ru-RU" smtClean="0"/>
              <a:t>07.11.2019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35699" y="3608170"/>
            <a:ext cx="10412962" cy="1054592"/>
          </a:xfrm>
        </p:spPr>
        <p:txBody>
          <a:bodyPr>
            <a:normAutofit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Lato Semibold" panose="020F0502020204030203" pitchFamily="34" charset="0"/>
                <a:cs typeface="Times New Roman" panose="02020603050405020304" pitchFamily="18" charset="0"/>
              </a:rPr>
              <a:t>bugetelor locale</a:t>
            </a:r>
            <a:endParaRPr lang="en-US" sz="4000" dirty="0">
              <a:latin typeface="Times New Roman" panose="02020603050405020304" pitchFamily="18" charset="0"/>
              <a:ea typeface="Lato Light" panose="020F050202020403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91682" y="2063806"/>
            <a:ext cx="1033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Pentru inform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ții suplimentare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1682" y="2801495"/>
            <a:ext cx="10338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victor.martinenco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</a:t>
            </a:r>
            <a:r>
              <a:rPr lang="en-US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mf.gov.md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2096" y="3285182"/>
            <a:ext cx="10257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27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94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682" y="3763884"/>
            <a:ext cx="102621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alexandru.rodideal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@mf.gov.md</a:t>
            </a:r>
            <a:endParaRPr lang="ro-RO" sz="2000" dirty="0" smtClean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  <a:p>
            <a:pPr algn="ctr"/>
            <a:endParaRPr lang="en-US" sz="3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1091680" y="5187937"/>
            <a:ext cx="1026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96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 rot="10800000" flipV="1">
            <a:off x="1091680" y="4696448"/>
            <a:ext cx="10338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dirty="0" err="1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marcel.olari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@mf.gov.md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1091680" y="4250640"/>
            <a:ext cx="10262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27</a:t>
            </a:r>
            <a:r>
              <a:rPr lang="en-US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Times New Roman" panose="02020603050405020304" pitchFamily="18" charset="0"/>
                <a:ea typeface="Lato Black" panose="020F0502020204030203" pitchFamily="34" charset="0"/>
                <a:cs typeface="Times New Roman" panose="02020603050405020304" pitchFamily="18" charset="0"/>
              </a:rPr>
              <a:t>80</a:t>
            </a:r>
            <a:endParaRPr lang="en-US" sz="2000" dirty="0">
              <a:solidFill>
                <a:srgbClr val="333366"/>
              </a:solidFill>
              <a:latin typeface="Times New Roman" panose="02020603050405020304" pitchFamily="18" charset="0"/>
              <a:ea typeface="Lato Black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Particularitățile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aferente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împrumuturilor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b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en-GB" sz="1100" dirty="0" err="1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</a:t>
            </a:r>
            <a:r>
              <a:rPr lang="en-GB" sz="1100" dirty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locale</a:t>
            </a:r>
          </a:p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599" y="1310483"/>
            <a:ext cx="10363202" cy="535709"/>
          </a:xfrm>
        </p:spPr>
        <p:txBody>
          <a:bodyPr/>
          <a:lstStyle/>
          <a:p>
            <a:pPr marL="0" indent="0" algn="ctr">
              <a:buNone/>
            </a:pPr>
            <a:r>
              <a:rPr lang="ro-RO" b="1" i="1" dirty="0">
                <a:latin typeface="Times New Roman" pitchFamily="18" charset="0"/>
                <a:cs typeface="Times New Roman" pitchFamily="18" charset="0"/>
              </a:rPr>
              <a:t>Plafoanele datoriilor/garanțiilor interne și externe a UAT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990600" y="2068944"/>
            <a:ext cx="6380018" cy="41748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o-RO" sz="2000" b="1" i="1" dirty="0" smtClean="0">
              <a:solidFill>
                <a:srgbClr val="22222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599" y="2227641"/>
            <a:ext cx="1036320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Plafoanele datoriilor/garanțiilor interne și externe a UAT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vor fi reflectate în proiectul bugetului local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</a:t>
            </a:r>
            <a:r>
              <a:rPr lang="ro-RO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moned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națională (lei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Datoria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și garanțiile externe a UAT </a:t>
            </a: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în moneda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națională (lei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o-RO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şi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dolari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SUA.</a:t>
            </a:r>
            <a:endParaRPr lang="ro-RO" sz="20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Recalcularea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datoriei și garanțiilor externe în lei se va efectua reieșind din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cursul oficial al leului moldovenesc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prognozat la finele anului de gestiune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calcularea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plafonului datoriei externe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UAT se va include și o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marjă de eroare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în mărime de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1,0%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calculată din soldul datoriei, legată eventual de riscul valutar.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MD" dirty="0" smtClean="0"/>
          </a:p>
        </p:txBody>
      </p:sp>
      <p:sp>
        <p:nvSpPr>
          <p:cNvPr id="9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270500" y="260350"/>
            <a:ext cx="6083300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>
          <a:xfrm>
            <a:off x="990600" y="2068944"/>
            <a:ext cx="10287000" cy="12616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o-RO" sz="2000" dirty="0"/>
          </a:p>
        </p:txBody>
      </p:sp>
      <p:sp>
        <p:nvSpPr>
          <p:cNvPr id="3" name="Rectangle 2"/>
          <p:cNvSpPr/>
          <p:nvPr/>
        </p:nvSpPr>
        <p:spPr>
          <a:xfrm>
            <a:off x="1063690" y="1285103"/>
            <a:ext cx="1021391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o-RO" sz="2800" b="1" i="1" dirty="0">
                <a:latin typeface="Times New Roman" pitchFamily="18" charset="0"/>
                <a:cs typeface="Times New Roman" pitchFamily="18" charset="0"/>
              </a:rPr>
              <a:t>Programul anual al împrumuturilor și Obiectivele politicii de administrare a datoriei </a:t>
            </a:r>
            <a:r>
              <a:rPr lang="ro-RO" sz="2800" b="1" i="1" dirty="0" smtClean="0">
                <a:latin typeface="Times New Roman" pitchFamily="18" charset="0"/>
                <a:cs typeface="Times New Roman" pitchFamily="18" charset="0"/>
              </a:rPr>
              <a:t>UAT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3690" y="2100649"/>
            <a:ext cx="103704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proiectul bugetului local urmează să fie anexat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Programul anual al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împrumuturilor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și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Obiectivele politicii de administrare a datoriei UAT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ca părți componente ale acestuia. </a:t>
            </a:r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Programul anual al împrumuturilor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se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prezenta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conform 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formularului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nr. </a:t>
            </a:r>
            <a:r>
              <a:rPr lang="ro-MD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en-US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din circular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ă:</a:t>
            </a: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o-RO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464814"/>
              </p:ext>
            </p:extLst>
          </p:nvPr>
        </p:nvGraphicFramePr>
        <p:xfrm>
          <a:off x="1063691" y="4028302"/>
          <a:ext cx="10370427" cy="2332702"/>
        </p:xfrm>
        <a:graphic>
          <a:graphicData uri="http://schemas.openxmlformats.org/drawingml/2006/table">
            <a:tbl>
              <a:tblPr/>
              <a:tblGrid>
                <a:gridCol w="1248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6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7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14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63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56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3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Nr.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Denumirea creditorului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Destinația împrumutului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Suma împrumutului (unități)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Moneda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împrumutului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latin typeface="Times New Roman"/>
                          <a:ea typeface="Times New Roman"/>
                        </a:rPr>
                        <a:t>Condiții de creditare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Valorificarea împrumutului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(perioada)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Data scadenței împrumutului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Anul începerii rambursării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900" dirty="0">
                          <a:latin typeface="Times New Roman"/>
                          <a:ea typeface="Times New Roman"/>
                        </a:rPr>
                        <a:t>Rata </a:t>
                      </a:r>
                      <a:r>
                        <a:rPr lang="ro-RO" sz="900" dirty="0" smtClean="0">
                          <a:latin typeface="Times New Roman"/>
                          <a:ea typeface="Times New Roman"/>
                        </a:rPr>
                        <a:t>dobânzii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latin typeface="Times New Roman"/>
                          <a:ea typeface="Times New Roman"/>
                        </a:rPr>
                        <a:t>Împrumuturi </a:t>
                      </a:r>
                      <a:r>
                        <a:rPr lang="ro-RO" sz="1000" dirty="0" smtClean="0">
                          <a:latin typeface="Times New Roman"/>
                          <a:ea typeface="Times New Roman"/>
                        </a:rPr>
                        <a:t>interne/externe </a:t>
                      </a:r>
                      <a:r>
                        <a:rPr lang="ro-RO" sz="1000" dirty="0">
                          <a:latin typeface="Times New Roman"/>
                          <a:ea typeface="Times New Roman"/>
                        </a:rPr>
                        <a:t>contractate în trecut și care sunt în vigoare la situația din 1 ianuarie </a:t>
                      </a:r>
                      <a:r>
                        <a:rPr lang="ro-RO" sz="1000" dirty="0" smtClean="0">
                          <a:latin typeface="Times New Roman"/>
                          <a:ea typeface="Times New Roman"/>
                        </a:rPr>
                        <a:t>2020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latin typeface="Times New Roman"/>
                          <a:ea typeface="Times New Roman"/>
                        </a:rPr>
                        <a:t>Împrumuturi ce urmează a fi contractate în anul </a:t>
                      </a:r>
                      <a:r>
                        <a:rPr lang="ro-RO" sz="1000" dirty="0" smtClean="0">
                          <a:latin typeface="Times New Roman"/>
                          <a:ea typeface="Times New Roman"/>
                        </a:rPr>
                        <a:t>2020</a:t>
                      </a: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 dirty="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RO" sz="900">
                        <a:latin typeface="Times New Roman"/>
                        <a:ea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145059" y="3385751"/>
            <a:ext cx="10659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o-RO" b="1" i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Programul anual al împrumuturilor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b="1" i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r-nul (mun.)__________________________________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270500" y="260350"/>
            <a:ext cx="6083300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3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698" y="1540474"/>
            <a:ext cx="10318101" cy="2092411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În  scopul  elaborării  și  stabilirii obiectivelor  de administrare  a  datoriei  UAT se  recomandă  a examina  Programul „Managementul  datoriei  de  stat  pe  termen  mediu”  elaborat  anual  de către Ministerul Finanțelor (cel mai recent Program a fost aprobat prin </a:t>
            </a:r>
            <a:r>
              <a:rPr lang="ro-RO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Hotăr</a:t>
            </a:r>
            <a:r>
              <a:rPr lang="ro-MD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â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rea Guvernului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nr.1250</a:t>
            </a:r>
            <a:r>
              <a:rPr lang="ro-MD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din 19.12.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2018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), ca exemplu:</a:t>
            </a:r>
            <a:b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697" y="3792897"/>
            <a:ext cx="10318101" cy="1436231"/>
          </a:xfrm>
        </p:spPr>
        <p:txBody>
          <a:bodyPr/>
          <a:lstStyle/>
          <a:p>
            <a:pPr marL="342900" indent="-342900" algn="just"/>
            <a:r>
              <a:rPr lang="ro-RO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Atragerea surselor financiare pentru finanțarea necesităților la costuri și condiții avantajoase</a:t>
            </a:r>
            <a:r>
              <a:rPr lang="ro-RO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>
          <a:xfrm>
            <a:off x="990600" y="2068944"/>
            <a:ext cx="9113982" cy="40270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o-RO" sz="2000" dirty="0"/>
          </a:p>
        </p:txBody>
      </p:sp>
      <p:sp>
        <p:nvSpPr>
          <p:cNvPr id="2" name="Rectangle 1"/>
          <p:cNvSpPr/>
          <p:nvPr/>
        </p:nvSpPr>
        <p:spPr>
          <a:xfrm>
            <a:off x="1082350" y="1114472"/>
            <a:ext cx="102714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Informația privind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estimarea cheltuielilor pentru serviciul datoriei pe anul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2020 </a:t>
            </a:r>
            <a:r>
              <a:rPr lang="ro-RO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și estimările pentru anii </a:t>
            </a:r>
            <a:r>
              <a:rPr lang="ro-RO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2021-2022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 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 prezinta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conform </a:t>
            </a:r>
            <a:r>
              <a:rPr lang="ro-RO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formularului </a:t>
            </a:r>
            <a:r>
              <a:rPr lang="ro-RO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nr. 2</a:t>
            </a:r>
            <a:r>
              <a:rPr lang="ro-MD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o-RO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la </a:t>
            </a:r>
            <a:r>
              <a:rPr lang="ro-RO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circulară.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951299"/>
              </p:ext>
            </p:extLst>
          </p:nvPr>
        </p:nvGraphicFramePr>
        <p:xfrm>
          <a:off x="1082350" y="1878218"/>
          <a:ext cx="10271447" cy="5054473"/>
        </p:xfrm>
        <a:graphic>
          <a:graphicData uri="http://schemas.openxmlformats.org/drawingml/2006/table">
            <a:tbl>
              <a:tblPr/>
              <a:tblGrid>
                <a:gridCol w="865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9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9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50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50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005">
                <a:tc gridSpan="8">
                  <a:txBody>
                    <a:bodyPr/>
                    <a:lstStyle/>
                    <a:p>
                      <a:pPr algn="ctr" fontAlgn="b"/>
                      <a:endParaRPr lang="ro-MD" sz="1300" b="0" i="1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300" b="0" i="0" u="none" strike="noStrike" dirty="0" err="1" smtClean="0">
                          <a:latin typeface="Times New Roman"/>
                        </a:rPr>
                        <a:t>Informație</a:t>
                      </a:r>
                      <a:r>
                        <a:rPr lang="en-US" sz="1300" b="0" i="0" u="none" strike="noStrike" dirty="0" smtClean="0">
                          <a:latin typeface="Times New Roman"/>
                        </a:rPr>
                        <a:t> </a:t>
                      </a:r>
                      <a:endParaRPr lang="en-US" sz="13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40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latin typeface="Times New Roman"/>
                        </a:rPr>
                        <a:t>privind estimarea cheltuielilor pentru serviciul datoriei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40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>
                          <a:latin typeface="Times New Roman"/>
                        </a:rPr>
                        <a:t> pe anul </a:t>
                      </a:r>
                      <a:r>
                        <a:rPr lang="pt-BR" sz="1300" b="0" i="0" u="none" strike="noStrike" dirty="0" smtClean="0">
                          <a:latin typeface="Times New Roman"/>
                        </a:rPr>
                        <a:t>20</a:t>
                      </a:r>
                      <a:r>
                        <a:rPr lang="ro-MD" sz="1300" b="0" i="0" u="none" strike="noStrike" dirty="0" smtClean="0">
                          <a:latin typeface="Times New Roman"/>
                        </a:rPr>
                        <a:t>20</a:t>
                      </a:r>
                      <a:r>
                        <a:rPr lang="pt-BR" sz="13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pt-BR" sz="1300" b="0" i="0" u="none" strike="noStrike" dirty="0">
                          <a:latin typeface="Times New Roman"/>
                        </a:rPr>
                        <a:t>și a estimărilor pe anii </a:t>
                      </a:r>
                      <a:r>
                        <a:rPr lang="pt-BR" sz="1300" b="0" i="0" u="none" strike="noStrike" dirty="0" smtClean="0">
                          <a:latin typeface="Times New Roman"/>
                        </a:rPr>
                        <a:t>202</a:t>
                      </a:r>
                      <a:r>
                        <a:rPr lang="ro-MD" sz="1300" b="0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pt-BR" sz="1300" b="0" i="0" u="none" strike="noStrike" dirty="0" smtClean="0">
                          <a:latin typeface="Times New Roman"/>
                        </a:rPr>
                        <a:t>-202</a:t>
                      </a:r>
                      <a:r>
                        <a:rPr lang="ro-MD" sz="1300" b="0" i="0" u="none" strike="noStrike" dirty="0" smtClean="0">
                          <a:latin typeface="Times New Roman"/>
                        </a:rPr>
                        <a:t>2</a:t>
                      </a:r>
                      <a:endParaRPr lang="pt-BR" sz="13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2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74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dirty="0" err="1">
                          <a:latin typeface="Times New Roman"/>
                        </a:rPr>
                        <a:t>denumirea</a:t>
                      </a:r>
                      <a:r>
                        <a:rPr lang="en-US" sz="1200" b="0" i="0" u="none" strike="noStrike" dirty="0">
                          <a:latin typeface="Times New Roman"/>
                        </a:rPr>
                        <a:t> UAT)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74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Times New Roman"/>
                        </a:rPr>
                        <a:t>Venituri/cheltuieli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Times New Roman"/>
                        </a:rPr>
                        <a:t>Grupa principala</a:t>
                      </a:r>
                    </a:p>
                  </a:txBody>
                  <a:tcPr marL="9153" marR="9153" marT="91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executat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aprobat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Times New Roman"/>
                        </a:rPr>
                        <a:t>estimat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201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8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201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9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20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20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202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1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202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2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0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Times New Roman"/>
                        </a:rPr>
                        <a:t>A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latin typeface="Times New Roman"/>
                        </a:rPr>
                        <a:t>B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Times New Roman"/>
                        </a:rPr>
                        <a:t>C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9153" marR="9153" marT="91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datoriei, total 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dintre care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  interne, total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inclusiv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15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 smtClean="0">
                          <a:latin typeface="Times New Roman"/>
                        </a:rPr>
                        <a:t>-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î</a:t>
                      </a:r>
                      <a:r>
                        <a:rPr lang="it-IT" sz="1200" b="0" i="0" u="none" strike="noStrike" dirty="0" smtClean="0">
                          <a:latin typeface="Times New Roman"/>
                        </a:rPr>
                        <a:t>mprumuturi </a:t>
                      </a:r>
                      <a:r>
                        <a:rPr lang="it-IT" sz="1200" b="0" i="0" u="none" strike="noStrike" dirty="0">
                          <a:latin typeface="Times New Roman"/>
                        </a:rPr>
                        <a:t>de la institutiile financiare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Times New Roman"/>
                        </a:rPr>
                        <a:t>-</a:t>
                      </a:r>
                      <a:r>
                        <a:rPr lang="ro-MD" sz="1200" b="0" i="0" u="none" strike="noStrike" dirty="0" smtClean="0">
                          <a:latin typeface="Times New Roman"/>
                        </a:rPr>
                        <a:t>î</a:t>
                      </a:r>
                      <a:r>
                        <a:rPr lang="en-US" sz="1200" b="0" i="0" u="none" strike="noStrike" dirty="0" err="1" smtClean="0">
                          <a:latin typeface="Times New Roman"/>
                        </a:rPr>
                        <a:t>mprumuturi</a:t>
                      </a:r>
                      <a:r>
                        <a:rPr lang="en-US" sz="12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latin typeface="Times New Roman"/>
                        </a:rPr>
                        <a:t>recreditate</a:t>
                      </a:r>
                      <a:endParaRPr lang="en-US" sz="12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Serviciul datoriei externe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153" marR="9153" marT="91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/>
                        </a:rPr>
                        <a:t>Şeful direcţiei finanţe                                                     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Times New Roman"/>
                        </a:rPr>
                        <a:t>(numele, prenumele)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latin typeface="Times New Roman"/>
                        </a:rPr>
                        <a:t>Şeful secţiei elaborarea şi administrarea bugetului                       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Times New Roman"/>
                        </a:rPr>
                        <a:t>____________________________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Times New Roman"/>
                        </a:rPr>
                        <a:t>(numele, prenumele)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008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Times New Roman"/>
                        </a:rPr>
                        <a:t>Executorul _____________ Telefonul __________________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474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Times New Roman"/>
                        </a:rPr>
                        <a:t>Relaţii la telefonul: </a:t>
                      </a: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latin typeface="Arial Cyr"/>
                      </a:endParaRPr>
                    </a:p>
                  </a:txBody>
                  <a:tcPr marL="9153" marR="9153" marT="91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9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5394325" y="260350"/>
            <a:ext cx="5959475" cy="344488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66" y="1307191"/>
            <a:ext cx="10327434" cy="711079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Recreditarea împrumuturilor APL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365" y="2166551"/>
            <a:ext cx="10450287" cy="9061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ijloacele financiare necesare pentru 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onorarea angajamentelor pe împrumuturile </a:t>
            </a:r>
            <a:r>
              <a:rPr lang="ro-RO" sz="2000" b="1" i="1" dirty="0" err="1" smtClean="0">
                <a:latin typeface="Times New Roman" pitchFamily="18" charset="0"/>
                <a:cs typeface="Times New Roman" pitchFamily="18" charset="0"/>
              </a:rPr>
              <a:t>recreditate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 de stat în cadrul proiectelor investiționale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, pe anii 2020-2022, se calculează reieșind din prognoza cursului mediu anual oficial.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978274"/>
              </p:ext>
            </p:extLst>
          </p:nvPr>
        </p:nvGraphicFramePr>
        <p:xfrm>
          <a:off x="1026366" y="3887793"/>
          <a:ext cx="10450286" cy="1336136"/>
        </p:xfrm>
        <a:graphic>
          <a:graphicData uri="http://schemas.openxmlformats.org/drawingml/2006/table">
            <a:tbl>
              <a:tblPr/>
              <a:tblGrid>
                <a:gridCol w="3740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0630">
                <a:tc rowSpan="2"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o-MD" sz="18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Indicatorii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Estimat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o-MD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o-RO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</a:t>
                      </a:r>
                      <a:r>
                        <a:rPr lang="ro-RO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Dolar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SUA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18,47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19,05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19,63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Euro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22,53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23,62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24,34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028" y="1307191"/>
            <a:ext cx="10440956" cy="1155923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Împrumuturile pentru cheltuieli de capital pe termen lung, contractate de autoritățile publice locale de la instituțiile financiare locale și de peste hotare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2734961"/>
            <a:ext cx="10440956" cy="154871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nformația privind împrumuturile pentru cheltuieli de capital pe termen lung, contractate de autoritățile publice locale de la instituțiile financiare locale și de peste hotare pe anii 2020-2022 se va prezenta conform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formularului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nr. 21 din circulară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/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>
          <a:xfrm>
            <a:off x="6348413" y="260770"/>
            <a:ext cx="5005387" cy="343387"/>
          </a:xfrm>
        </p:spPr>
        <p:txBody>
          <a:bodyPr>
            <a:normAutofit fontScale="40000" lnSpcReduction="20000"/>
          </a:bodyPr>
          <a:lstStyle/>
          <a:p>
            <a:r>
              <a:rPr lang="en-US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945" y="1113906"/>
            <a:ext cx="11587942" cy="5220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358" y="1307191"/>
            <a:ext cx="10459618" cy="1325563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Recomandări pentru APL: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58" y="2141838"/>
            <a:ext cx="10459618" cy="296741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UAT urmează să planifice în bugetul local mijloace bănești în vederea onorării datoriilor cu termen de achitare expirat, precum și a obligațiilor asumate în cadrul garanțiilor acordate întreprinderilor municipale, în cazul înregistrării de către acestea a datoriilor cu termen de achitare expirat.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Particularit</a:t>
            </a:r>
            <a:r>
              <a:rPr lang="ro-RO" sz="2800" i="1" dirty="0" err="1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ățile</a:t>
            </a: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aferente împrumuturilor </a:t>
            </a:r>
            <a:b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</a:br>
            <a:r>
              <a:rPr lang="ro-RO" sz="2800" i="1" dirty="0" smtClean="0">
                <a:solidFill>
                  <a:prstClr val="black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bugetelor locale</a:t>
            </a:r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1669</TotalTime>
  <Words>645</Words>
  <Application>Microsoft Office PowerPoint</Application>
  <PresentationFormat>Widescreen</PresentationFormat>
  <Paragraphs>168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Cyr</vt:lpstr>
      <vt:lpstr>Calibri</vt:lpstr>
      <vt:lpstr>Lato</vt:lpstr>
      <vt:lpstr>Lato Black</vt:lpstr>
      <vt:lpstr>Lato Light</vt:lpstr>
      <vt:lpstr>Lato Semibold</vt:lpstr>
      <vt:lpstr>Lato Thin</vt:lpstr>
      <vt:lpstr>Times New Roman</vt:lpstr>
      <vt:lpstr>prezentare</vt:lpstr>
      <vt:lpstr>Particularitățile aferente împrumuturilor  bugetelor locale</vt:lpstr>
      <vt:lpstr>PowerPoint Presentation</vt:lpstr>
      <vt:lpstr>PowerPoint Presentation</vt:lpstr>
      <vt:lpstr>    În  scopul  elaborării  și  stabilirii obiectivelor  de administrare  a  datoriei  UAT se  recomandă  a examina  Programul „Managementul  datoriei  de  stat  pe  termen  mediu”  elaborat  anual  de către Ministerul Finanțelor (cel mai recent Program a fost aprobat prin Hotărârea Guvernului nr.1250 din 19.12.2018), ca exemplu: </vt:lpstr>
      <vt:lpstr>PowerPoint Presentation</vt:lpstr>
      <vt:lpstr>Recreditarea împrumuturilor APL</vt:lpstr>
      <vt:lpstr>Împrumuturile pentru cheltuieli de capital pe termen lung, contractate de autoritățile publice locale de la instituțiile financiare locale și de peste hotare </vt:lpstr>
      <vt:lpstr>PowerPoint Presentation</vt:lpstr>
      <vt:lpstr>Recomandări pentru APL: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254</cp:revision>
  <cp:lastPrinted>2018-03-19T12:29:01Z</cp:lastPrinted>
  <dcterms:created xsi:type="dcterms:W3CDTF">2017-07-06T11:56:25Z</dcterms:created>
  <dcterms:modified xsi:type="dcterms:W3CDTF">2019-11-07T08:47:09Z</dcterms:modified>
</cp:coreProperties>
</file>