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15"/>
  </p:notesMasterIdLst>
  <p:handoutMasterIdLst>
    <p:handoutMasterId r:id="rId16"/>
  </p:handoutMasterIdLst>
  <p:sldIdLst>
    <p:sldId id="256" r:id="rId2"/>
    <p:sldId id="378" r:id="rId3"/>
    <p:sldId id="387" r:id="rId4"/>
    <p:sldId id="381" r:id="rId5"/>
    <p:sldId id="382" r:id="rId6"/>
    <p:sldId id="383" r:id="rId7"/>
    <p:sldId id="384" r:id="rId8"/>
    <p:sldId id="385" r:id="rId9"/>
    <p:sldId id="372" r:id="rId10"/>
    <p:sldId id="373" r:id="rId11"/>
    <p:sldId id="386" r:id="rId12"/>
    <p:sldId id="388" r:id="rId13"/>
    <p:sldId id="366" r:id="rId14"/>
  </p:sldIdLst>
  <p:sldSz cx="12192000" cy="6858000"/>
  <p:notesSz cx="9874250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C6D1"/>
    <a:srgbClr val="333366"/>
    <a:srgbClr val="007A50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186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AA92F646-C980-489A-AB3F-949B0019D313}" type="datetimeFigureOut">
              <a:rPr lang="en-GB" smtClean="0"/>
              <a:pPr/>
              <a:t>06/11/2019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0BCDF0F3-76EB-40E5-BCC4-484926D6D9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99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2" tIns="46351" rIns="92702" bIns="46351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6" y="3271381"/>
            <a:ext cx="7899400" cy="2676585"/>
          </a:xfrm>
          <a:prstGeom prst="rect">
            <a:avLst/>
          </a:prstGeom>
        </p:spPr>
        <p:txBody>
          <a:bodyPr vert="horz" lIns="92702" tIns="46351" rIns="92702" bIns="4635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80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4D79D-47C0-4510-9587-60D775B59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28597-2DED-401D-AEE3-389164C5A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57FC8-094E-4EE8-B28F-AE1767E0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74BA-5655-4656-A897-8AB493A226AA}" type="datetimeFigureOut">
              <a:rPr lang="ro-RO" smtClean="0"/>
              <a:t>06.11.2019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EB545-301F-4831-B6EA-F9046E3DF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04BA1-EEEA-4F31-BC64-43BE5BEF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173B-D670-40C1-99A5-ECF9C4EE8A3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671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078248E-E281-4D83-8162-C3BBFDFEA260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C3AAF7-2684-404C-9A51-5535A7D48474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FD5D7C3-F508-49B9-B5EF-904F88E4C8D7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5A118F-46B2-4AEB-A15A-597AD5B81E18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6D9225-5CEE-4E01-9814-FF24062CD999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29669-39D0-46B3-91DE-ED0C47778EAA}" type="datetime1">
              <a:rPr lang="ro-RO" smtClean="0"/>
              <a:pPr/>
              <a:t>06.11.2019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2E8B-1E48-4964-AECC-6F98FA18B7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9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  <p:sldLayoutId id="2147483776" r:id="rId9"/>
    <p:sldLayoutId id="2147483777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70"/>
            <a:ext cx="10515600" cy="18129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Politica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salarială pentru anii 2020-2022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8092" y="6098457"/>
            <a:ext cx="872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1400" b="1" dirty="0" smtClean="0"/>
              <a:t>201</a:t>
            </a:r>
            <a:r>
              <a:rPr lang="en-US" sz="1400" b="1" dirty="0" smtClean="0"/>
              <a:t>9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868720"/>
              </p:ext>
            </p:extLst>
          </p:nvPr>
        </p:nvGraphicFramePr>
        <p:xfrm>
          <a:off x="838202" y="1183909"/>
          <a:ext cx="10769864" cy="44001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6233">
                  <a:extLst>
                    <a:ext uri="{9D8B030D-6E8A-4147-A177-3AD203B41FA5}">
                      <a16:colId xmlns:a16="http://schemas.microsoft.com/office/drawing/2014/main" val="716693065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3205196999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3190680769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726881943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4178096142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104908106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2690788365"/>
                    </a:ext>
                  </a:extLst>
                </a:gridCol>
                <a:gridCol w="1346233">
                  <a:extLst>
                    <a:ext uri="{9D8B030D-6E8A-4147-A177-3AD203B41FA5}">
                      <a16:colId xmlns:a16="http://schemas.microsoft.com/office/drawing/2014/main" val="2503003217"/>
                    </a:ext>
                  </a:extLst>
                </a:gridCol>
              </a:tblGrid>
              <a:tr h="17061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3366163868"/>
                  </a:ext>
                </a:extLst>
              </a:tr>
              <a:tr h="8979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1500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10,0%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9,1%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8,3%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7,7%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6,7%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8,3%</a:t>
                      </a: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1460673577"/>
                  </a:ext>
                </a:extLst>
              </a:tr>
              <a:tr h="8979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1600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9,4%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8,6%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5,3%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5,0%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4,8%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13,0%</a:t>
                      </a: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270502164"/>
                  </a:ext>
                </a:extLst>
              </a:tr>
              <a:tr h="8979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1800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5,0%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4,8%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4,5%</a:t>
                      </a: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13,0%</a:t>
                      </a: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2431456107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Prognoza valorilor de referință, </a:t>
            </a:r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285405"/>
              </p:ext>
            </p:extLst>
          </p:nvPr>
        </p:nvGraphicFramePr>
        <p:xfrm>
          <a:off x="221941" y="1074740"/>
          <a:ext cx="11896077" cy="5281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632">
                  <a:extLst>
                    <a:ext uri="{9D8B030D-6E8A-4147-A177-3AD203B41FA5}">
                      <a16:colId xmlns:a16="http://schemas.microsoft.com/office/drawing/2014/main" val="769341888"/>
                    </a:ext>
                  </a:extLst>
                </a:gridCol>
                <a:gridCol w="10688445">
                  <a:extLst>
                    <a:ext uri="{9D8B030D-6E8A-4147-A177-3AD203B41FA5}">
                      <a16:colId xmlns:a16="http://schemas.microsoft.com/office/drawing/2014/main" val="236866590"/>
                    </a:ext>
                  </a:extLst>
                </a:gridCol>
              </a:tblGrid>
              <a:tr h="1627274">
                <a:tc>
                  <a:txBody>
                    <a:bodyPr/>
                    <a:lstStyle/>
                    <a:p>
                      <a:pPr algn="ctr"/>
                      <a:r>
                        <a:rPr lang="ro-MD" sz="1400" dirty="0" smtClean="0"/>
                        <a:t>Valoarea de referință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sz="1400" dirty="0" smtClean="0"/>
                        <a:t>Categoria de personal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8517764"/>
                  </a:ext>
                </a:extLst>
              </a:tr>
              <a:tr h="7308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1650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angajaţii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din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sectorul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bugetar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-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funcționari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publici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slujbași</a:t>
                      </a:r>
                      <a:r>
                        <a:rPr lang="en-US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1" i="0" u="none" strike="noStrike" dirty="0" err="1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militari</a:t>
                      </a:r>
                      <a:endParaRPr lang="en-US" sz="18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978899363"/>
                  </a:ext>
                </a:extLst>
              </a:tr>
              <a:tr h="7308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didactic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şi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conducere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din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instituţiile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învăţămînt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37459823"/>
                  </a:ext>
                </a:extLst>
              </a:tr>
              <a:tr h="7308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directorii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și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directorii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adjuncți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instituțiilor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educație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timpurie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învățămînt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gimnazial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și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profesional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tehnic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414600776"/>
                  </a:ext>
                </a:extLst>
              </a:tr>
              <a:tr h="7308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care, conform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anexelor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Legea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nr.270/2018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privind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salarizare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sectorul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bugetar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încadrează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clasele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salarizare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la 1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pînă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 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264840415"/>
                  </a:ext>
                </a:extLst>
              </a:tr>
              <a:tr h="7308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directorii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instituțiilor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învățămînt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general, cu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excepția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instituțiilor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educație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timpurie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învățămînt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gimnazial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și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6065024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MD" b="1" dirty="0" smtClean="0"/>
              <a:t>Proiectul legii bugetului de stat pentru anul 2020</a:t>
            </a:r>
            <a:endParaRPr lang="en-US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25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2874"/>
            <a:ext cx="10515600" cy="479394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o-MD" dirty="0" smtClean="0"/>
              <a:t>Se introduce premiul anual angajaților din sectorul bugetar, cu excepția persoanelor cu funcții de demnitate publică.</a:t>
            </a:r>
          </a:p>
          <a:p>
            <a:pPr>
              <a:lnSpc>
                <a:spcPct val="150000"/>
              </a:lnSpc>
            </a:pPr>
            <a:r>
              <a:rPr lang="ro-MD" dirty="0" smtClean="0"/>
              <a:t>Premiul anual în mărime de 50 % din salariul de bază</a:t>
            </a:r>
          </a:p>
          <a:p>
            <a:pPr>
              <a:lnSpc>
                <a:spcPct val="150000"/>
              </a:lnSpc>
            </a:pPr>
            <a:r>
              <a:rPr lang="ro-MD" dirty="0" smtClean="0"/>
              <a:t>Mecanismul de acordare va fi propus suplimentar </a:t>
            </a:r>
          </a:p>
          <a:p>
            <a:pPr>
              <a:lnSpc>
                <a:spcPct val="150000"/>
              </a:lnSpc>
            </a:pPr>
            <a:r>
              <a:rPr lang="ro-MD" dirty="0" smtClean="0"/>
              <a:t>În proiectul de buget premiul nu se va calcula</a:t>
            </a:r>
          </a:p>
          <a:p>
            <a:pPr>
              <a:lnSpc>
                <a:spcPct val="150000"/>
              </a:lnSpc>
            </a:pPr>
            <a:r>
              <a:rPr lang="ro-MD" dirty="0" smtClean="0"/>
              <a:t>Alocațiile necesare </a:t>
            </a:r>
            <a:r>
              <a:rPr lang="ro-MD" dirty="0" err="1" smtClean="0"/>
              <a:t>sînt</a:t>
            </a:r>
            <a:r>
              <a:rPr lang="ro-MD" dirty="0" smtClean="0"/>
              <a:t> prevăzute centralizat în bugetul de stat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MD" sz="2800" b="1" dirty="0" smtClean="0"/>
              <a:t>Premiul anual</a:t>
            </a:r>
            <a:endParaRPr lang="en-US" sz="28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83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8413" y="108066"/>
            <a:ext cx="5005387" cy="496092"/>
          </a:xfrm>
        </p:spPr>
        <p:txBody>
          <a:bodyPr/>
          <a:lstStyle/>
          <a:p>
            <a:r>
              <a:rPr lang="ro-MD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Impactul modificărilor asupra bugetului public național, mil. lei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FB51AC-3888-46F9-816C-23FA567D5ADC}" type="datetime1">
              <a:rPr kumimoji="0" lang="ro-RO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06.11.2019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Lato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84065D-F351-4B03-BD91-D8A6B8D4B362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Lato"/>
              <a:ea typeface="+mn-ea"/>
              <a:cs typeface="+mn-cs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991713"/>
              </p:ext>
            </p:extLst>
          </p:nvPr>
        </p:nvGraphicFramePr>
        <p:xfrm>
          <a:off x="838198" y="2103122"/>
          <a:ext cx="10856496" cy="4365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124">
                  <a:extLst>
                    <a:ext uri="{9D8B030D-6E8A-4147-A177-3AD203B41FA5}">
                      <a16:colId xmlns:a16="http://schemas.microsoft.com/office/drawing/2014/main" val="3596324921"/>
                    </a:ext>
                  </a:extLst>
                </a:gridCol>
                <a:gridCol w="2714124">
                  <a:extLst>
                    <a:ext uri="{9D8B030D-6E8A-4147-A177-3AD203B41FA5}">
                      <a16:colId xmlns:a16="http://schemas.microsoft.com/office/drawing/2014/main" val="3769867154"/>
                    </a:ext>
                  </a:extLst>
                </a:gridCol>
                <a:gridCol w="2714124">
                  <a:extLst>
                    <a:ext uri="{9D8B030D-6E8A-4147-A177-3AD203B41FA5}">
                      <a16:colId xmlns:a16="http://schemas.microsoft.com/office/drawing/2014/main" val="1852034810"/>
                    </a:ext>
                  </a:extLst>
                </a:gridCol>
                <a:gridCol w="2714124">
                  <a:extLst>
                    <a:ext uri="{9D8B030D-6E8A-4147-A177-3AD203B41FA5}">
                      <a16:colId xmlns:a16="http://schemas.microsoft.com/office/drawing/2014/main" val="1873830937"/>
                    </a:ext>
                  </a:extLst>
                </a:gridCol>
              </a:tblGrid>
              <a:tr h="727509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33455580"/>
                  </a:ext>
                </a:extLst>
              </a:tr>
              <a:tr h="72750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total față de linia de bază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  <a:r>
                        <a:rPr lang="ro-MD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ro-MD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  <a:r>
                        <a:rPr lang="ro-MD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ro-MD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1.230,</a:t>
                      </a:r>
                      <a:r>
                        <a:rPr lang="ro-MD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6411426"/>
                  </a:ext>
                </a:extLst>
              </a:tr>
              <a:tr h="72750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Măsuri de ajustare a Legii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429,7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2400744"/>
                  </a:ext>
                </a:extLst>
              </a:tr>
              <a:tr h="72750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Majorarea valorii de referință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1.125,2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1.402,6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1226,1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07012193"/>
                  </a:ext>
                </a:extLst>
              </a:tr>
              <a:tr h="72750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Propuneri APC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7582567"/>
                  </a:ext>
                </a:extLst>
              </a:tr>
              <a:tr h="727509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Economii identificate (premiul anul 2019)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393,</a:t>
                      </a:r>
                      <a:r>
                        <a:rPr lang="ro-M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6173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>
          <a:xfrm>
            <a:off x="1097281" y="260770"/>
            <a:ext cx="10256520" cy="343387"/>
          </a:xfrm>
        </p:spPr>
        <p:txBody>
          <a:bodyPr/>
          <a:lstStyle/>
          <a:p>
            <a:r>
              <a:rPr lang="ro-R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Modificări în politica salarială</a:t>
            </a:r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marL="514350" indent="-514350">
              <a:buFont typeface="+mj-lt"/>
              <a:buAutoNum type="arabicPeriod"/>
            </a:pPr>
            <a:endParaRPr lang="ro-RO" dirty="0" smtClean="0"/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algn="l"/>
            <a:endParaRPr lang="ro-RO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Intervenții în Legea nr. 270/2018 privind sistemul unitar de salarizare în sectorul bugetar</a:t>
            </a: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Majorarea graduală a valorii de referință (1500 lei) și a unor valori de referință derogatorii</a:t>
            </a: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AAF7-2684-404C-9A51-5535A7D48474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13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</a:t>
            </a:r>
            <a:r>
              <a:rPr lang="ro-MD" sz="2400" b="1" dirty="0" err="1"/>
              <a:t>Administraţie</a:t>
            </a:r>
            <a:r>
              <a:rPr lang="ro-MD" sz="2400" b="1" dirty="0"/>
              <a:t> publică (A)”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(1)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418338"/>
              </p:ext>
            </p:extLst>
          </p:nvPr>
        </p:nvGraphicFramePr>
        <p:xfrm>
          <a:off x="452761" y="1855435"/>
          <a:ext cx="11292395" cy="45009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753">
                  <a:extLst>
                    <a:ext uri="{9D8B030D-6E8A-4147-A177-3AD203B41FA5}">
                      <a16:colId xmlns:a16="http://schemas.microsoft.com/office/drawing/2014/main" val="3805657028"/>
                    </a:ext>
                  </a:extLst>
                </a:gridCol>
                <a:gridCol w="4104564">
                  <a:extLst>
                    <a:ext uri="{9D8B030D-6E8A-4147-A177-3AD203B41FA5}">
                      <a16:colId xmlns:a16="http://schemas.microsoft.com/office/drawing/2014/main" val="4082866772"/>
                    </a:ext>
                  </a:extLst>
                </a:gridCol>
                <a:gridCol w="987419">
                  <a:extLst>
                    <a:ext uri="{9D8B030D-6E8A-4147-A177-3AD203B41FA5}">
                      <a16:colId xmlns:a16="http://schemas.microsoft.com/office/drawing/2014/main" val="2697081110"/>
                    </a:ext>
                  </a:extLst>
                </a:gridCol>
                <a:gridCol w="1258476">
                  <a:extLst>
                    <a:ext uri="{9D8B030D-6E8A-4147-A177-3AD203B41FA5}">
                      <a16:colId xmlns:a16="http://schemas.microsoft.com/office/drawing/2014/main" val="1941958176"/>
                    </a:ext>
                  </a:extLst>
                </a:gridCol>
                <a:gridCol w="1248795">
                  <a:extLst>
                    <a:ext uri="{9D8B030D-6E8A-4147-A177-3AD203B41FA5}">
                      <a16:colId xmlns:a16="http://schemas.microsoft.com/office/drawing/2014/main" val="1274694601"/>
                    </a:ext>
                  </a:extLst>
                </a:gridCol>
                <a:gridCol w="1239114">
                  <a:extLst>
                    <a:ext uri="{9D8B030D-6E8A-4147-A177-3AD203B41FA5}">
                      <a16:colId xmlns:a16="http://schemas.microsoft.com/office/drawing/2014/main" val="2039826785"/>
                    </a:ext>
                  </a:extLst>
                </a:gridCol>
                <a:gridCol w="1234274">
                  <a:extLst>
                    <a:ext uri="{9D8B030D-6E8A-4147-A177-3AD203B41FA5}">
                      <a16:colId xmlns:a16="http://schemas.microsoft.com/office/drawing/2014/main" val="2358758768"/>
                    </a:ext>
                  </a:extLst>
                </a:gridCol>
              </a:tblGrid>
              <a:tr h="7197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titlul funcției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număr unități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 în condițiile actuale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estimat</a:t>
                      </a:r>
                      <a:r>
                        <a:rPr lang="en-US" sz="1000" u="none" strike="noStrike" dirty="0">
                          <a:effectLst/>
                        </a:rPr>
                        <a:t> 2020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152891"/>
                  </a:ext>
                </a:extLst>
              </a:tr>
              <a:tr h="3446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9204245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u="none" strike="noStrike">
                          <a:effectLst/>
                        </a:rPr>
                        <a:t>Primar de oraș, sat (comună) (cu 9 501 – 20 000 locuitori)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10.275,0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11.781,0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19618952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Viceprimar de oraș, sat (comună) (cu 9 501 – 20 000 locuitori)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9.450,0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10.841,0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1971385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u="none" strike="noStrike">
                          <a:effectLst/>
                        </a:rPr>
                        <a:t>Primar de oraș, sat (comună) (cu 5 001 – 9500 locuitori)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9.645,0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11.303,0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4686785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Viceprimar de oraș, sat (comună) (cu 5 001 – 9500 locuitori)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8.865,0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89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10.395,0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80711193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u="none" strike="noStrike">
                          <a:effectLst/>
                        </a:rPr>
                        <a:t>Primar de oraș, sat (comună) (cu 3501 – 5000 locuitori)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8.865,0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10.841,0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483324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u="none" strike="noStrike">
                          <a:effectLst/>
                        </a:rPr>
                        <a:t>Primar de oraș, sat (comună) (cu 1501 – 3500 locuitori)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8.505,0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10.395,0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8798252"/>
                  </a:ext>
                </a:extLst>
              </a:tr>
              <a:tr h="490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A1055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Primar de oraș, sat (comună) (cu până la 1 500 locuitori)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8.160,0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87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9.966,0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6378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29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“Ordine publică </a:t>
            </a:r>
            <a:r>
              <a:rPr lang="ro-MD" sz="2400" b="1" dirty="0" err="1"/>
              <a:t>şi</a:t>
            </a:r>
            <a:r>
              <a:rPr lang="ro-MD" sz="2400" b="1" dirty="0"/>
              <a:t> securitate a statului (D)”</a:t>
            </a:r>
            <a:endParaRPr lang="en-US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904128"/>
              </p:ext>
            </p:extLst>
          </p:nvPr>
        </p:nvGraphicFramePr>
        <p:xfrm>
          <a:off x="284085" y="2514419"/>
          <a:ext cx="11363419" cy="18800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7425">
                  <a:extLst>
                    <a:ext uri="{9D8B030D-6E8A-4147-A177-3AD203B41FA5}">
                      <a16:colId xmlns:a16="http://schemas.microsoft.com/office/drawing/2014/main" val="1240705217"/>
                    </a:ext>
                  </a:extLst>
                </a:gridCol>
                <a:gridCol w="4130381">
                  <a:extLst>
                    <a:ext uri="{9D8B030D-6E8A-4147-A177-3AD203B41FA5}">
                      <a16:colId xmlns:a16="http://schemas.microsoft.com/office/drawing/2014/main" val="3171355083"/>
                    </a:ext>
                  </a:extLst>
                </a:gridCol>
                <a:gridCol w="993629">
                  <a:extLst>
                    <a:ext uri="{9D8B030D-6E8A-4147-A177-3AD203B41FA5}">
                      <a16:colId xmlns:a16="http://schemas.microsoft.com/office/drawing/2014/main" val="2559027105"/>
                    </a:ext>
                  </a:extLst>
                </a:gridCol>
                <a:gridCol w="1266390">
                  <a:extLst>
                    <a:ext uri="{9D8B030D-6E8A-4147-A177-3AD203B41FA5}">
                      <a16:colId xmlns:a16="http://schemas.microsoft.com/office/drawing/2014/main" val="564538690"/>
                    </a:ext>
                  </a:extLst>
                </a:gridCol>
                <a:gridCol w="1256649">
                  <a:extLst>
                    <a:ext uri="{9D8B030D-6E8A-4147-A177-3AD203B41FA5}">
                      <a16:colId xmlns:a16="http://schemas.microsoft.com/office/drawing/2014/main" val="218800571"/>
                    </a:ext>
                  </a:extLst>
                </a:gridCol>
                <a:gridCol w="1246907">
                  <a:extLst>
                    <a:ext uri="{9D8B030D-6E8A-4147-A177-3AD203B41FA5}">
                      <a16:colId xmlns:a16="http://schemas.microsoft.com/office/drawing/2014/main" val="4008375067"/>
                    </a:ext>
                  </a:extLst>
                </a:gridCol>
                <a:gridCol w="1242038">
                  <a:extLst>
                    <a:ext uri="{9D8B030D-6E8A-4147-A177-3AD203B41FA5}">
                      <a16:colId xmlns:a16="http://schemas.microsoft.com/office/drawing/2014/main" val="3872036880"/>
                    </a:ext>
                  </a:extLst>
                </a:gridCol>
              </a:tblGrid>
              <a:tr h="7584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titlul funcției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număr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unități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 în condițiile actuale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estimat 2020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596"/>
                  </a:ext>
                </a:extLst>
              </a:tr>
              <a:tr h="4022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06435069"/>
                  </a:ext>
                </a:extLst>
              </a:tr>
              <a:tr h="7193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D3177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 smtClean="0">
                          <a:effectLst/>
                        </a:rPr>
                        <a:t>Pompier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501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44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>
                          <a:effectLst/>
                        </a:rPr>
                        <a:t>5.436,6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u="none" strike="noStrike" dirty="0">
                          <a:effectLst/>
                        </a:rPr>
                        <a:t>6.528,6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6619868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(3)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92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</a:t>
            </a:r>
            <a:r>
              <a:rPr lang="ro-MD" sz="2400" b="1" dirty="0" err="1"/>
              <a:t>Învăţămînt</a:t>
            </a:r>
            <a:r>
              <a:rPr lang="ro-MD" sz="2400" b="1" dirty="0"/>
              <a:t> </a:t>
            </a:r>
            <a:r>
              <a:rPr lang="ro-MD" sz="2400" b="1" dirty="0" err="1"/>
              <a:t>şi</a:t>
            </a:r>
            <a:r>
              <a:rPr lang="ro-MD" sz="2400" b="1" dirty="0"/>
              <a:t> cercetare (E)”</a:t>
            </a:r>
            <a:endParaRPr lang="en-US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2424561"/>
              </p:ext>
            </p:extLst>
          </p:nvPr>
        </p:nvGraphicFramePr>
        <p:xfrm>
          <a:off x="310718" y="1766656"/>
          <a:ext cx="11434439" cy="4589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5095">
                  <a:extLst>
                    <a:ext uri="{9D8B030D-6E8A-4147-A177-3AD203B41FA5}">
                      <a16:colId xmlns:a16="http://schemas.microsoft.com/office/drawing/2014/main" val="476645194"/>
                    </a:ext>
                  </a:extLst>
                </a:gridCol>
                <a:gridCol w="4156194">
                  <a:extLst>
                    <a:ext uri="{9D8B030D-6E8A-4147-A177-3AD203B41FA5}">
                      <a16:colId xmlns:a16="http://schemas.microsoft.com/office/drawing/2014/main" val="2635774071"/>
                    </a:ext>
                  </a:extLst>
                </a:gridCol>
                <a:gridCol w="999840">
                  <a:extLst>
                    <a:ext uri="{9D8B030D-6E8A-4147-A177-3AD203B41FA5}">
                      <a16:colId xmlns:a16="http://schemas.microsoft.com/office/drawing/2014/main" val="3910244473"/>
                    </a:ext>
                  </a:extLst>
                </a:gridCol>
                <a:gridCol w="1274307">
                  <a:extLst>
                    <a:ext uri="{9D8B030D-6E8A-4147-A177-3AD203B41FA5}">
                      <a16:colId xmlns:a16="http://schemas.microsoft.com/office/drawing/2014/main" val="2902553927"/>
                    </a:ext>
                  </a:extLst>
                </a:gridCol>
                <a:gridCol w="1264503">
                  <a:extLst>
                    <a:ext uri="{9D8B030D-6E8A-4147-A177-3AD203B41FA5}">
                      <a16:colId xmlns:a16="http://schemas.microsoft.com/office/drawing/2014/main" val="3716662000"/>
                    </a:ext>
                  </a:extLst>
                </a:gridCol>
                <a:gridCol w="1254700">
                  <a:extLst>
                    <a:ext uri="{9D8B030D-6E8A-4147-A177-3AD203B41FA5}">
                      <a16:colId xmlns:a16="http://schemas.microsoft.com/office/drawing/2014/main" val="4247083117"/>
                    </a:ext>
                  </a:extLst>
                </a:gridCol>
                <a:gridCol w="1249800">
                  <a:extLst>
                    <a:ext uri="{9D8B030D-6E8A-4147-A177-3AD203B41FA5}">
                      <a16:colId xmlns:a16="http://schemas.microsoft.com/office/drawing/2014/main" val="3205141753"/>
                    </a:ext>
                  </a:extLst>
                </a:gridCol>
              </a:tblGrid>
              <a:tr h="5363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titlul funcției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număr unități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 în condițiile actuale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estimat 2020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291394"/>
                  </a:ext>
                </a:extLst>
              </a:tr>
              <a:tr h="3377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clasa de salarizare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salariul mediu pe an, lei</a:t>
                      </a:r>
                      <a:endParaRPr lang="pt-BR" sz="7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clasa de salarizare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salariul mediu pe an, lei</a:t>
                      </a:r>
                      <a:endParaRPr lang="pt-BR" sz="7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3249737546"/>
                  </a:ext>
                </a:extLst>
              </a:tr>
              <a:tr h="388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liceu/instituție de învățămînt prof. tehnic, categoria 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10.553,4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11.877,8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3701669071"/>
                  </a:ext>
                </a:extLst>
              </a:tr>
              <a:tr h="388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adjunct liceu/instituție de învățămînt prof. tehnic, categoria 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8.624,0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10.915,3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4094566149"/>
                  </a:ext>
                </a:extLst>
              </a:tr>
              <a:tr h="388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instituție de educație timpurie, învățămînt primar și gimnazial, categoria IV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1</a:t>
                      </a:r>
                      <a:r>
                        <a:rPr lang="ro-MD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228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9.306,0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10.684,3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1495211629"/>
                  </a:ext>
                </a:extLst>
              </a:tr>
              <a:tr h="59449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adjunct instituție de educație timpurie, învățămînt primar și gimnazial, categoria IV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7.603,2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9.837,3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2183346111"/>
                  </a:ext>
                </a:extLst>
              </a:tr>
              <a:tr h="388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instituție de educație timpurie, învățămînt primar și gimnazial, categoria V-VI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1</a:t>
                      </a:r>
                      <a:r>
                        <a:rPr lang="ro-MD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243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8.929,8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10.472,0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909131450"/>
                  </a:ext>
                </a:extLst>
              </a:tr>
              <a:tr h="59449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Director adjunct instituție de educație timpurie, învățămînt primar și gimnazial, categoria V-VI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7.286,4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9.625,0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2646652361"/>
                  </a:ext>
                </a:extLst>
              </a:tr>
              <a:tr h="388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E4019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Învățător din învățămîntul general și în învățămîntul profesional tehnic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 smtClean="0">
                          <a:effectLst/>
                        </a:rPr>
                        <a:t>7</a:t>
                      </a:r>
                      <a:r>
                        <a:rPr lang="ro-MD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825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5.332,8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6.083,0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4129597168"/>
                  </a:ext>
                </a:extLst>
              </a:tr>
              <a:tr h="19435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 smtClean="0">
                          <a:effectLst/>
                        </a:rPr>
                        <a:t>E402</a:t>
                      </a:r>
                      <a:r>
                        <a:rPr lang="ro-MD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Educator educație timpurie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o-MD" sz="1100" u="none" strike="noStrike" dirty="0" smtClean="0">
                          <a:effectLst/>
                        </a:rPr>
                        <a:t>17 763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5.104,0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6.083,0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1548263445"/>
                  </a:ext>
                </a:extLst>
              </a:tr>
              <a:tr h="19435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E6041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Dădacă educație timpurie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 smtClean="0">
                          <a:effectLst/>
                        </a:rPr>
                        <a:t>1</a:t>
                      </a:r>
                      <a:r>
                        <a:rPr lang="ro-MD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150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2.904,0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3.322,0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3424795906"/>
                  </a:ext>
                </a:extLst>
              </a:tr>
              <a:tr h="19435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E6042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Asistent al educatorului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 smtClean="0">
                          <a:effectLst/>
                        </a:rPr>
                        <a:t>5</a:t>
                      </a:r>
                      <a:r>
                        <a:rPr lang="ro-MD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949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2.788,5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3.322,0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8896" marR="8896" marT="8896" marB="0" anchor="ctr"/>
                </a:tc>
                <a:extLst>
                  <a:ext uri="{0D108BD9-81ED-4DB2-BD59-A6C34878D82A}">
                    <a16:rowId xmlns:a16="http://schemas.microsoft.com/office/drawing/2014/main" val="301324692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(4)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“Cultură, tineret </a:t>
            </a:r>
            <a:r>
              <a:rPr lang="ro-MD" sz="2400" b="1" dirty="0" err="1"/>
              <a:t>şi</a:t>
            </a:r>
            <a:r>
              <a:rPr lang="ro-MD" sz="2400" b="1" dirty="0"/>
              <a:t> sport (F)”</a:t>
            </a:r>
            <a:endParaRPr lang="en-US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19631"/>
              </p:ext>
            </p:extLst>
          </p:nvPr>
        </p:nvGraphicFramePr>
        <p:xfrm>
          <a:off x="284084" y="1766656"/>
          <a:ext cx="11558728" cy="45896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8522">
                  <a:extLst>
                    <a:ext uri="{9D8B030D-6E8A-4147-A177-3AD203B41FA5}">
                      <a16:colId xmlns:a16="http://schemas.microsoft.com/office/drawing/2014/main" val="3314246496"/>
                    </a:ext>
                  </a:extLst>
                </a:gridCol>
                <a:gridCol w="4201371">
                  <a:extLst>
                    <a:ext uri="{9D8B030D-6E8A-4147-A177-3AD203B41FA5}">
                      <a16:colId xmlns:a16="http://schemas.microsoft.com/office/drawing/2014/main" val="1569749974"/>
                    </a:ext>
                  </a:extLst>
                </a:gridCol>
                <a:gridCol w="1010707">
                  <a:extLst>
                    <a:ext uri="{9D8B030D-6E8A-4147-A177-3AD203B41FA5}">
                      <a16:colId xmlns:a16="http://schemas.microsoft.com/office/drawing/2014/main" val="574175758"/>
                    </a:ext>
                  </a:extLst>
                </a:gridCol>
                <a:gridCol w="1288157">
                  <a:extLst>
                    <a:ext uri="{9D8B030D-6E8A-4147-A177-3AD203B41FA5}">
                      <a16:colId xmlns:a16="http://schemas.microsoft.com/office/drawing/2014/main" val="3329793975"/>
                    </a:ext>
                  </a:extLst>
                </a:gridCol>
                <a:gridCol w="1278248">
                  <a:extLst>
                    <a:ext uri="{9D8B030D-6E8A-4147-A177-3AD203B41FA5}">
                      <a16:colId xmlns:a16="http://schemas.microsoft.com/office/drawing/2014/main" val="734921149"/>
                    </a:ext>
                  </a:extLst>
                </a:gridCol>
                <a:gridCol w="1268339">
                  <a:extLst>
                    <a:ext uri="{9D8B030D-6E8A-4147-A177-3AD203B41FA5}">
                      <a16:colId xmlns:a16="http://schemas.microsoft.com/office/drawing/2014/main" val="508553791"/>
                    </a:ext>
                  </a:extLst>
                </a:gridCol>
                <a:gridCol w="1263384">
                  <a:extLst>
                    <a:ext uri="{9D8B030D-6E8A-4147-A177-3AD203B41FA5}">
                      <a16:colId xmlns:a16="http://schemas.microsoft.com/office/drawing/2014/main" val="2981040960"/>
                    </a:ext>
                  </a:extLst>
                </a:gridCol>
              </a:tblGrid>
              <a:tr h="6786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titlul funcției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număr unități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 în condițiile actuale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estimat 2020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406708"/>
                  </a:ext>
                </a:extLst>
              </a:tr>
              <a:tr h="405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33183119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Custode șef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5.428,5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6.371,2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3190376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Bibliotecar principal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4.141,5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5.064,4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771308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Bibliograf</a:t>
                      </a:r>
                      <a:r>
                        <a:rPr lang="en-US" sz="1200" u="none" strike="noStrike" dirty="0">
                          <a:effectLst/>
                        </a:rPr>
                        <a:t> principal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4.141,5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5.064,4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1451425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Restaurator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4.059,0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5.608,9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7793635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Muzeograf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3.432,0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5.608,9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8762644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 err="1">
                          <a:effectLst/>
                        </a:rPr>
                        <a:t>Bibliotecar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r>
                        <a:rPr lang="ro-MD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</a:rPr>
                        <a:t>721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3.432,0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4.464,9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4419019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Bibliograf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3.432,0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4.464,9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2251771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Custode superior fonduri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3.151,5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4.464,9</a:t>
                      </a:r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957633"/>
                  </a:ext>
                </a:extLst>
              </a:tr>
              <a:tr h="3895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F6069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Custode  fonduri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3.019,5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>
                          <a:effectLst/>
                        </a:rPr>
                        <a:t>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effectLst/>
                        </a:rPr>
                        <a:t>4.283,4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445324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(5)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31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</a:t>
            </a:r>
            <a:r>
              <a:rPr lang="ro-MD" sz="2400" b="1" dirty="0" err="1"/>
              <a:t>Asistenţă</a:t>
            </a:r>
            <a:r>
              <a:rPr lang="ro-MD" sz="2400" b="1" dirty="0"/>
              <a:t> socială </a:t>
            </a:r>
            <a:r>
              <a:rPr lang="ro-MD" sz="2400" b="1" dirty="0" err="1"/>
              <a:t>şi</a:t>
            </a:r>
            <a:r>
              <a:rPr lang="ro-MD" sz="2400" b="1" dirty="0"/>
              <a:t> sănătate (G)”</a:t>
            </a:r>
            <a:endParaRPr lang="en-US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495646"/>
              </p:ext>
            </p:extLst>
          </p:nvPr>
        </p:nvGraphicFramePr>
        <p:xfrm>
          <a:off x="621436" y="2050742"/>
          <a:ext cx="11070456" cy="3932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5780">
                  <a:extLst>
                    <a:ext uri="{9D8B030D-6E8A-4147-A177-3AD203B41FA5}">
                      <a16:colId xmlns:a16="http://schemas.microsoft.com/office/drawing/2014/main" val="3601446644"/>
                    </a:ext>
                  </a:extLst>
                </a:gridCol>
                <a:gridCol w="4023894">
                  <a:extLst>
                    <a:ext uri="{9D8B030D-6E8A-4147-A177-3AD203B41FA5}">
                      <a16:colId xmlns:a16="http://schemas.microsoft.com/office/drawing/2014/main" val="36214707"/>
                    </a:ext>
                  </a:extLst>
                </a:gridCol>
                <a:gridCol w="968013">
                  <a:extLst>
                    <a:ext uri="{9D8B030D-6E8A-4147-A177-3AD203B41FA5}">
                      <a16:colId xmlns:a16="http://schemas.microsoft.com/office/drawing/2014/main" val="1672812289"/>
                    </a:ext>
                  </a:extLst>
                </a:gridCol>
                <a:gridCol w="1233742">
                  <a:extLst>
                    <a:ext uri="{9D8B030D-6E8A-4147-A177-3AD203B41FA5}">
                      <a16:colId xmlns:a16="http://schemas.microsoft.com/office/drawing/2014/main" val="2216096451"/>
                    </a:ext>
                  </a:extLst>
                </a:gridCol>
                <a:gridCol w="1224252">
                  <a:extLst>
                    <a:ext uri="{9D8B030D-6E8A-4147-A177-3AD203B41FA5}">
                      <a16:colId xmlns:a16="http://schemas.microsoft.com/office/drawing/2014/main" val="1205870116"/>
                    </a:ext>
                  </a:extLst>
                </a:gridCol>
                <a:gridCol w="1214760">
                  <a:extLst>
                    <a:ext uri="{9D8B030D-6E8A-4147-A177-3AD203B41FA5}">
                      <a16:colId xmlns:a16="http://schemas.microsoft.com/office/drawing/2014/main" val="1585470050"/>
                    </a:ext>
                  </a:extLst>
                </a:gridCol>
                <a:gridCol w="1210015">
                  <a:extLst>
                    <a:ext uri="{9D8B030D-6E8A-4147-A177-3AD203B41FA5}">
                      <a16:colId xmlns:a16="http://schemas.microsoft.com/office/drawing/2014/main" val="2721779260"/>
                    </a:ext>
                  </a:extLst>
                </a:gridCol>
              </a:tblGrid>
              <a:tr h="11626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titlul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funcției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număr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unități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în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condițiile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actuale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estimat 2020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386031"/>
                  </a:ext>
                </a:extLst>
              </a:tr>
              <a:tr h="6810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err="1">
                          <a:effectLst/>
                        </a:rPr>
                        <a:t>clasa</a:t>
                      </a:r>
                      <a:r>
                        <a:rPr lang="en-US" sz="800" u="none" strike="noStrike" dirty="0">
                          <a:effectLst/>
                        </a:rPr>
                        <a:t> de </a:t>
                      </a:r>
                      <a:r>
                        <a:rPr lang="en-US" sz="800" u="none" strike="noStrike" dirty="0" err="1">
                          <a:effectLst/>
                        </a:rPr>
                        <a:t>salarizare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salariul mediu pe an, lei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err="1">
                          <a:effectLst/>
                        </a:rPr>
                        <a:t>clasa</a:t>
                      </a:r>
                      <a:r>
                        <a:rPr lang="en-US" sz="800" u="none" strike="noStrike" dirty="0">
                          <a:effectLst/>
                        </a:rPr>
                        <a:t> de </a:t>
                      </a:r>
                      <a:r>
                        <a:rPr lang="en-US" sz="800" u="none" strike="noStrike" dirty="0" err="1">
                          <a:effectLst/>
                        </a:rPr>
                        <a:t>salarizare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salariul mediu pe an, lei</a:t>
                      </a:r>
                      <a:endParaRPr lang="pt-BR" sz="8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7218441"/>
                  </a:ext>
                </a:extLst>
              </a:tr>
              <a:tr h="10445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G6038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>
                          <a:effectLst/>
                        </a:rPr>
                        <a:t>Dădacă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asistență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socială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2.904,0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3.322,0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4181167"/>
                  </a:ext>
                </a:extLst>
              </a:tr>
              <a:tr h="10445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G6039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Lucrător social cu studii medii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ro-MD" sz="1400" u="none" strike="noStrike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303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2.904,0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3.322,0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2017430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(6)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9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352933"/>
          </a:xfrm>
        </p:spPr>
        <p:txBody>
          <a:bodyPr/>
          <a:lstStyle/>
          <a:p>
            <a:r>
              <a:rPr lang="ro-MD" sz="2400" b="1" dirty="0"/>
              <a:t>Grupul </a:t>
            </a:r>
            <a:r>
              <a:rPr lang="ro-MD" sz="2400" b="1" dirty="0" err="1"/>
              <a:t>ocupaţional</a:t>
            </a:r>
            <a:r>
              <a:rPr lang="ro-MD" sz="2400" b="1" dirty="0"/>
              <a:t> “</a:t>
            </a:r>
            <a:r>
              <a:rPr lang="ro-MD" sz="2400" b="1" dirty="0" err="1"/>
              <a:t>Funcţii</a:t>
            </a:r>
            <a:r>
              <a:rPr lang="ro-MD" sz="2400" b="1" dirty="0"/>
              <a:t> complexe (H)”</a:t>
            </a:r>
            <a:endParaRPr lang="en-US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808752"/>
              </p:ext>
            </p:extLst>
          </p:nvPr>
        </p:nvGraphicFramePr>
        <p:xfrm>
          <a:off x="559292" y="1926450"/>
          <a:ext cx="10919536" cy="4003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9479">
                  <a:extLst>
                    <a:ext uri="{9D8B030D-6E8A-4147-A177-3AD203B41FA5}">
                      <a16:colId xmlns:a16="http://schemas.microsoft.com/office/drawing/2014/main" val="2938100641"/>
                    </a:ext>
                  </a:extLst>
                </a:gridCol>
                <a:gridCol w="3969037">
                  <a:extLst>
                    <a:ext uri="{9D8B030D-6E8A-4147-A177-3AD203B41FA5}">
                      <a16:colId xmlns:a16="http://schemas.microsoft.com/office/drawing/2014/main" val="3385752981"/>
                    </a:ext>
                  </a:extLst>
                </a:gridCol>
                <a:gridCol w="954817">
                  <a:extLst>
                    <a:ext uri="{9D8B030D-6E8A-4147-A177-3AD203B41FA5}">
                      <a16:colId xmlns:a16="http://schemas.microsoft.com/office/drawing/2014/main" val="2158544018"/>
                    </a:ext>
                  </a:extLst>
                </a:gridCol>
                <a:gridCol w="1216922">
                  <a:extLst>
                    <a:ext uri="{9D8B030D-6E8A-4147-A177-3AD203B41FA5}">
                      <a16:colId xmlns:a16="http://schemas.microsoft.com/office/drawing/2014/main" val="3292099929"/>
                    </a:ext>
                  </a:extLst>
                </a:gridCol>
                <a:gridCol w="1207561">
                  <a:extLst>
                    <a:ext uri="{9D8B030D-6E8A-4147-A177-3AD203B41FA5}">
                      <a16:colId xmlns:a16="http://schemas.microsoft.com/office/drawing/2014/main" val="1114825101"/>
                    </a:ext>
                  </a:extLst>
                </a:gridCol>
                <a:gridCol w="1198200">
                  <a:extLst>
                    <a:ext uri="{9D8B030D-6E8A-4147-A177-3AD203B41FA5}">
                      <a16:colId xmlns:a16="http://schemas.microsoft.com/office/drawing/2014/main" val="1475153133"/>
                    </a:ext>
                  </a:extLst>
                </a:gridCol>
                <a:gridCol w="1193520">
                  <a:extLst>
                    <a:ext uri="{9D8B030D-6E8A-4147-A177-3AD203B41FA5}">
                      <a16:colId xmlns:a16="http://schemas.microsoft.com/office/drawing/2014/main" val="2380676344"/>
                    </a:ext>
                  </a:extLst>
                </a:gridCol>
              </a:tblGrid>
              <a:tr h="13534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titlul funcției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număr unități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 în condițiile actuale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err="1">
                          <a:effectLst/>
                        </a:rPr>
                        <a:t>estimat</a:t>
                      </a:r>
                      <a:r>
                        <a:rPr lang="en-US" sz="1000" u="none" strike="noStrike" dirty="0">
                          <a:effectLst/>
                        </a:rPr>
                        <a:t> 2020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642047"/>
                  </a:ext>
                </a:extLst>
              </a:tr>
              <a:tr h="547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clasa de salarizare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salariul mediu pe an, lei</a:t>
                      </a:r>
                      <a:endParaRPr lang="pt-BR" sz="8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0257211"/>
                  </a:ext>
                </a:extLst>
              </a:tr>
              <a:tr h="105125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H6123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err="1">
                          <a:effectLst/>
                        </a:rPr>
                        <a:t>Bucătar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șef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3.151,5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3.612,4</a:t>
                      </a:r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8927944"/>
                  </a:ext>
                </a:extLst>
              </a:tr>
              <a:tr h="105125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H6147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effectLst/>
                        </a:rPr>
                        <a:t>Bucătar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r>
                        <a:rPr lang="ro-MD" sz="1400" u="none" strike="noStrike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979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2.851,2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effectLst/>
                        </a:rPr>
                        <a:t>3.388,0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2819016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584055" y="260770"/>
            <a:ext cx="5769746" cy="343387"/>
          </a:xfrm>
        </p:spPr>
        <p:txBody>
          <a:bodyPr/>
          <a:lstStyle/>
          <a:p>
            <a:r>
              <a:rPr lang="ro-MD" sz="2800" b="1" dirty="0" smtClean="0"/>
              <a:t>Modificări la Legea nr. 270/2018 (7)</a:t>
            </a:r>
          </a:p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142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341965"/>
              </p:ext>
            </p:extLst>
          </p:nvPr>
        </p:nvGraphicFramePr>
        <p:xfrm>
          <a:off x="327258" y="1126160"/>
          <a:ext cx="11521440" cy="4289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80">
                  <a:extLst>
                    <a:ext uri="{9D8B030D-6E8A-4147-A177-3AD203B41FA5}">
                      <a16:colId xmlns:a16="http://schemas.microsoft.com/office/drawing/2014/main" val="36913917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57722586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259458229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40130051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483319432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79494053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200541829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729396028"/>
                    </a:ext>
                  </a:extLst>
                </a:gridCol>
              </a:tblGrid>
              <a:tr h="17113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effectLst/>
                        </a:rPr>
                        <a:t>2019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1309109126"/>
                  </a:ext>
                </a:extLst>
              </a:tr>
              <a:tr h="8592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1500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1.650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1.800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1.950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2.100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2.250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70C0"/>
                          </a:solidFill>
                          <a:effectLst/>
                        </a:rPr>
                        <a:t>        2.400 </a:t>
                      </a:r>
                      <a:endParaRPr lang="en-US" sz="1800" b="1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        2.600 </a:t>
                      </a:r>
                      <a:endParaRPr lang="en-US" sz="18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214063120"/>
                  </a:ext>
                </a:extLst>
              </a:tr>
              <a:tr h="8592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1600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1.750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1.900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2.000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2.100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2.200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2.300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2545938965"/>
                  </a:ext>
                </a:extLst>
              </a:tr>
              <a:tr h="8592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1800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1.900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1.950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2.000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2.100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2.200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2.300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1175158122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Prognoza valorilor </a:t>
            </a: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referință, lei</a:t>
            </a:r>
          </a:p>
          <a:p>
            <a:endParaRPr lang="ro-RO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06.11.2019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8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5317</TotalTime>
  <Words>1111</Words>
  <Application>Microsoft Office PowerPoint</Application>
  <PresentationFormat>Широкоэкранный</PresentationFormat>
  <Paragraphs>420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Lato</vt:lpstr>
      <vt:lpstr>Lato Semibold</vt:lpstr>
      <vt:lpstr>Lato Thin</vt:lpstr>
      <vt:lpstr>prezentare</vt:lpstr>
      <vt:lpstr>Politica salarială pentru anii 2020-2022</vt:lpstr>
      <vt:lpstr>Презентация PowerPoint</vt:lpstr>
      <vt:lpstr>Grupul ocupaţional “Administraţie publică (A)” </vt:lpstr>
      <vt:lpstr>Grupul ocupaţional “Ordine publică şi securitate a statului (D)”</vt:lpstr>
      <vt:lpstr>Grupul ocupaţional “Învăţămînt şi cercetare (E)”</vt:lpstr>
      <vt:lpstr>Grupul ocupaţional “Cultură, tineret şi sport (F)”</vt:lpstr>
      <vt:lpstr>Grupul ocupaţional “Asistenţă socială şi sănătate (G)”</vt:lpstr>
      <vt:lpstr>Grupul ocupaţional “Funcţii complexe (H)”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Raisa Ghilan</cp:lastModifiedBy>
  <cp:revision>370</cp:revision>
  <cp:lastPrinted>2018-07-04T04:14:52Z</cp:lastPrinted>
  <dcterms:created xsi:type="dcterms:W3CDTF">2017-07-06T11:56:25Z</dcterms:created>
  <dcterms:modified xsi:type="dcterms:W3CDTF">2019-11-06T07:16:44Z</dcterms:modified>
</cp:coreProperties>
</file>