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34" r:id="rId1"/>
  </p:sldMasterIdLst>
  <p:notesMasterIdLst>
    <p:notesMasterId r:id="rId13"/>
  </p:notesMasterIdLst>
  <p:handoutMasterIdLst>
    <p:handoutMasterId r:id="rId14"/>
  </p:handoutMasterIdLst>
  <p:sldIdLst>
    <p:sldId id="275" r:id="rId2"/>
    <p:sldId id="470" r:id="rId3"/>
    <p:sldId id="471" r:id="rId4"/>
    <p:sldId id="472" r:id="rId5"/>
    <p:sldId id="446" r:id="rId6"/>
    <p:sldId id="465" r:id="rId7"/>
    <p:sldId id="466" r:id="rId8"/>
    <p:sldId id="467" r:id="rId9"/>
    <p:sldId id="469" r:id="rId10"/>
    <p:sldId id="473" r:id="rId11"/>
    <p:sldId id="474" r:id="rId12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CC3300"/>
    <a:srgbClr val="FF3399"/>
    <a:srgbClr val="99FF66"/>
    <a:srgbClr val="FFFF00"/>
    <a:srgbClr val="FFFF99"/>
    <a:srgbClr val="FF99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94750" autoAdjust="0"/>
  </p:normalViewPr>
  <p:slideViewPr>
    <p:cSldViewPr>
      <p:cViewPr varScale="1">
        <p:scale>
          <a:sx n="109" d="100"/>
          <a:sy n="109" d="100"/>
        </p:scale>
        <p:origin x="1728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8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8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8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1DEC62C-615A-470A-A464-B38E51F302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0" tIns="47055" rIns="94110" bIns="47055" numCol="1" anchor="t" anchorCtr="0" compatLnSpc="1">
            <a:prstTxWarp prst="textNoShape">
              <a:avLst/>
            </a:prstTxWarp>
          </a:bodyPr>
          <a:lstStyle>
            <a:lvl1pPr defTabSz="94138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0" tIns="47055" rIns="94110" bIns="47055" numCol="1" anchor="t" anchorCtr="0" compatLnSpc="1">
            <a:prstTxWarp prst="textNoShape">
              <a:avLst/>
            </a:prstTxWarp>
          </a:bodyPr>
          <a:lstStyle>
            <a:lvl1pPr algn="r" defTabSz="94138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7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14875"/>
            <a:ext cx="5437187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0" tIns="47055" rIns="94110" bIns="470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o-RO" noProof="0" smtClean="0"/>
              <a:t>Se face clic pentru editarea stilurilor textului Coordonatorului</a:t>
            </a:r>
          </a:p>
          <a:p>
            <a:pPr lvl="1"/>
            <a:r>
              <a:rPr lang="ro-RO" noProof="0" smtClean="0"/>
              <a:t>Nivelul secund</a:t>
            </a:r>
          </a:p>
          <a:p>
            <a:pPr lvl="2"/>
            <a:r>
              <a:rPr lang="ro-RO" noProof="0" smtClean="0"/>
              <a:t>Al treilea nivel</a:t>
            </a:r>
          </a:p>
          <a:p>
            <a:pPr lvl="3"/>
            <a:r>
              <a:rPr lang="ro-RO" noProof="0" smtClean="0"/>
              <a:t>Al patrulea nivel</a:t>
            </a:r>
          </a:p>
          <a:p>
            <a:pPr lvl="4"/>
            <a:r>
              <a:rPr lang="ro-RO" noProof="0" smtClean="0"/>
              <a:t>Al cincilea nivel</a:t>
            </a:r>
          </a:p>
        </p:txBody>
      </p:sp>
      <p:sp>
        <p:nvSpPr>
          <p:cNvPr id="157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0" tIns="47055" rIns="94110" bIns="47055" numCol="1" anchor="b" anchorCtr="0" compatLnSpc="1">
            <a:prstTxWarp prst="textNoShape">
              <a:avLst/>
            </a:prstTxWarp>
          </a:bodyPr>
          <a:lstStyle>
            <a:lvl1pPr defTabSz="94138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157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0" tIns="47055" rIns="94110" bIns="47055" numCol="1" anchor="b" anchorCtr="0" compatLnSpc="1">
            <a:prstTxWarp prst="textNoShape">
              <a:avLst/>
            </a:prstTxWarp>
          </a:bodyPr>
          <a:lstStyle>
            <a:lvl1pPr algn="r" defTabSz="941388">
              <a:defRPr sz="1200">
                <a:latin typeface="Arial" charset="0"/>
              </a:defRPr>
            </a:lvl1pPr>
          </a:lstStyle>
          <a:p>
            <a:pPr>
              <a:defRPr/>
            </a:pPr>
            <a:fld id="{15EA6593-624B-4ACE-A1E4-B04BF982493E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A99193-3877-47E8-8878-985FADE72F2A}" type="slidenum">
              <a:rPr lang="ro-RO" altLang="en-US" smtClean="0"/>
              <a:pPr/>
              <a:t>1</a:t>
            </a:fld>
            <a:endParaRPr lang="ro-RO" altLang="en-US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95E1F-0185-44D6-AE3F-075340A825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0FADF-53F5-47B5-800F-25E4633605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D5016-F5F9-4A05-84F5-A67412464F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CCAEB-8732-4871-B29A-F6B8A761CE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1CB08-0A7E-4787-B8BD-FA749A022A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BBD5-0BEB-49C5-865B-3EC3FE499E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AD00-AE50-4D84-B66C-CE0A055FCC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1085D-042A-4EB5-9D14-6022551DA2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26DB1-10BE-41E5-868A-EBBAF296D7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FCB6A-935D-40C8-BD70-CB9D8FFF55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EFA75-9353-403F-8F50-8ECB0D78B6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98CEB74-8E75-4AB9-8BE7-E487A21BA0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5" r:id="rId1"/>
    <p:sldLayoutId id="2147484236" r:id="rId2"/>
    <p:sldLayoutId id="2147484237" r:id="rId3"/>
    <p:sldLayoutId id="2147484238" r:id="rId4"/>
    <p:sldLayoutId id="2147484239" r:id="rId5"/>
    <p:sldLayoutId id="2147484240" r:id="rId6"/>
    <p:sldLayoutId id="2147484241" r:id="rId7"/>
    <p:sldLayoutId id="2147484242" r:id="rId8"/>
    <p:sldLayoutId id="2147484243" r:id="rId9"/>
    <p:sldLayoutId id="2147484244" r:id="rId10"/>
    <p:sldLayoutId id="2147484245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385162-6C63-46F0-89D2-59A61A9610D8}" type="slidenum">
              <a:rPr lang="ru-RU" altLang="en-US"/>
              <a:pPr>
                <a:defRPr/>
              </a:pPr>
              <a:t>1</a:t>
            </a:fld>
            <a:endParaRPr lang="ru-RU" alt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66908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o-RO" altLang="en-US" sz="2000" dirty="0" smtClean="0">
              <a:solidFill>
                <a:srgbClr val="FFFF66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o-RO" altLang="en-US" sz="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o-RO" altLang="en-US" sz="2000" dirty="0" smtClean="0">
              <a:solidFill>
                <a:schemeClr val="tx2"/>
              </a:solidFill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en-US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en-US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o-RO" dirty="0" smtClean="0"/>
              <a:t>      </a:t>
            </a:r>
            <a:endParaRPr lang="en-US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o-RO" sz="4400" dirty="0" smtClean="0"/>
              <a:t>Particularitățile generale de elaborare </a:t>
            </a:r>
            <a:endParaRPr lang="en-US" sz="4400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o-RO" sz="4400" dirty="0" smtClean="0"/>
              <a:t>și prezentare a proiectelor bugetelor locale </a:t>
            </a:r>
            <a:endParaRPr lang="en-US" sz="4400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o-RO" sz="4400" dirty="0" smtClean="0"/>
              <a:t>pe anul 20</a:t>
            </a:r>
            <a:r>
              <a:rPr lang="en-US" sz="4400" dirty="0" smtClean="0"/>
              <a:t>20</a:t>
            </a:r>
            <a:r>
              <a:rPr lang="ro-RO" sz="4400" dirty="0" smtClean="0"/>
              <a:t> și a estimărilor pe anii 20</a:t>
            </a:r>
            <a:r>
              <a:rPr lang="en-US" sz="4400" dirty="0" smtClean="0"/>
              <a:t>21</a:t>
            </a:r>
            <a:r>
              <a:rPr lang="ro-RO" sz="4400" dirty="0" smtClean="0"/>
              <a:t>-202</a:t>
            </a:r>
            <a:r>
              <a:rPr lang="en-US" sz="4400" dirty="0" smtClean="0"/>
              <a:t>2</a:t>
            </a:r>
            <a:endParaRPr lang="ro-RO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ro-RO" altLang="en-US" sz="2000" b="1" i="1" dirty="0" smtClean="0">
              <a:solidFill>
                <a:srgbClr val="003399"/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en-US" altLang="en-US" sz="2000" i="1" dirty="0" smtClean="0">
              <a:latin typeface="Tahoma" pitchFamily="34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r>
              <a:rPr lang="en-US" altLang="en-US" sz="2000" i="1" dirty="0" smtClean="0">
                <a:latin typeface="Tahoma" pitchFamily="34" charset="0"/>
                <a:cs typeface="Times New Roman" pitchFamily="18" charset="0"/>
              </a:rPr>
              <a:t> 6</a:t>
            </a:r>
            <a:r>
              <a:rPr lang="ro-RO" altLang="en-US" sz="2000" i="1" dirty="0" smtClean="0">
                <a:latin typeface="Tahoma" pitchFamily="34" charset="0"/>
                <a:cs typeface="Times New Roman" pitchFamily="18" charset="0"/>
              </a:rPr>
              <a:t>  noiembrie </a:t>
            </a:r>
            <a:r>
              <a:rPr lang="en-US" altLang="en-US" sz="2000" i="1" dirty="0" smtClean="0">
                <a:latin typeface="Tahoma" pitchFamily="34" charset="0"/>
                <a:cs typeface="Times New Roman" pitchFamily="18" charset="0"/>
              </a:rPr>
              <a:t>2</a:t>
            </a:r>
            <a:r>
              <a:rPr lang="ro-RO" altLang="en-US" sz="2000" i="1" dirty="0" smtClean="0">
                <a:latin typeface="Tahoma" pitchFamily="34" charset="0"/>
                <a:cs typeface="Times New Roman" pitchFamily="18" charset="0"/>
              </a:rPr>
              <a:t>01</a:t>
            </a:r>
            <a:r>
              <a:rPr lang="en-US" altLang="en-US" sz="2000" i="1" dirty="0">
                <a:latin typeface="Tahoma" pitchFamily="34" charset="0"/>
                <a:cs typeface="Times New Roman" pitchFamily="18" charset="0"/>
              </a:rPr>
              <a:t>9</a:t>
            </a:r>
            <a:endParaRPr lang="ro-RO" altLang="en-US" b="1" dirty="0" smtClean="0">
              <a:solidFill>
                <a:schemeClr val="hlink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Tx/>
              <a:buNone/>
              <a:defRPr/>
            </a:pPr>
            <a:endParaRPr lang="en-US" altLang="en-US" b="1" dirty="0" smtClean="0">
              <a:solidFill>
                <a:schemeClr val="hlink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altLang="en-US" b="1" dirty="0" smtClean="0">
                <a:solidFill>
                  <a:srgbClr val="CC3300"/>
                </a:solidFill>
              </a:rPr>
              <a:t> </a:t>
            </a: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642938" y="3143250"/>
            <a:ext cx="777557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endParaRPr lang="ro-RO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8" y="285750"/>
            <a:ext cx="1368425" cy="1368425"/>
          </a:xfrm>
          <a:prstGeom prst="rect">
            <a:avLst/>
          </a:prstGeom>
          <a:solidFill>
            <a:srgbClr val="3366FF">
              <a:alpha val="61176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55650" y="1785926"/>
            <a:ext cx="7272338" cy="8572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o-RO" sz="3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Ministerul</a:t>
            </a:r>
            <a:r>
              <a:rPr lang="en-US" sz="3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Fi</a:t>
            </a:r>
            <a:r>
              <a:rPr lang="ro-RO" sz="3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nanțelor </a:t>
            </a:r>
            <a:endParaRPr lang="en-US" sz="3400" i="1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30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307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07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07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571504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o-RO" smtClean="0"/>
              <a:t>Mulțumesc pentru atenție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D1085D-042A-4EB5-9D14-6022551DA20F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88840"/>
            <a:ext cx="7772400" cy="515089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en-GB" sz="2400" dirty="0" err="1"/>
              <a:t>Pentru</a:t>
            </a:r>
            <a:r>
              <a:rPr lang="en-GB" sz="2400" dirty="0"/>
              <a:t> </a:t>
            </a:r>
            <a:r>
              <a:rPr lang="en-GB" sz="2400" dirty="0" err="1"/>
              <a:t>informații</a:t>
            </a:r>
            <a:r>
              <a:rPr lang="en-GB" sz="2400" dirty="0"/>
              <a:t> </a:t>
            </a:r>
            <a:r>
              <a:rPr lang="en-GB" sz="2400" dirty="0" err="1" smtClean="0"/>
              <a:t>suplimentare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81CB08-0A7E-4787-B8BD-FA749A022A51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619672" y="2503929"/>
            <a:ext cx="590465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o-RO" sz="2700" dirty="0" err="1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ion.iaconi</a:t>
            </a:r>
            <a:r>
              <a:rPr lang="en-US" sz="27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@mf.gov.md</a:t>
            </a:r>
            <a:endParaRPr lang="en-US" sz="2700" dirty="0">
              <a:solidFill>
                <a:srgbClr val="333366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6" name="Title 5"/>
          <p:cNvSpPr txBox="1">
            <a:spLocks noGrp="1"/>
          </p:cNvSpPr>
          <p:nvPr>
            <p:ph type="title"/>
          </p:nvPr>
        </p:nvSpPr>
        <p:spPr>
          <a:xfrm>
            <a:off x="1619672" y="3144324"/>
            <a:ext cx="6192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(+373) 22 26 </a:t>
            </a:r>
            <a:r>
              <a:rPr lang="ro-RO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26</a:t>
            </a:r>
            <a:r>
              <a:rPr lang="en-US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ro-RO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25</a:t>
            </a:r>
            <a:endParaRPr lang="en-US" sz="2000" dirty="0">
              <a:solidFill>
                <a:srgbClr val="333366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490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o-RO" dirty="0" smtClean="0"/>
              <a:t>Temeiul elaborării și remiterii circularei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8632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ro-RO" dirty="0" smtClean="0"/>
              <a:t>Art.50 </a:t>
            </a:r>
            <a:r>
              <a:rPr lang="en-US" dirty="0" smtClean="0"/>
              <a:t>din</a:t>
            </a:r>
            <a:r>
              <a:rPr lang="ro-RO" dirty="0" smtClean="0"/>
              <a:t> Legea</a:t>
            </a:r>
            <a:r>
              <a:rPr lang="en-US" dirty="0" smtClean="0"/>
              <a:t> </a:t>
            </a:r>
            <a:r>
              <a:rPr lang="ro-RO" dirty="0" smtClean="0"/>
              <a:t>finanțelor publice și responsabilității bugetar-fiscale </a:t>
            </a:r>
            <a:r>
              <a:rPr lang="en-US" dirty="0" smtClean="0"/>
              <a:t>nr.181/2014</a:t>
            </a:r>
            <a:endParaRPr lang="ro-RO" dirty="0" smtClean="0"/>
          </a:p>
          <a:p>
            <a:pPr algn="just"/>
            <a:r>
              <a:rPr lang="ro-RO" dirty="0" smtClean="0"/>
              <a:t>Art.</a:t>
            </a:r>
            <a:r>
              <a:rPr lang="en-US" dirty="0" smtClean="0"/>
              <a:t>20</a:t>
            </a:r>
            <a:r>
              <a:rPr lang="ro-RO" dirty="0" smtClean="0"/>
              <a:t> alin.(</a:t>
            </a:r>
            <a:r>
              <a:rPr lang="en-US" dirty="0" smtClean="0"/>
              <a:t>3</a:t>
            </a:r>
            <a:r>
              <a:rPr lang="ro-RO" dirty="0" smtClean="0"/>
              <a:t>) </a:t>
            </a:r>
            <a:r>
              <a:rPr lang="ro-RO" dirty="0" err="1" smtClean="0"/>
              <a:t>lit.e</a:t>
            </a:r>
            <a:r>
              <a:rPr lang="en-US" dirty="0" smtClean="0"/>
              <a:t>) din</a:t>
            </a:r>
            <a:r>
              <a:rPr lang="ro-RO" dirty="0" smtClean="0"/>
              <a:t> Legea </a:t>
            </a:r>
            <a:r>
              <a:rPr lang="en-US" dirty="0" smtClean="0"/>
              <a:t>nr.397/2003 </a:t>
            </a:r>
            <a:r>
              <a:rPr lang="ro-RO" dirty="0" smtClean="0"/>
              <a:t>privind finanțele publice locale</a:t>
            </a:r>
          </a:p>
          <a:p>
            <a:pPr algn="just"/>
            <a:r>
              <a:rPr lang="ro-RO" dirty="0" smtClean="0"/>
              <a:t>Pct.388 din Setul metodologic privind elaborarea, aprobarea și modificarea bugetului, aprobat prin Ordinul ministrului finanțelor nr.209 din 24.12.2015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BCCAEB-8732-4871-B29A-F6B8A761CE9D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o-RO" dirty="0" smtClean="0"/>
              <a:t>Scopul de bază a circularei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o-RO" sz="3100" i="1" u="sng" dirty="0" smtClean="0"/>
              <a:t>Informarea APL cu privire la</a:t>
            </a:r>
            <a:r>
              <a:rPr lang="ro-RO" sz="3100" dirty="0" smtClean="0"/>
              <a:t>:</a:t>
            </a:r>
          </a:p>
          <a:p>
            <a:pPr algn="just"/>
            <a:r>
              <a:rPr lang="ro-RO" sz="3100" dirty="0" smtClean="0"/>
              <a:t>Politica statului în domeniul veniturilor și cheltuielilor bugetare</a:t>
            </a:r>
          </a:p>
          <a:p>
            <a:pPr algn="just"/>
            <a:r>
              <a:rPr lang="ro-RO" sz="3100" dirty="0" smtClean="0"/>
              <a:t>Particularitățile specifice de stabilire a relațiilor </a:t>
            </a:r>
            <a:r>
              <a:rPr lang="ro-RO" sz="3100" dirty="0" err="1" smtClean="0"/>
              <a:t>interbugetare</a:t>
            </a:r>
            <a:r>
              <a:rPr lang="en-US" sz="3100" dirty="0" smtClean="0"/>
              <a:t>, </a:t>
            </a:r>
            <a:r>
              <a:rPr lang="ro-RO" sz="3100" dirty="0" smtClean="0"/>
              <a:t>inclusiv</a:t>
            </a:r>
            <a:r>
              <a:rPr lang="en-US" sz="3100" dirty="0" smtClean="0"/>
              <a:t> l</a:t>
            </a:r>
            <a:r>
              <a:rPr lang="ro-RO" sz="3100" dirty="0" err="1" smtClean="0"/>
              <a:t>imitele</a:t>
            </a:r>
            <a:r>
              <a:rPr lang="ro-RO" sz="3100" dirty="0" smtClean="0"/>
              <a:t> de transferuri</a:t>
            </a:r>
          </a:p>
          <a:p>
            <a:pPr algn="just"/>
            <a:r>
              <a:rPr lang="ro-RO" sz="3100" dirty="0" smtClean="0"/>
              <a:t>Cerințe și particularități de elaborare și prezentare a propunerilor (proiectelor) de buget</a:t>
            </a:r>
            <a:endParaRPr lang="ro-RO" sz="3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BCCAEB-8732-4871-B29A-F6B8A761CE9D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o-RO" dirty="0" smtClean="0"/>
              <a:t>Structura circularei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0066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o-RO" sz="2400" dirty="0" smtClean="0"/>
              <a:t>Dispoziții generale</a:t>
            </a:r>
          </a:p>
          <a:p>
            <a:pPr algn="just"/>
            <a:r>
              <a:rPr lang="ro-RO" sz="2400" dirty="0" smtClean="0"/>
              <a:t>Prognoza principalilor indicatori macroeconomici pe termen mediu</a:t>
            </a:r>
          </a:p>
          <a:p>
            <a:pPr algn="just"/>
            <a:r>
              <a:rPr lang="ro-RO" sz="2400" dirty="0" smtClean="0"/>
              <a:t>Obiectivele politicii în domeniul veniturilor pe termen mediu și particularitățile specifice de estimare a unor venituri și a surselor de finanțare</a:t>
            </a:r>
          </a:p>
          <a:p>
            <a:pPr algn="just"/>
            <a:r>
              <a:rPr lang="ro-RO" sz="2400" dirty="0" smtClean="0"/>
              <a:t>Sumarul politicilor și priorităților în domeniul cheltuielilor publice pentru următorul an bugetar și pe termen mediu</a:t>
            </a:r>
          </a:p>
          <a:p>
            <a:pPr algn="just"/>
            <a:r>
              <a:rPr lang="ro-RO" sz="2400" dirty="0" smtClean="0"/>
              <a:t>Particularități specifice de stabilire a relațiilor </a:t>
            </a:r>
            <a:r>
              <a:rPr lang="ro-RO" sz="2400" dirty="0" err="1" smtClean="0"/>
              <a:t>interbugetare</a:t>
            </a:r>
            <a:r>
              <a:rPr lang="ro-RO" sz="2400" dirty="0" smtClean="0"/>
              <a:t> și limitele de transferuri de la bugetul de stat către bugetele locale</a:t>
            </a:r>
          </a:p>
          <a:p>
            <a:pPr algn="just"/>
            <a:r>
              <a:rPr lang="ro-RO" sz="2400" dirty="0" smtClean="0"/>
              <a:t>Alte particularități specifice și cerințe adiționale</a:t>
            </a:r>
          </a:p>
          <a:p>
            <a:pPr algn="just"/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BCCAEB-8732-4871-B29A-F6B8A761CE9D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style>
          <a:lnRef idx="2">
            <a:schemeClr val="dk1">
              <a:shade val="50000"/>
            </a:schemeClr>
          </a:lnRef>
          <a:fillRef idx="1002">
            <a:schemeClr val="lt2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altLang="en-US" sz="4000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Pr</a:t>
            </a:r>
            <a:r>
              <a:rPr lang="ro-RO" altLang="en-US" sz="4000" b="1" dirty="0" err="1" smtClean="0">
                <a:solidFill>
                  <a:srgbClr val="0070C0"/>
                </a:solidFill>
                <a:latin typeface="Arial" charset="0"/>
                <a:cs typeface="Arial" charset="0"/>
              </a:rPr>
              <a:t>oiectele</a:t>
            </a:r>
            <a:r>
              <a:rPr lang="ro-RO" altLang="en-US" sz="4000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 bugetelor locale pe anii 20</a:t>
            </a:r>
            <a:r>
              <a:rPr lang="en-US" altLang="en-US" sz="4000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20</a:t>
            </a:r>
            <a:r>
              <a:rPr lang="ro-RO" altLang="en-US" sz="4000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-202</a:t>
            </a:r>
            <a:r>
              <a:rPr lang="en-US" altLang="en-US" sz="4000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2</a:t>
            </a:r>
            <a:r>
              <a:rPr lang="ro-RO" altLang="en-US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:</a:t>
            </a:r>
            <a:endParaRPr lang="ru-RU" dirty="0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946049-DDAA-4A73-81C2-197F58976791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28597" y="1643050"/>
            <a:ext cx="8258204" cy="471490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32500" lnSpcReduction="20000"/>
          </a:bodyPr>
          <a:lstStyle/>
          <a:p>
            <a:pPr eaLnBrk="1" hangingPunct="1">
              <a:lnSpc>
                <a:spcPct val="120000"/>
              </a:lnSpc>
              <a:buFont typeface="Wingdings" pitchFamily="2" charset="2"/>
              <a:buChar char="§"/>
              <a:defRPr/>
            </a:pPr>
            <a:r>
              <a:rPr lang="ro-RO" sz="8600" b="1" dirty="0" smtClean="0"/>
              <a:t>Clasificația bugetară</a:t>
            </a:r>
            <a:r>
              <a:rPr lang="ro-RO" sz="8600" dirty="0" smtClean="0"/>
              <a:t> </a:t>
            </a:r>
            <a:r>
              <a:rPr lang="ro-RO" altLang="en-US" sz="8600" dirty="0" smtClean="0">
                <a:latin typeface="Times New Roman" pitchFamily="18" charset="0"/>
                <a:cs typeface="Times New Roman" pitchFamily="18" charset="0"/>
              </a:rPr>
              <a:t>(Ordinul  M</a:t>
            </a:r>
            <a:r>
              <a:rPr lang="en-US" altLang="en-US" sz="86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o-RO" altLang="en-US" sz="8600" dirty="0" smtClean="0">
                <a:latin typeface="Times New Roman" pitchFamily="18" charset="0"/>
                <a:cs typeface="Times New Roman" pitchFamily="18" charset="0"/>
              </a:rPr>
              <a:t> nr. </a:t>
            </a:r>
            <a:r>
              <a:rPr lang="en-US" altLang="en-US" sz="8600" dirty="0" smtClean="0">
                <a:latin typeface="Times New Roman" pitchFamily="18" charset="0"/>
                <a:cs typeface="Times New Roman" pitchFamily="18" charset="0"/>
              </a:rPr>
              <a:t>208</a:t>
            </a:r>
            <a:r>
              <a:rPr lang="ro-RO" altLang="en-US" sz="8600" dirty="0" smtClean="0">
                <a:latin typeface="Times New Roman" pitchFamily="18" charset="0"/>
                <a:cs typeface="Times New Roman" pitchFamily="18" charset="0"/>
              </a:rPr>
              <a:t> din </a:t>
            </a:r>
            <a:r>
              <a:rPr lang="en-US" altLang="en-US" sz="8600" dirty="0" smtClean="0">
                <a:latin typeface="Times New Roman" pitchFamily="18" charset="0"/>
                <a:cs typeface="Times New Roman" pitchFamily="18" charset="0"/>
              </a:rPr>
              <a:t>24</a:t>
            </a:r>
            <a:r>
              <a:rPr lang="ro-RO" altLang="en-US" sz="8600" dirty="0" smtClean="0">
                <a:latin typeface="Times New Roman" pitchFamily="18" charset="0"/>
                <a:cs typeface="Times New Roman" pitchFamily="18" charset="0"/>
              </a:rPr>
              <a:t>.12.201</a:t>
            </a:r>
            <a:r>
              <a:rPr lang="en-US" altLang="en-US" sz="86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o-RO" altLang="en-US" sz="86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342900" lvl="2" indent="-342900" eaLnBrk="1" hangingPunct="1">
              <a:lnSpc>
                <a:spcPct val="120000"/>
              </a:lnSpc>
              <a:buFont typeface="Wingdings" pitchFamily="2" charset="2"/>
              <a:buChar char="§"/>
              <a:defRPr/>
            </a:pPr>
            <a:r>
              <a:rPr lang="ro-RO" altLang="en-US" sz="8600" b="1" dirty="0" smtClean="0">
                <a:latin typeface="Times New Roman" pitchFamily="18" charset="0"/>
                <a:cs typeface="Times New Roman" pitchFamily="18" charset="0"/>
              </a:rPr>
              <a:t>Setul metodologic </a:t>
            </a:r>
            <a:r>
              <a:rPr lang="ro-RO" altLang="en-US" sz="8600" dirty="0" smtClean="0">
                <a:latin typeface="Times New Roman" pitchFamily="18" charset="0"/>
                <a:cs typeface="Times New Roman" pitchFamily="18" charset="0"/>
              </a:rPr>
              <a:t>privind elaborarea, aprobarea și modificarea bugetului (Ordinul  M</a:t>
            </a:r>
            <a:r>
              <a:rPr lang="en-US" altLang="en-US" sz="86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o-RO" altLang="en-US" sz="8600" dirty="0" smtClean="0">
                <a:latin typeface="Times New Roman" pitchFamily="18" charset="0"/>
                <a:cs typeface="Times New Roman" pitchFamily="18" charset="0"/>
              </a:rPr>
              <a:t> nr. 209 din 24.12.2015)  </a:t>
            </a:r>
          </a:p>
          <a:p>
            <a:pPr marL="342900" lvl="2" indent="-342900" eaLnBrk="1" hangingPunct="1">
              <a:lnSpc>
                <a:spcPct val="120000"/>
              </a:lnSpc>
              <a:buFont typeface="Wingdings" pitchFamily="2" charset="2"/>
              <a:buChar char="§"/>
              <a:defRPr/>
            </a:pPr>
            <a:r>
              <a:rPr lang="ro-RO" altLang="en-US" sz="8600" dirty="0" smtClean="0">
                <a:latin typeface="Times New Roman" pitchFamily="18" charset="0"/>
                <a:cs typeface="Times New Roman" pitchFamily="18" charset="0"/>
              </a:rPr>
              <a:t>Noul Sistem Informațional de Management Financiar – </a:t>
            </a:r>
            <a:r>
              <a:rPr lang="ro-RO" altLang="en-US" sz="8600" b="1" dirty="0" smtClean="0">
                <a:latin typeface="Times New Roman" pitchFamily="18" charset="0"/>
                <a:cs typeface="Times New Roman" pitchFamily="18" charset="0"/>
              </a:rPr>
              <a:t>SIMF </a:t>
            </a:r>
            <a:r>
              <a:rPr lang="ro-RO" altLang="en-US" sz="8600" dirty="0" smtClean="0">
                <a:latin typeface="Times New Roman" pitchFamily="18" charset="0"/>
                <a:cs typeface="Times New Roman" pitchFamily="18" charset="0"/>
              </a:rPr>
              <a:t>(modulul BPS – de elaborare a bugetului)</a:t>
            </a:r>
          </a:p>
          <a:p>
            <a:pPr marL="342900" lvl="2" indent="-342900" eaLnBrk="1" hangingPunct="1">
              <a:lnSpc>
                <a:spcPct val="120000"/>
              </a:lnSpc>
              <a:buFont typeface="Wingdings" pitchFamily="2" charset="2"/>
              <a:buChar char="§"/>
              <a:defRPr/>
            </a:pPr>
            <a:r>
              <a:rPr lang="ro-RO" altLang="en-US" sz="8600" b="1" dirty="0" smtClean="0">
                <a:latin typeface="Times New Roman" pitchFamily="18" charset="0"/>
                <a:cs typeface="Times New Roman" pitchFamily="18" charset="0"/>
              </a:rPr>
              <a:t>BPP</a:t>
            </a:r>
            <a:r>
              <a:rPr lang="ro-RO" altLang="en-US" sz="8600" dirty="0" smtClean="0">
                <a:latin typeface="Times New Roman" pitchFamily="18" charset="0"/>
                <a:cs typeface="Times New Roman" pitchFamily="18" charset="0"/>
              </a:rPr>
              <a:t> – APL de ambele nivele își elaborează proiectele de buget pe bază de programe și performanță</a:t>
            </a:r>
            <a:endParaRPr lang="en-US" altLang="en-US" sz="8600" dirty="0" smtClean="0">
              <a:solidFill>
                <a:srgbClr val="CC3300"/>
              </a:solidFill>
              <a:latin typeface="Arial" charset="0"/>
              <a:cs typeface="Arial" charset="0"/>
            </a:endParaRPr>
          </a:p>
          <a:p>
            <a:pPr algn="just" eaLnBrk="1" hangingPunct="1">
              <a:lnSpc>
                <a:spcPct val="80000"/>
              </a:lnSpc>
              <a:buFontTx/>
              <a:buNone/>
              <a:defRPr/>
            </a:pPr>
            <a:r>
              <a:rPr lang="ro-RO" altLang="en-US" sz="1500" dirty="0" smtClean="0">
                <a:solidFill>
                  <a:srgbClr val="CC3300"/>
                </a:solidFill>
                <a:latin typeface="Arial" charset="0"/>
                <a:cs typeface="Arial" charset="0"/>
              </a:rPr>
              <a:t>             </a:t>
            </a:r>
            <a:endParaRPr lang="en-US" altLang="en-US" sz="1500" dirty="0" smtClean="0">
              <a:solidFill>
                <a:srgbClr val="CC3300"/>
              </a:solidFill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altLang="en-US" sz="1500" dirty="0" smtClean="0">
              <a:solidFill>
                <a:srgbClr val="CC33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style>
          <a:lnRef idx="1">
            <a:schemeClr val="accent5"/>
          </a:lnRef>
          <a:fillRef idx="1002">
            <a:schemeClr val="lt1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o-RO" altLang="en-US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Cerințe la elaborarea p</a:t>
            </a:r>
            <a:r>
              <a:rPr lang="en-US" altLang="en-US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r</a:t>
            </a:r>
            <a:r>
              <a:rPr lang="ro-RO" altLang="en-US" b="1" dirty="0" err="1" smtClean="0">
                <a:solidFill>
                  <a:srgbClr val="0070C0"/>
                </a:solidFill>
                <a:latin typeface="Arial" charset="0"/>
                <a:cs typeface="Arial" charset="0"/>
              </a:rPr>
              <a:t>oiectelor</a:t>
            </a:r>
            <a:r>
              <a:rPr lang="ro-RO" altLang="en-US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 bugetelor locale</a:t>
            </a:r>
            <a:endParaRPr lang="en-US" dirty="0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357158" y="1714488"/>
            <a:ext cx="8358246" cy="471490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just">
              <a:spcBef>
                <a:spcPts val="544"/>
              </a:spcBef>
            </a:pPr>
            <a:r>
              <a:rPr lang="ro-RO" sz="2500" dirty="0" smtClean="0">
                <a:latin typeface="Times New Roman" pitchFamily="18" charset="0"/>
                <a:cs typeface="Times New Roman" pitchFamily="18" charset="0"/>
              </a:rPr>
              <a:t>Cheltuielile = resursele disponibile</a:t>
            </a:r>
          </a:p>
          <a:p>
            <a:pPr algn="just">
              <a:spcBef>
                <a:spcPts val="544"/>
              </a:spcBef>
            </a:pPr>
            <a:r>
              <a:rPr lang="ro-RO" sz="2500" dirty="0" smtClean="0">
                <a:latin typeface="Times New Roman" pitchFamily="18" charset="0"/>
                <a:cs typeface="Times New Roman" pitchFamily="18" charset="0"/>
              </a:rPr>
              <a:t>Asigurarea calităţii planificării bugetare (impactul politicilor publice)</a:t>
            </a:r>
          </a:p>
          <a:p>
            <a:pPr algn="just"/>
            <a:r>
              <a:rPr lang="ro-RO" sz="2500" dirty="0" smtClean="0">
                <a:latin typeface="Times New Roman" pitchFamily="18" charset="0"/>
                <a:cs typeface="Times New Roman" pitchFamily="18" charset="0"/>
              </a:rPr>
              <a:t>Corelarea programelor de cheltuieli cu priorităţile din documentele strategice (naționale, sectoriale, locale)</a:t>
            </a:r>
          </a:p>
          <a:p>
            <a:pPr algn="just"/>
            <a:r>
              <a:rPr lang="ro-RO" sz="2500" dirty="0" smtClean="0">
                <a:latin typeface="Times New Roman" pitchFamily="18" charset="0"/>
                <a:cs typeface="Times New Roman" pitchFamily="18" charset="0"/>
              </a:rPr>
              <a:t>Îmbunătăţirea eficienței și eficacității utilizării resurselor prin focusarea pe rezultate şi sporirea calității serviciilor publice prestate în raport cu obiectivele stabilite</a:t>
            </a:r>
          </a:p>
          <a:p>
            <a:pPr algn="just"/>
            <a:r>
              <a:rPr lang="ro-RO" sz="2500" dirty="0" smtClean="0">
                <a:latin typeface="Times New Roman" pitchFamily="18" charset="0"/>
                <a:cs typeface="Times New Roman" pitchFamily="18" charset="0"/>
              </a:rPr>
              <a:t>Control strict al </a:t>
            </a:r>
            <a:r>
              <a:rPr lang="ro-RO" sz="2500" dirty="0" smtClean="0">
                <a:latin typeface="Times New Roman" pitchFamily="18" charset="0"/>
                <a:cs typeface="Times New Roman" pitchFamily="18" charset="0"/>
              </a:rPr>
              <a:t>angajamentelor </a:t>
            </a:r>
            <a:r>
              <a:rPr lang="ro-RO" sz="2500" dirty="0" smtClean="0">
                <a:latin typeface="Times New Roman" pitchFamily="18" charset="0"/>
                <a:cs typeface="Times New Roman" pitchFamily="18" charset="0"/>
              </a:rPr>
              <a:t>în sectorul bugetar </a:t>
            </a:r>
          </a:p>
          <a:p>
            <a:pPr algn="just"/>
            <a:r>
              <a:rPr lang="ro-RO" sz="2500" dirty="0" smtClean="0">
                <a:latin typeface="Times New Roman" pitchFamily="18" charset="0"/>
                <a:cs typeface="Times New Roman" pitchFamily="18" charset="0"/>
              </a:rPr>
              <a:t>Resursele direcționate la programe de importanță vitală ce permit soluționarea problemelor stringente din teritoriu</a:t>
            </a:r>
          </a:p>
          <a:p>
            <a:pPr marL="342900" lvl="2" indent="-342900"/>
            <a:endParaRPr lang="ro-RO" alt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2" indent="-342900"/>
            <a:endParaRPr lang="ro-RO" altLang="en-US" sz="3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o-RO" dirty="0" smtClean="0"/>
          </a:p>
          <a:p>
            <a:endParaRPr lang="ro-RO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4AC19-61EB-4F47-8921-A4F8618B4C5F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  <p:bldP spid="4099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o-R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La estimarea cheltuielilor bugetelor locale APL se vor conduce de:</a:t>
            </a:r>
            <a:endParaRPr lang="en-US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214312" y="1500174"/>
            <a:ext cx="8715406" cy="492922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ro-RO" sz="2700" dirty="0" smtClean="0">
                <a:latin typeface="Times New Roman" pitchFamily="18" charset="0"/>
                <a:cs typeface="Times New Roman" pitchFamily="18" charset="0"/>
              </a:rPr>
              <a:t>Actele normative, strategiile și programele ce reglementează activitatea APL/ramuri/domenii</a:t>
            </a:r>
          </a:p>
          <a:p>
            <a:pPr algn="just"/>
            <a:r>
              <a:rPr lang="ro-RO" sz="2700" dirty="0" smtClean="0">
                <a:latin typeface="Times New Roman" pitchFamily="18" charset="0"/>
                <a:cs typeface="Times New Roman" pitchFamily="18" charset="0"/>
              </a:rPr>
              <a:t>Angajamentele de cheltuieli asumate în anii precedenți cu impact financiar asupra anilor planificați 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o-RO" sz="2700" dirty="0" smtClean="0">
                <a:latin typeface="Times New Roman" pitchFamily="18" charset="0"/>
                <a:cs typeface="Times New Roman" pitchFamily="18" charset="0"/>
              </a:rPr>
              <a:t>serviciul datoriei, angajamente în cadrul PFSE etc.)</a:t>
            </a:r>
          </a:p>
          <a:p>
            <a:pPr algn="just"/>
            <a:r>
              <a:rPr lang="ro-RO" sz="2700" dirty="0" smtClean="0">
                <a:latin typeface="Times New Roman" pitchFamily="18" charset="0"/>
                <a:cs typeface="Times New Roman" pitchFamily="18" charset="0"/>
              </a:rPr>
              <a:t>Reformele promovate în cadrul ramurilor/sectoarelor (schimbări instituționale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o-RO" sz="2700" dirty="0" smtClean="0">
                <a:latin typeface="Times New Roman" pitchFamily="18" charset="0"/>
                <a:cs typeface="Times New Roman" pitchFamily="18" charset="0"/>
              </a:rPr>
              <a:t>structurale etc.)</a:t>
            </a:r>
          </a:p>
          <a:p>
            <a:pPr algn="just"/>
            <a:r>
              <a:rPr lang="ro-RO" sz="2700" dirty="0" smtClean="0">
                <a:latin typeface="Times New Roman" pitchFamily="18" charset="0"/>
                <a:cs typeface="Times New Roman" pitchFamily="18" charset="0"/>
              </a:rPr>
              <a:t>Reglementările ce vizează prestarea serviciilor contra plată, precum și volumul veniturilor colectate de autoritățile/instituțiile bugetare</a:t>
            </a:r>
            <a:endParaRPr lang="en-US" sz="27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015284-47F1-4CAF-9FCA-78DBC1ADF1BF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o-R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Obligația APL la elaborarea proiectelor de buget</a:t>
            </a:r>
            <a:endParaRPr lang="en-US" dirty="0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charset="0"/>
              <a:buNone/>
            </a:pPr>
            <a:r>
              <a:rPr lang="ro-RO" sz="3100" u="sng" dirty="0" smtClean="0"/>
              <a:t>Cerința de bază în relațiile dintre bugetul de stat și bugetele locale este </a:t>
            </a:r>
            <a:r>
              <a:rPr lang="ro-RO" sz="3100" b="1" i="1" u="sng" dirty="0" smtClean="0"/>
              <a:t>- Respectarea limitelor de transferuri comunicate, inclusiv:</a:t>
            </a:r>
          </a:p>
          <a:p>
            <a:r>
              <a:rPr lang="ro-RO" sz="3100" dirty="0" smtClean="0"/>
              <a:t>cu destinație generală (TDG) – anexa nr.</a:t>
            </a:r>
            <a:r>
              <a:rPr lang="en-US" sz="3100" dirty="0" smtClean="0"/>
              <a:t>3</a:t>
            </a:r>
          </a:p>
          <a:p>
            <a:r>
              <a:rPr lang="ro-RO" sz="3100" dirty="0" smtClean="0"/>
              <a:t>transferuri</a:t>
            </a:r>
            <a:r>
              <a:rPr lang="en-US" sz="3100" dirty="0" smtClean="0"/>
              <a:t> de </a:t>
            </a:r>
            <a:r>
              <a:rPr lang="ro-RO" sz="3100" dirty="0" smtClean="0"/>
              <a:t>compensare</a:t>
            </a:r>
            <a:r>
              <a:rPr lang="en-US" sz="3100" dirty="0" smtClean="0"/>
              <a:t> (FC) – </a:t>
            </a:r>
            <a:r>
              <a:rPr lang="ro-RO" sz="3100" dirty="0" smtClean="0"/>
              <a:t>anexa</a:t>
            </a:r>
            <a:r>
              <a:rPr lang="en-US" sz="3100" dirty="0" smtClean="0"/>
              <a:t> nr.4</a:t>
            </a:r>
            <a:endParaRPr lang="ro-RO" sz="3100" dirty="0" smtClean="0"/>
          </a:p>
          <a:p>
            <a:r>
              <a:rPr lang="ro-RO" sz="3100" dirty="0" smtClean="0"/>
              <a:t>cu destinație specială (TDS) – anexele nr.</a:t>
            </a:r>
            <a:r>
              <a:rPr lang="en-US" sz="3100" dirty="0" smtClean="0"/>
              <a:t>5 (</a:t>
            </a:r>
            <a:r>
              <a:rPr lang="ro-RO" sz="3100" dirty="0" smtClean="0"/>
              <a:t>detalieri</a:t>
            </a:r>
            <a:r>
              <a:rPr lang="en-US" sz="3100" dirty="0" smtClean="0"/>
              <a:t> nr.6-8)</a:t>
            </a:r>
            <a:r>
              <a:rPr lang="ro-RO" sz="3100" dirty="0" smtClean="0"/>
              <a:t>, 1</a:t>
            </a:r>
            <a:r>
              <a:rPr lang="en-US" sz="3100" dirty="0" smtClean="0"/>
              <a:t>0-</a:t>
            </a:r>
            <a:r>
              <a:rPr lang="ro-RO" sz="3100" dirty="0" smtClean="0"/>
              <a:t>1</a:t>
            </a:r>
            <a:r>
              <a:rPr lang="en-US" sz="3100" dirty="0" smtClean="0"/>
              <a:t>4</a:t>
            </a:r>
            <a:r>
              <a:rPr lang="ro-RO" sz="3100" dirty="0" smtClean="0"/>
              <a:t> </a:t>
            </a:r>
          </a:p>
          <a:p>
            <a:r>
              <a:rPr lang="ro-RO" sz="3100" dirty="0" smtClean="0"/>
              <a:t>infrastructura</a:t>
            </a:r>
            <a:r>
              <a:rPr lang="en-US" sz="3100" dirty="0" smtClean="0"/>
              <a:t> </a:t>
            </a:r>
            <a:r>
              <a:rPr lang="ro-RO" sz="3100" dirty="0" smtClean="0"/>
              <a:t>drumurilor</a:t>
            </a:r>
            <a:r>
              <a:rPr lang="en-US" sz="3100" dirty="0" smtClean="0"/>
              <a:t> </a:t>
            </a:r>
            <a:r>
              <a:rPr lang="ro-RO" sz="3100" dirty="0" smtClean="0"/>
              <a:t>– anexa nr.1</a:t>
            </a:r>
            <a:r>
              <a:rPr lang="en-US" sz="3100" dirty="0" smtClean="0"/>
              <a:t>5</a:t>
            </a:r>
            <a:endParaRPr lang="ro-RO" sz="3100" i="1" dirty="0" smtClean="0"/>
          </a:p>
          <a:p>
            <a:pPr>
              <a:buFont typeface="Arial" charset="0"/>
              <a:buNone/>
            </a:pPr>
            <a:r>
              <a:rPr lang="ro-RO" i="1" dirty="0" smtClean="0"/>
              <a:t>         </a:t>
            </a:r>
          </a:p>
          <a:p>
            <a:pPr>
              <a:buFont typeface="Arial" charset="0"/>
              <a:buNone/>
            </a:pPr>
            <a:r>
              <a:rPr lang="ro-RO" i="1" dirty="0" smtClean="0"/>
              <a:t>         </a:t>
            </a:r>
          </a:p>
          <a:p>
            <a:pPr>
              <a:buFont typeface="Arial" charset="0"/>
              <a:buNone/>
            </a:pPr>
            <a:endParaRPr lang="ro-RO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42AD81-298C-4D5C-B233-384FA3821B47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14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  <p:bldP spid="6147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o-RO" sz="3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Calendarul prezentării proiectelor de buget</a:t>
            </a:r>
            <a:endParaRPr lang="en-US" sz="3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48311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o-RO" sz="3400" dirty="0" smtClean="0">
                <a:latin typeface="Times New Roman" pitchFamily="18" charset="0"/>
                <a:cs typeface="Times New Roman" pitchFamily="18" charset="0"/>
              </a:rPr>
              <a:t>Termen restrâns de prezentare - perioada de prezentare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25</a:t>
            </a:r>
            <a:r>
              <a:rPr lang="ro-RO" sz="3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29 </a:t>
            </a:r>
            <a:r>
              <a:rPr lang="ro-RO" sz="3400" dirty="0" smtClean="0">
                <a:latin typeface="Times New Roman" pitchFamily="18" charset="0"/>
                <a:cs typeface="Times New Roman" pitchFamily="18" charset="0"/>
              </a:rPr>
              <a:t>noiembrie (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o-RO" sz="3400" dirty="0" smtClean="0">
                <a:latin typeface="Times New Roman" pitchFamily="18" charset="0"/>
                <a:cs typeface="Times New Roman" pitchFamily="18" charset="0"/>
              </a:rPr>
              <a:t> zile a câte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o-RO" sz="3400" dirty="0" smtClean="0">
                <a:latin typeface="Times New Roman" pitchFamily="18" charset="0"/>
                <a:cs typeface="Times New Roman" pitchFamily="18" charset="0"/>
              </a:rPr>
              <a:t> UAT)</a:t>
            </a:r>
          </a:p>
          <a:p>
            <a:pPr algn="just"/>
            <a:r>
              <a:rPr lang="ro-RO" sz="3400" dirty="0" smtClean="0">
                <a:latin typeface="Times New Roman" pitchFamily="18" charset="0"/>
                <a:cs typeface="Times New Roman" pitchFamily="18" charset="0"/>
              </a:rPr>
              <a:t>Volum mare de informație (în SIMF, format electronic și pe suport de hârtie)</a:t>
            </a:r>
          </a:p>
          <a:p>
            <a:pPr algn="just"/>
            <a:r>
              <a:rPr lang="ro-RO" sz="3400" dirty="0" smtClean="0">
                <a:latin typeface="Times New Roman" pitchFamily="18" charset="0"/>
                <a:cs typeface="Times New Roman" pitchFamily="18" charset="0"/>
              </a:rPr>
              <a:t>MF este î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ro-RO" sz="3400" dirty="0" err="1" smtClean="0">
                <a:latin typeface="Times New Roman" pitchFamily="18" charset="0"/>
                <a:cs typeface="Times New Roman" pitchFamily="18" charset="0"/>
              </a:rPr>
              <a:t>întî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rziere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3400" dirty="0" smtClean="0">
                <a:latin typeface="Times New Roman" pitchFamily="18" charset="0"/>
                <a:cs typeface="Times New Roman" pitchFamily="18" charset="0"/>
              </a:rPr>
              <a:t>pentru elaborarea și promovarea proiectului Legii bugetului de stat pentru anul 2020 </a:t>
            </a:r>
            <a:endParaRPr lang="en-US" sz="3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98D0AA-F44A-4836-B3D1-88CD981E516D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819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  <p:bldP spid="8195" grpId="0" build="p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6720</TotalTime>
  <Words>594</Words>
  <Application>Microsoft Office PowerPoint</Application>
  <PresentationFormat>On-screen Show (4:3)</PresentationFormat>
  <Paragraphs>91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Comic Sans MS</vt:lpstr>
      <vt:lpstr>Lato Black</vt:lpstr>
      <vt:lpstr>Tahoma</vt:lpstr>
      <vt:lpstr>Times New Roman</vt:lpstr>
      <vt:lpstr>Wingdings</vt:lpstr>
      <vt:lpstr>Тема Office</vt:lpstr>
      <vt:lpstr>PowerPoint Presentation</vt:lpstr>
      <vt:lpstr>Temeiul elaborării și remiterii circularei</vt:lpstr>
      <vt:lpstr>Scopul de bază a circularei</vt:lpstr>
      <vt:lpstr>Structura circularei</vt:lpstr>
      <vt:lpstr>Proiectele bugetelor locale pe anii 2020-2022:</vt:lpstr>
      <vt:lpstr>Cerințe la elaborarea proiectelor bugetelor locale</vt:lpstr>
      <vt:lpstr>La estimarea cheltuielilor bugetelor locale APL se vor conduce de:</vt:lpstr>
      <vt:lpstr>Obligația APL la elaborarea proiectelor de buget</vt:lpstr>
      <vt:lpstr>Calendarul prezentării proiectelor de buget</vt:lpstr>
      <vt:lpstr>Mulțumesc pentru atenție</vt:lpstr>
      <vt:lpstr>(+373) 22 26 26 25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Tehnici de Negociere</dc:title>
  <dc:creator>www.RegieLive.ro</dc:creator>
  <cp:lastModifiedBy>Ion Iaconi</cp:lastModifiedBy>
  <cp:revision>753</cp:revision>
  <dcterms:created xsi:type="dcterms:W3CDTF">2006-03-19T15:54:55Z</dcterms:created>
  <dcterms:modified xsi:type="dcterms:W3CDTF">2019-11-05T14:15:05Z</dcterms:modified>
</cp:coreProperties>
</file>