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4" r:id="rId1"/>
  </p:sldMasterIdLst>
  <p:notesMasterIdLst>
    <p:notesMasterId r:id="rId9"/>
  </p:notesMasterIdLst>
  <p:handoutMasterIdLst>
    <p:handoutMasterId r:id="rId10"/>
  </p:handoutMasterIdLst>
  <p:sldIdLst>
    <p:sldId id="275" r:id="rId2"/>
    <p:sldId id="471" r:id="rId3"/>
    <p:sldId id="483" r:id="rId4"/>
    <p:sldId id="446" r:id="rId5"/>
    <p:sldId id="482" r:id="rId6"/>
    <p:sldId id="480" r:id="rId7"/>
    <p:sldId id="474" r:id="rId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3300"/>
    <a:srgbClr val="FF3399"/>
    <a:srgbClr val="99FF66"/>
    <a:srgbClr val="FFFF00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750" autoAdjust="0"/>
  </p:normalViewPr>
  <p:slideViewPr>
    <p:cSldViewPr>
      <p:cViewPr varScale="1">
        <p:scale>
          <a:sx n="109" d="100"/>
          <a:sy n="109" d="100"/>
        </p:scale>
        <p:origin x="17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1DEC62C-615A-470A-A464-B38E51F30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337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71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 smtClean="0"/>
              <a:t>Se face clic pentru editarea stilurilor textului Coordonatorului</a:t>
            </a:r>
          </a:p>
          <a:p>
            <a:pPr lvl="1"/>
            <a:r>
              <a:rPr lang="ro-RO" noProof="0" smtClean="0"/>
              <a:t>Nivelul secund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fld id="{15EA6593-624B-4ACE-A1E4-B04BF982493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5657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99193-3877-47E8-8878-985FADE72F2A}" type="slidenum">
              <a:rPr lang="ro-RO" altLang="en-US" smtClean="0"/>
              <a:pPr/>
              <a:t>1</a:t>
            </a:fld>
            <a:endParaRPr lang="ro-RO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5E1F-0185-44D6-AE3F-075340A8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FADF-53F5-47B5-800F-25E46336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5016-F5F9-4A05-84F5-A67412464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CAEB-8732-4871-B29A-F6B8A761C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CB08-0A7E-4787-B8BD-FA749A02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BBD5-0BEB-49C5-865B-3EC3FE49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AD00-AE50-4D84-B66C-CE0A055FC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85D-042A-4EB5-9D14-6022551D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6DB1-10BE-41E5-868A-EBBAF296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CB6A-935D-40C8-BD70-CB9D8FFF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FA75-9353-403F-8F50-8ECB0D78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8CEB74-8E75-4AB9-8BE7-E487A21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85162-6C63-46F0-89D2-59A61A9610D8}" type="slidenum">
              <a:rPr lang="ru-RU" altLang="en-US"/>
              <a:pPr>
                <a:defRPr/>
              </a:pPr>
              <a:t>1</a:t>
            </a:fld>
            <a:endParaRPr lang="ru-R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669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rgbClr val="FFFF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chemeClr val="tx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dirty="0" smtClean="0"/>
              <a:t>      </a:t>
            </a: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o-RO" sz="4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/>
              <a:t>A</a:t>
            </a:r>
            <a:r>
              <a:rPr lang="ro-RO" sz="4400" dirty="0" err="1" smtClean="0"/>
              <a:t>mendamente</a:t>
            </a:r>
            <a:r>
              <a:rPr lang="en-US" sz="4400" dirty="0" smtClean="0"/>
              <a:t> la </a:t>
            </a:r>
            <a:r>
              <a:rPr lang="ro-RO" sz="4400" dirty="0" smtClean="0"/>
              <a:t>Legea nr.397/2003 privind finanțele publice locale și impactul acestora asupra bugetelor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altLang="en-US" sz="4000" b="1" i="1" dirty="0" smtClean="0">
                <a:solidFill>
                  <a:srgbClr val="003399"/>
                </a:solidFill>
                <a:cs typeface="Times New Roman" pitchFamily="18" charset="0"/>
              </a:rPr>
              <a:t>(varianta</a:t>
            </a:r>
            <a:r>
              <a:rPr lang="en-US" altLang="en-US" sz="4000" b="1" i="1" dirty="0" smtClean="0">
                <a:solidFill>
                  <a:srgbClr val="003399"/>
                </a:solidFill>
                <a:cs typeface="Times New Roman" pitchFamily="18" charset="0"/>
              </a:rPr>
              <a:t> </a:t>
            </a:r>
            <a:r>
              <a:rPr lang="ro-RO" altLang="en-US" sz="4000" b="1" i="1" dirty="0" smtClean="0">
                <a:solidFill>
                  <a:srgbClr val="003399"/>
                </a:solidFill>
                <a:cs typeface="Times New Roman" pitchFamily="18" charset="0"/>
              </a:rPr>
              <a:t>Guvern)</a:t>
            </a: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ro-RO" altLang="en-US" sz="2000" i="1" dirty="0" err="1" smtClean="0">
                <a:latin typeface="Tahoma" pitchFamily="34" charset="0"/>
                <a:cs typeface="Times New Roman" pitchFamily="18" charset="0"/>
              </a:rPr>
              <a:t>mun.Chișinău</a:t>
            </a:r>
            <a:endParaRPr lang="en-US" altLang="en-US" sz="2000" i="1" dirty="0" smtClean="0"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 </a:t>
            </a:r>
            <a:endParaRPr lang="ro-RO" altLang="en-US" sz="2000" i="1" dirty="0" smtClean="0"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6  Noiembrie</a:t>
            </a: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 2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01</a:t>
            </a:r>
            <a:r>
              <a:rPr lang="en-US" altLang="en-US" sz="2000" i="1" dirty="0">
                <a:latin typeface="Tahoma" pitchFamily="34" charset="0"/>
                <a:cs typeface="Times New Roman" pitchFamily="18" charset="0"/>
              </a:rPr>
              <a:t>9</a:t>
            </a:r>
            <a:endParaRPr lang="ro-RO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b="1" dirty="0" smtClean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42938" y="3143250"/>
            <a:ext cx="77755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o-RO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85750"/>
            <a:ext cx="1368425" cy="1368425"/>
          </a:xfrm>
          <a:prstGeom prst="rect">
            <a:avLst/>
          </a:prstGeom>
          <a:solidFill>
            <a:srgbClr val="3366FF">
              <a:alpha val="61176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5650" y="1785926"/>
            <a:ext cx="7272338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o-RO" sz="3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3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ro-RO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nanțelor </a:t>
            </a:r>
            <a:endParaRPr lang="en-US" sz="3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6950"/>
          </a:xfr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o-RO" sz="4000" dirty="0" smtClean="0">
                <a:solidFill>
                  <a:schemeClr val="tx1"/>
                </a:solidFill>
              </a:rPr>
              <a:t>Amendamente</a:t>
            </a:r>
            <a:r>
              <a:rPr lang="ro-RO" sz="4000" dirty="0" smtClean="0"/>
              <a:t> </a:t>
            </a:r>
            <a:r>
              <a:rPr lang="ro-RO" sz="4000" dirty="0" smtClean="0">
                <a:solidFill>
                  <a:schemeClr val="tx1"/>
                </a:solidFill>
              </a:rPr>
              <a:t>promovate de Guvern</a:t>
            </a:r>
            <a:endParaRPr lang="ro-RO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965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o-RO" sz="2400" dirty="0"/>
              <a:t>majorarea cotei defalcărilor de la 75% la 100% din IVPF pentru bugetele locale nivel I</a:t>
            </a:r>
          </a:p>
          <a:p>
            <a:pPr algn="just"/>
            <a:r>
              <a:rPr lang="ro-RO" sz="2400" dirty="0"/>
              <a:t>majorarea cotei defalcărilor de la 20% la 50% din IVPF pentru bugetele orașelor-reședință de </a:t>
            </a:r>
            <a:r>
              <a:rPr lang="ro-RO" sz="2400" dirty="0" smtClean="0"/>
              <a:t>raion</a:t>
            </a:r>
          </a:p>
          <a:p>
            <a:pPr algn="just"/>
            <a:r>
              <a:rPr lang="ro-RO" sz="2400" dirty="0"/>
              <a:t>majorarea cotei defalcărilor de la </a:t>
            </a:r>
            <a:r>
              <a:rPr lang="ro-RO" sz="2400" dirty="0" smtClean="0"/>
              <a:t>35% </a:t>
            </a:r>
            <a:r>
              <a:rPr lang="ro-RO" sz="2400" dirty="0"/>
              <a:t>la 50% din IVPF pentru bugetele </a:t>
            </a:r>
            <a:r>
              <a:rPr lang="ro-RO" sz="2400" dirty="0" smtClean="0"/>
              <a:t>municipiilor-reședință </a:t>
            </a:r>
            <a:r>
              <a:rPr lang="ro-RO" sz="2400" dirty="0"/>
              <a:t>de </a:t>
            </a:r>
            <a:r>
              <a:rPr lang="ro-RO" sz="2400" dirty="0" smtClean="0"/>
              <a:t>raion</a:t>
            </a:r>
          </a:p>
          <a:p>
            <a:pPr algn="just"/>
            <a:r>
              <a:rPr lang="ro-RO" sz="2400" dirty="0"/>
              <a:t>majorarea cotei defalcărilor de la 45% la 50% din IVPF pentru bugetul municipal Bălți</a:t>
            </a:r>
          </a:p>
          <a:p>
            <a:pPr algn="just"/>
            <a:r>
              <a:rPr lang="ro-RO" sz="2400" dirty="0" smtClean="0"/>
              <a:t>păstrarea </a:t>
            </a:r>
            <a:r>
              <a:rPr lang="ro-RO" sz="2400" dirty="0"/>
              <a:t>defalcărilor din IVPF de 25% </a:t>
            </a:r>
            <a:r>
              <a:rPr lang="ro-RO" sz="2400" dirty="0" smtClean="0"/>
              <a:t>la bugetele </a:t>
            </a:r>
            <a:r>
              <a:rPr lang="ro-RO" sz="2400" dirty="0"/>
              <a:t>raionale </a:t>
            </a:r>
          </a:p>
          <a:p>
            <a:pPr algn="just"/>
            <a:r>
              <a:rPr lang="ro-RO" sz="2400" dirty="0" smtClean="0"/>
              <a:t>stabilirea </a:t>
            </a:r>
            <a:r>
              <a:rPr lang="ro-RO" sz="2400" dirty="0"/>
              <a:t>unei </a:t>
            </a:r>
            <a:r>
              <a:rPr lang="ro-RO" sz="2400" dirty="0" smtClean="0"/>
              <a:t>cote-părți </a:t>
            </a:r>
            <a:r>
              <a:rPr lang="ro-RO" sz="2400" dirty="0"/>
              <a:t>din impozitul pe venitul obținut din activitatea de întreprinzător </a:t>
            </a:r>
            <a:r>
              <a:rPr lang="ro-RO" sz="2400" dirty="0" smtClean="0"/>
              <a:t>cu care se va majora Fondul de susținere financiară a UAT (10% din încasări)</a:t>
            </a:r>
            <a:endParaRPr lang="ro-RO" sz="2400" dirty="0"/>
          </a:p>
          <a:p>
            <a:pPr algn="ctr">
              <a:buNone/>
            </a:pPr>
            <a:endParaRPr lang="ro-RO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o-RO" dirty="0" smtClean="0"/>
              <a:t>Scenariul</a:t>
            </a:r>
            <a:r>
              <a:rPr lang="en-US" dirty="0" smtClean="0"/>
              <a:t> </a:t>
            </a:r>
            <a:r>
              <a:rPr lang="ro-RO" dirty="0" smtClean="0"/>
              <a:t>propus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7530562"/>
              </p:ext>
            </p:extLst>
          </p:nvPr>
        </p:nvGraphicFramePr>
        <p:xfrm>
          <a:off x="457201" y="1580334"/>
          <a:ext cx="6707088" cy="1468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68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586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o-RO" sz="1400" b="1" u="none" strike="noStrike" noProof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Sistemul</a:t>
                      </a:r>
                      <a:r>
                        <a:rPr lang="en-US" sz="1400" b="1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400" b="1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actual</a:t>
                      </a:r>
                      <a:endParaRPr lang="en-US" sz="1400" b="1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BL I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BL II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BS (FSF)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77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Sate, Orașe din comp. raionului/mun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775">
                <a:tc>
                  <a:txBody>
                    <a:bodyPr/>
                    <a:lstStyle/>
                    <a:p>
                      <a:pPr algn="l" fontAlgn="b"/>
                      <a:r>
                        <a:rPr lang="vi-VN" sz="1100" u="none" strike="noStrike" dirty="0">
                          <a:effectLst/>
                        </a:rPr>
                        <a:t>Orașe -reședință din comp. raionului</a:t>
                      </a:r>
                      <a:endParaRPr lang="vi-V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775">
                <a:tc>
                  <a:txBody>
                    <a:bodyPr/>
                    <a:lstStyle/>
                    <a:p>
                      <a:pPr algn="l" fontAlgn="b"/>
                      <a:r>
                        <a:rPr lang="vi-VN" sz="1100" u="none" strike="noStrike">
                          <a:effectLst/>
                        </a:rPr>
                        <a:t>Municipii -reședință din comp. raionului</a:t>
                      </a:r>
                      <a:endParaRPr lang="vi-VN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or. Chisinau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or. Balti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776375"/>
              </p:ext>
            </p:extLst>
          </p:nvPr>
        </p:nvGraphicFramePr>
        <p:xfrm>
          <a:off x="485919" y="3771282"/>
          <a:ext cx="6678369" cy="17468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1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19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19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24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50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o-RO" sz="1400" b="1" u="none" strike="noStrike" noProof="0" dirty="0" smtClean="0">
                          <a:effectLst/>
                        </a:rPr>
                        <a:t>Scenariul</a:t>
                      </a:r>
                      <a:r>
                        <a:rPr lang="en-US" sz="1400" b="1" u="none" strike="noStrike" dirty="0" smtClean="0">
                          <a:effectLst/>
                        </a:rPr>
                        <a:t> </a:t>
                      </a:r>
                      <a:r>
                        <a:rPr lang="ro-RO" sz="1400" b="1" u="none" strike="noStrike" noProof="0" dirty="0" smtClean="0">
                          <a:effectLst/>
                        </a:rPr>
                        <a:t>Guvernului</a:t>
                      </a:r>
                      <a:endParaRPr lang="ro-RO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BL I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BL II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BS (FSF)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BS (fond de </a:t>
                      </a:r>
                      <a:r>
                        <a:rPr lang="ro-RO" sz="1100" u="none" strike="noStrike" noProof="0" dirty="0" smtClean="0">
                          <a:effectLst/>
                        </a:rPr>
                        <a:t>compensare</a:t>
                      </a:r>
                      <a:r>
                        <a:rPr lang="en-US" sz="1100" u="none" strike="noStrike" dirty="0" smtClean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IVPF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IVPF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IVPF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IVPJ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Sate, Orașe din comp. raionului/mun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vi-VN" sz="1100" u="none" strike="noStrike">
                          <a:effectLst/>
                        </a:rPr>
                        <a:t>Orașe -reședință din comp. raionului</a:t>
                      </a:r>
                      <a:endParaRPr lang="vi-VN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vi-VN" sz="1100" u="none" strike="noStrike">
                          <a:effectLst/>
                        </a:rPr>
                        <a:t>Municipii -reședință din comp. raionului</a:t>
                      </a:r>
                      <a:endParaRPr lang="vi-VN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or. Chisinau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or. Balti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100" u="none" strike="noStrike" noProof="0" dirty="0" smtClean="0">
                          <a:effectLst/>
                        </a:rPr>
                        <a:t>Insuficiența</a:t>
                      </a:r>
                      <a:r>
                        <a:rPr lang="en-US" sz="1100" u="none" strike="noStrike" dirty="0" smtClean="0">
                          <a:effectLst/>
                        </a:rPr>
                        <a:t> </a:t>
                      </a:r>
                      <a:r>
                        <a:rPr lang="ro-RO" sz="1100" u="none" strike="noStrike" dirty="0" smtClean="0">
                          <a:effectLst/>
                        </a:rPr>
                        <a:t>la </a:t>
                      </a:r>
                      <a:r>
                        <a:rPr lang="ro-RO" sz="1100" u="none" strike="noStrike" noProof="0" dirty="0" smtClean="0">
                          <a:effectLst/>
                        </a:rPr>
                        <a:t>salarizare</a:t>
                      </a:r>
                      <a:endParaRPr lang="ro-RO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6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002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Impact </a:t>
            </a:r>
            <a:r>
              <a:rPr lang="ro-RO" sz="3600" dirty="0" smtClean="0">
                <a:solidFill>
                  <a:schemeClr val="tx1"/>
                </a:solidFill>
              </a:rPr>
              <a:t>asupra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ro-RO" sz="3600" dirty="0" smtClean="0">
                <a:solidFill>
                  <a:schemeClr val="tx1"/>
                </a:solidFill>
              </a:rPr>
              <a:t>bugetului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en-GB" sz="3600" dirty="0">
                <a:solidFill>
                  <a:schemeClr val="tx1"/>
                </a:solidFill>
              </a:rPr>
              <a:t>de stat </a:t>
            </a:r>
            <a:r>
              <a:rPr lang="ro-RO" sz="3600" dirty="0" smtClean="0">
                <a:solidFill>
                  <a:schemeClr val="tx1"/>
                </a:solidFill>
              </a:rPr>
              <a:t>pentru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ro-RO" sz="3600" dirty="0" smtClean="0">
                <a:solidFill>
                  <a:schemeClr val="tx1"/>
                </a:solidFill>
              </a:rPr>
              <a:t>anul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en-GB" sz="3600" dirty="0">
                <a:solidFill>
                  <a:schemeClr val="tx1"/>
                </a:solidFill>
              </a:rPr>
              <a:t>2020 </a:t>
            </a:r>
            <a:r>
              <a:rPr lang="en-GB" sz="3600" dirty="0" smtClean="0">
                <a:solidFill>
                  <a:schemeClr val="tx1"/>
                </a:solidFill>
              </a:rPr>
              <a:t>a </a:t>
            </a:r>
            <a:r>
              <a:rPr lang="ro-RO" sz="3600" dirty="0" smtClean="0">
                <a:solidFill>
                  <a:schemeClr val="tx1"/>
                </a:solidFill>
              </a:rPr>
              <a:t>propunerilor</a:t>
            </a:r>
            <a:r>
              <a:rPr lang="en-GB" sz="3600" dirty="0" smtClean="0">
                <a:solidFill>
                  <a:schemeClr val="tx1"/>
                </a:solidFill>
              </a:rPr>
              <a:t> </a:t>
            </a:r>
            <a:r>
              <a:rPr lang="ro-RO" sz="3600" dirty="0" smtClean="0">
                <a:solidFill>
                  <a:schemeClr val="tx1"/>
                </a:solidFill>
              </a:rPr>
              <a:t>Guvernului</a:t>
            </a:r>
            <a:endParaRPr lang="ru-RU" sz="3600" dirty="0" smtClean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46049-DDAA-4A73-81C2-197F5897679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1643050"/>
            <a:ext cx="8258204" cy="4714908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o-RO" altLang="en-US" sz="1500" dirty="0" smtClean="0">
                <a:solidFill>
                  <a:srgbClr val="CC3300"/>
                </a:solidFill>
                <a:latin typeface="Arial" charset="0"/>
                <a:cs typeface="Arial" charset="0"/>
              </a:rPr>
              <a:t>             </a:t>
            </a:r>
            <a:endParaRPr lang="en-US" altLang="en-US" sz="15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1607243"/>
            <a:ext cx="8258203" cy="4834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o-RO" altLang="en-US" b="1" dirty="0">
                <a:solidFill>
                  <a:srgbClr val="0070C0"/>
                </a:solidFill>
                <a:cs typeface="Arial" charset="0"/>
              </a:rPr>
              <a:t>Distribuția </a:t>
            </a:r>
            <a:r>
              <a:rPr lang="ro-RO" altLang="en-US" b="1" dirty="0" err="1">
                <a:solidFill>
                  <a:srgbClr val="0070C0"/>
                </a:solidFill>
                <a:cs typeface="Arial" charset="0"/>
              </a:rPr>
              <a:t>cîștigurilor</a:t>
            </a:r>
            <a:r>
              <a:rPr lang="ro-RO" altLang="en-US" b="1" dirty="0">
                <a:solidFill>
                  <a:srgbClr val="0070C0"/>
                </a:solidFill>
                <a:cs typeface="Arial" charset="0"/>
              </a:rPr>
              <a:t> 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720674"/>
            <a:ext cx="4041775" cy="274539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7AD00-AE50-4D84-B66C-CE0A055FCC2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720674"/>
            <a:ext cx="4114800" cy="274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o-RO" sz="3800" dirty="0" smtClean="0"/>
              <a:t>Concluzii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08759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457200" indent="-457200" algn="just">
              <a:buFont typeface="+mj-lt"/>
              <a:buAutoNum type="arabicParenR"/>
            </a:pPr>
            <a:r>
              <a:rPr lang="ro-RO" sz="2150" dirty="0" smtClean="0"/>
              <a:t>Orice modificare a cotelor IVPF are repercusiuni asupra volumului Fondului de susținere financiară (FSF) a UAT în sensul diminuării, respectiv volume mai mici de transferuri cu destinație generală (TDG) la bugetele locale de ambele nivele. În special, efectul se va resimți în anul 2022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o-RO" sz="2150" dirty="0" smtClean="0"/>
              <a:t>Stabilirea cotelor de defalcare bugetelor locale de la </a:t>
            </a:r>
            <a:r>
              <a:rPr lang="ro-RO" sz="2150" smtClean="0"/>
              <a:t>IVPJ va </a:t>
            </a:r>
            <a:r>
              <a:rPr lang="ro-RO" sz="2150" dirty="0" smtClean="0"/>
              <a:t>accentua inechitatea/disparitatea financiară între bugetele locale, dusă în extreme (bogați-mai bogați și viceversa) </a:t>
            </a:r>
          </a:p>
          <a:p>
            <a:pPr marL="457200" indent="-457200" algn="just">
              <a:buFont typeface="+mj-lt"/>
              <a:buAutoNum type="arabicParenR"/>
            </a:pPr>
            <a:endParaRPr lang="en-GB" sz="2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72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88840"/>
            <a:ext cx="7772400" cy="51508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2400" dirty="0" err="1"/>
              <a:t>Pentru</a:t>
            </a:r>
            <a:r>
              <a:rPr lang="en-GB" sz="2400" dirty="0"/>
              <a:t> </a:t>
            </a:r>
            <a:r>
              <a:rPr lang="en-GB" sz="2400" dirty="0" err="1"/>
              <a:t>informații</a:t>
            </a:r>
            <a:r>
              <a:rPr lang="en-GB" sz="2400" dirty="0"/>
              <a:t> </a:t>
            </a:r>
            <a:r>
              <a:rPr lang="en-GB" sz="2400" dirty="0" err="1" smtClean="0"/>
              <a:t>suplimentare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1CB08-0A7E-4787-B8BD-FA749A022A5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2503929"/>
            <a:ext cx="59046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o-RO" sz="27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ion.iaconi</a:t>
            </a:r>
            <a:r>
              <a:rPr lang="en-US" sz="27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27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619672" y="3144324"/>
            <a:ext cx="6192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0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7236</TotalTime>
  <Words>391</Words>
  <Application>Microsoft Office PowerPoint</Application>
  <PresentationFormat>On-screen Show (4:3)</PresentationFormat>
  <Paragraphs>126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Comic Sans MS</vt:lpstr>
      <vt:lpstr>Lato Black</vt:lpstr>
      <vt:lpstr>Tahoma</vt:lpstr>
      <vt:lpstr>Times New Roman</vt:lpstr>
      <vt:lpstr>Тема Office</vt:lpstr>
      <vt:lpstr>PowerPoint Presentation</vt:lpstr>
      <vt:lpstr>Amendamente promovate de Guvern</vt:lpstr>
      <vt:lpstr>Scenariul propus</vt:lpstr>
      <vt:lpstr>Impact asupra bugetului de stat pentru anul 2020 a propunerilor Guvernului</vt:lpstr>
      <vt:lpstr>Distribuția cîștigurilor </vt:lpstr>
      <vt:lpstr>Concluzii</vt:lpstr>
      <vt:lpstr>(+373) 22 26 26 25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Tehnici de Negociere</dc:title>
  <dc:creator>www.RegieLive.ro</dc:creator>
  <cp:lastModifiedBy>Ion Iaconi</cp:lastModifiedBy>
  <cp:revision>810</cp:revision>
  <dcterms:created xsi:type="dcterms:W3CDTF">2006-03-19T15:54:55Z</dcterms:created>
  <dcterms:modified xsi:type="dcterms:W3CDTF">2019-11-06T11:38:52Z</dcterms:modified>
</cp:coreProperties>
</file>