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autoCompressPictures="0">
  <p:sldMasterIdLst>
    <p:sldMasterId id="2147483767" r:id="rId1"/>
  </p:sldMasterIdLst>
  <p:notesMasterIdLst>
    <p:notesMasterId r:id="rId12"/>
  </p:notesMasterIdLst>
  <p:handoutMasterIdLst>
    <p:handoutMasterId r:id="rId13"/>
  </p:handoutMasterIdLst>
  <p:sldIdLst>
    <p:sldId id="256" r:id="rId2"/>
    <p:sldId id="257" r:id="rId3"/>
    <p:sldId id="265" r:id="rId4"/>
    <p:sldId id="276" r:id="rId5"/>
    <p:sldId id="277" r:id="rId6"/>
    <p:sldId id="274" r:id="rId7"/>
    <p:sldId id="268" r:id="rId8"/>
    <p:sldId id="278" r:id="rId9"/>
    <p:sldId id="280" r:id="rId10"/>
    <p:sldId id="275" r:id="rId11"/>
  </p:sldIdLst>
  <p:sldSz cx="12192000" cy="6858000"/>
  <p:notesSz cx="6669088" cy="977582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A50"/>
    <a:srgbClr val="333366"/>
    <a:srgbClr val="FFD2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4" autoAdjust="0"/>
  </p:normalViewPr>
  <p:slideViewPr>
    <p:cSldViewPr snapToGrid="0">
      <p:cViewPr varScale="1">
        <p:scale>
          <a:sx n="109" d="100"/>
          <a:sy n="109" d="100"/>
        </p:scale>
        <p:origin x="672" y="10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3"/>
            <a:ext cx="2889938" cy="490490"/>
          </a:xfrm>
          <a:prstGeom prst="rect">
            <a:avLst/>
          </a:prstGeom>
        </p:spPr>
        <p:txBody>
          <a:bodyPr vert="horz" lIns="91432" tIns="45716" rIns="91432" bIns="45716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7608" y="3"/>
            <a:ext cx="2889938" cy="490490"/>
          </a:xfrm>
          <a:prstGeom prst="rect">
            <a:avLst/>
          </a:prstGeom>
        </p:spPr>
        <p:txBody>
          <a:bodyPr vert="horz" lIns="91432" tIns="45716" rIns="91432" bIns="45716" rtlCol="0"/>
          <a:lstStyle>
            <a:lvl1pPr algn="r">
              <a:defRPr sz="1200"/>
            </a:lvl1pPr>
          </a:lstStyle>
          <a:p>
            <a:fld id="{AA92F646-C980-489A-AB3F-949B0019D313}" type="datetimeFigureOut">
              <a:rPr lang="en-GB" smtClean="0"/>
              <a:t>06/11/2019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285337"/>
            <a:ext cx="2889938" cy="490488"/>
          </a:xfrm>
          <a:prstGeom prst="rect">
            <a:avLst/>
          </a:prstGeom>
        </p:spPr>
        <p:txBody>
          <a:bodyPr vert="horz" lIns="91432" tIns="45716" rIns="91432" bIns="45716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7608" y="9285337"/>
            <a:ext cx="2889938" cy="490488"/>
          </a:xfrm>
          <a:prstGeom prst="rect">
            <a:avLst/>
          </a:prstGeom>
        </p:spPr>
        <p:txBody>
          <a:bodyPr vert="horz" lIns="91432" tIns="45716" rIns="91432" bIns="45716" rtlCol="0" anchor="b"/>
          <a:lstStyle>
            <a:lvl1pPr algn="r">
              <a:defRPr sz="1200"/>
            </a:lvl1pPr>
          </a:lstStyle>
          <a:p>
            <a:fld id="{0BCDF0F3-76EB-40E5-BCC4-484926D6D95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58799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3"/>
            <a:ext cx="2889938" cy="490490"/>
          </a:xfrm>
          <a:prstGeom prst="rect">
            <a:avLst/>
          </a:prstGeom>
        </p:spPr>
        <p:txBody>
          <a:bodyPr vert="horz" lIns="91432" tIns="45716" rIns="91432" bIns="45716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777608" y="3"/>
            <a:ext cx="2889938" cy="490490"/>
          </a:xfrm>
          <a:prstGeom prst="rect">
            <a:avLst/>
          </a:prstGeom>
        </p:spPr>
        <p:txBody>
          <a:bodyPr vert="horz" lIns="91432" tIns="45716" rIns="91432" bIns="45716" rtlCol="0"/>
          <a:lstStyle>
            <a:lvl1pPr algn="r">
              <a:defRPr sz="1200"/>
            </a:lvl1pPr>
          </a:lstStyle>
          <a:p>
            <a:fld id="{31321BD0-CE61-45C7-ADDA-01E3CFC44782}" type="datetimeFigureOut">
              <a:rPr lang="en-US" smtClean="0"/>
              <a:pPr/>
              <a:t>11/6/2019</a:t>
            </a:fld>
            <a:endParaRPr lang="en-US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03225" y="1222375"/>
            <a:ext cx="5862638" cy="32988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2" tIns="45716" rIns="91432" bIns="45716" rtlCol="0" anchor="ctr"/>
          <a:lstStyle/>
          <a:p>
            <a:endParaRPr lang="en-US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66909" y="4704616"/>
            <a:ext cx="5335270" cy="3849232"/>
          </a:xfrm>
          <a:prstGeom prst="rect">
            <a:avLst/>
          </a:prstGeom>
        </p:spPr>
        <p:txBody>
          <a:bodyPr vert="horz" lIns="91432" tIns="45716" rIns="91432" bIns="45716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285337"/>
            <a:ext cx="2889938" cy="490488"/>
          </a:xfrm>
          <a:prstGeom prst="rect">
            <a:avLst/>
          </a:prstGeom>
        </p:spPr>
        <p:txBody>
          <a:bodyPr vert="horz" lIns="91432" tIns="45716" rIns="91432" bIns="45716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777608" y="9285337"/>
            <a:ext cx="2889938" cy="490488"/>
          </a:xfrm>
          <a:prstGeom prst="rect">
            <a:avLst/>
          </a:prstGeom>
        </p:spPr>
        <p:txBody>
          <a:bodyPr vert="horz" lIns="91432" tIns="45716" rIns="91432" bIns="45716" rtlCol="0" anchor="b"/>
          <a:lstStyle>
            <a:lvl1pPr algn="r">
              <a:defRPr sz="1200"/>
            </a:lvl1pPr>
          </a:lstStyle>
          <a:p>
            <a:fld id="{5694F56B-B12E-465A-AD1D-0FDE0116893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43001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94F56B-B12E-465A-AD1D-0FDE0116893B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38057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94F56B-B12E-465A-AD1D-0FDE0116893B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84972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94F56B-B12E-465A-AD1D-0FDE0116893B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30097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94F56B-B12E-465A-AD1D-0FDE0116893B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479434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94F56B-B12E-465A-AD1D-0FDE0116893B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000505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94F56B-B12E-465A-AD1D-0FDE0116893B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71526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gna principa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846364" y="3736977"/>
            <a:ext cx="10515600" cy="8186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pic>
        <p:nvPicPr>
          <p:cNvPr id="9" name="Рисунок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3547" y="1476703"/>
            <a:ext cx="2781234" cy="1454620"/>
          </a:xfrm>
          <a:prstGeom prst="rect">
            <a:avLst/>
          </a:prstGeom>
        </p:spPr>
      </p:pic>
      <p:sp>
        <p:nvSpPr>
          <p:cNvPr id="12" name="Текст 11"/>
          <p:cNvSpPr>
            <a:spLocks noGrp="1"/>
          </p:cNvSpPr>
          <p:nvPr>
            <p:ph type="body" sz="quarter" idx="10"/>
          </p:nvPr>
        </p:nvSpPr>
        <p:spPr>
          <a:xfrm>
            <a:off x="3184525" y="4914900"/>
            <a:ext cx="5510213" cy="65246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>
                <a:latin typeface="Lato Thin" panose="020F0502020204030203" pitchFamily="34" charset="0"/>
                <a:ea typeface="Lato Thin" panose="020F0502020204030203" pitchFamily="34" charset="0"/>
                <a:cs typeface="Lato Thin" panose="020F0502020204030203" pitchFamily="34" charset="0"/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34353065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u si cont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307191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 sz="3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3061607"/>
            <a:ext cx="10515600" cy="204764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44603"/>
            <a:ext cx="2413057" cy="607439"/>
          </a:xfrm>
          <a:prstGeom prst="rect">
            <a:avLst/>
          </a:prstGeom>
        </p:spPr>
      </p:pic>
      <p:sp>
        <p:nvSpPr>
          <p:cNvPr id="15" name="Текст 14"/>
          <p:cNvSpPr>
            <a:spLocks noGrp="1"/>
          </p:cNvSpPr>
          <p:nvPr>
            <p:ph type="body" sz="quarter" idx="13" hasCustomPrompt="1"/>
          </p:nvPr>
        </p:nvSpPr>
        <p:spPr>
          <a:xfrm>
            <a:off x="6348413" y="260770"/>
            <a:ext cx="5005387" cy="343387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800" baseline="0">
                <a:latin typeface="Lato Thin" panose="020F0502020204030203" pitchFamily="34" charset="0"/>
                <a:ea typeface="Lato Thin" panose="020F0502020204030203" pitchFamily="34" charset="0"/>
                <a:cs typeface="Lato Thin" panose="020F0502020204030203" pitchFamily="34" charset="0"/>
              </a:defRPr>
            </a:lvl1pPr>
          </a:lstStyle>
          <a:p>
            <a:pPr lvl="0"/>
            <a:r>
              <a:rPr lang="ru-RU" dirty="0" smtClean="0"/>
              <a:t>Образец заголовка</a:t>
            </a:r>
            <a:endParaRPr lang="en-US" dirty="0"/>
          </a:p>
        </p:txBody>
      </p:sp>
      <p:sp>
        <p:nvSpPr>
          <p:cNvPr id="16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5EB3C599-F2A6-44B6-8643-A098BB90C235}" type="datetime1">
              <a:rPr lang="ro-RO" smtClean="0"/>
              <a:pPr/>
              <a:t>06.11.2019</a:t>
            </a:fld>
            <a:endParaRPr lang="en-US" dirty="0"/>
          </a:p>
        </p:txBody>
      </p:sp>
      <p:sp>
        <p:nvSpPr>
          <p:cNvPr id="17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980964" y="6356350"/>
            <a:ext cx="372836" cy="365125"/>
          </a:xfrm>
          <a:prstGeom prst="rect">
            <a:avLst/>
          </a:prstGeom>
        </p:spPr>
        <p:txBody>
          <a:bodyPr/>
          <a:lstStyle>
            <a:lvl1pPr algn="r">
              <a:defRPr sz="11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5D84065D-F351-4B03-BD91-D8A6B8D4B36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9" name="Заголовок 1"/>
          <p:cNvSpPr txBox="1">
            <a:spLocks/>
          </p:cNvSpPr>
          <p:nvPr userDrawn="1"/>
        </p:nvSpPr>
        <p:spPr>
          <a:xfrm>
            <a:off x="10189027" y="6356350"/>
            <a:ext cx="906234" cy="269423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100" dirty="0" err="1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Pagina</a:t>
            </a:r>
            <a:r>
              <a:rPr lang="en-US" sz="1100" dirty="0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7451572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u si continut in doua coloa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44603"/>
            <a:ext cx="2413057" cy="607439"/>
          </a:xfrm>
          <a:prstGeom prst="rect">
            <a:avLst/>
          </a:prstGeom>
        </p:spPr>
      </p:pic>
      <p:sp>
        <p:nvSpPr>
          <p:cNvPr id="15" name="Текст 14"/>
          <p:cNvSpPr>
            <a:spLocks noGrp="1"/>
          </p:cNvSpPr>
          <p:nvPr>
            <p:ph type="body" sz="quarter" idx="13" hasCustomPrompt="1"/>
          </p:nvPr>
        </p:nvSpPr>
        <p:spPr>
          <a:xfrm>
            <a:off x="6348413" y="260770"/>
            <a:ext cx="5005387" cy="343387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800" baseline="0">
                <a:latin typeface="Lato Thin" panose="020F0502020204030203" pitchFamily="34" charset="0"/>
                <a:ea typeface="Lato Thin" panose="020F0502020204030203" pitchFamily="34" charset="0"/>
                <a:cs typeface="Lato Thin" panose="020F0502020204030203" pitchFamily="34" charset="0"/>
              </a:defRPr>
            </a:lvl1pPr>
          </a:lstStyle>
          <a:p>
            <a:pPr lvl="0"/>
            <a:r>
              <a:rPr lang="ru-RU" dirty="0" smtClean="0"/>
              <a:t>Образец заголовка</a:t>
            </a:r>
            <a:endParaRPr lang="en-US" dirty="0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838200" y="1310048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 sz="3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6" name="Content Placeholder 2"/>
          <p:cNvSpPr>
            <a:spLocks noGrp="1"/>
          </p:cNvSpPr>
          <p:nvPr>
            <p:ph sz="half" idx="1"/>
          </p:nvPr>
        </p:nvSpPr>
        <p:spPr>
          <a:xfrm>
            <a:off x="838200" y="2955472"/>
            <a:ext cx="5181600" cy="313554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7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955472"/>
            <a:ext cx="5181600" cy="313554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1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5701CF48-1ED8-4A70-BEAA-3127539101DE}" type="datetime1">
              <a:rPr lang="ro-RO" smtClean="0"/>
              <a:pPr/>
              <a:t>06.11.2019</a:t>
            </a:fld>
            <a:endParaRPr lang="en-US" dirty="0"/>
          </a:p>
        </p:txBody>
      </p:sp>
      <p:sp>
        <p:nvSpPr>
          <p:cNvPr id="22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23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980964" y="6356350"/>
            <a:ext cx="372836" cy="365125"/>
          </a:xfrm>
          <a:prstGeom prst="rect">
            <a:avLst/>
          </a:prstGeom>
        </p:spPr>
        <p:txBody>
          <a:bodyPr/>
          <a:lstStyle>
            <a:lvl1pPr algn="r">
              <a:defRPr sz="11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5D84065D-F351-4B03-BD91-D8A6B8D4B36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Заголовок 1"/>
          <p:cNvSpPr txBox="1">
            <a:spLocks/>
          </p:cNvSpPr>
          <p:nvPr userDrawn="1"/>
        </p:nvSpPr>
        <p:spPr>
          <a:xfrm>
            <a:off x="10189027" y="6356350"/>
            <a:ext cx="906234" cy="269423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100" dirty="0" err="1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Pagina</a:t>
            </a:r>
            <a:r>
              <a:rPr lang="en-US" sz="1100" dirty="0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9678729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ar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44603"/>
            <a:ext cx="2413057" cy="607439"/>
          </a:xfrm>
          <a:prstGeom prst="rect">
            <a:avLst/>
          </a:prstGeom>
        </p:spPr>
      </p:pic>
      <p:sp>
        <p:nvSpPr>
          <p:cNvPr id="15" name="Текст 14"/>
          <p:cNvSpPr>
            <a:spLocks noGrp="1"/>
          </p:cNvSpPr>
          <p:nvPr>
            <p:ph type="body" sz="quarter" idx="13" hasCustomPrompt="1"/>
          </p:nvPr>
        </p:nvSpPr>
        <p:spPr>
          <a:xfrm>
            <a:off x="6348413" y="260770"/>
            <a:ext cx="5005387" cy="343387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800" baseline="0">
                <a:latin typeface="Lato Thin" panose="020F0502020204030203" pitchFamily="34" charset="0"/>
                <a:ea typeface="Lato Thin" panose="020F0502020204030203" pitchFamily="34" charset="0"/>
                <a:cs typeface="Lato Thin" panose="020F0502020204030203" pitchFamily="34" charset="0"/>
              </a:defRPr>
            </a:lvl1pPr>
          </a:lstStyle>
          <a:p>
            <a:pPr lvl="0"/>
            <a:r>
              <a:rPr lang="ru-RU" dirty="0" smtClean="0"/>
              <a:t>Образец заголовка</a:t>
            </a:r>
            <a:endParaRPr lang="en-US" dirty="0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838200" y="2020341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 sz="3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6F425C64-E2DF-4618-BA95-49C6EF419E52}" type="datetime1">
              <a:rPr lang="ro-RO" smtClean="0"/>
              <a:pPr/>
              <a:t>06.11.2019</a:t>
            </a:fld>
            <a:endParaRPr lang="en-US" dirty="0"/>
          </a:p>
        </p:txBody>
      </p:sp>
      <p:sp>
        <p:nvSpPr>
          <p:cNvPr id="11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2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980964" y="6356350"/>
            <a:ext cx="372836" cy="365125"/>
          </a:xfrm>
          <a:prstGeom prst="rect">
            <a:avLst/>
          </a:prstGeom>
        </p:spPr>
        <p:txBody>
          <a:bodyPr/>
          <a:lstStyle>
            <a:lvl1pPr algn="r">
              <a:defRPr sz="11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5D84065D-F351-4B03-BD91-D8A6B8D4B36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Заголовок 1"/>
          <p:cNvSpPr txBox="1">
            <a:spLocks/>
          </p:cNvSpPr>
          <p:nvPr userDrawn="1"/>
        </p:nvSpPr>
        <p:spPr>
          <a:xfrm>
            <a:off x="10189027" y="6356350"/>
            <a:ext cx="906234" cy="269423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100" dirty="0" err="1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Pagina</a:t>
            </a:r>
            <a:r>
              <a:rPr lang="en-US" sz="1100" dirty="0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5770088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ara cont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44603"/>
            <a:ext cx="2413057" cy="607439"/>
          </a:xfrm>
          <a:prstGeom prst="rect">
            <a:avLst/>
          </a:prstGeom>
        </p:spPr>
      </p:pic>
      <p:sp>
        <p:nvSpPr>
          <p:cNvPr id="15" name="Текст 14"/>
          <p:cNvSpPr>
            <a:spLocks noGrp="1"/>
          </p:cNvSpPr>
          <p:nvPr>
            <p:ph type="body" sz="quarter" idx="13" hasCustomPrompt="1"/>
          </p:nvPr>
        </p:nvSpPr>
        <p:spPr>
          <a:xfrm>
            <a:off x="6348413" y="260770"/>
            <a:ext cx="5005387" cy="343387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800" baseline="0">
                <a:latin typeface="Lato Thin" panose="020F0502020204030203" pitchFamily="34" charset="0"/>
                <a:ea typeface="Lato Thin" panose="020F0502020204030203" pitchFamily="34" charset="0"/>
                <a:cs typeface="Lato Thin" panose="020F0502020204030203" pitchFamily="34" charset="0"/>
              </a:defRPr>
            </a:lvl1pPr>
          </a:lstStyle>
          <a:p>
            <a:pPr lvl="0"/>
            <a:r>
              <a:rPr lang="ru-RU" dirty="0" smtClean="0"/>
              <a:t>Образец заголовка</a:t>
            </a:r>
            <a:endParaRPr lang="en-US" dirty="0"/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7B65A226-091A-411C-AF3D-14BF3FCBB545}" type="datetime1">
              <a:rPr lang="ro-RO" smtClean="0"/>
              <a:pPr/>
              <a:t>06.11.2019</a:t>
            </a:fld>
            <a:endParaRPr lang="en-US" dirty="0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980964" y="6356350"/>
            <a:ext cx="372836" cy="365125"/>
          </a:xfrm>
          <a:prstGeom prst="rect">
            <a:avLst/>
          </a:prstGeom>
        </p:spPr>
        <p:txBody>
          <a:bodyPr/>
          <a:lstStyle>
            <a:lvl1pPr algn="r">
              <a:defRPr sz="11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5D84065D-F351-4B03-BD91-D8A6B8D4B36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Заголовок 1"/>
          <p:cNvSpPr txBox="1">
            <a:spLocks/>
          </p:cNvSpPr>
          <p:nvPr userDrawn="1"/>
        </p:nvSpPr>
        <p:spPr>
          <a:xfrm>
            <a:off x="10189027" y="6356350"/>
            <a:ext cx="906234" cy="269423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100" dirty="0" err="1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Pagina</a:t>
            </a:r>
            <a:r>
              <a:rPr lang="en-US" sz="1100" dirty="0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3843805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ie al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609512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u cu continut si sub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44603"/>
            <a:ext cx="2413057" cy="607439"/>
          </a:xfrm>
          <a:prstGeom prst="rect">
            <a:avLst/>
          </a:prstGeom>
        </p:spPr>
      </p:pic>
      <p:sp>
        <p:nvSpPr>
          <p:cNvPr id="15" name="Текст 14"/>
          <p:cNvSpPr>
            <a:spLocks noGrp="1"/>
          </p:cNvSpPr>
          <p:nvPr>
            <p:ph type="body" sz="quarter" idx="13" hasCustomPrompt="1"/>
          </p:nvPr>
        </p:nvSpPr>
        <p:spPr>
          <a:xfrm>
            <a:off x="6348413" y="260770"/>
            <a:ext cx="5005387" cy="343387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800" baseline="0">
                <a:latin typeface="Lato Thin" panose="020F0502020204030203" pitchFamily="34" charset="0"/>
                <a:ea typeface="Lato Thin" panose="020F0502020204030203" pitchFamily="34" charset="0"/>
                <a:cs typeface="Lato Thin" panose="020F0502020204030203" pitchFamily="34" charset="0"/>
              </a:defRPr>
            </a:lvl1pPr>
          </a:lstStyle>
          <a:p>
            <a:pPr lvl="0"/>
            <a:r>
              <a:rPr lang="ru-RU" dirty="0" smtClean="0"/>
              <a:t>Образец заголовка</a:t>
            </a:r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9788" y="1401072"/>
            <a:ext cx="3932237" cy="893091"/>
          </a:xfrm>
          <a:prstGeom prst="rect">
            <a:avLst/>
          </a:prstGeom>
        </p:spPr>
        <p:txBody>
          <a:bodyPr anchor="b"/>
          <a:lstStyle>
            <a:lvl1pPr algn="l">
              <a:defRPr sz="3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5183188" y="1401073"/>
            <a:ext cx="6172200" cy="4696741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432502"/>
            <a:ext cx="3932237" cy="367324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26318743-B32A-475B-B971-5239980B9DEE}" type="datetime1">
              <a:rPr lang="ro-RO" smtClean="0"/>
              <a:pPr/>
              <a:t>06.11.2019</a:t>
            </a:fld>
            <a:endParaRPr lang="en-US" dirty="0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980964" y="6356350"/>
            <a:ext cx="372836" cy="365125"/>
          </a:xfrm>
          <a:prstGeom prst="rect">
            <a:avLst/>
          </a:prstGeom>
        </p:spPr>
        <p:txBody>
          <a:bodyPr/>
          <a:lstStyle>
            <a:lvl1pPr algn="r">
              <a:defRPr sz="11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5D84065D-F351-4B03-BD91-D8A6B8D4B36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Заголовок 1"/>
          <p:cNvSpPr txBox="1">
            <a:spLocks/>
          </p:cNvSpPr>
          <p:nvPr userDrawn="1"/>
        </p:nvSpPr>
        <p:spPr>
          <a:xfrm>
            <a:off x="10189027" y="6356350"/>
            <a:ext cx="906234" cy="269423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100" dirty="0" err="1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Pagina</a:t>
            </a:r>
            <a:r>
              <a:rPr lang="en-US" sz="1100" dirty="0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2991056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44603"/>
            <a:ext cx="2413057" cy="607439"/>
          </a:xfrm>
          <a:prstGeom prst="rect">
            <a:avLst/>
          </a:prstGeom>
        </p:spPr>
      </p:pic>
      <p:sp>
        <p:nvSpPr>
          <p:cNvPr id="8" name="Текст 14"/>
          <p:cNvSpPr>
            <a:spLocks noGrp="1"/>
          </p:cNvSpPr>
          <p:nvPr>
            <p:ph type="body" sz="quarter" idx="13" hasCustomPrompt="1"/>
          </p:nvPr>
        </p:nvSpPr>
        <p:spPr>
          <a:xfrm>
            <a:off x="6348413" y="260770"/>
            <a:ext cx="5005387" cy="343387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800" baseline="0">
                <a:latin typeface="Lato Thin" panose="020F0502020204030203" pitchFamily="34" charset="0"/>
                <a:ea typeface="Lato Thin" panose="020F0502020204030203" pitchFamily="34" charset="0"/>
                <a:cs typeface="Lato Thin" panose="020F0502020204030203" pitchFamily="34" charset="0"/>
              </a:defRPr>
            </a:lvl1pPr>
          </a:lstStyle>
          <a:p>
            <a:pPr lvl="0"/>
            <a:r>
              <a:rPr lang="ru-RU" dirty="0" smtClean="0"/>
              <a:t>Образец заголовка</a:t>
            </a:r>
            <a:endParaRPr lang="en-US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DF3125F7-94D4-4DB8-9CBA-9BDD7AEB69C2}" type="datetime1">
              <a:rPr lang="ro-RO" smtClean="0"/>
              <a:pPr/>
              <a:t>06.11.2019</a:t>
            </a:fld>
            <a:endParaRPr lang="en-US" dirty="0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980964" y="6356350"/>
            <a:ext cx="372836" cy="365125"/>
          </a:xfrm>
          <a:prstGeom prst="rect">
            <a:avLst/>
          </a:prstGeom>
        </p:spPr>
        <p:txBody>
          <a:bodyPr/>
          <a:lstStyle>
            <a:lvl1pPr algn="r">
              <a:defRPr sz="11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5D84065D-F351-4B03-BD91-D8A6B8D4B36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Заголовок 1"/>
          <p:cNvSpPr txBox="1">
            <a:spLocks/>
          </p:cNvSpPr>
          <p:nvPr userDrawn="1"/>
        </p:nvSpPr>
        <p:spPr>
          <a:xfrm>
            <a:off x="10189027" y="6356350"/>
            <a:ext cx="906234" cy="269423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100" dirty="0" err="1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Pagina</a:t>
            </a:r>
            <a:r>
              <a:rPr lang="en-US" sz="1100" dirty="0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4477928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856648"/>
            <a:ext cx="12192000" cy="96253"/>
          </a:xfrm>
          <a:prstGeom prst="rect">
            <a:avLst/>
          </a:prstGeom>
          <a:solidFill>
            <a:srgbClr val="3333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77058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8" r:id="rId1"/>
    <p:sldLayoutId id="2147483769" r:id="rId2"/>
    <p:sldLayoutId id="2147483770" r:id="rId3"/>
    <p:sldLayoutId id="2147483771" r:id="rId4"/>
    <p:sldLayoutId id="2147483772" r:id="rId5"/>
    <p:sldLayoutId id="2147483775" r:id="rId6"/>
    <p:sldLayoutId id="2147483773" r:id="rId7"/>
    <p:sldLayoutId id="2147483774" r:id="rId8"/>
  </p:sldLayoutIdLst>
  <p:timing>
    <p:tnLst>
      <p:par>
        <p:cTn id="1" dur="indefinite" restart="never" nodeType="tmRoot"/>
      </p:par>
    </p:tnLst>
  </p:timing>
  <p:hf hdr="0" ftr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846364" y="3341715"/>
            <a:ext cx="10515600" cy="2543695"/>
          </a:xfrm>
        </p:spPr>
        <p:txBody>
          <a:bodyPr>
            <a:normAutofit/>
          </a:bodyPr>
          <a:lstStyle/>
          <a:p>
            <a:r>
              <a:rPr lang="ro-RO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Particularitățile specifice pe </a:t>
            </a:r>
            <a:r>
              <a:rPr lang="ro-RO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sectorul </a:t>
            </a:r>
            <a:r>
              <a:rPr lang="ro-RO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educație</a:t>
            </a:r>
            <a:r>
              <a:rPr lang="en-GB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en-GB" b="1" u="sng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cultur</a:t>
            </a:r>
            <a:r>
              <a:rPr lang="ro-RO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ă, tineret și sport</a:t>
            </a:r>
            <a:r>
              <a:rPr lang="ro-RO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br>
              <a:rPr lang="ro-RO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o-RO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o-RO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o-RO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</a:t>
            </a:r>
            <a:r>
              <a:rPr lang="en-GB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</a:t>
            </a:r>
            <a:r>
              <a:rPr lang="ro-RO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-20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en-GB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192906" y="6175948"/>
            <a:ext cx="872427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o-RO" sz="1400" b="1" dirty="0" smtClean="0"/>
              <a:t>Olga RUSNAC</a:t>
            </a:r>
            <a:r>
              <a:rPr lang="ro-RO" sz="1400" dirty="0" smtClean="0"/>
              <a:t>, Secția finanțele în educație, cultură și cercetare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1199974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838200" y="1072341"/>
            <a:ext cx="10515600" cy="2934394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ro-RO" dirty="0" smtClean="0"/>
              <a:t>Vă mulțumim pentru atenție!</a:t>
            </a:r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977480" y="4294247"/>
            <a:ext cx="3648911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sz="1600" dirty="0" smtClean="0"/>
              <a:t>Pentru inform</a:t>
            </a:r>
            <a:r>
              <a:rPr lang="en-US" sz="1600" dirty="0" smtClean="0"/>
              <a:t>a</a:t>
            </a:r>
            <a:r>
              <a:rPr lang="ro-RO" sz="1600" dirty="0" smtClean="0"/>
              <a:t>ții suplimentare:</a:t>
            </a:r>
          </a:p>
          <a:p>
            <a:endParaRPr lang="ro-RO" sz="1600" dirty="0"/>
          </a:p>
          <a:p>
            <a:r>
              <a:rPr lang="ro-RO" sz="1600" dirty="0" err="1" smtClean="0"/>
              <a:t>V.Gobjila</a:t>
            </a:r>
            <a:r>
              <a:rPr lang="ro-RO" sz="1600" dirty="0" smtClean="0"/>
              <a:t> </a:t>
            </a:r>
            <a:r>
              <a:rPr lang="x-none" sz="1600" dirty="0" smtClean="0"/>
              <a:t>(</a:t>
            </a:r>
            <a:r>
              <a:rPr lang="ro-RO" sz="1600" dirty="0" smtClean="0"/>
              <a:t>0</a:t>
            </a:r>
            <a:r>
              <a:rPr lang="ru-RU" sz="1600" dirty="0" smtClean="0"/>
              <a:t>22</a:t>
            </a:r>
            <a:r>
              <a:rPr lang="ro-RO" sz="1600" dirty="0" smtClean="0"/>
              <a:t>)</a:t>
            </a:r>
            <a:r>
              <a:rPr lang="ru-RU" sz="1600" dirty="0" smtClean="0"/>
              <a:t> </a:t>
            </a:r>
            <a:r>
              <a:rPr lang="ru-RU" sz="1600" dirty="0"/>
              <a:t>26 27</a:t>
            </a:r>
            <a:r>
              <a:rPr lang="en-GB" sz="1600" dirty="0"/>
              <a:t> 21</a:t>
            </a:r>
            <a:endParaRPr lang="en-US" sz="1600" dirty="0">
              <a:solidFill>
                <a:srgbClr val="FF0000"/>
              </a:solidFill>
              <a:latin typeface="Lato Black" panose="020F0502020204030203" pitchFamily="34" charset="0"/>
              <a:ea typeface="Lato Black" panose="020F0502020204030203" pitchFamily="34" charset="0"/>
              <a:cs typeface="Lato Black" panose="020F0502020204030203" pitchFamily="34" charset="0"/>
            </a:endParaRPr>
          </a:p>
          <a:p>
            <a:r>
              <a:rPr lang="ro-RO" sz="1600" dirty="0" err="1" smtClean="0"/>
              <a:t>I.Rusu</a:t>
            </a:r>
            <a:r>
              <a:rPr lang="ro-RO" sz="1600" dirty="0" smtClean="0"/>
              <a:t> </a:t>
            </a:r>
            <a:r>
              <a:rPr lang="x-none" sz="1600" dirty="0"/>
              <a:t>(</a:t>
            </a:r>
            <a:r>
              <a:rPr lang="ro-RO" sz="1600" dirty="0"/>
              <a:t>0</a:t>
            </a:r>
            <a:r>
              <a:rPr lang="ru-RU" sz="1600" dirty="0"/>
              <a:t>22</a:t>
            </a:r>
            <a:r>
              <a:rPr lang="ro-RO" sz="1600" dirty="0"/>
              <a:t>)</a:t>
            </a:r>
            <a:r>
              <a:rPr lang="ru-RU" sz="1600" dirty="0"/>
              <a:t> 26 27</a:t>
            </a:r>
            <a:r>
              <a:rPr lang="en-GB" sz="1600" dirty="0"/>
              <a:t> </a:t>
            </a:r>
            <a:r>
              <a:rPr lang="ro-RO" sz="1600" dirty="0" smtClean="0"/>
              <a:t>07</a:t>
            </a:r>
          </a:p>
          <a:p>
            <a:r>
              <a:rPr lang="ro-RO" sz="1600" dirty="0" err="1"/>
              <a:t>O.Casianova</a:t>
            </a:r>
            <a:r>
              <a:rPr lang="ro-RO" sz="1600" dirty="0"/>
              <a:t> </a:t>
            </a:r>
            <a:r>
              <a:rPr lang="x-none" sz="1600" dirty="0"/>
              <a:t>(</a:t>
            </a:r>
            <a:r>
              <a:rPr lang="ro-RO" sz="1600" dirty="0"/>
              <a:t>0</a:t>
            </a:r>
            <a:r>
              <a:rPr lang="ru-RU" sz="1600" dirty="0"/>
              <a:t>22</a:t>
            </a:r>
            <a:r>
              <a:rPr lang="ro-RO" sz="1600" dirty="0"/>
              <a:t>)</a:t>
            </a:r>
            <a:r>
              <a:rPr lang="ru-RU" sz="1600" dirty="0"/>
              <a:t> 26 27</a:t>
            </a:r>
            <a:r>
              <a:rPr lang="en-GB" sz="1600" dirty="0"/>
              <a:t> </a:t>
            </a:r>
            <a:r>
              <a:rPr lang="ro-RO" sz="1600" dirty="0" smtClean="0"/>
              <a:t>23</a:t>
            </a:r>
            <a:endParaRPr lang="ro-RO" sz="1600" dirty="0"/>
          </a:p>
          <a:p>
            <a:endParaRPr lang="en-US" sz="1600" dirty="0">
              <a:solidFill>
                <a:srgbClr val="FF0000"/>
              </a:solidFill>
              <a:latin typeface="Lato Black" panose="020F0502020204030203" pitchFamily="34" charset="0"/>
              <a:ea typeface="Lato Black" panose="020F0502020204030203" pitchFamily="34" charset="0"/>
              <a:cs typeface="Lato Black" panose="020F0502020204030203" pitchFamily="34" charset="0"/>
            </a:endParaRPr>
          </a:p>
          <a:p>
            <a:endParaRPr lang="ro-RO" sz="1600" dirty="0" smtClean="0"/>
          </a:p>
          <a:p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9114778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838200" y="1055716"/>
            <a:ext cx="10515600" cy="822513"/>
          </a:xfrm>
        </p:spPr>
        <p:txBody>
          <a:bodyPr/>
          <a:lstStyle/>
          <a:p>
            <a:r>
              <a:rPr lang="ro-RO" sz="4000" b="1" dirty="0">
                <a:latin typeface="Cambria" panose="02040503050406030204" pitchFamily="18" charset="0"/>
                <a:cs typeface="Arial" pitchFamily="34" charset="0"/>
              </a:rPr>
              <a:t>La estimarea transferurilor cu </a:t>
            </a:r>
            <a:r>
              <a:rPr lang="ro-RO" sz="4000" b="1" dirty="0" err="1">
                <a:latin typeface="Cambria" panose="02040503050406030204" pitchFamily="18" charset="0"/>
                <a:cs typeface="Arial" pitchFamily="34" charset="0"/>
              </a:rPr>
              <a:t>destinaţie</a:t>
            </a:r>
            <a:r>
              <a:rPr lang="ro-RO" sz="4000" b="1" dirty="0">
                <a:latin typeface="Cambria" panose="02040503050406030204" pitchFamily="18" charset="0"/>
                <a:cs typeface="Arial" pitchFamily="34" charset="0"/>
              </a:rPr>
              <a:t> specială pentru </a:t>
            </a:r>
            <a:r>
              <a:rPr lang="en-GB" sz="4000" b="1" dirty="0" err="1">
                <a:latin typeface="Cambria" panose="02040503050406030204" pitchFamily="18" charset="0"/>
                <a:cs typeface="Arial" pitchFamily="34" charset="0"/>
              </a:rPr>
              <a:t>sectorul</a:t>
            </a:r>
            <a:r>
              <a:rPr lang="ro-MD" sz="4000" b="1" dirty="0">
                <a:latin typeface="Cambria" panose="02040503050406030204" pitchFamily="18" charset="0"/>
                <a:cs typeface="Arial" pitchFamily="34" charset="0"/>
              </a:rPr>
              <a:t> </a:t>
            </a:r>
            <a:r>
              <a:rPr lang="ro-RO" sz="4000" b="1" dirty="0" smtClean="0">
                <a:latin typeface="Cambria" panose="02040503050406030204" pitchFamily="18" charset="0"/>
                <a:cs typeface="Arial" pitchFamily="34" charset="0"/>
              </a:rPr>
              <a:t>„Educație</a:t>
            </a:r>
            <a:r>
              <a:rPr lang="ro-MD" sz="4000" b="1" dirty="0" smtClean="0">
                <a:latin typeface="Cambria" panose="02040503050406030204" pitchFamily="18" charset="0"/>
                <a:cs typeface="Arial" pitchFamily="34" charset="0"/>
              </a:rPr>
              <a:t>”</a:t>
            </a:r>
            <a:r>
              <a:rPr lang="ro-RO" sz="4000" b="1" dirty="0" smtClean="0">
                <a:latin typeface="Cambria" panose="02040503050406030204" pitchFamily="18" charset="0"/>
                <a:cs typeface="Arial" pitchFamily="34" charset="0"/>
              </a:rPr>
              <a:t> </a:t>
            </a:r>
            <a:r>
              <a:rPr lang="ro-RO" sz="4000" b="1" dirty="0">
                <a:latin typeface="Cambria" panose="02040503050406030204" pitchFamily="18" charset="0"/>
                <a:cs typeface="Arial" pitchFamily="34" charset="0"/>
              </a:rPr>
              <a:t>s-a </a:t>
            </a:r>
            <a:r>
              <a:rPr lang="ro-RO" sz="4000" b="1" dirty="0" err="1">
                <a:latin typeface="Cambria" panose="02040503050406030204" pitchFamily="18" charset="0"/>
                <a:cs typeface="Arial" pitchFamily="34" charset="0"/>
              </a:rPr>
              <a:t>ţinut</a:t>
            </a:r>
            <a:r>
              <a:rPr lang="ro-RO" sz="4000" b="1" dirty="0">
                <a:latin typeface="Cambria" panose="02040503050406030204" pitchFamily="18" charset="0"/>
                <a:cs typeface="Arial" pitchFamily="34" charset="0"/>
              </a:rPr>
              <a:t> cont de</a:t>
            </a:r>
            <a:r>
              <a:rPr lang="en-US" sz="4000" b="1" dirty="0">
                <a:latin typeface="Cambria" panose="02040503050406030204" pitchFamily="18" charset="0"/>
                <a:cs typeface="Arial" pitchFamily="34" charset="0"/>
              </a:rPr>
              <a:t>:</a:t>
            </a:r>
            <a:endParaRPr lang="ro-MO" sz="4000" b="1" dirty="0"/>
          </a:p>
        </p:txBody>
      </p:sp>
      <p:sp>
        <p:nvSpPr>
          <p:cNvPr id="18" name="Объект 17"/>
          <p:cNvSpPr>
            <a:spLocks noGrp="1"/>
          </p:cNvSpPr>
          <p:nvPr>
            <p:ph idx="1"/>
          </p:nvPr>
        </p:nvSpPr>
        <p:spPr>
          <a:xfrm>
            <a:off x="931024" y="2718262"/>
            <a:ext cx="10422775" cy="3699163"/>
          </a:xfrm>
        </p:spPr>
        <p:txBody>
          <a:bodyPr/>
          <a:lstStyle/>
          <a:p>
            <a:pPr marL="342900" indent="-342900">
              <a:buFont typeface="+mj-lt"/>
              <a:buAutoNum type="arabicPeriod"/>
            </a:pPr>
            <a:r>
              <a:rPr lang="ro-RO" sz="2600" dirty="0"/>
              <a:t>C</a:t>
            </a:r>
            <a:r>
              <a:rPr lang="ro-RO" sz="2600" dirty="0" smtClean="0"/>
              <a:t>ostul </a:t>
            </a:r>
            <a:r>
              <a:rPr lang="ro-RO" sz="2600" dirty="0"/>
              <a:t>măsurilor de politici salariale stabilite în condițiile proiectului de modificare a  Legii privind sistemul unitar de salarizare în sectorul bugetar </a:t>
            </a:r>
            <a:r>
              <a:rPr lang="ro-RO" sz="2600" dirty="0" smtClean="0"/>
              <a:t>nr.270/2018; </a:t>
            </a:r>
            <a:endParaRPr lang="en-GB" sz="2600" dirty="0"/>
          </a:p>
          <a:p>
            <a:pPr marL="342900" indent="-342900">
              <a:buFont typeface="+mj-lt"/>
              <a:buAutoNum type="arabicPeriod"/>
            </a:pPr>
            <a:r>
              <a:rPr lang="ro-RO" sz="2600" dirty="0" smtClean="0"/>
              <a:t>Numărul elevilor la situația din 01 octombrie 2018;</a:t>
            </a:r>
          </a:p>
          <a:p>
            <a:pPr marL="342900" indent="-342900">
              <a:buFont typeface="+mj-lt"/>
              <a:buAutoNum type="arabicPeriod"/>
            </a:pPr>
            <a:r>
              <a:rPr lang="ro-RO" sz="2600" dirty="0" smtClean="0"/>
              <a:t>Numărul de beneficiari pentru acordarea compensațiilor bănești personalului didactic și de conducere din instituțiile de </a:t>
            </a:r>
            <a:r>
              <a:rPr lang="ro-RO" sz="2600" dirty="0" err="1" smtClean="0"/>
              <a:t>învățămînt</a:t>
            </a:r>
            <a:r>
              <a:rPr lang="ro-RO" sz="2600" dirty="0" smtClean="0"/>
              <a:t> general;</a:t>
            </a:r>
          </a:p>
          <a:p>
            <a:pPr marL="342900" indent="-342900">
              <a:buFont typeface="+mj-lt"/>
              <a:buAutoNum type="arabicPeriod"/>
            </a:pPr>
            <a:r>
              <a:rPr lang="ro-RO" sz="2600" dirty="0" smtClean="0"/>
              <a:t>Redistribuirea alocațiilor pe parcursul anului 2019 între </a:t>
            </a:r>
            <a:r>
              <a:rPr lang="ro-RO" sz="2600" dirty="0"/>
              <a:t>autoritățile </a:t>
            </a:r>
            <a:r>
              <a:rPr lang="ro-RO" sz="2600" dirty="0" smtClean="0"/>
              <a:t>APL, </a:t>
            </a:r>
            <a:r>
              <a:rPr lang="ro-RO" sz="2600" dirty="0"/>
              <a:t>în </a:t>
            </a:r>
            <a:r>
              <a:rPr lang="ro-RO" sz="2600" dirty="0" smtClean="0"/>
              <a:t>urma </a:t>
            </a:r>
            <a:r>
              <a:rPr lang="ro-RO" sz="2600" dirty="0"/>
              <a:t>modificării subordonării unor </a:t>
            </a:r>
            <a:r>
              <a:rPr lang="ro-RO" sz="2600" dirty="0" smtClean="0"/>
              <a:t>instituții.</a:t>
            </a:r>
          </a:p>
          <a:p>
            <a:pPr marL="342900" indent="-342900">
              <a:buFont typeface="+mj-lt"/>
              <a:buAutoNum type="arabicPeriod"/>
            </a:pPr>
            <a:endParaRPr lang="en-US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9149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838200" y="955964"/>
            <a:ext cx="10794023" cy="5765511"/>
          </a:xfrm>
        </p:spPr>
        <p:txBody>
          <a:bodyPr/>
          <a:lstStyle/>
          <a:p>
            <a:pPr marL="0" indent="0">
              <a:buNone/>
            </a:pPr>
            <a:r>
              <a:rPr lang="ro-RO" sz="2600" b="1" u="sng" dirty="0" smtClean="0">
                <a:latin typeface="Cambria" panose="02040503050406030204" pitchFamily="18" charset="0"/>
                <a:cs typeface="Arial" pitchFamily="34" charset="0"/>
              </a:rPr>
              <a:t>Baza </a:t>
            </a:r>
            <a:r>
              <a:rPr lang="ro-RO" sz="2600" b="1" u="sng" dirty="0">
                <a:latin typeface="Cambria" panose="02040503050406030204" pitchFamily="18" charset="0"/>
                <a:cs typeface="Arial" pitchFamily="34" charset="0"/>
              </a:rPr>
              <a:t>legală</a:t>
            </a:r>
            <a:r>
              <a:rPr lang="ro-RO" sz="2600" u="sng" dirty="0">
                <a:latin typeface="Cambria" panose="02040503050406030204" pitchFamily="18" charset="0"/>
                <a:cs typeface="Arial" pitchFamily="34" charset="0"/>
              </a:rPr>
              <a:t> </a:t>
            </a:r>
            <a:r>
              <a:rPr lang="ro-RO" sz="2600" dirty="0">
                <a:latin typeface="Cambria" panose="02040503050406030204" pitchFamily="18" charset="0"/>
                <a:cs typeface="Arial" pitchFamily="34" charset="0"/>
              </a:rPr>
              <a:t>pentru </a:t>
            </a:r>
            <a:r>
              <a:rPr lang="ro-RO" sz="2600" dirty="0"/>
              <a:t>aplicarea metodologiei de finanțare în bază de cost standard per elev: </a:t>
            </a:r>
            <a:r>
              <a:rPr lang="ro-RO" sz="2600" b="1" dirty="0" err="1"/>
              <a:t>Hotărîrea</a:t>
            </a:r>
            <a:r>
              <a:rPr lang="ro-RO" sz="2600" b="1" dirty="0"/>
              <a:t> Guvernului</a:t>
            </a:r>
            <a:r>
              <a:rPr lang="ro-RO" sz="2600" dirty="0"/>
              <a:t> </a:t>
            </a:r>
            <a:r>
              <a:rPr lang="ro-RO" sz="2600" b="1" dirty="0" smtClean="0"/>
              <a:t>nr.868/ 2014 </a:t>
            </a:r>
          </a:p>
          <a:p>
            <a:pPr marL="0" indent="0">
              <a:buNone/>
            </a:pPr>
            <a:endParaRPr lang="ro-RO" sz="2600" b="1" dirty="0" smtClean="0"/>
          </a:p>
          <a:p>
            <a:pPr algn="ctr"/>
            <a:r>
              <a:rPr lang="ro-RO" b="1" u="sng" dirty="0" smtClean="0"/>
              <a:t>2020:</a:t>
            </a:r>
            <a:endParaRPr lang="ro-RO" b="1" u="sng" dirty="0"/>
          </a:p>
          <a:p>
            <a:pPr lvl="1"/>
            <a:r>
              <a:rPr lang="ro-RO" dirty="0"/>
              <a:t>costul per elev: </a:t>
            </a:r>
            <a:r>
              <a:rPr lang="ro-MD" dirty="0">
                <a:solidFill>
                  <a:srgbClr val="FF0000"/>
                </a:solidFill>
              </a:rPr>
              <a:t>13 247,0 </a:t>
            </a:r>
            <a:r>
              <a:rPr lang="ro-MD" dirty="0" smtClean="0"/>
              <a:t>lei</a:t>
            </a:r>
            <a:r>
              <a:rPr lang="ro-RO" dirty="0" smtClean="0"/>
              <a:t>, </a:t>
            </a:r>
            <a:r>
              <a:rPr lang="ro-RO" dirty="0"/>
              <a:t>costul per instituție: </a:t>
            </a:r>
            <a:r>
              <a:rPr lang="ro-MD" dirty="0">
                <a:solidFill>
                  <a:srgbClr val="FF0000"/>
                </a:solidFill>
              </a:rPr>
              <a:t>714 837,0 </a:t>
            </a:r>
            <a:r>
              <a:rPr lang="ro-MD" dirty="0" smtClean="0"/>
              <a:t>lei;</a:t>
            </a:r>
            <a:endParaRPr lang="ro-MD" dirty="0"/>
          </a:p>
          <a:p>
            <a:pPr marL="457200" lvl="1" indent="0">
              <a:buNone/>
            </a:pPr>
            <a:endParaRPr lang="ro-RO" dirty="0">
              <a:solidFill>
                <a:srgbClr val="FF0000"/>
              </a:solidFill>
            </a:endParaRPr>
          </a:p>
          <a:p>
            <a:pPr algn="ctr"/>
            <a:r>
              <a:rPr lang="ro-RO" b="1" u="sng" dirty="0"/>
              <a:t>2021</a:t>
            </a:r>
            <a:r>
              <a:rPr lang="ro-RO" b="1" u="sng" dirty="0" smtClean="0"/>
              <a:t>:</a:t>
            </a:r>
            <a:endParaRPr lang="ro-RO" b="1" u="sng" dirty="0"/>
          </a:p>
          <a:p>
            <a:pPr lvl="1"/>
            <a:r>
              <a:rPr lang="ro-RO" dirty="0"/>
              <a:t>costul per elev: </a:t>
            </a:r>
            <a:r>
              <a:rPr lang="ro-MD" dirty="0">
                <a:solidFill>
                  <a:srgbClr val="FF0000"/>
                </a:solidFill>
              </a:rPr>
              <a:t>14 240,0 </a:t>
            </a:r>
            <a:r>
              <a:rPr lang="ro-MD" dirty="0" smtClean="0"/>
              <a:t>lei</a:t>
            </a:r>
            <a:r>
              <a:rPr lang="ro-RO" dirty="0" smtClean="0"/>
              <a:t>, </a:t>
            </a:r>
            <a:r>
              <a:rPr lang="ro-RO" dirty="0"/>
              <a:t>costul per instituție: </a:t>
            </a:r>
            <a:r>
              <a:rPr lang="ro-MD" dirty="0">
                <a:solidFill>
                  <a:srgbClr val="FF0000"/>
                </a:solidFill>
              </a:rPr>
              <a:t>768 408,0 </a:t>
            </a:r>
            <a:r>
              <a:rPr lang="ro-MD" dirty="0" smtClean="0"/>
              <a:t>lei;</a:t>
            </a:r>
            <a:endParaRPr lang="ro-MD" dirty="0"/>
          </a:p>
          <a:p>
            <a:pPr marL="457200" lvl="1" indent="0">
              <a:buNone/>
            </a:pPr>
            <a:r>
              <a:rPr lang="ro-MD" dirty="0"/>
              <a:t> </a:t>
            </a:r>
          </a:p>
          <a:p>
            <a:pPr algn="ctr"/>
            <a:r>
              <a:rPr lang="ro-RO" b="1" u="sng" dirty="0"/>
              <a:t>2022</a:t>
            </a:r>
            <a:r>
              <a:rPr lang="ro-RO" b="1" u="sng" dirty="0" smtClean="0"/>
              <a:t>:</a:t>
            </a:r>
            <a:endParaRPr lang="ro-RO" b="1" u="sng" dirty="0"/>
          </a:p>
          <a:p>
            <a:pPr lvl="1"/>
            <a:r>
              <a:rPr lang="ro-RO" dirty="0"/>
              <a:t>Costul per elev: </a:t>
            </a:r>
            <a:r>
              <a:rPr lang="ro-RO" dirty="0">
                <a:solidFill>
                  <a:srgbClr val="FF0000"/>
                </a:solidFill>
              </a:rPr>
              <a:t>14 936,0 </a:t>
            </a:r>
            <a:r>
              <a:rPr lang="ro-RO" dirty="0" smtClean="0"/>
              <a:t>lei, </a:t>
            </a:r>
            <a:r>
              <a:rPr lang="ro-RO" dirty="0"/>
              <a:t>costul per instituție: </a:t>
            </a:r>
            <a:r>
              <a:rPr lang="ro-RO" dirty="0">
                <a:solidFill>
                  <a:srgbClr val="FF0000"/>
                </a:solidFill>
              </a:rPr>
              <a:t>805 966,0 </a:t>
            </a:r>
            <a:r>
              <a:rPr lang="ro-RO" dirty="0" smtClean="0"/>
              <a:t>lei.</a:t>
            </a:r>
            <a:endParaRPr lang="ro-RO" dirty="0">
              <a:solidFill>
                <a:srgbClr val="FF0000"/>
              </a:solidFill>
            </a:endParaRPr>
          </a:p>
          <a:p>
            <a:pPr lvl="0"/>
            <a:endParaRPr lang="ru-RU" sz="27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5765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947652" y="1429789"/>
            <a:ext cx="10332879" cy="44935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o-RO" sz="2600" b="1" dirty="0" smtClean="0">
                <a:cs typeface="Arial" pitchFamily="34" charset="0"/>
              </a:rPr>
              <a:t>	</a:t>
            </a:r>
            <a:r>
              <a:rPr lang="ro-RO" sz="2600" b="1" dirty="0" err="1" smtClean="0">
                <a:cs typeface="Arial" pitchFamily="34" charset="0"/>
              </a:rPr>
              <a:t>Începînd</a:t>
            </a:r>
            <a:r>
              <a:rPr lang="ro-RO" sz="2600" b="1" dirty="0" smtClean="0">
                <a:cs typeface="Arial" pitchFamily="34" charset="0"/>
              </a:rPr>
              <a:t> </a:t>
            </a:r>
            <a:r>
              <a:rPr lang="ro-RO" sz="2600" b="1" dirty="0">
                <a:cs typeface="Arial" pitchFamily="34" charset="0"/>
              </a:rPr>
              <a:t>cu </a:t>
            </a:r>
            <a:r>
              <a:rPr lang="en-GB" sz="2600" b="1" dirty="0">
                <a:cs typeface="Arial" pitchFamily="34" charset="0"/>
              </a:rPr>
              <a:t>1 </a:t>
            </a:r>
            <a:r>
              <a:rPr lang="en-GB" sz="2600" b="1" dirty="0" err="1">
                <a:cs typeface="Arial" pitchFamily="34" charset="0"/>
              </a:rPr>
              <a:t>ianuarie</a:t>
            </a:r>
            <a:r>
              <a:rPr lang="en-GB" sz="2600" b="1" dirty="0">
                <a:cs typeface="Arial" pitchFamily="34" charset="0"/>
              </a:rPr>
              <a:t> 2020</a:t>
            </a:r>
            <a:r>
              <a:rPr lang="ro-RO" sz="2600" b="1" dirty="0">
                <a:cs typeface="Arial" pitchFamily="34" charset="0"/>
              </a:rPr>
              <a:t> </a:t>
            </a:r>
            <a:r>
              <a:rPr lang="ro-RO" sz="2600" b="1" dirty="0" smtClean="0">
                <a:cs typeface="Arial" pitchFamily="34" charset="0"/>
              </a:rPr>
              <a:t>în baza </a:t>
            </a:r>
            <a:r>
              <a:rPr lang="ro-RO" sz="2600" b="1" dirty="0" err="1" smtClean="0">
                <a:cs typeface="Arial" pitchFamily="34" charset="0"/>
              </a:rPr>
              <a:t>Hotărîrii</a:t>
            </a:r>
            <a:r>
              <a:rPr lang="ro-RO" sz="2600" b="1" dirty="0" smtClean="0">
                <a:cs typeface="Arial" pitchFamily="34" charset="0"/>
              </a:rPr>
              <a:t> Guvernului nr.862/ 2018 „</a:t>
            </a:r>
            <a:r>
              <a:rPr lang="ro-RO" sz="2600" b="1" dirty="0" smtClean="0"/>
              <a:t>P</a:t>
            </a:r>
            <a:r>
              <a:rPr lang="en-GB" sz="2600" b="1" dirty="0" err="1" smtClean="0"/>
              <a:t>entru</a:t>
            </a:r>
            <a:r>
              <a:rPr lang="en-GB" sz="2600" b="1" dirty="0" smtClean="0"/>
              <a:t> </a:t>
            </a:r>
            <a:r>
              <a:rPr lang="en-GB" sz="2600" b="1" dirty="0" err="1"/>
              <a:t>modificarea</a:t>
            </a:r>
            <a:r>
              <a:rPr lang="en-GB" sz="2600" b="1" dirty="0"/>
              <a:t> </a:t>
            </a:r>
            <a:r>
              <a:rPr lang="en-GB" sz="2600" b="1" dirty="0" err="1"/>
              <a:t>Hotărîrii</a:t>
            </a:r>
            <a:r>
              <a:rPr lang="en-GB" sz="2600" b="1" dirty="0"/>
              <a:t> </a:t>
            </a:r>
            <a:r>
              <a:rPr lang="en-GB" sz="2600" b="1" dirty="0" err="1"/>
              <a:t>Guvernului</a:t>
            </a:r>
            <a:r>
              <a:rPr lang="en-GB" sz="2600" b="1" dirty="0"/>
              <a:t> </a:t>
            </a:r>
            <a:r>
              <a:rPr lang="en-GB" sz="2600" b="1" dirty="0" smtClean="0"/>
              <a:t>nr.868/2014</a:t>
            </a:r>
            <a:r>
              <a:rPr lang="ro-RO" sz="2600" b="1" dirty="0" smtClean="0">
                <a:cs typeface="Arial" pitchFamily="34" charset="0"/>
              </a:rPr>
              <a:t>”  </a:t>
            </a:r>
            <a:r>
              <a:rPr lang="en-GB" sz="2600" dirty="0" err="1" smtClean="0">
                <a:cs typeface="Arial" panose="020B0604020202020204" pitchFamily="34" charset="0"/>
              </a:rPr>
              <a:t>în</a:t>
            </a:r>
            <a:r>
              <a:rPr lang="en-GB" sz="2600" dirty="0" smtClean="0">
                <a:cs typeface="Arial" panose="020B0604020202020204" pitchFamily="34" charset="0"/>
              </a:rPr>
              <a:t> </a:t>
            </a:r>
            <a:r>
              <a:rPr lang="en-GB" sz="2600" dirty="0">
                <a:cs typeface="Arial" panose="020B0604020202020204" pitchFamily="34" charset="0"/>
              </a:rPr>
              <a:t>formula de </a:t>
            </a:r>
            <a:r>
              <a:rPr lang="en-GB" sz="2600" dirty="0" err="1" smtClean="0">
                <a:cs typeface="Arial" panose="020B0604020202020204" pitchFamily="34" charset="0"/>
              </a:rPr>
              <a:t>calcul</a:t>
            </a:r>
            <a:r>
              <a:rPr lang="en-GB" sz="2600" dirty="0" smtClean="0">
                <a:cs typeface="Arial" panose="020B0604020202020204" pitchFamily="34" charset="0"/>
              </a:rPr>
              <a:t> </a:t>
            </a:r>
            <a:r>
              <a:rPr lang="ro-RO" sz="2600" dirty="0" smtClean="0">
                <a:cs typeface="Arial" panose="020B0604020202020204" pitchFamily="34" charset="0"/>
              </a:rPr>
              <a:t>ponderea </a:t>
            </a:r>
            <a:r>
              <a:rPr lang="en-GB" sz="2600" dirty="0" err="1" smtClean="0">
                <a:solidFill>
                  <a:srgbClr val="FF0000"/>
                </a:solidFill>
                <a:cs typeface="Arial" panose="020B0604020202020204" pitchFamily="34" charset="0"/>
              </a:rPr>
              <a:t>normativel</a:t>
            </a:r>
            <a:r>
              <a:rPr lang="ro-RO" sz="2600" dirty="0" smtClean="0">
                <a:solidFill>
                  <a:srgbClr val="FF0000"/>
                </a:solidFill>
                <a:cs typeface="Arial" panose="020B0604020202020204" pitchFamily="34" charset="0"/>
              </a:rPr>
              <a:t>or</a:t>
            </a:r>
            <a:r>
              <a:rPr lang="en-GB" sz="2600" dirty="0" smtClean="0">
                <a:solidFill>
                  <a:srgbClr val="FF0000"/>
                </a:solidFill>
                <a:cs typeface="Arial" panose="020B0604020202020204" pitchFamily="34" charset="0"/>
              </a:rPr>
              <a:t> </a:t>
            </a:r>
            <a:r>
              <a:rPr lang="en-GB" sz="2600" dirty="0" err="1" smtClean="0">
                <a:solidFill>
                  <a:srgbClr val="FF0000"/>
                </a:solidFill>
                <a:cs typeface="Arial" panose="020B0604020202020204" pitchFamily="34" charset="0"/>
              </a:rPr>
              <a:t>valorice</a:t>
            </a:r>
            <a:r>
              <a:rPr lang="en-GB" sz="2600" dirty="0" smtClean="0">
                <a:solidFill>
                  <a:srgbClr val="FF0000"/>
                </a:solidFill>
                <a:cs typeface="Arial" panose="020B0604020202020204" pitchFamily="34" charset="0"/>
              </a:rPr>
              <a:t> A</a:t>
            </a:r>
            <a:r>
              <a:rPr lang="en-GB" sz="2600" dirty="0" smtClean="0">
                <a:cs typeface="Arial" panose="020B0604020202020204" pitchFamily="34" charset="0"/>
              </a:rPr>
              <a:t> </a:t>
            </a:r>
            <a:r>
              <a:rPr lang="ro-RO" sz="2600" dirty="0" smtClean="0">
                <a:cs typeface="Arial" panose="020B0604020202020204" pitchFamily="34" charset="0"/>
              </a:rPr>
              <a:t>și </a:t>
            </a:r>
            <a:r>
              <a:rPr lang="ro-RO" sz="2600" dirty="0" smtClean="0">
                <a:solidFill>
                  <a:srgbClr val="FF0000"/>
                </a:solidFill>
                <a:cs typeface="Arial" panose="020B0604020202020204" pitchFamily="34" charset="0"/>
              </a:rPr>
              <a:t>B</a:t>
            </a:r>
            <a:r>
              <a:rPr lang="en-GB" sz="2600" dirty="0" smtClean="0">
                <a:cs typeface="Arial" panose="020B0604020202020204" pitchFamily="34" charset="0"/>
              </a:rPr>
              <a:t> </a:t>
            </a:r>
            <a:r>
              <a:rPr lang="ro-RO" sz="2600" dirty="0">
                <a:cs typeface="Arial" panose="020B0604020202020204" pitchFamily="34" charset="0"/>
              </a:rPr>
              <a:t>se modifică </a:t>
            </a:r>
            <a:r>
              <a:rPr lang="ro-RO" sz="2600" dirty="0" smtClean="0">
                <a:cs typeface="Arial" panose="020B0604020202020204" pitchFamily="34" charset="0"/>
              </a:rPr>
              <a:t>după </a:t>
            </a:r>
            <a:r>
              <a:rPr lang="ro-RO" sz="2600" dirty="0">
                <a:cs typeface="Arial" panose="020B0604020202020204" pitchFamily="34" charset="0"/>
              </a:rPr>
              <a:t>cum urmează:</a:t>
            </a:r>
            <a:endParaRPr lang="en-GB" sz="2600" dirty="0">
              <a:cs typeface="Arial" panose="020B060402020202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ro-RO" sz="26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600" dirty="0" err="1" smtClean="0">
                <a:cs typeface="Arial" panose="020B0604020202020204" pitchFamily="34" charset="0"/>
              </a:rPr>
              <a:t>normativului</a:t>
            </a:r>
            <a:r>
              <a:rPr lang="en-GB" sz="2600" dirty="0" smtClean="0">
                <a:cs typeface="Arial" panose="020B0604020202020204" pitchFamily="34" charset="0"/>
              </a:rPr>
              <a:t> </a:t>
            </a:r>
            <a:r>
              <a:rPr lang="en-GB" sz="2600" dirty="0" err="1">
                <a:cs typeface="Arial" panose="020B0604020202020204" pitchFamily="34" charset="0"/>
              </a:rPr>
              <a:t>valoric</a:t>
            </a:r>
            <a:r>
              <a:rPr lang="en-GB" sz="2600" dirty="0">
                <a:cs typeface="Arial" panose="020B0604020202020204" pitchFamily="34" charset="0"/>
              </a:rPr>
              <a:t> </a:t>
            </a:r>
            <a:r>
              <a:rPr lang="en-GB" sz="2600" dirty="0">
                <a:solidFill>
                  <a:srgbClr val="FF0000"/>
                </a:solidFill>
                <a:cs typeface="Arial" panose="020B0604020202020204" pitchFamily="34" charset="0"/>
              </a:rPr>
              <a:t>A</a:t>
            </a:r>
            <a:r>
              <a:rPr lang="en-GB" sz="2600" dirty="0">
                <a:cs typeface="Arial" panose="020B0604020202020204" pitchFamily="34" charset="0"/>
              </a:rPr>
              <a:t> (</a:t>
            </a:r>
            <a:r>
              <a:rPr lang="en-GB" sz="2600" dirty="0" err="1">
                <a:cs typeface="Arial" panose="020B0604020202020204" pitchFamily="34" charset="0"/>
              </a:rPr>
              <a:t>cheltuielile</a:t>
            </a:r>
            <a:r>
              <a:rPr lang="en-GB" sz="2600" dirty="0">
                <a:cs typeface="Arial" panose="020B0604020202020204" pitchFamily="34" charset="0"/>
              </a:rPr>
              <a:t> </a:t>
            </a:r>
            <a:r>
              <a:rPr lang="en-GB" sz="2600" dirty="0" err="1">
                <a:cs typeface="Arial" panose="020B0604020202020204" pitchFamily="34" charset="0"/>
              </a:rPr>
              <a:t>variabile</a:t>
            </a:r>
            <a:r>
              <a:rPr lang="en-GB" sz="2600" dirty="0">
                <a:cs typeface="Arial" panose="020B0604020202020204" pitchFamily="34" charset="0"/>
              </a:rPr>
              <a:t> </a:t>
            </a:r>
            <a:r>
              <a:rPr lang="en-GB" sz="2600" b="1" dirty="0" err="1">
                <a:cs typeface="Arial" panose="020B0604020202020204" pitchFamily="34" charset="0"/>
              </a:rPr>
              <a:t>pentru</a:t>
            </a:r>
            <a:r>
              <a:rPr lang="en-GB" sz="2600" b="1" dirty="0">
                <a:cs typeface="Arial" panose="020B0604020202020204" pitchFamily="34" charset="0"/>
              </a:rPr>
              <a:t> un </a:t>
            </a:r>
            <a:r>
              <a:rPr lang="en-GB" sz="2600" b="1" dirty="0" err="1" smtClean="0">
                <a:cs typeface="Arial" panose="020B0604020202020204" pitchFamily="34" charset="0"/>
              </a:rPr>
              <a:t>elev</a:t>
            </a:r>
            <a:r>
              <a:rPr lang="en-GB" sz="2600" dirty="0" smtClean="0">
                <a:cs typeface="Arial" panose="020B0604020202020204" pitchFamily="34" charset="0"/>
              </a:rPr>
              <a:t>)</a:t>
            </a:r>
            <a:r>
              <a:rPr lang="ro-RO" sz="2600" dirty="0">
                <a:cs typeface="Arial" panose="020B0604020202020204" pitchFamily="34" charset="0"/>
              </a:rPr>
              <a:t> </a:t>
            </a:r>
            <a:r>
              <a:rPr lang="ro-RO" sz="2600" b="1" dirty="0" smtClean="0">
                <a:cs typeface="Arial" panose="020B0604020202020204" pitchFamily="34" charset="0"/>
              </a:rPr>
              <a:t>0,82</a:t>
            </a:r>
            <a:r>
              <a:rPr lang="ro-RO" sz="2600" dirty="0" smtClean="0">
                <a:cs typeface="Arial" panose="020B0604020202020204" pitchFamily="34" charset="0"/>
              </a:rPr>
              <a:t> </a:t>
            </a:r>
            <a:r>
              <a:rPr lang="en-GB" sz="2600" dirty="0" smtClean="0">
                <a:cs typeface="Arial" panose="020B0604020202020204" pitchFamily="34" charset="0"/>
              </a:rPr>
              <a:t>cu </a:t>
            </a:r>
            <a:r>
              <a:rPr lang="en-GB" sz="2600" b="1" dirty="0" smtClean="0">
                <a:solidFill>
                  <a:srgbClr val="FF0000"/>
                </a:solidFill>
                <a:cs typeface="Arial" panose="020B0604020202020204" pitchFamily="34" charset="0"/>
              </a:rPr>
              <a:t>0,8</a:t>
            </a:r>
            <a:r>
              <a:rPr lang="ro-RO" sz="2600" b="1" dirty="0" smtClean="0">
                <a:solidFill>
                  <a:srgbClr val="FF0000"/>
                </a:solidFill>
                <a:cs typeface="Arial" panose="020B0604020202020204" pitchFamily="34" charset="0"/>
              </a:rPr>
              <a:t>0</a:t>
            </a:r>
            <a:r>
              <a:rPr lang="ro-RO" sz="2600" b="1" dirty="0" smtClean="0">
                <a:cs typeface="Arial" panose="020B0604020202020204" pitchFamily="34" charset="0"/>
              </a:rPr>
              <a:t>;</a:t>
            </a:r>
            <a:r>
              <a:rPr lang="en-GB" sz="2600" b="1" dirty="0" smtClean="0">
                <a:solidFill>
                  <a:srgbClr val="FF0000"/>
                </a:solidFill>
                <a:cs typeface="Arial" panose="020B0604020202020204" pitchFamily="34" charset="0"/>
              </a:rPr>
              <a:t> </a:t>
            </a:r>
            <a:endParaRPr lang="ro-RO" sz="2600" b="1" dirty="0" smtClean="0">
              <a:solidFill>
                <a:srgbClr val="FF0000"/>
              </a:solidFill>
              <a:cs typeface="Arial" panose="020B0604020202020204" pitchFamily="34" charset="0"/>
            </a:endParaRPr>
          </a:p>
          <a:p>
            <a:endParaRPr lang="ro-RO" sz="2600" dirty="0">
              <a:cs typeface="Arial" panose="020B060402020202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600" dirty="0" err="1" smtClean="0">
                <a:cs typeface="Arial" panose="020B0604020202020204" pitchFamily="34" charset="0"/>
              </a:rPr>
              <a:t>normativului</a:t>
            </a:r>
            <a:r>
              <a:rPr lang="en-GB" sz="2600" dirty="0" smtClean="0">
                <a:cs typeface="Arial" panose="020B0604020202020204" pitchFamily="34" charset="0"/>
              </a:rPr>
              <a:t> </a:t>
            </a:r>
            <a:r>
              <a:rPr lang="en-GB" sz="2600" dirty="0" err="1">
                <a:cs typeface="Arial" panose="020B0604020202020204" pitchFamily="34" charset="0"/>
              </a:rPr>
              <a:t>valoric</a:t>
            </a:r>
            <a:r>
              <a:rPr lang="en-GB" sz="2600" dirty="0">
                <a:cs typeface="Arial" panose="020B0604020202020204" pitchFamily="34" charset="0"/>
              </a:rPr>
              <a:t> </a:t>
            </a:r>
            <a:r>
              <a:rPr lang="en-GB" sz="2600" dirty="0">
                <a:solidFill>
                  <a:srgbClr val="FF0000"/>
                </a:solidFill>
                <a:cs typeface="Arial" panose="020B0604020202020204" pitchFamily="34" charset="0"/>
              </a:rPr>
              <a:t>B</a:t>
            </a:r>
            <a:r>
              <a:rPr lang="en-GB" sz="2600" dirty="0">
                <a:cs typeface="Arial" panose="020B0604020202020204" pitchFamily="34" charset="0"/>
              </a:rPr>
              <a:t> (</a:t>
            </a:r>
            <a:r>
              <a:rPr lang="en-GB" sz="2600" dirty="0" err="1">
                <a:cs typeface="Arial" panose="020B0604020202020204" pitchFamily="34" charset="0"/>
              </a:rPr>
              <a:t>cheltuielile</a:t>
            </a:r>
            <a:r>
              <a:rPr lang="en-GB" sz="2600" dirty="0">
                <a:cs typeface="Arial" panose="020B0604020202020204" pitchFamily="34" charset="0"/>
              </a:rPr>
              <a:t> fixe </a:t>
            </a:r>
            <a:r>
              <a:rPr lang="en-GB" sz="2600" b="1" dirty="0" err="1">
                <a:cs typeface="Arial" panose="020B0604020202020204" pitchFamily="34" charset="0"/>
              </a:rPr>
              <a:t>pentru</a:t>
            </a:r>
            <a:r>
              <a:rPr lang="en-GB" sz="2600" b="1" dirty="0">
                <a:cs typeface="Arial" panose="020B0604020202020204" pitchFamily="34" charset="0"/>
              </a:rPr>
              <a:t> o </a:t>
            </a:r>
            <a:r>
              <a:rPr lang="en-GB" sz="2600" b="1" dirty="0" err="1" smtClean="0">
                <a:cs typeface="Arial" panose="020B0604020202020204" pitchFamily="34" charset="0"/>
              </a:rPr>
              <a:t>instituţie</a:t>
            </a:r>
            <a:r>
              <a:rPr lang="en-GB" sz="2600" dirty="0" smtClean="0">
                <a:cs typeface="Arial" panose="020B0604020202020204" pitchFamily="34" charset="0"/>
              </a:rPr>
              <a:t>)</a:t>
            </a:r>
            <a:r>
              <a:rPr lang="ro-RO" sz="2600" dirty="0" smtClean="0">
                <a:cs typeface="Arial" panose="020B0604020202020204" pitchFamily="34" charset="0"/>
              </a:rPr>
              <a:t> </a:t>
            </a:r>
            <a:r>
              <a:rPr lang="en-GB" sz="2600" b="1" dirty="0" smtClean="0">
                <a:cs typeface="Arial" panose="020B0604020202020204" pitchFamily="34" charset="0"/>
              </a:rPr>
              <a:t>0,18</a:t>
            </a:r>
            <a:r>
              <a:rPr lang="ro-RO" sz="2600" dirty="0" smtClean="0">
                <a:cs typeface="Arial" panose="020B0604020202020204" pitchFamily="34" charset="0"/>
              </a:rPr>
              <a:t> cu </a:t>
            </a:r>
            <a:r>
              <a:rPr lang="ro-RO" sz="2600" b="1" dirty="0" smtClean="0">
                <a:solidFill>
                  <a:srgbClr val="FF0000"/>
                </a:solidFill>
                <a:cs typeface="Arial" panose="020B0604020202020204" pitchFamily="34" charset="0"/>
              </a:rPr>
              <a:t>0,20</a:t>
            </a:r>
            <a:r>
              <a:rPr lang="ro-RO" sz="2600" b="1" dirty="0" smtClean="0">
                <a:cs typeface="Arial" panose="020B0604020202020204" pitchFamily="34" charset="0"/>
              </a:rPr>
              <a:t>.</a:t>
            </a:r>
            <a:r>
              <a:rPr lang="en-GB" sz="2600" dirty="0">
                <a:latin typeface="Arial" panose="020B0604020202020204" pitchFamily="34" charset="0"/>
              </a:rPr>
              <a:t/>
            </a:r>
            <a:br>
              <a:rPr lang="en-GB" sz="2600" dirty="0">
                <a:latin typeface="Arial" panose="020B0604020202020204" pitchFamily="34" charset="0"/>
              </a:rPr>
            </a:br>
            <a:endParaRPr lang="en-GB" sz="2600" dirty="0"/>
          </a:p>
        </p:txBody>
      </p:sp>
    </p:spTree>
    <p:extLst>
      <p:ext uri="{BB962C8B-B14F-4D97-AF65-F5344CB8AC3E}">
        <p14:creationId xmlns:p14="http://schemas.microsoft.com/office/powerpoint/2010/main" val="4059154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022464" y="1443841"/>
            <a:ext cx="10477873" cy="36625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ro-RO" sz="2800" dirty="0" smtClean="0"/>
              <a:t>	Totodată, </a:t>
            </a:r>
            <a:r>
              <a:rPr lang="ro-RO" sz="2800" b="1" dirty="0" err="1" smtClean="0">
                <a:cs typeface="Arial" pitchFamily="34" charset="0"/>
              </a:rPr>
              <a:t>începînd</a:t>
            </a:r>
            <a:r>
              <a:rPr lang="ro-RO" sz="2800" b="1" dirty="0" smtClean="0">
                <a:cs typeface="Arial" pitchFamily="34" charset="0"/>
              </a:rPr>
              <a:t> </a:t>
            </a:r>
            <a:r>
              <a:rPr lang="ro-RO" sz="2800" b="1" dirty="0">
                <a:cs typeface="Arial" pitchFamily="34" charset="0"/>
              </a:rPr>
              <a:t>cu </a:t>
            </a:r>
            <a:r>
              <a:rPr lang="ro-RO" sz="2800" b="1" dirty="0" smtClean="0">
                <a:cs typeface="Arial" pitchFamily="34" charset="0"/>
              </a:rPr>
              <a:t>0</a:t>
            </a:r>
            <a:r>
              <a:rPr lang="en-GB" sz="2800" b="1" dirty="0" smtClean="0">
                <a:cs typeface="Arial" pitchFamily="34" charset="0"/>
              </a:rPr>
              <a:t>1 </a:t>
            </a:r>
            <a:r>
              <a:rPr lang="en-GB" sz="2800" b="1" dirty="0" err="1">
                <a:cs typeface="Arial" pitchFamily="34" charset="0"/>
              </a:rPr>
              <a:t>ianuarie</a:t>
            </a:r>
            <a:r>
              <a:rPr lang="en-GB" sz="2800" b="1" dirty="0">
                <a:cs typeface="Arial" pitchFamily="34" charset="0"/>
              </a:rPr>
              <a:t> 2020</a:t>
            </a:r>
            <a:r>
              <a:rPr lang="ro-RO" sz="2800" dirty="0" smtClean="0"/>
              <a:t> </a:t>
            </a:r>
            <a:r>
              <a:rPr lang="en-GB" sz="2800" dirty="0" err="1" smtClean="0"/>
              <a:t>pentru</a:t>
            </a:r>
            <a:r>
              <a:rPr lang="en-GB" sz="2800" dirty="0" smtClean="0"/>
              <a:t> </a:t>
            </a:r>
            <a:r>
              <a:rPr lang="en-GB" sz="2800" dirty="0" err="1"/>
              <a:t>implementarea</a:t>
            </a:r>
            <a:r>
              <a:rPr lang="en-GB" sz="2800" dirty="0"/>
              <a:t> </a:t>
            </a:r>
            <a:r>
              <a:rPr lang="en-GB" sz="2800" dirty="0" err="1"/>
              <a:t>costului</a:t>
            </a:r>
            <a:r>
              <a:rPr lang="en-GB" sz="2800" dirty="0"/>
              <a:t> standard per </a:t>
            </a:r>
            <a:r>
              <a:rPr lang="en-GB" sz="2800" dirty="0" err="1"/>
              <a:t>elev</a:t>
            </a:r>
            <a:r>
              <a:rPr lang="en-GB" sz="2800" dirty="0"/>
              <a:t>, se </a:t>
            </a:r>
            <a:r>
              <a:rPr lang="en-GB" sz="2800" dirty="0" err="1"/>
              <a:t>aplică</a:t>
            </a:r>
            <a:r>
              <a:rPr lang="en-GB" sz="2800" dirty="0"/>
              <a:t> </a:t>
            </a:r>
            <a:r>
              <a:rPr lang="en-GB" sz="2800" dirty="0" err="1"/>
              <a:t>următorii</a:t>
            </a:r>
            <a:r>
              <a:rPr lang="en-GB" sz="2800" dirty="0"/>
              <a:t> </a:t>
            </a:r>
            <a:r>
              <a:rPr lang="en-GB" sz="2800" b="1" dirty="0" err="1"/>
              <a:t>coeficienţi</a:t>
            </a:r>
            <a:r>
              <a:rPr lang="en-GB" sz="2800" b="1" dirty="0"/>
              <a:t> de </a:t>
            </a:r>
            <a:r>
              <a:rPr lang="en-GB" sz="2800" b="1" dirty="0" err="1"/>
              <a:t>ponderare</a:t>
            </a:r>
            <a:r>
              <a:rPr lang="en-GB" sz="2800" b="1" dirty="0"/>
              <a:t> </a:t>
            </a:r>
            <a:r>
              <a:rPr lang="en-GB" sz="2800" b="1" dirty="0" err="1"/>
              <a:t>pentru</a:t>
            </a:r>
            <a:r>
              <a:rPr lang="en-GB" sz="2800" b="1" dirty="0"/>
              <a:t> </a:t>
            </a:r>
            <a:r>
              <a:rPr lang="en-GB" sz="2800" b="1" dirty="0" err="1"/>
              <a:t>calcularea</a:t>
            </a:r>
            <a:r>
              <a:rPr lang="en-GB" sz="2800" b="1" dirty="0"/>
              <a:t> </a:t>
            </a:r>
            <a:r>
              <a:rPr lang="en-GB" sz="2800" b="1" dirty="0" err="1"/>
              <a:t>numărului</a:t>
            </a:r>
            <a:r>
              <a:rPr lang="en-GB" sz="2800" b="1" dirty="0"/>
              <a:t> de </a:t>
            </a:r>
            <a:r>
              <a:rPr lang="ro-RO" sz="2800" b="1" dirty="0" smtClean="0"/>
              <a:t>„</a:t>
            </a:r>
            <a:r>
              <a:rPr lang="en-GB" sz="2800" b="1" dirty="0" err="1" smtClean="0"/>
              <a:t>elevi</a:t>
            </a:r>
            <a:r>
              <a:rPr lang="en-GB" sz="2800" b="1" dirty="0" smtClean="0"/>
              <a:t> </a:t>
            </a:r>
            <a:r>
              <a:rPr lang="en-GB" sz="2800" b="1" dirty="0" err="1"/>
              <a:t>ponderaţi</a:t>
            </a:r>
            <a:r>
              <a:rPr lang="en-GB" sz="2800" b="1" dirty="0" smtClean="0"/>
              <a:t>”:</a:t>
            </a:r>
            <a:endParaRPr lang="ro-RO" sz="2800" b="1" dirty="0" smtClean="0"/>
          </a:p>
          <a:p>
            <a:pPr algn="just">
              <a:spcBef>
                <a:spcPts val="0"/>
              </a:spcBef>
              <a:spcAft>
                <a:spcPts val="0"/>
              </a:spcAft>
            </a:pPr>
            <a:endParaRPr lang="en-GB" sz="2800" dirty="0"/>
          </a:p>
          <a:p>
            <a:pPr marL="457200" indent="-457200" algn="just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800" b="1" dirty="0"/>
              <a:t> </a:t>
            </a:r>
            <a:r>
              <a:rPr lang="ro-RO" sz="2800" b="1" dirty="0" smtClean="0">
                <a:solidFill>
                  <a:srgbClr val="FF0000"/>
                </a:solidFill>
              </a:rPr>
              <a:t>0,83</a:t>
            </a:r>
            <a:r>
              <a:rPr lang="ro-RO" sz="2800" b="1" dirty="0" smtClean="0"/>
              <a:t> (</a:t>
            </a:r>
            <a:r>
              <a:rPr lang="en-GB" sz="2800" b="1" dirty="0" smtClean="0"/>
              <a:t>0,</a:t>
            </a:r>
            <a:r>
              <a:rPr lang="ro-RO" sz="2800" b="1" dirty="0" smtClean="0"/>
              <a:t>75</a:t>
            </a:r>
            <a:r>
              <a:rPr lang="ro-RO" sz="2800" b="1" dirty="0"/>
              <a:t>)</a:t>
            </a:r>
            <a:r>
              <a:rPr lang="en-GB" sz="2800" dirty="0" smtClean="0"/>
              <a:t> </a:t>
            </a:r>
            <a:r>
              <a:rPr lang="en-GB" sz="2800" dirty="0"/>
              <a:t>– </a:t>
            </a:r>
            <a:r>
              <a:rPr lang="en-GB" sz="2800" dirty="0" err="1"/>
              <a:t>pentru</a:t>
            </a:r>
            <a:r>
              <a:rPr lang="en-GB" sz="2800" dirty="0"/>
              <a:t> </a:t>
            </a:r>
            <a:r>
              <a:rPr lang="en-GB" sz="2800" dirty="0" err="1"/>
              <a:t>elevii</a:t>
            </a:r>
            <a:r>
              <a:rPr lang="en-GB" sz="2800" dirty="0"/>
              <a:t> </a:t>
            </a:r>
            <a:r>
              <a:rPr lang="en-GB" sz="2800" dirty="0" err="1"/>
              <a:t>claselor</a:t>
            </a:r>
            <a:r>
              <a:rPr lang="en-GB" sz="2800" dirty="0"/>
              <a:t> I-IV;</a:t>
            </a:r>
          </a:p>
          <a:p>
            <a:pPr marL="457200" indent="-457200" algn="just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800" b="1" dirty="0" smtClean="0"/>
              <a:t> 1,00 </a:t>
            </a:r>
            <a:r>
              <a:rPr lang="en-GB" sz="2800" dirty="0"/>
              <a:t>– </a:t>
            </a:r>
            <a:r>
              <a:rPr lang="en-GB" sz="2800" dirty="0" err="1"/>
              <a:t>pentru</a:t>
            </a:r>
            <a:r>
              <a:rPr lang="en-GB" sz="2800" dirty="0"/>
              <a:t> </a:t>
            </a:r>
            <a:r>
              <a:rPr lang="en-GB" sz="2800" dirty="0" err="1"/>
              <a:t>elevii</a:t>
            </a:r>
            <a:r>
              <a:rPr lang="en-GB" sz="2800" dirty="0"/>
              <a:t> </a:t>
            </a:r>
            <a:r>
              <a:rPr lang="en-GB" sz="2800" dirty="0" err="1"/>
              <a:t>claselor</a:t>
            </a:r>
            <a:r>
              <a:rPr lang="en-GB" sz="2800" dirty="0"/>
              <a:t> V-IX;</a:t>
            </a:r>
          </a:p>
          <a:p>
            <a:pPr marL="457200" indent="-457200" algn="just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800" b="1" dirty="0" smtClean="0"/>
              <a:t> 1,22</a:t>
            </a:r>
            <a:r>
              <a:rPr lang="en-GB" sz="2800" dirty="0" smtClean="0"/>
              <a:t> </a:t>
            </a:r>
            <a:r>
              <a:rPr lang="en-GB" sz="2800" dirty="0"/>
              <a:t>– </a:t>
            </a:r>
            <a:r>
              <a:rPr lang="en-GB" sz="2800" dirty="0" err="1"/>
              <a:t>pentru</a:t>
            </a:r>
            <a:r>
              <a:rPr lang="en-GB" sz="2800" dirty="0"/>
              <a:t> </a:t>
            </a:r>
            <a:r>
              <a:rPr lang="en-GB" sz="2800" dirty="0" err="1"/>
              <a:t>elevii</a:t>
            </a:r>
            <a:r>
              <a:rPr lang="en-GB" sz="2800" dirty="0"/>
              <a:t> </a:t>
            </a:r>
            <a:r>
              <a:rPr lang="en-GB" sz="2800" dirty="0" err="1"/>
              <a:t>claselor</a:t>
            </a:r>
            <a:r>
              <a:rPr lang="en-GB" sz="2800" dirty="0"/>
              <a:t> X-XII.</a:t>
            </a:r>
          </a:p>
          <a:p>
            <a:r>
              <a:rPr lang="en-GB" dirty="0">
                <a:latin typeface="Arial" panose="020B0604020202020204" pitchFamily="34" charset="0"/>
              </a:rPr>
              <a:t/>
            </a:r>
            <a:br>
              <a:rPr lang="en-GB" dirty="0">
                <a:latin typeface="Arial" panose="020B0604020202020204" pitchFamily="34" charset="0"/>
              </a:rPr>
            </a:b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80676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838199" y="1205346"/>
            <a:ext cx="10829193" cy="5151004"/>
          </a:xfrm>
        </p:spPr>
        <p:txBody>
          <a:bodyPr/>
          <a:lstStyle/>
          <a:p>
            <a:pPr marL="0" indent="0">
              <a:buNone/>
            </a:pPr>
            <a:r>
              <a:rPr lang="ro-RO" sz="2600" dirty="0" smtClean="0"/>
              <a:t>	Acordarea compensațiilor </a:t>
            </a:r>
            <a:r>
              <a:rPr lang="ro-RO" sz="2600" dirty="0"/>
              <a:t>bănești personalului didactic și de conducere din instituțiile de </a:t>
            </a:r>
            <a:r>
              <a:rPr lang="ro-RO" sz="2600" dirty="0" err="1"/>
              <a:t>învățămînt</a:t>
            </a:r>
            <a:r>
              <a:rPr lang="ro-RO" sz="2600" dirty="0"/>
              <a:t> </a:t>
            </a:r>
            <a:r>
              <a:rPr lang="ro-RO" sz="2600" dirty="0" smtClean="0"/>
              <a:t>general în baza </a:t>
            </a:r>
            <a:r>
              <a:rPr lang="ro-RO" sz="2600" b="1" dirty="0" err="1"/>
              <a:t>Hotărîrea</a:t>
            </a:r>
            <a:r>
              <a:rPr lang="ro-RO" sz="2600" b="1" dirty="0"/>
              <a:t> Guvernului</a:t>
            </a:r>
            <a:r>
              <a:rPr lang="ro-RO" sz="2600" dirty="0"/>
              <a:t> </a:t>
            </a:r>
            <a:r>
              <a:rPr lang="ro-RO" sz="2600" b="1" dirty="0" smtClean="0"/>
              <a:t>nr.969/ 2018.</a:t>
            </a:r>
            <a:endParaRPr lang="ro-RO" dirty="0"/>
          </a:p>
          <a:p>
            <a:pPr marL="0" indent="0">
              <a:buNone/>
            </a:pPr>
            <a:r>
              <a:rPr lang="ro-RO" sz="2600" b="1" dirty="0">
                <a:cs typeface="Arial" pitchFamily="34" charset="0"/>
              </a:rPr>
              <a:t>	</a:t>
            </a:r>
            <a:r>
              <a:rPr lang="ro-RO" sz="2600" b="1" dirty="0" err="1" smtClean="0">
                <a:cs typeface="Arial" pitchFamily="34" charset="0"/>
              </a:rPr>
              <a:t>Începînd</a:t>
            </a:r>
            <a:r>
              <a:rPr lang="ro-RO" sz="2600" b="1" dirty="0" smtClean="0">
                <a:cs typeface="Arial" pitchFamily="34" charset="0"/>
              </a:rPr>
              <a:t> </a:t>
            </a:r>
            <a:r>
              <a:rPr lang="ro-RO" sz="2600" b="1" dirty="0">
                <a:cs typeface="Arial" pitchFamily="34" charset="0"/>
              </a:rPr>
              <a:t>cu </a:t>
            </a:r>
            <a:r>
              <a:rPr lang="en-GB" sz="2600" b="1" dirty="0">
                <a:cs typeface="Arial" pitchFamily="34" charset="0"/>
              </a:rPr>
              <a:t>1 </a:t>
            </a:r>
            <a:r>
              <a:rPr lang="en-GB" sz="2600" b="1" dirty="0" err="1">
                <a:cs typeface="Arial" pitchFamily="34" charset="0"/>
              </a:rPr>
              <a:t>ianuarie</a:t>
            </a:r>
            <a:r>
              <a:rPr lang="en-GB" sz="2600" b="1" dirty="0">
                <a:cs typeface="Arial" pitchFamily="34" charset="0"/>
              </a:rPr>
              <a:t> 2020</a:t>
            </a:r>
            <a:r>
              <a:rPr lang="ro-RO" sz="2600" b="1" dirty="0">
                <a:cs typeface="Arial" pitchFamily="34" charset="0"/>
              </a:rPr>
              <a:t> </a:t>
            </a:r>
            <a:r>
              <a:rPr lang="ro-RO" sz="2600" dirty="0">
                <a:cs typeface="Arial" pitchFamily="34" charset="0"/>
              </a:rPr>
              <a:t>c</a:t>
            </a:r>
            <a:r>
              <a:rPr lang="en-GB" sz="2600" dirty="0" err="1">
                <a:cs typeface="Arial" pitchFamily="34" charset="0"/>
              </a:rPr>
              <a:t>ompensaţia</a:t>
            </a:r>
            <a:r>
              <a:rPr lang="en-GB" sz="2600" dirty="0">
                <a:cs typeface="Arial" pitchFamily="34" charset="0"/>
              </a:rPr>
              <a:t> se </a:t>
            </a:r>
            <a:r>
              <a:rPr lang="en-GB" sz="2600" dirty="0" err="1">
                <a:cs typeface="Arial" pitchFamily="34" charset="0"/>
              </a:rPr>
              <a:t>acordă</a:t>
            </a:r>
            <a:r>
              <a:rPr lang="en-GB" sz="2600" dirty="0">
                <a:cs typeface="Arial" pitchFamily="34" charset="0"/>
              </a:rPr>
              <a:t> </a:t>
            </a:r>
            <a:r>
              <a:rPr lang="ro-RO" sz="2600" b="1" i="1" dirty="0">
                <a:cs typeface="Arial" pitchFamily="34" charset="0"/>
              </a:rPr>
              <a:t>inclusiv </a:t>
            </a:r>
            <a:r>
              <a:rPr lang="en-GB" sz="2600" b="1" i="1" dirty="0" err="1">
                <a:cs typeface="Arial" pitchFamily="34" charset="0"/>
              </a:rPr>
              <a:t>cadr</a:t>
            </a:r>
            <a:r>
              <a:rPr lang="ro-RO" sz="2600" b="1" i="1" dirty="0" err="1">
                <a:cs typeface="Arial" pitchFamily="34" charset="0"/>
              </a:rPr>
              <a:t>elor</a:t>
            </a:r>
            <a:r>
              <a:rPr lang="en-GB" sz="2600" b="1" i="1" dirty="0">
                <a:cs typeface="Arial" pitchFamily="34" charset="0"/>
              </a:rPr>
              <a:t> de </a:t>
            </a:r>
            <a:r>
              <a:rPr lang="en-GB" sz="2600" b="1" i="1" dirty="0" err="1">
                <a:cs typeface="Arial" pitchFamily="34" charset="0"/>
              </a:rPr>
              <a:t>conducere</a:t>
            </a:r>
            <a:r>
              <a:rPr lang="en-GB" sz="2600" dirty="0">
                <a:cs typeface="Arial" pitchFamily="34" charset="0"/>
              </a:rPr>
              <a:t> </a:t>
            </a:r>
            <a:r>
              <a:rPr lang="en-GB" sz="2600" dirty="0" err="1">
                <a:cs typeface="Arial" pitchFamily="34" charset="0"/>
              </a:rPr>
              <a:t>ce</a:t>
            </a:r>
            <a:r>
              <a:rPr lang="en-GB" sz="2600" dirty="0">
                <a:cs typeface="Arial" pitchFamily="34" charset="0"/>
              </a:rPr>
              <a:t> </a:t>
            </a:r>
            <a:r>
              <a:rPr lang="en-GB" sz="2600" dirty="0" err="1">
                <a:cs typeface="Arial" pitchFamily="34" charset="0"/>
              </a:rPr>
              <a:t>desfăşoară</a:t>
            </a:r>
            <a:r>
              <a:rPr lang="en-GB" sz="2600" dirty="0">
                <a:cs typeface="Arial" pitchFamily="34" charset="0"/>
              </a:rPr>
              <a:t> </a:t>
            </a:r>
            <a:r>
              <a:rPr lang="en-GB" sz="2600" dirty="0" err="1">
                <a:cs typeface="Arial" pitchFamily="34" charset="0"/>
              </a:rPr>
              <a:t>activitate</a:t>
            </a:r>
            <a:r>
              <a:rPr lang="en-GB" sz="2600" dirty="0">
                <a:cs typeface="Arial" pitchFamily="34" charset="0"/>
              </a:rPr>
              <a:t> </a:t>
            </a:r>
            <a:r>
              <a:rPr lang="en-GB" sz="2600" dirty="0" err="1">
                <a:cs typeface="Arial" pitchFamily="34" charset="0"/>
              </a:rPr>
              <a:t>didactică</a:t>
            </a:r>
            <a:r>
              <a:rPr lang="en-GB" sz="2600" dirty="0">
                <a:cs typeface="Arial" pitchFamily="34" charset="0"/>
              </a:rPr>
              <a:t> (are </a:t>
            </a:r>
            <a:r>
              <a:rPr lang="en-GB" sz="2600" dirty="0" err="1">
                <a:cs typeface="Arial" pitchFamily="34" charset="0"/>
              </a:rPr>
              <a:t>normă</a:t>
            </a:r>
            <a:r>
              <a:rPr lang="en-GB" sz="2600" dirty="0">
                <a:cs typeface="Arial" pitchFamily="34" charset="0"/>
              </a:rPr>
              <a:t> </a:t>
            </a:r>
            <a:r>
              <a:rPr lang="en-GB" sz="2600" dirty="0" err="1">
                <a:cs typeface="Arial" pitchFamily="34" charset="0"/>
              </a:rPr>
              <a:t>didactică</a:t>
            </a:r>
            <a:r>
              <a:rPr lang="en-GB" sz="2600" dirty="0">
                <a:cs typeface="Arial" pitchFamily="34" charset="0"/>
              </a:rPr>
              <a:t>) la </a:t>
            </a:r>
            <a:r>
              <a:rPr lang="en-GB" sz="2600" dirty="0" err="1">
                <a:cs typeface="Arial" pitchFamily="34" charset="0"/>
              </a:rPr>
              <a:t>locul</a:t>
            </a:r>
            <a:r>
              <a:rPr lang="en-GB" sz="2600" dirty="0">
                <a:cs typeface="Arial" pitchFamily="34" charset="0"/>
              </a:rPr>
              <a:t> de </a:t>
            </a:r>
            <a:r>
              <a:rPr lang="en-GB" sz="2600" dirty="0" err="1">
                <a:cs typeface="Arial" pitchFamily="34" charset="0"/>
              </a:rPr>
              <a:t>muncă</a:t>
            </a:r>
            <a:r>
              <a:rPr lang="en-GB" sz="2600" dirty="0">
                <a:cs typeface="Arial" pitchFamily="34" charset="0"/>
              </a:rPr>
              <a:t> de </a:t>
            </a:r>
            <a:r>
              <a:rPr lang="en-GB" sz="2600" dirty="0" err="1" smtClean="0">
                <a:cs typeface="Arial" pitchFamily="34" charset="0"/>
              </a:rPr>
              <a:t>bază</a:t>
            </a:r>
            <a:r>
              <a:rPr lang="en-GB" sz="2600" dirty="0" smtClean="0">
                <a:cs typeface="Arial" pitchFamily="34" charset="0"/>
              </a:rPr>
              <a:t> </a:t>
            </a:r>
            <a:r>
              <a:rPr lang="ro-RO" sz="2600" dirty="0" smtClean="0">
                <a:cs typeface="Arial" pitchFamily="34" charset="0"/>
              </a:rPr>
              <a:t>în cadrul instituțiilor de </a:t>
            </a:r>
            <a:r>
              <a:rPr lang="ro-RO" sz="2600" dirty="0" err="1" smtClean="0">
                <a:cs typeface="Arial" pitchFamily="34" charset="0"/>
              </a:rPr>
              <a:t>învățămînt</a:t>
            </a:r>
            <a:r>
              <a:rPr lang="ro-RO" sz="2600" dirty="0" smtClean="0">
                <a:cs typeface="Arial" pitchFamily="34" charset="0"/>
              </a:rPr>
              <a:t> general public</a:t>
            </a:r>
            <a:endParaRPr lang="ro-RO" i="1" dirty="0"/>
          </a:p>
          <a:p>
            <a:pPr marL="0" indent="0" algn="ctr">
              <a:buNone/>
            </a:pPr>
            <a:r>
              <a:rPr lang="ro-RO" sz="3000" b="1" dirty="0"/>
              <a:t>Numărul de </a:t>
            </a:r>
            <a:r>
              <a:rPr lang="ro-RO" sz="3000" b="1" dirty="0" smtClean="0"/>
              <a:t>beneficiari  - 42516</a:t>
            </a:r>
          </a:p>
          <a:p>
            <a:pPr marL="0" indent="0" algn="ctr">
              <a:buNone/>
            </a:pPr>
            <a:r>
              <a:rPr lang="ro-RO" b="1" dirty="0" smtClean="0"/>
              <a:t> </a:t>
            </a:r>
          </a:p>
          <a:p>
            <a:pPr marL="0" indent="0">
              <a:buNone/>
            </a:pPr>
            <a:r>
              <a:rPr lang="ro-RO" dirty="0">
                <a:cs typeface="Arial" pitchFamily="34" charset="0"/>
              </a:rPr>
              <a:t>(conform informației prezentate de către MECC)</a:t>
            </a:r>
          </a:p>
        </p:txBody>
      </p:sp>
    </p:spTree>
    <p:extLst>
      <p:ext uri="{BB962C8B-B14F-4D97-AF65-F5344CB8AC3E}">
        <p14:creationId xmlns:p14="http://schemas.microsoft.com/office/powerpoint/2010/main" val="4244384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838200" y="1307191"/>
            <a:ext cx="10515600" cy="623209"/>
          </a:xfrm>
        </p:spPr>
        <p:txBody>
          <a:bodyPr/>
          <a:lstStyle/>
          <a:p>
            <a:r>
              <a:rPr lang="ro-RO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Normele financiare pentru alimentarea copiilor/ elevilor 2020-2022</a:t>
            </a:r>
            <a:endParaRPr lang="ru-RU" sz="3600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ro-RO" dirty="0"/>
              <a:t>Prevederi legislative și normative</a:t>
            </a:r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smtClean="0"/>
              <a:pPr/>
              <a:t>7</a:t>
            </a:fld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8693903"/>
              </p:ext>
            </p:extLst>
          </p:nvPr>
        </p:nvGraphicFramePr>
        <p:xfrm>
          <a:off x="993531" y="2453053"/>
          <a:ext cx="10190284" cy="380749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006063">
                  <a:extLst>
                    <a:ext uri="{9D8B030D-6E8A-4147-A177-3AD203B41FA5}">
                      <a16:colId xmlns:a16="http://schemas.microsoft.com/office/drawing/2014/main" val="25042629"/>
                    </a:ext>
                  </a:extLst>
                </a:gridCol>
                <a:gridCol w="2310796">
                  <a:extLst>
                    <a:ext uri="{9D8B030D-6E8A-4147-A177-3AD203B41FA5}">
                      <a16:colId xmlns:a16="http://schemas.microsoft.com/office/drawing/2014/main" val="3349203825"/>
                    </a:ext>
                  </a:extLst>
                </a:gridCol>
                <a:gridCol w="2873425">
                  <a:extLst>
                    <a:ext uri="{9D8B030D-6E8A-4147-A177-3AD203B41FA5}">
                      <a16:colId xmlns:a16="http://schemas.microsoft.com/office/drawing/2014/main" val="3398550684"/>
                    </a:ext>
                  </a:extLst>
                </a:gridCol>
              </a:tblGrid>
              <a:tr h="1346537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GB" sz="2400" u="none" strike="noStrike" dirty="0" err="1">
                          <a:effectLst/>
                        </a:rPr>
                        <a:t>Tipul</a:t>
                      </a:r>
                      <a:r>
                        <a:rPr lang="en-GB" sz="2400" u="none" strike="noStrike" dirty="0">
                          <a:effectLst/>
                        </a:rPr>
                        <a:t> de </a:t>
                      </a:r>
                      <a:r>
                        <a:rPr lang="en-GB" sz="2400" u="none" strike="noStrike" dirty="0" err="1">
                          <a:effectLst/>
                        </a:rPr>
                        <a:t>instituții</a:t>
                      </a:r>
                      <a:endParaRPr lang="en-GB" sz="2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181" marR="8181" marT="8181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2400" u="none" strike="noStrike">
                          <a:effectLst/>
                        </a:rPr>
                        <a:t>Din mijloace bugetare </a:t>
                      </a:r>
                      <a:br>
                        <a:rPr lang="it-IT" sz="2400" u="none" strike="noStrike">
                          <a:effectLst/>
                        </a:rPr>
                      </a:br>
                      <a:r>
                        <a:rPr lang="it-IT" sz="2400" u="none" strike="noStrike">
                          <a:effectLst/>
                        </a:rPr>
                        <a:t>(lei / zi)</a:t>
                      </a:r>
                      <a:endParaRPr lang="it-IT" sz="2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181" marR="8181" marT="8181" marB="0" anchor="ctr"/>
                </a:tc>
                <a:extLst>
                  <a:ext uri="{0D108BD9-81ED-4DB2-BD59-A6C34878D82A}">
                    <a16:rowId xmlns:a16="http://schemas.microsoft.com/office/drawing/2014/main" val="202542873"/>
                  </a:ext>
                </a:extLst>
              </a:tr>
              <a:tr h="359765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GB" sz="2400" u="none" strike="noStrike">
                          <a:effectLst/>
                        </a:rPr>
                        <a:t>Instituții preșcolare</a:t>
                      </a:r>
                      <a:endParaRPr lang="en-GB" sz="2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181" marR="8181" marT="8181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u="none" strike="noStrike">
                          <a:effectLst/>
                        </a:rPr>
                        <a:t>17.5</a:t>
                      </a:r>
                      <a:endParaRPr lang="en-GB" sz="2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181" marR="8181" marT="8181" marB="0" anchor="b"/>
                </a:tc>
                <a:extLst>
                  <a:ext uri="{0D108BD9-81ED-4DB2-BD59-A6C34878D82A}">
                    <a16:rowId xmlns:a16="http://schemas.microsoft.com/office/drawing/2014/main" val="3280918970"/>
                  </a:ext>
                </a:extLst>
              </a:tr>
              <a:tr h="514747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GB" sz="2400" u="none" strike="noStrike">
                          <a:effectLst/>
                        </a:rPr>
                        <a:t>Școli, gimnazii și licee</a:t>
                      </a:r>
                      <a:endParaRPr lang="en-GB" sz="2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181" marR="8181" marT="8181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u="none" strike="noStrike">
                          <a:effectLst/>
                        </a:rPr>
                        <a:t>10.8</a:t>
                      </a:r>
                      <a:endParaRPr lang="en-GB" sz="2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181" marR="8181" marT="8181" marB="0" anchor="b"/>
                </a:tc>
                <a:extLst>
                  <a:ext uri="{0D108BD9-81ED-4DB2-BD59-A6C34878D82A}">
                    <a16:rowId xmlns:a16="http://schemas.microsoft.com/office/drawing/2014/main" val="3001787833"/>
                  </a:ext>
                </a:extLst>
              </a:tr>
              <a:tr h="525990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GB" sz="2400" u="none" strike="noStrike" dirty="0">
                          <a:effectLst/>
                        </a:rPr>
                        <a:t>Case de </a:t>
                      </a:r>
                      <a:r>
                        <a:rPr lang="en-GB" sz="2400" u="none" strike="noStrike" dirty="0" err="1">
                          <a:effectLst/>
                        </a:rPr>
                        <a:t>copii</a:t>
                      </a:r>
                      <a:r>
                        <a:rPr lang="en-GB" sz="2400" u="none" strike="noStrike" dirty="0">
                          <a:effectLst/>
                        </a:rPr>
                        <a:t>, </a:t>
                      </a:r>
                      <a:r>
                        <a:rPr lang="en-GB" sz="2400" u="none" strike="noStrike" dirty="0" err="1">
                          <a:effectLst/>
                        </a:rPr>
                        <a:t>gimnazii</a:t>
                      </a:r>
                      <a:r>
                        <a:rPr lang="en-GB" sz="2400" u="none" strike="noStrike" dirty="0">
                          <a:effectLst/>
                        </a:rPr>
                        <a:t> (</a:t>
                      </a:r>
                      <a:r>
                        <a:rPr lang="en-GB" sz="2400" u="none" strike="noStrike" dirty="0" err="1">
                          <a:effectLst/>
                        </a:rPr>
                        <a:t>școli</a:t>
                      </a:r>
                      <a:r>
                        <a:rPr lang="en-GB" sz="2400" u="none" strike="noStrike" dirty="0">
                          <a:effectLst/>
                        </a:rPr>
                        <a:t>) de tip </a:t>
                      </a:r>
                      <a:r>
                        <a:rPr lang="en-GB" sz="2400" u="none" strike="noStrike" dirty="0" err="1">
                          <a:effectLst/>
                        </a:rPr>
                        <a:t>internat</a:t>
                      </a:r>
                      <a:r>
                        <a:rPr lang="en-GB" sz="2400" u="none" strike="noStrike" dirty="0">
                          <a:effectLst/>
                        </a:rPr>
                        <a:t> </a:t>
                      </a:r>
                      <a:endParaRPr lang="en-GB" sz="2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181" marR="8181" marT="8181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u="none" strike="noStrike">
                          <a:effectLst/>
                        </a:rPr>
                        <a:t>34.5</a:t>
                      </a:r>
                      <a:endParaRPr lang="en-GB" sz="2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181" marR="8181" marT="8181" marB="0" anchor="b"/>
                </a:tc>
                <a:extLst>
                  <a:ext uri="{0D108BD9-81ED-4DB2-BD59-A6C34878D82A}">
                    <a16:rowId xmlns:a16="http://schemas.microsoft.com/office/drawing/2014/main" val="599870244"/>
                  </a:ext>
                </a:extLst>
              </a:tr>
              <a:tr h="399752">
                <a:tc rowSpan="2">
                  <a:txBody>
                    <a:bodyPr/>
                    <a:lstStyle/>
                    <a:p>
                      <a:pPr algn="l" fontAlgn="ctr"/>
                      <a:r>
                        <a:rPr lang="en-GB" sz="2400" u="none" strike="noStrike">
                          <a:effectLst/>
                        </a:rPr>
                        <a:t>Licee-internat cu profil sportiv</a:t>
                      </a:r>
                      <a:endParaRPr lang="en-GB" sz="2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181" marR="8181" marT="818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2400" u="none" strike="noStrike">
                          <a:effectLst/>
                        </a:rPr>
                        <a:t>cl.V-VIII</a:t>
                      </a:r>
                      <a:endParaRPr lang="en-GB" sz="2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181" marR="8181" marT="818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u="none" strike="noStrike">
                          <a:effectLst/>
                        </a:rPr>
                        <a:t>46.4</a:t>
                      </a:r>
                      <a:endParaRPr lang="en-GB" sz="2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181" marR="8181" marT="8181" marB="0" anchor="b"/>
                </a:tc>
                <a:extLst>
                  <a:ext uri="{0D108BD9-81ED-4DB2-BD59-A6C34878D82A}">
                    <a16:rowId xmlns:a16="http://schemas.microsoft.com/office/drawing/2014/main" val="2542236182"/>
                  </a:ext>
                </a:extLst>
              </a:tr>
              <a:tr h="64652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2400" u="none" strike="noStrike" dirty="0" err="1" smtClean="0">
                          <a:effectLst/>
                        </a:rPr>
                        <a:t>cl.IX</a:t>
                      </a:r>
                      <a:r>
                        <a:rPr lang="en-GB" sz="2400" u="none" strike="noStrike" dirty="0" smtClean="0">
                          <a:effectLst/>
                        </a:rPr>
                        <a:t>-XII</a:t>
                      </a:r>
                      <a:endParaRPr lang="en-GB" sz="2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181" marR="8181" marT="818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u="none" strike="noStrike" dirty="0">
                          <a:effectLst/>
                        </a:rPr>
                        <a:t>61.0</a:t>
                      </a:r>
                      <a:endParaRPr lang="en-GB" sz="2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181" marR="8181" marT="8181" marB="0" anchor="b"/>
                </a:tc>
                <a:extLst>
                  <a:ext uri="{0D108BD9-81ED-4DB2-BD59-A6C34878D82A}">
                    <a16:rowId xmlns:a16="http://schemas.microsoft.com/office/drawing/2014/main" val="18220267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50821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562708" y="1107832"/>
            <a:ext cx="11183815" cy="52691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>
              <a:lnSpc>
                <a:spcPct val="90000"/>
              </a:lnSpc>
              <a:spcBef>
                <a:spcPts val="1000"/>
              </a:spcBef>
            </a:pPr>
            <a:r>
              <a:rPr lang="ro-RO" sz="2600" dirty="0" smtClean="0">
                <a:cs typeface="Arial" pitchFamily="34" charset="0"/>
              </a:rPr>
              <a:t>	</a:t>
            </a:r>
            <a:r>
              <a:rPr lang="ro-RO" sz="2800" dirty="0" smtClean="0">
                <a:cs typeface="Arial" pitchFamily="34" charset="0"/>
              </a:rPr>
              <a:t>Din contul </a:t>
            </a:r>
            <a:r>
              <a:rPr lang="ro-RO" sz="2800" dirty="0">
                <a:cs typeface="Arial" pitchFamily="34" charset="0"/>
              </a:rPr>
              <a:t>împrumutului acordat de Banca Mondială în cadrul Proiectului </a:t>
            </a:r>
            <a:r>
              <a:rPr lang="ro-RO" sz="2800" b="1" dirty="0">
                <a:cs typeface="Arial" pitchFamily="34" charset="0"/>
              </a:rPr>
              <a:t>„Reforma învățământului în </a:t>
            </a:r>
            <a:r>
              <a:rPr lang="ro-RO" sz="2800" b="1" dirty="0" smtClean="0">
                <a:cs typeface="Arial" pitchFamily="34" charset="0"/>
              </a:rPr>
              <a:t>Moldova”</a:t>
            </a:r>
            <a:r>
              <a:rPr lang="ro-RO" sz="2800" dirty="0" smtClean="0">
                <a:cs typeface="Arial" pitchFamily="34" charset="0"/>
              </a:rPr>
              <a:t>,</a:t>
            </a:r>
            <a:r>
              <a:rPr lang="ro-RO" sz="2800" b="1" dirty="0" smtClean="0">
                <a:cs typeface="Arial" pitchFamily="34" charset="0"/>
              </a:rPr>
              <a:t> </a:t>
            </a:r>
            <a:r>
              <a:rPr lang="ro-RO" sz="2800" dirty="0" smtClean="0">
                <a:cs typeface="Arial" pitchFamily="34" charset="0"/>
              </a:rPr>
              <a:t>pentru anul </a:t>
            </a:r>
            <a:r>
              <a:rPr lang="ro-RO" sz="2800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2020</a:t>
            </a:r>
            <a:r>
              <a:rPr lang="ro-RO" sz="2800" dirty="0" smtClean="0">
                <a:cs typeface="Arial" pitchFamily="34" charset="0"/>
              </a:rPr>
              <a:t> </a:t>
            </a:r>
            <a:r>
              <a:rPr lang="en-GB" sz="2800" dirty="0" err="1" smtClean="0"/>
              <a:t>în</a:t>
            </a:r>
            <a:r>
              <a:rPr lang="en-GB" sz="2800" dirty="0" smtClean="0"/>
              <a:t> </a:t>
            </a:r>
            <a:r>
              <a:rPr lang="en-GB" sz="2800" dirty="0" err="1"/>
              <a:t>bugetul</a:t>
            </a:r>
            <a:r>
              <a:rPr lang="en-GB" sz="2800" dirty="0"/>
              <a:t> de stat </a:t>
            </a:r>
            <a:r>
              <a:rPr lang="ro-RO" sz="2800" dirty="0"/>
              <a:t>s</a:t>
            </a:r>
            <a:r>
              <a:rPr lang="en-GB" sz="2800" dirty="0" smtClean="0"/>
              <a:t>e </a:t>
            </a:r>
            <a:r>
              <a:rPr lang="ro-RO" sz="2800" dirty="0" smtClean="0"/>
              <a:t>prevăd </a:t>
            </a:r>
            <a:r>
              <a:rPr lang="en-GB" sz="2800" dirty="0" err="1" smtClean="0"/>
              <a:t>alocaţii</a:t>
            </a:r>
            <a:r>
              <a:rPr lang="en-GB" sz="2800" dirty="0" smtClean="0"/>
              <a:t> </a:t>
            </a:r>
            <a:r>
              <a:rPr lang="en-GB" sz="2800" dirty="0" err="1" smtClean="0"/>
              <a:t>pentr</a:t>
            </a:r>
            <a:r>
              <a:rPr lang="ro-RO" sz="2800" dirty="0" smtClean="0"/>
              <a:t>u </a:t>
            </a:r>
            <a:r>
              <a:rPr lang="ro-RO" sz="2800" dirty="0" smtClean="0">
                <a:cs typeface="Arial" pitchFamily="34" charset="0"/>
              </a:rPr>
              <a:t>bugetele locale (10 APL) </a:t>
            </a:r>
            <a:r>
              <a:rPr lang="ro-RO" sz="2800" dirty="0">
                <a:cs typeface="Arial" pitchFamily="34" charset="0"/>
              </a:rPr>
              <a:t>– în sumă totală de </a:t>
            </a:r>
            <a:r>
              <a:rPr lang="ro-RO" sz="2800" b="1" dirty="0">
                <a:cs typeface="Arial" pitchFamily="34" charset="0"/>
              </a:rPr>
              <a:t>47009 mii de lei</a:t>
            </a:r>
            <a:r>
              <a:rPr lang="ro-RO" sz="2800" dirty="0">
                <a:cs typeface="Arial" pitchFamily="34" charset="0"/>
              </a:rPr>
              <a:t>, dintre </a:t>
            </a:r>
            <a:r>
              <a:rPr lang="ro-RO" sz="2800" dirty="0" smtClean="0">
                <a:cs typeface="Arial" pitchFamily="34" charset="0"/>
              </a:rPr>
              <a:t>care:</a:t>
            </a:r>
          </a:p>
          <a:p>
            <a:pPr defTabSz="914400">
              <a:lnSpc>
                <a:spcPct val="90000"/>
              </a:lnSpc>
              <a:spcBef>
                <a:spcPts val="1000"/>
              </a:spcBef>
            </a:pPr>
            <a:endParaRPr lang="ro-RO" sz="2800" dirty="0" smtClean="0">
              <a:cs typeface="Arial" pitchFamily="34" charset="0"/>
            </a:endParaRPr>
          </a:p>
          <a:p>
            <a:pPr marL="457200" indent="-457200" defTabSz="914400">
              <a:lnSpc>
                <a:spcPct val="900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ro-RO" sz="2600" dirty="0" smtClean="0">
                <a:cs typeface="Arial" pitchFamily="34" charset="0"/>
              </a:rPr>
              <a:t>42009,0 </a:t>
            </a:r>
            <a:r>
              <a:rPr lang="ro-RO" sz="2600" dirty="0">
                <a:cs typeface="Arial" pitchFamily="34" charset="0"/>
              </a:rPr>
              <a:t>mii de lei pentru procurarea utilajului școlar și mobilierului </a:t>
            </a:r>
            <a:r>
              <a:rPr lang="ro-RO" sz="2600" dirty="0" smtClean="0">
                <a:cs typeface="Arial" pitchFamily="34" charset="0"/>
              </a:rPr>
              <a:t>școlar;</a:t>
            </a:r>
          </a:p>
          <a:p>
            <a:pPr marL="457200" indent="-457200" defTabSz="914400">
              <a:lnSpc>
                <a:spcPct val="900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ro-RO" sz="2600" dirty="0" smtClean="0">
                <a:cs typeface="Arial" pitchFamily="34" charset="0"/>
              </a:rPr>
              <a:t>5000,0 </a:t>
            </a:r>
            <a:r>
              <a:rPr lang="ro-RO" sz="2600" dirty="0">
                <a:cs typeface="Arial" pitchFamily="34" charset="0"/>
              </a:rPr>
              <a:t>mii de lei pentru dotarea </a:t>
            </a:r>
            <a:r>
              <a:rPr lang="ro-RO" sz="2600" dirty="0" smtClean="0">
                <a:cs typeface="Arial" pitchFamily="34" charset="0"/>
              </a:rPr>
              <a:t>laboratoarelor. </a:t>
            </a:r>
          </a:p>
          <a:p>
            <a:pPr defTabSz="914400">
              <a:lnSpc>
                <a:spcPct val="90000"/>
              </a:lnSpc>
              <a:spcBef>
                <a:spcPts val="1000"/>
              </a:spcBef>
              <a:spcAft>
                <a:spcPts val="1000"/>
              </a:spcAft>
            </a:pPr>
            <a:endParaRPr lang="ro-RO" sz="2600" dirty="0" smtClean="0">
              <a:cs typeface="Arial" pitchFamily="34" charset="0"/>
            </a:endParaRPr>
          </a:p>
          <a:p>
            <a:pPr defTabSz="914400">
              <a:lnSpc>
                <a:spcPct val="90000"/>
              </a:lnSpc>
              <a:spcBef>
                <a:spcPts val="1000"/>
              </a:spcBef>
              <a:spcAft>
                <a:spcPts val="1000"/>
              </a:spcAft>
            </a:pPr>
            <a:r>
              <a:rPr lang="ro-RO" sz="2600" dirty="0">
                <a:cs typeface="Arial" pitchFamily="34" charset="0"/>
              </a:rPr>
              <a:t>Pentru anul </a:t>
            </a:r>
            <a:r>
              <a:rPr lang="ro-RO" sz="2600" dirty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2021</a:t>
            </a:r>
            <a:r>
              <a:rPr lang="ro-RO" sz="2600" dirty="0">
                <a:cs typeface="Arial" pitchFamily="34" charset="0"/>
              </a:rPr>
              <a:t> suma de 20393,0 mii lei.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endParaRPr lang="en-GB" sz="16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4386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838200" y="1055716"/>
            <a:ext cx="10515600" cy="822513"/>
          </a:xfrm>
        </p:spPr>
        <p:txBody>
          <a:bodyPr/>
          <a:lstStyle/>
          <a:p>
            <a:r>
              <a:rPr lang="ro-RO" sz="4000" b="1" dirty="0">
                <a:latin typeface="Cambria" panose="02040503050406030204" pitchFamily="18" charset="0"/>
                <a:cs typeface="Arial" pitchFamily="34" charset="0"/>
              </a:rPr>
              <a:t>La estimarea transferurilor </a:t>
            </a:r>
            <a:r>
              <a:rPr lang="ro-RO" sz="4000" b="1" dirty="0" smtClean="0">
                <a:latin typeface="Cambria" panose="02040503050406030204" pitchFamily="18" charset="0"/>
                <a:cs typeface="Arial" pitchFamily="34" charset="0"/>
              </a:rPr>
              <a:t>pentru sectorul </a:t>
            </a:r>
            <a:r>
              <a:rPr lang="en-GB" sz="4000" b="1" dirty="0" smtClean="0">
                <a:latin typeface="Cambria" panose="02040503050406030204" pitchFamily="18" charset="0"/>
                <a:cs typeface="Arial" pitchFamily="34" charset="0"/>
              </a:rPr>
              <a:t> </a:t>
            </a:r>
            <a:r>
              <a:rPr lang="ro-RO" sz="4000" b="1" dirty="0" smtClean="0">
                <a:latin typeface="Cambria" panose="02040503050406030204" pitchFamily="18" charset="0"/>
                <a:cs typeface="Arial" pitchFamily="34" charset="0"/>
              </a:rPr>
              <a:t>„</a:t>
            </a:r>
            <a:r>
              <a:rPr lang="en-GB" sz="4000" b="1" dirty="0" err="1" smtClean="0">
                <a:latin typeface="Cambria" panose="02040503050406030204" pitchFamily="18" charset="0"/>
                <a:cs typeface="Arial" pitchFamily="34" charset="0"/>
              </a:rPr>
              <a:t>Tineret</a:t>
            </a:r>
            <a:r>
              <a:rPr lang="en-GB" sz="4000" b="1" dirty="0" smtClean="0">
                <a:latin typeface="Cambria" panose="02040503050406030204" pitchFamily="18" charset="0"/>
                <a:cs typeface="Arial" pitchFamily="34" charset="0"/>
              </a:rPr>
              <a:t> </a:t>
            </a:r>
            <a:r>
              <a:rPr lang="ro-RO" sz="4000" b="1" dirty="0" smtClean="0">
                <a:latin typeface="Cambria" panose="02040503050406030204" pitchFamily="18" charset="0"/>
                <a:cs typeface="Arial" pitchFamily="34" charset="0"/>
              </a:rPr>
              <a:t>și sport</a:t>
            </a:r>
            <a:r>
              <a:rPr lang="en-GB" sz="4000" b="1" dirty="0" smtClean="0">
                <a:latin typeface="Cambria" panose="02040503050406030204" pitchFamily="18" charset="0"/>
                <a:cs typeface="Arial" pitchFamily="34" charset="0"/>
              </a:rPr>
              <a:t>”</a:t>
            </a:r>
            <a:r>
              <a:rPr lang="ro-RO" sz="4000" b="1" dirty="0" smtClean="0">
                <a:latin typeface="Cambria" panose="02040503050406030204" pitchFamily="18" charset="0"/>
                <a:cs typeface="Arial" pitchFamily="34" charset="0"/>
              </a:rPr>
              <a:t> s-a </a:t>
            </a:r>
            <a:r>
              <a:rPr lang="ro-RO" sz="4000" b="1" dirty="0" err="1">
                <a:latin typeface="Cambria" panose="02040503050406030204" pitchFamily="18" charset="0"/>
                <a:cs typeface="Arial" pitchFamily="34" charset="0"/>
              </a:rPr>
              <a:t>ţinut</a:t>
            </a:r>
            <a:r>
              <a:rPr lang="ro-RO" sz="4000" b="1" dirty="0">
                <a:latin typeface="Cambria" panose="02040503050406030204" pitchFamily="18" charset="0"/>
                <a:cs typeface="Arial" pitchFamily="34" charset="0"/>
              </a:rPr>
              <a:t> cont de</a:t>
            </a:r>
            <a:r>
              <a:rPr lang="en-US" sz="4000" b="1" dirty="0">
                <a:latin typeface="Cambria" panose="02040503050406030204" pitchFamily="18" charset="0"/>
                <a:cs typeface="Arial" pitchFamily="34" charset="0"/>
              </a:rPr>
              <a:t>:</a:t>
            </a:r>
            <a:endParaRPr lang="ro-MO" sz="4000" b="1" dirty="0"/>
          </a:p>
        </p:txBody>
      </p:sp>
      <p:sp>
        <p:nvSpPr>
          <p:cNvPr id="18" name="Объект 17"/>
          <p:cNvSpPr>
            <a:spLocks noGrp="1"/>
          </p:cNvSpPr>
          <p:nvPr>
            <p:ph idx="1"/>
          </p:nvPr>
        </p:nvSpPr>
        <p:spPr>
          <a:xfrm>
            <a:off x="931024" y="2718262"/>
            <a:ext cx="10422775" cy="3699163"/>
          </a:xfrm>
        </p:spPr>
        <p:txBody>
          <a:bodyPr/>
          <a:lstStyle/>
          <a:p>
            <a:pPr marL="342900" indent="-342900">
              <a:buFont typeface="+mj-lt"/>
              <a:buAutoNum type="arabicPeriod"/>
            </a:pPr>
            <a:r>
              <a:rPr lang="ro-RO" sz="2600" dirty="0"/>
              <a:t>C</a:t>
            </a:r>
            <a:r>
              <a:rPr lang="ro-RO" sz="2600" dirty="0" smtClean="0"/>
              <a:t>ostul </a:t>
            </a:r>
            <a:r>
              <a:rPr lang="ro-RO" sz="2600" dirty="0"/>
              <a:t>măsurilor de politici salariale stabilite în condițiile proiectului de modificare a  Legii privind sistemul unitar de salarizare în sectorul bugetar </a:t>
            </a:r>
            <a:r>
              <a:rPr lang="ro-RO" sz="2600" dirty="0" smtClean="0"/>
              <a:t>nr.270/2018; </a:t>
            </a:r>
            <a:endParaRPr lang="en-GB" sz="2600" dirty="0"/>
          </a:p>
          <a:p>
            <a:pPr marL="342900" indent="-342900">
              <a:buFont typeface="+mj-lt"/>
              <a:buAutoNum type="arabicPeriod"/>
            </a:pPr>
            <a:r>
              <a:rPr lang="ro-RO" sz="2600" dirty="0" smtClean="0"/>
              <a:t>Numărul de beneficiari pentru acordarea compensațiilor bănești personalului didactic și de conducere din instituțiile de învățămînt general. </a:t>
            </a:r>
            <a:r>
              <a:rPr lang="ro-RO" sz="2400" b="1" dirty="0" smtClean="0"/>
              <a:t>Numărul </a:t>
            </a:r>
            <a:r>
              <a:rPr lang="ro-RO" sz="2400" b="1" dirty="0"/>
              <a:t>de beneficiari</a:t>
            </a:r>
            <a:r>
              <a:rPr lang="en-GB" sz="2400" b="1" dirty="0"/>
              <a:t> </a:t>
            </a:r>
            <a:r>
              <a:rPr lang="ro-RO" sz="2400" b="1" dirty="0"/>
              <a:t>în cadrul școlilor sportive </a:t>
            </a:r>
            <a:r>
              <a:rPr lang="ro-RO" sz="2400" b="1" dirty="0" smtClean="0"/>
              <a:t>– 908.</a:t>
            </a:r>
            <a:endParaRPr lang="ro-RO" sz="2400" b="1" dirty="0"/>
          </a:p>
          <a:p>
            <a:pPr marL="342900" indent="-342900">
              <a:buFont typeface="+mj-lt"/>
              <a:buAutoNum type="arabicPeriod"/>
            </a:pPr>
            <a:endParaRPr lang="ro-RO" sz="2600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5712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ezentare">
  <a:themeElements>
    <a:clrScheme name="Ministerul Finantelor Schema">
      <a:dk1>
        <a:sysClr val="windowText" lastClr="000000"/>
      </a:dk1>
      <a:lt1>
        <a:sysClr val="window" lastClr="FFFFFF"/>
      </a:lt1>
      <a:dk2>
        <a:srgbClr val="44546A"/>
      </a:dk2>
      <a:lt2>
        <a:srgbClr val="F2F2F2"/>
      </a:lt2>
      <a:accent1>
        <a:srgbClr val="333378"/>
      </a:accent1>
      <a:accent2>
        <a:srgbClr val="FFD200"/>
      </a:accent2>
      <a:accent3>
        <a:srgbClr val="A6A6A6"/>
      </a:accent3>
      <a:accent4>
        <a:srgbClr val="B07E51"/>
      </a:accent4>
      <a:accent5>
        <a:srgbClr val="007A50"/>
      </a:accent5>
      <a:accent6>
        <a:srgbClr val="CC082F"/>
      </a:accent6>
      <a:hlink>
        <a:srgbClr val="0563C1"/>
      </a:hlink>
      <a:folHlink>
        <a:srgbClr val="954F72"/>
      </a:folHlink>
    </a:clrScheme>
    <a:fontScheme name="Другая 2">
      <a:majorFont>
        <a:latin typeface="Lato Semibold"/>
        <a:ea typeface=""/>
        <a:cs typeface=""/>
      </a:majorFont>
      <a:minorFont>
        <a:latin typeface="Lato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zentare" id="{2B64AD4B-DADF-4F43-A171-EE0F37CBA64B}" vid="{039E39F5-2A9F-4B66-8B01-699A053806B5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prezentare</Template>
  <TotalTime>1914</TotalTime>
  <Words>344</Words>
  <Application>Microsoft Office PowerPoint</Application>
  <PresentationFormat>Widescreen</PresentationFormat>
  <Paragraphs>79</Paragraphs>
  <Slides>10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9" baseType="lpstr">
      <vt:lpstr>Arial</vt:lpstr>
      <vt:lpstr>Calibri</vt:lpstr>
      <vt:lpstr>Cambria</vt:lpstr>
      <vt:lpstr>Lato</vt:lpstr>
      <vt:lpstr>Lato Black</vt:lpstr>
      <vt:lpstr>Lato Semibold</vt:lpstr>
      <vt:lpstr>Lato Thin</vt:lpstr>
      <vt:lpstr>Times New Roman</vt:lpstr>
      <vt:lpstr>prezentare</vt:lpstr>
      <vt:lpstr>Particularitățile specifice pe sectorul educație, cultură, tineret și sport   2020-2022</vt:lpstr>
      <vt:lpstr>La estimarea transferurilor cu destinaţie specială pentru sectorul „Educație” s-a ţinut cont de:</vt:lpstr>
      <vt:lpstr>PowerPoint Presentation</vt:lpstr>
      <vt:lpstr>PowerPoint Presentation</vt:lpstr>
      <vt:lpstr>PowerPoint Presentation</vt:lpstr>
      <vt:lpstr>PowerPoint Presentation</vt:lpstr>
      <vt:lpstr>Normele financiare pentru alimentarea copiilor/ elevilor 2020-2022</vt:lpstr>
      <vt:lpstr>PowerPoint Presentation</vt:lpstr>
      <vt:lpstr>La estimarea transferurilor pentru sectorul  „Tineret și sport” s-a ţinut cont de:</vt:lpstr>
      <vt:lpstr>Vă mulțumim pentru atenție!</vt:lpstr>
    </vt:vector>
  </TitlesOfParts>
  <Company>CtrlSoft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Valoarea banilor într-un sistem modern</dc:title>
  <dc:creator>nicolaucri</dc:creator>
  <cp:lastModifiedBy>Rusu Irina</cp:lastModifiedBy>
  <cp:revision>263</cp:revision>
  <cp:lastPrinted>2019-11-05T12:51:36Z</cp:lastPrinted>
  <dcterms:created xsi:type="dcterms:W3CDTF">2017-07-06T11:56:25Z</dcterms:created>
  <dcterms:modified xsi:type="dcterms:W3CDTF">2019-11-06T06:13:50Z</dcterms:modified>
</cp:coreProperties>
</file>