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8" r:id="rId1"/>
  </p:sldMasterIdLst>
  <p:notesMasterIdLst>
    <p:notesMasterId r:id="rId12"/>
  </p:notesMasterIdLst>
  <p:sldIdLst>
    <p:sldId id="256" r:id="rId2"/>
    <p:sldId id="261" r:id="rId3"/>
    <p:sldId id="271" r:id="rId4"/>
    <p:sldId id="264" r:id="rId5"/>
    <p:sldId id="270" r:id="rId6"/>
    <p:sldId id="269" r:id="rId7"/>
    <p:sldId id="268" r:id="rId8"/>
    <p:sldId id="263" r:id="rId9"/>
    <p:sldId id="267" r:id="rId10"/>
    <p:sldId id="266"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713" autoAdjust="0"/>
  </p:normalViewPr>
  <p:slideViewPr>
    <p:cSldViewPr>
      <p:cViewPr>
        <p:scale>
          <a:sx n="100" d="100"/>
          <a:sy n="100" d="100"/>
        </p:scale>
        <p:origin x="-1944" y="1398"/>
      </p:cViewPr>
      <p:guideLst>
        <p:guide orient="horz" pos="2160"/>
        <p:guide pos="2880"/>
      </p:guideLst>
    </p:cSldViewPr>
  </p:slideViewPr>
  <p:outlineViewPr>
    <p:cViewPr>
      <p:scale>
        <a:sx n="33" d="100"/>
        <a:sy n="33" d="100"/>
      </p:scale>
      <p:origin x="0" y="1282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8F1E5EF-F607-493D-B538-57025419F219}" type="datetimeFigureOut">
              <a:rPr lang="ro-RO" smtClean="0"/>
              <a:pPr/>
              <a:t>23.01.2018</a:t>
            </a:fld>
            <a:endParaRPr lang="ro-RO"/>
          </a:p>
        </p:txBody>
      </p:sp>
      <p:sp>
        <p:nvSpPr>
          <p:cNvPr id="4" name="Substituent imagine diapozitiv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B2CDD7E-988B-443A-9C24-520FB449E9C8}" type="slidenum">
              <a:rPr lang="ro-RO" smtClean="0"/>
              <a:pPr/>
              <a:t>‹#›</a:t>
            </a:fld>
            <a:endParaRPr lang="ro-RO"/>
          </a:p>
        </p:txBody>
      </p:sp>
    </p:spTree>
    <p:extLst>
      <p:ext uri="{BB962C8B-B14F-4D97-AF65-F5344CB8AC3E}">
        <p14:creationId xmlns:p14="http://schemas.microsoft.com/office/powerpoint/2010/main" xmlns="" val="3275121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Clic pentru editare stil titlu</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ro-RO"/>
          </a:p>
        </p:txBody>
      </p:sp>
      <p:sp>
        <p:nvSpPr>
          <p:cNvPr id="4" name="Substituent dată 3"/>
          <p:cNvSpPr>
            <a:spLocks noGrp="1"/>
          </p:cNvSpPr>
          <p:nvPr>
            <p:ph type="dt" sz="half" idx="10"/>
          </p:nvPr>
        </p:nvSpPr>
        <p:spPr/>
        <p:txBody>
          <a:bodyPr/>
          <a:lstStyle/>
          <a:p>
            <a:fld id="{A03573D1-7015-4D9E-8BBD-A6CA71B96932}" type="datetime1">
              <a:rPr lang="en-US" smtClean="0"/>
              <a:pPr/>
              <a:t>1/23/2018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288832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2CB06F53-7BE1-4FCC-AD54-FD29B23D69AF}" type="datetime1">
              <a:rPr lang="en-US" smtClean="0"/>
              <a:pPr/>
              <a:t>1/23/2018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23751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Clic pentru editare stil titlu</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03D61E04-A790-4DA6-948B-C27A1A125EA8}" type="datetime1">
              <a:rPr lang="en-US" smtClean="0"/>
              <a:pPr/>
              <a:t>1/23/2018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356917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39AD5A94-50F5-4DD6-A385-AEDD13C1B176}" type="datetime1">
              <a:rPr lang="en-US" smtClean="0"/>
              <a:pPr/>
              <a:t>1/23/2018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1981159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Clic pentru editare stil titlu</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fld id="{43AD79F8-FF18-4203-873E-3D6C5EF09313}" type="datetime1">
              <a:rPr lang="en-US" smtClean="0"/>
              <a:pPr/>
              <a:t>1/23/2018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323003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32F769F5-E2D2-4E33-8066-DF1A9A5B58BC}" type="datetime1">
              <a:rPr lang="en-US" smtClean="0"/>
              <a:pPr/>
              <a:t>1/23/2018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3534219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Clic pentru editare stil titlu</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7B3EE68B-5AF7-43D8-86B0-05562E3BBA1F}" type="datetime1">
              <a:rPr lang="en-US" smtClean="0"/>
              <a:pPr/>
              <a:t>1/23/2018</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25010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dată 2"/>
          <p:cNvSpPr>
            <a:spLocks noGrp="1"/>
          </p:cNvSpPr>
          <p:nvPr>
            <p:ph type="dt" sz="half" idx="10"/>
          </p:nvPr>
        </p:nvSpPr>
        <p:spPr/>
        <p:txBody>
          <a:bodyPr/>
          <a:lstStyle/>
          <a:p>
            <a:fld id="{A92E2A29-EE11-4910-BF18-860350A4C69C}" type="datetime1">
              <a:rPr lang="en-US" smtClean="0"/>
              <a:pPr/>
              <a:t>1/23/2018</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52031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1C14FA0E-555F-4D71-96D4-AB2124C9626B}" type="datetime1">
              <a:rPr lang="en-US" smtClean="0"/>
              <a:pPr/>
              <a:t>1/23/2018</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137063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Clic pentru editare stil titlu</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D19AC2F7-C71F-4051-B1FA-2C897A105D57}" type="datetime1">
              <a:rPr lang="en-US" smtClean="0"/>
              <a:pPr/>
              <a:t>1/23/2018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2595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Clic pentru editare stil titlu</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787B8D3B-F405-4ED3-ADF4-9FD80F37100D}" type="datetime1">
              <a:rPr lang="en-US" smtClean="0"/>
              <a:pPr/>
              <a:t>1/23/2018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1035673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Clic pentru editare stil titlu</a:t>
            </a:r>
            <a:endParaRPr lang="ro-RO"/>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93B7C-A099-4FBA-89E6-8CB17BC74828}" type="datetime1">
              <a:rPr lang="en-US" smtClean="0"/>
              <a:pPr/>
              <a:t>1/23/2018</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29805-8101-46BC-929F-444A7D7D5C81}" type="slidenum">
              <a:rPr lang="en-US" smtClean="0"/>
              <a:pPr/>
              <a:t>‹#›</a:t>
            </a:fld>
            <a:endParaRPr lang="en-US"/>
          </a:p>
        </p:txBody>
      </p:sp>
    </p:spTree>
    <p:extLst>
      <p:ext uri="{BB962C8B-B14F-4D97-AF65-F5344CB8AC3E}">
        <p14:creationId xmlns:p14="http://schemas.microsoft.com/office/powerpoint/2010/main" xmlns="" val="35276726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f.gov.m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441" y="3429000"/>
            <a:ext cx="7772400" cy="1357322"/>
          </a:xfrm>
        </p:spPr>
        <p:txBody>
          <a:bodyPr>
            <a:normAutofit fontScale="90000"/>
          </a:bodyPr>
          <a:lstStyle/>
          <a:p>
            <a:r>
              <a:rPr lang="en-US" dirty="0" smtClean="0">
                <a:latin typeface="Arial" pitchFamily="34" charset="0"/>
                <a:cs typeface="Arial" pitchFamily="34" charset="0"/>
              </a:rPr>
              <a:t/>
            </a:r>
            <a:br>
              <a:rPr lang="en-US" dirty="0" smtClean="0">
                <a:latin typeface="Arial" pitchFamily="34" charset="0"/>
                <a:cs typeface="Arial" pitchFamily="34" charset="0"/>
              </a:rPr>
            </a:br>
            <a:r>
              <a:rPr lang="en-US" sz="3300" b="1" i="1" dirty="0" smtClean="0">
                <a:latin typeface="Cambria" pitchFamily="18" charset="0"/>
                <a:cs typeface="Arial" pitchFamily="34" charset="0"/>
              </a:rPr>
              <a:t>U</a:t>
            </a:r>
            <a:r>
              <a:rPr lang="ro-RO" sz="3300" b="1" i="1" dirty="0" err="1" smtClean="0">
                <a:latin typeface="Cambria" pitchFamily="18" charset="0"/>
                <a:cs typeface="Arial" pitchFamily="34" charset="0"/>
              </a:rPr>
              <a:t>nele</a:t>
            </a:r>
            <a:r>
              <a:rPr lang="ro-RO" sz="3300" b="1" i="1" dirty="0" smtClean="0">
                <a:latin typeface="Cambria" pitchFamily="18" charset="0"/>
                <a:cs typeface="Arial" pitchFamily="34" charset="0"/>
              </a:rPr>
              <a:t> măsuri noi aprobate în Legea bugetului de stat pentru anul 2018 , în special TDS de la BS către BL</a:t>
            </a:r>
            <a:r>
              <a:rPr lang="en-US" sz="3300" b="1" i="1" dirty="0" smtClean="0">
                <a:latin typeface="Cambria" pitchFamily="18" charset="0"/>
                <a:cs typeface="Arial" pitchFamily="34" charset="0"/>
              </a:rPr>
              <a:t> </a:t>
            </a:r>
            <a:r>
              <a:rPr lang="ro-RO" sz="3300" b="1" i="1" dirty="0" smtClean="0">
                <a:latin typeface="Cambria" pitchFamily="18" charset="0"/>
                <a:cs typeface="Arial" pitchFamily="34" charset="0"/>
              </a:rPr>
              <a:t> pe ramura “Protecţie socială”</a:t>
            </a:r>
            <a:r>
              <a:rPr lang="en-US" sz="3300" b="1" i="1" dirty="0" smtClean="0">
                <a:latin typeface="Cambria" pitchFamily="18" charset="0"/>
                <a:cs typeface="Arial" pitchFamily="34" charset="0"/>
              </a:rPr>
              <a:t/>
            </a:r>
            <a:br>
              <a:rPr lang="en-US" sz="3300" b="1" i="1" dirty="0" smtClean="0">
                <a:latin typeface="Cambria" pitchFamily="18" charset="0"/>
                <a:cs typeface="Arial" pitchFamily="34" charset="0"/>
              </a:rPr>
            </a:br>
            <a:endParaRPr lang="en-US" sz="3300" b="1" i="1" dirty="0">
              <a:latin typeface="Cambria" pitchFamily="18" charset="0"/>
              <a:cs typeface="Arial" pitchFamily="34" charset="0"/>
            </a:endParaRPr>
          </a:p>
        </p:txBody>
      </p:sp>
      <p:sp>
        <p:nvSpPr>
          <p:cNvPr id="3" name="Subtitle 2"/>
          <p:cNvSpPr>
            <a:spLocks noGrp="1"/>
          </p:cNvSpPr>
          <p:nvPr>
            <p:ph type="subTitle" idx="1"/>
          </p:nvPr>
        </p:nvSpPr>
        <p:spPr>
          <a:xfrm>
            <a:off x="1475656" y="5857892"/>
            <a:ext cx="6400800" cy="785818"/>
          </a:xfrm>
        </p:spPr>
        <p:txBody>
          <a:bodyPr>
            <a:normAutofit fontScale="92500" lnSpcReduction="20000"/>
          </a:bodyPr>
          <a:lstStyle/>
          <a:p>
            <a:pPr algn="l"/>
            <a:r>
              <a:rPr lang="ro-RO" sz="1600" i="1" dirty="0" err="1" smtClean="0">
                <a:solidFill>
                  <a:schemeClr val="tx1"/>
                </a:solidFill>
                <a:latin typeface="Cambria" pitchFamily="18" charset="0"/>
                <a:cs typeface="Arial" pitchFamily="34" charset="0"/>
              </a:rPr>
              <a:t>Sluhinscaia</a:t>
            </a:r>
            <a:r>
              <a:rPr lang="ro-RO" sz="1600" i="1" dirty="0" smtClean="0">
                <a:solidFill>
                  <a:schemeClr val="tx1"/>
                </a:solidFill>
                <a:latin typeface="Cambria" pitchFamily="18" charset="0"/>
                <a:cs typeface="Arial" pitchFamily="34" charset="0"/>
              </a:rPr>
              <a:t> Rodica</a:t>
            </a:r>
            <a:r>
              <a:rPr lang="en-US" sz="1600" i="1" dirty="0" smtClean="0">
                <a:solidFill>
                  <a:schemeClr val="tx1"/>
                </a:solidFill>
                <a:latin typeface="Cambria" pitchFamily="18" charset="0"/>
                <a:cs typeface="Arial" pitchFamily="34" charset="0"/>
              </a:rPr>
              <a:t>, consultant principal, </a:t>
            </a:r>
            <a:endParaRPr lang="ro-RO" sz="1600" i="1" dirty="0" smtClean="0">
              <a:solidFill>
                <a:schemeClr val="tx1"/>
              </a:solidFill>
              <a:latin typeface="Cambria" pitchFamily="18" charset="0"/>
              <a:cs typeface="Arial" pitchFamily="34" charset="0"/>
            </a:endParaRPr>
          </a:p>
          <a:p>
            <a:pPr algn="l"/>
            <a:r>
              <a:rPr lang="en-US" sz="1600" i="1" dirty="0" err="1" smtClean="0">
                <a:solidFill>
                  <a:schemeClr val="tx1"/>
                </a:solidFill>
                <a:latin typeface="Cambria" pitchFamily="18" charset="0"/>
                <a:cs typeface="Arial" pitchFamily="34" charset="0"/>
              </a:rPr>
              <a:t>Direc</a:t>
            </a:r>
            <a:r>
              <a:rPr lang="ro-RO" sz="1600" i="1" dirty="0" err="1" smtClean="0">
                <a:solidFill>
                  <a:schemeClr val="tx1"/>
                </a:solidFill>
                <a:latin typeface="Cambria" pitchFamily="18" charset="0"/>
                <a:cs typeface="Arial" pitchFamily="34" charset="0"/>
              </a:rPr>
              <a:t>ția</a:t>
            </a:r>
            <a:r>
              <a:rPr lang="ro-RO" sz="1600" i="1" dirty="0" smtClean="0">
                <a:solidFill>
                  <a:schemeClr val="tx1"/>
                </a:solidFill>
                <a:latin typeface="Cambria" pitchFamily="18" charset="0"/>
                <a:cs typeface="Arial" pitchFamily="34" charset="0"/>
              </a:rPr>
              <a:t> politici bugetare sectoriale</a:t>
            </a:r>
            <a:endParaRPr lang="en-US" sz="1600" i="1" dirty="0" smtClean="0">
              <a:solidFill>
                <a:schemeClr val="tx1"/>
              </a:solidFill>
              <a:latin typeface="Cambria" pitchFamily="18" charset="0"/>
              <a:cs typeface="Arial" pitchFamily="34" charset="0"/>
            </a:endParaRPr>
          </a:p>
          <a:p>
            <a:pPr algn="l"/>
            <a:r>
              <a:rPr lang="en-US" sz="1600" i="1" dirty="0" smtClean="0">
                <a:solidFill>
                  <a:schemeClr val="tx1"/>
                </a:solidFill>
                <a:latin typeface="Cambria" pitchFamily="18" charset="0"/>
                <a:cs typeface="Arial" pitchFamily="34" charset="0"/>
              </a:rPr>
              <a:t>24.01.2018</a:t>
            </a:r>
            <a:endParaRPr lang="en-US" sz="1200" dirty="0" smtClean="0">
              <a:latin typeface="Cambria" pitchFamily="18" charset="0"/>
            </a:endParaRPr>
          </a:p>
          <a:p>
            <a:pPr algn="l"/>
            <a:endParaRPr lang="ro-RO" sz="1600" i="1" dirty="0" smtClean="0">
              <a:solidFill>
                <a:schemeClr val="tx1"/>
              </a:solidFill>
              <a:latin typeface="Arial" pitchFamily="34" charset="0"/>
              <a:cs typeface="Arial" pitchFamily="34" charset="0"/>
            </a:endParaRPr>
          </a:p>
          <a:p>
            <a:pPr algn="r"/>
            <a:endParaRPr lang="en-US" sz="1600" i="1" dirty="0" smtClean="0">
              <a:solidFill>
                <a:schemeClr val="tx1"/>
              </a:solidFill>
              <a:latin typeface="Arial" pitchFamily="34" charset="0"/>
              <a:cs typeface="Arial" pitchFamily="34" charset="0"/>
            </a:endParaRPr>
          </a:p>
          <a:p>
            <a:pPr algn="r"/>
            <a:endParaRPr lang="en-US" sz="1900" dirty="0" smtClean="0">
              <a:solidFill>
                <a:schemeClr val="tx1"/>
              </a:solidFill>
            </a:endParaRPr>
          </a:p>
          <a:p>
            <a:pPr algn="r"/>
            <a:endParaRPr lang="en-US" dirty="0" smtClean="0">
              <a:solidFill>
                <a:schemeClr val="tx1"/>
              </a:solidFill>
            </a:endParaRPr>
          </a:p>
          <a:p>
            <a:endParaRPr lang="ro-RO" dirty="0" smtClean="0"/>
          </a:p>
          <a:p>
            <a:endParaRPr lang="en-US" dirty="0"/>
          </a:p>
        </p:txBody>
      </p:sp>
      <p:cxnSp>
        <p:nvCxnSpPr>
          <p:cNvPr id="5" name="Conector drept 4"/>
          <p:cNvCxnSpPr/>
          <p:nvPr/>
        </p:nvCxnSpPr>
        <p:spPr>
          <a:xfrm>
            <a:off x="438953" y="3140968"/>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Conector drept 5"/>
          <p:cNvCxnSpPr/>
          <p:nvPr/>
        </p:nvCxnSpPr>
        <p:spPr>
          <a:xfrm>
            <a:off x="1547664" y="3284984"/>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58927" y="332656"/>
            <a:ext cx="1541701" cy="195333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CasetăText 8"/>
          <p:cNvSpPr txBox="1"/>
          <p:nvPr/>
        </p:nvSpPr>
        <p:spPr>
          <a:xfrm flipH="1">
            <a:off x="2272381" y="2357430"/>
            <a:ext cx="4531866" cy="338554"/>
          </a:xfrm>
          <a:prstGeom prst="rect">
            <a:avLst/>
          </a:prstGeom>
          <a:noFill/>
        </p:spPr>
        <p:txBody>
          <a:bodyPr wrap="square" rtlCol="0">
            <a:spAutoFit/>
          </a:bodyPr>
          <a:lstStyle/>
          <a:p>
            <a:r>
              <a:rPr lang="ro-RO" sz="16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al Republicii Moldova  </a:t>
            </a:r>
            <a:endParaRPr lang="ro-RO" sz="16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357298"/>
            <a:ext cx="8229600" cy="1990566"/>
          </a:xfrm>
        </p:spPr>
        <p:txBody>
          <a:bodyPr>
            <a:noAutofit/>
          </a:bodyPr>
          <a:lstStyle/>
          <a:p>
            <a:r>
              <a:rPr lang="en-US" sz="3000" b="1" dirty="0" smtClean="0">
                <a:latin typeface="Cambria" pitchFamily="18" charset="0"/>
                <a:cs typeface="Arial" pitchFamily="34" charset="0"/>
              </a:rPr>
              <a:t>V</a:t>
            </a:r>
            <a:r>
              <a:rPr lang="ro-RO" sz="3000" b="1" dirty="0" smtClean="0">
                <a:latin typeface="Cambria" pitchFamily="18" charset="0"/>
                <a:cs typeface="Arial" pitchFamily="34" charset="0"/>
              </a:rPr>
              <a:t>ă îndemn la responsabilitate și conlucrare fructuoasă.</a:t>
            </a:r>
            <a:br>
              <a:rPr lang="ro-RO" sz="3000" b="1" dirty="0" smtClean="0">
                <a:latin typeface="Cambria" pitchFamily="18" charset="0"/>
                <a:cs typeface="Arial" pitchFamily="34" charset="0"/>
              </a:rPr>
            </a:br>
            <a:r>
              <a:rPr lang="ro-RO" sz="3000" b="1" dirty="0" smtClean="0">
                <a:latin typeface="Cambria" pitchFamily="18" charset="0"/>
                <a:cs typeface="Arial" pitchFamily="34" charset="0"/>
              </a:rPr>
              <a:t>MULȚUMESC !!!</a:t>
            </a:r>
            <a:endParaRPr lang="ru-RU" sz="3000" b="1" dirty="0">
              <a:latin typeface="Cambria" pitchFamily="18" charset="0"/>
              <a:cs typeface="Arial" pitchFamily="34" charset="0"/>
            </a:endParaRPr>
          </a:p>
        </p:txBody>
      </p:sp>
      <p:sp>
        <p:nvSpPr>
          <p:cNvPr id="14" name="Содержимое 13"/>
          <p:cNvSpPr>
            <a:spLocks noGrp="1"/>
          </p:cNvSpPr>
          <p:nvPr>
            <p:ph idx="1"/>
          </p:nvPr>
        </p:nvSpPr>
        <p:spPr>
          <a:xfrm>
            <a:off x="251520" y="3356992"/>
            <a:ext cx="8229600" cy="2929528"/>
          </a:xfrm>
        </p:spPr>
        <p:txBody>
          <a:bodyPr>
            <a:normAutofit/>
          </a:bodyPr>
          <a:lstStyle/>
          <a:p>
            <a:pPr>
              <a:buNone/>
            </a:pPr>
            <a:endParaRPr lang="ro-RO" dirty="0" smtClean="0"/>
          </a:p>
          <a:p>
            <a:pPr>
              <a:buNone/>
              <a:defRPr/>
            </a:pPr>
            <a:r>
              <a:rPr lang="ro-RO" sz="2000" b="1" dirty="0" smtClean="0">
                <a:ln w="0"/>
                <a:latin typeface="Cambria" pitchFamily="18" charset="0"/>
                <a:cs typeface="Times New Roman" pitchFamily="18" charset="0"/>
              </a:rPr>
              <a:t>Ministerul Finanțelor al Republicii Moldova</a:t>
            </a:r>
          </a:p>
          <a:p>
            <a:pPr>
              <a:buNone/>
              <a:defRPr/>
            </a:pPr>
            <a:r>
              <a:rPr lang="en-US" sz="2000" dirty="0" smtClean="0">
                <a:latin typeface="Cambria" pitchFamily="18" charset="0"/>
              </a:rPr>
              <a:t>str. Constantin T</a:t>
            </a:r>
            <a:r>
              <a:rPr lang="ro-RO" sz="2000" dirty="0" smtClean="0">
                <a:latin typeface="Cambria" pitchFamily="18" charset="0"/>
              </a:rPr>
              <a:t>ă</a:t>
            </a:r>
            <a:r>
              <a:rPr lang="en-US" sz="2000" dirty="0" err="1" smtClean="0">
                <a:latin typeface="Cambria" pitchFamily="18" charset="0"/>
              </a:rPr>
              <a:t>nase</a:t>
            </a:r>
            <a:r>
              <a:rPr lang="en-US" sz="2000" dirty="0" smtClean="0">
                <a:latin typeface="Cambria" pitchFamily="18" charset="0"/>
              </a:rPr>
              <a:t>,</a:t>
            </a:r>
            <a:r>
              <a:rPr lang="ro-RO" sz="2000" dirty="0" smtClean="0">
                <a:latin typeface="Cambria" pitchFamily="18" charset="0"/>
              </a:rPr>
              <a:t> 7</a:t>
            </a:r>
            <a:r>
              <a:rPr lang="en-US" sz="2000" dirty="0" smtClean="0">
                <a:latin typeface="Cambria" pitchFamily="18" charset="0"/>
              </a:rPr>
              <a:t>, </a:t>
            </a:r>
            <a:endParaRPr lang="ro-RO" sz="2000" dirty="0" smtClean="0">
              <a:latin typeface="Cambria" pitchFamily="18" charset="0"/>
            </a:endParaRPr>
          </a:p>
          <a:p>
            <a:pPr>
              <a:buNone/>
              <a:defRPr/>
            </a:pPr>
            <a:r>
              <a:rPr lang="en-US" sz="2000" dirty="0" smtClean="0">
                <a:latin typeface="Cambria" pitchFamily="18" charset="0"/>
              </a:rPr>
              <a:t>MD-2005, </a:t>
            </a:r>
            <a:r>
              <a:rPr lang="ro-RO" sz="2000" dirty="0" smtClean="0">
                <a:latin typeface="Cambria" pitchFamily="18" charset="0"/>
              </a:rPr>
              <a:t>Republica Moldova</a:t>
            </a:r>
            <a:endParaRPr lang="en-US" sz="2000" dirty="0" smtClean="0">
              <a:latin typeface="Cambria" pitchFamily="18" charset="0"/>
            </a:endParaRPr>
          </a:p>
          <a:p>
            <a:pPr>
              <a:buNone/>
              <a:defRPr/>
            </a:pPr>
            <a:r>
              <a:rPr lang="en-US" sz="2000" dirty="0" smtClean="0">
                <a:latin typeface="Cambria" pitchFamily="18" charset="0"/>
              </a:rPr>
              <a:t>tel. </a:t>
            </a:r>
            <a:r>
              <a:rPr lang="ro-RO" sz="2000" dirty="0" smtClean="0">
                <a:latin typeface="Cambria" pitchFamily="18" charset="0"/>
              </a:rPr>
              <a:t>022-26-26-08</a:t>
            </a:r>
            <a:endParaRPr lang="en-US" sz="2000" dirty="0" smtClean="0">
              <a:latin typeface="Cambria" pitchFamily="18" charset="0"/>
            </a:endParaRPr>
          </a:p>
          <a:p>
            <a:pPr>
              <a:buNone/>
              <a:defRPr/>
            </a:pPr>
            <a:r>
              <a:rPr lang="en-US" sz="2000" dirty="0" smtClean="0">
                <a:latin typeface="Cambria" pitchFamily="18" charset="0"/>
              </a:rPr>
              <a:t>e-mail:</a:t>
            </a:r>
            <a:r>
              <a:rPr lang="ro-RO" sz="2000" dirty="0" smtClean="0">
                <a:latin typeface="Cambria" pitchFamily="18" charset="0"/>
              </a:rPr>
              <a:t> rodica.sluhinscaia@mf.gov.md</a:t>
            </a:r>
            <a:endParaRPr lang="en-US" sz="2000" dirty="0" smtClean="0">
              <a:latin typeface="Cambria" pitchFamily="18" charset="0"/>
            </a:endParaRPr>
          </a:p>
          <a:p>
            <a:pPr>
              <a:buNone/>
              <a:defRPr/>
            </a:pPr>
            <a:r>
              <a:rPr lang="en-US" sz="2000" dirty="0" smtClean="0">
                <a:latin typeface="Cambria" pitchFamily="18" charset="0"/>
              </a:rPr>
              <a:t>web: </a:t>
            </a:r>
            <a:r>
              <a:rPr lang="en-US" sz="2000" dirty="0" smtClean="0">
                <a:latin typeface="Cambria" pitchFamily="18" charset="0"/>
                <a:hlinkClick r:id="rId2"/>
              </a:rPr>
              <a:t>www.mf.gov.md</a:t>
            </a:r>
            <a:r>
              <a:rPr lang="en-US" sz="2000" dirty="0" smtClean="0">
                <a:latin typeface="Cambria" pitchFamily="18" charset="0"/>
              </a:rPr>
              <a:t> </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10</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428736"/>
            <a:ext cx="8229600" cy="500066"/>
          </a:xfrm>
        </p:spPr>
        <p:txBody>
          <a:bodyPr>
            <a:noAutofit/>
          </a:bodyPr>
          <a:lstStyle/>
          <a:p>
            <a:r>
              <a:rPr lang="ro-RO" sz="3000" b="1" dirty="0" smtClean="0">
                <a:latin typeface="Cambria" pitchFamily="18" charset="0"/>
                <a:cs typeface="Arial" pitchFamily="34" charset="0"/>
              </a:rPr>
              <a:t>Transferurile cu destinaţie specială (TDS) la ramura “Protecţie socială” </a:t>
            </a:r>
            <a:r>
              <a:rPr lang="en-US" sz="3000" b="1" dirty="0" smtClean="0">
                <a:latin typeface="Cambria" pitchFamily="18" charset="0"/>
                <a:cs typeface="Arial" pitchFamily="34" charset="0"/>
              </a:rPr>
              <a:t>:</a:t>
            </a:r>
            <a:r>
              <a:rPr lang="ro-RO" sz="3000" b="1" dirty="0" smtClean="0">
                <a:latin typeface="Cambria" pitchFamily="18" charset="0"/>
                <a:cs typeface="Arial" pitchFamily="34" charset="0"/>
              </a:rPr>
              <a:t/>
            </a:r>
            <a:br>
              <a:rPr lang="ro-RO" sz="3000" b="1" dirty="0" smtClean="0">
                <a:latin typeface="Cambria" pitchFamily="18" charset="0"/>
                <a:cs typeface="Arial" pitchFamily="34" charset="0"/>
              </a:rPr>
            </a:br>
            <a:endParaRPr lang="ru-RU" sz="3000" dirty="0">
              <a:latin typeface="Cambria" pitchFamily="18" charset="0"/>
              <a:cs typeface="Arial" pitchFamily="34" charset="0"/>
            </a:endParaRPr>
          </a:p>
        </p:txBody>
      </p:sp>
      <p:sp>
        <p:nvSpPr>
          <p:cNvPr id="14" name="Содержимое 13"/>
          <p:cNvSpPr>
            <a:spLocks noGrp="1"/>
          </p:cNvSpPr>
          <p:nvPr>
            <p:ph idx="1"/>
          </p:nvPr>
        </p:nvSpPr>
        <p:spPr>
          <a:xfrm>
            <a:off x="457200" y="1928802"/>
            <a:ext cx="8229600" cy="4197361"/>
          </a:xfrm>
        </p:spPr>
        <p:txBody>
          <a:bodyPr>
            <a:normAutofit fontScale="92500" lnSpcReduction="20000"/>
          </a:bodyPr>
          <a:lstStyle/>
          <a:p>
            <a:pPr>
              <a:buNone/>
            </a:pPr>
            <a:r>
              <a:rPr lang="ro-RO" sz="2800" b="1" i="1" u="sng" dirty="0" smtClean="0">
                <a:latin typeface="Cambria" pitchFamily="18" charset="0"/>
                <a:cs typeface="Arial" pitchFamily="34" charset="0"/>
              </a:rPr>
              <a:t>I.</a:t>
            </a:r>
            <a:r>
              <a:rPr lang="vi-VN" sz="2800" b="1" i="1" u="sng" dirty="0" smtClean="0">
                <a:latin typeface="Cambria" pitchFamily="18" charset="0"/>
                <a:cs typeface="Arial" pitchFamily="34" charset="0"/>
              </a:rPr>
              <a:t>Plăți sociale</a:t>
            </a:r>
            <a:endParaRPr lang="ro-RO" sz="2800" b="1" i="1" u="sng" dirty="0" smtClean="0">
              <a:latin typeface="Cambria" pitchFamily="18" charset="0"/>
              <a:cs typeface="Arial" pitchFamily="34" charset="0"/>
            </a:endParaRPr>
          </a:p>
          <a:p>
            <a:pPr marL="514350" indent="-514350">
              <a:buAutoNum type="arabicPeriod"/>
            </a:pPr>
            <a:r>
              <a:rPr lang="ro-RO" sz="2800" dirty="0" smtClean="0">
                <a:latin typeface="Cambria" pitchFamily="18" charset="0"/>
                <a:cs typeface="Arial" pitchFamily="34" charset="0"/>
              </a:rPr>
              <a:t>Compensații pentru serviciile de transport</a:t>
            </a:r>
          </a:p>
          <a:p>
            <a:pPr marL="514350" indent="-514350">
              <a:buAutoNum type="arabicPeriod"/>
            </a:pPr>
            <a:r>
              <a:rPr lang="en-US" sz="2800" dirty="0" err="1" smtClean="0">
                <a:latin typeface="Cambria" pitchFamily="18" charset="0"/>
                <a:cs typeface="Arial" pitchFamily="34" charset="0"/>
              </a:rPr>
              <a:t>Indemni</a:t>
            </a:r>
            <a:r>
              <a:rPr lang="ro-RO" sz="2800" dirty="0" err="1" smtClean="0">
                <a:latin typeface="Cambria" pitchFamily="18" charset="0"/>
                <a:cs typeface="Arial" pitchFamily="34" charset="0"/>
              </a:rPr>
              <a:t>zaţii</a:t>
            </a:r>
            <a:r>
              <a:rPr lang="ro-RO" sz="2800" dirty="0" smtClean="0">
                <a:latin typeface="Cambria" pitchFamily="18" charset="0"/>
                <a:cs typeface="Arial" pitchFamily="34" charset="0"/>
              </a:rPr>
              <a:t> pentru copii adoptaţi şi cei aflaţi sub tutelă/curatelă</a:t>
            </a:r>
          </a:p>
          <a:p>
            <a:pPr marL="514350" indent="-514350">
              <a:buAutoNum type="arabicPeriod"/>
            </a:pPr>
            <a:r>
              <a:rPr lang="ro-RO" sz="2800" dirty="0" smtClean="0">
                <a:latin typeface="Cambria" pitchFamily="18" charset="0"/>
                <a:cs typeface="Arial" pitchFamily="34" charset="0"/>
              </a:rPr>
              <a:t>Indemnizaţii şi compensaţii pentru absolvenţii instituţiilor de </a:t>
            </a:r>
            <a:r>
              <a:rPr lang="ro-RO" sz="2800" dirty="0" err="1" smtClean="0">
                <a:latin typeface="Cambria" pitchFamily="18" charset="0"/>
                <a:cs typeface="Arial" pitchFamily="34" charset="0"/>
              </a:rPr>
              <a:t>învăţămînt</a:t>
            </a:r>
            <a:r>
              <a:rPr lang="ro-RO" sz="2800" dirty="0" smtClean="0">
                <a:latin typeface="Cambria" pitchFamily="18" charset="0"/>
                <a:cs typeface="Arial" pitchFamily="34" charset="0"/>
              </a:rPr>
              <a:t> superior şi </a:t>
            </a:r>
            <a:r>
              <a:rPr lang="ro-RO" sz="2800" dirty="0" err="1" smtClean="0">
                <a:latin typeface="Cambria" pitchFamily="18" charset="0"/>
                <a:cs typeface="Arial" pitchFamily="34" charset="0"/>
              </a:rPr>
              <a:t>postsecundar</a:t>
            </a:r>
            <a:r>
              <a:rPr lang="ro-RO" sz="2800" dirty="0" smtClean="0">
                <a:latin typeface="Cambria" pitchFamily="18" charset="0"/>
                <a:cs typeface="Arial" pitchFamily="34" charset="0"/>
              </a:rPr>
              <a:t> pedagogic </a:t>
            </a:r>
          </a:p>
          <a:p>
            <a:pPr marL="514350" indent="-514350">
              <a:buAutoNum type="arabicPeriod"/>
            </a:pPr>
            <a:r>
              <a:rPr lang="ro-RO" sz="2800" dirty="0" smtClean="0">
                <a:latin typeface="Cambria" pitchFamily="18" charset="0"/>
                <a:cs typeface="Arial" pitchFamily="34" charset="0"/>
              </a:rPr>
              <a:t>Compensarea diferenței de tarife la energia electrică și la gazele naturale</a:t>
            </a:r>
          </a:p>
          <a:p>
            <a:pPr marL="514350" indent="-514350">
              <a:buAutoNum type="arabicPeriod"/>
            </a:pPr>
            <a:r>
              <a:rPr lang="ro-RO" sz="2800" u="sng" dirty="0" smtClean="0">
                <a:solidFill>
                  <a:srgbClr val="FF0000"/>
                </a:solidFill>
                <a:latin typeface="Cambria" pitchFamily="18" charset="0"/>
                <a:cs typeface="Arial" pitchFamily="34" charset="0"/>
              </a:rPr>
              <a:t>Asigurarea financiară a copiilor plasați în serviciile sociale</a:t>
            </a:r>
          </a:p>
          <a:p>
            <a:pPr marL="514350" indent="-514350">
              <a:buAutoNum type="arabicPeriod"/>
            </a:pPr>
            <a:endParaRPr lang="ro-RO" sz="2400" dirty="0" smtClean="0">
              <a:latin typeface="Arial" pitchFamily="34" charset="0"/>
              <a:cs typeface="Arial" pitchFamily="34" charset="0"/>
            </a:endParaRPr>
          </a:p>
          <a:p>
            <a:pPr marL="514350" indent="-514350">
              <a:buAutoNum type="arabicPeriod"/>
            </a:pPr>
            <a:endParaRPr lang="ro-RO" sz="2400" dirty="0" smtClean="0">
              <a:latin typeface="Arial" pitchFamily="34" charset="0"/>
              <a:cs typeface="Arial" pitchFamily="34" charset="0"/>
            </a:endParaRPr>
          </a:p>
          <a:p>
            <a:pPr marL="514350" indent="-514350">
              <a:buAutoNum type="arabicPeriod"/>
            </a:pPr>
            <a:endParaRPr lang="ru-RU" sz="2400" dirty="0">
              <a:latin typeface="Arial" pitchFamily="34"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928694"/>
          </a:xfrm>
        </p:spPr>
        <p:txBody>
          <a:bodyPr>
            <a:noAutofit/>
          </a:bodyPr>
          <a:lstStyle/>
          <a:p>
            <a:r>
              <a:rPr lang="ro-RO" sz="3000" b="1" dirty="0" smtClean="0">
                <a:latin typeface="Cambria" pitchFamily="18" charset="0"/>
                <a:cs typeface="Arial" pitchFamily="34" charset="0"/>
              </a:rPr>
              <a:t>Transferurile cu destinaţie specială (TDS) la ramura “Protecţie socială” </a:t>
            </a:r>
            <a:r>
              <a:rPr lang="en-US" sz="3000" b="1" dirty="0" smtClean="0">
                <a:latin typeface="Cambria" pitchFamily="18" charset="0"/>
                <a:cs typeface="Arial" pitchFamily="34" charset="0"/>
              </a:rPr>
              <a:t>:</a:t>
            </a:r>
            <a:endParaRPr lang="ru-RU" sz="3000" dirty="0">
              <a:latin typeface="Cambria" pitchFamily="18" charset="0"/>
              <a:cs typeface="Arial" pitchFamily="34" charset="0"/>
            </a:endParaRPr>
          </a:p>
        </p:txBody>
      </p:sp>
      <p:sp>
        <p:nvSpPr>
          <p:cNvPr id="14" name="Содержимое 13"/>
          <p:cNvSpPr>
            <a:spLocks noGrp="1"/>
          </p:cNvSpPr>
          <p:nvPr>
            <p:ph idx="1"/>
          </p:nvPr>
        </p:nvSpPr>
        <p:spPr>
          <a:xfrm>
            <a:off x="457200" y="2071678"/>
            <a:ext cx="8229600" cy="4054485"/>
          </a:xfrm>
        </p:spPr>
        <p:txBody>
          <a:bodyPr>
            <a:normAutofit fontScale="70000" lnSpcReduction="20000"/>
          </a:bodyPr>
          <a:lstStyle/>
          <a:p>
            <a:pPr>
              <a:buNone/>
            </a:pPr>
            <a:endParaRPr lang="ro-RO" b="1" u="sng" dirty="0" smtClean="0">
              <a:latin typeface="Arial" pitchFamily="34" charset="0"/>
              <a:cs typeface="Arial" pitchFamily="34" charset="0"/>
            </a:endParaRPr>
          </a:p>
          <a:p>
            <a:pPr>
              <a:buNone/>
            </a:pPr>
            <a:r>
              <a:rPr lang="ro-RO" sz="4000" b="1" i="1" u="sng" dirty="0" err="1" smtClean="0">
                <a:latin typeface="Cambria" pitchFamily="18" charset="0"/>
                <a:cs typeface="Arial" pitchFamily="34" charset="0"/>
              </a:rPr>
              <a:t>II.Servicii</a:t>
            </a:r>
            <a:r>
              <a:rPr lang="ro-RO" sz="4000" b="1" i="1" u="sng" dirty="0" smtClean="0">
                <a:latin typeface="Cambria" pitchFamily="18" charset="0"/>
                <a:cs typeface="Arial" pitchFamily="34" charset="0"/>
              </a:rPr>
              <a:t> sociale</a:t>
            </a:r>
          </a:p>
          <a:p>
            <a:pPr marL="514350" indent="-514350">
              <a:buNone/>
            </a:pPr>
            <a:endParaRPr lang="ro-RO" sz="4000" dirty="0" smtClean="0">
              <a:latin typeface="Cambria" pitchFamily="18" charset="0"/>
              <a:cs typeface="Arial" pitchFamily="34" charset="0"/>
            </a:endParaRPr>
          </a:p>
          <a:p>
            <a:pPr marL="514350" indent="-514350">
              <a:buAutoNum type="arabicPeriod"/>
            </a:pPr>
            <a:r>
              <a:rPr lang="en-US" sz="4000" dirty="0" smtClean="0">
                <a:latin typeface="Cambria" pitchFamily="18" charset="0"/>
                <a:cs typeface="Arial" pitchFamily="34" charset="0"/>
              </a:rPr>
              <a:t>Centre de </a:t>
            </a:r>
            <a:r>
              <a:rPr lang="en-US" sz="4000" dirty="0" err="1" smtClean="0">
                <a:latin typeface="Cambria" pitchFamily="18" charset="0"/>
                <a:cs typeface="Arial" pitchFamily="34" charset="0"/>
              </a:rPr>
              <a:t>reabilitare</a:t>
            </a:r>
            <a:r>
              <a:rPr lang="en-US" sz="4000" dirty="0" smtClean="0">
                <a:latin typeface="Cambria" pitchFamily="18" charset="0"/>
                <a:cs typeface="Arial" pitchFamily="34" charset="0"/>
              </a:rPr>
              <a:t> a </a:t>
            </a:r>
            <a:r>
              <a:rPr lang="en-US" sz="4000" dirty="0" err="1" smtClean="0">
                <a:latin typeface="Cambria" pitchFamily="18" charset="0"/>
                <a:cs typeface="Arial" pitchFamily="34" charset="0"/>
              </a:rPr>
              <a:t>victimelor</a:t>
            </a:r>
            <a:r>
              <a:rPr lang="en-US" sz="4000" dirty="0" smtClean="0">
                <a:latin typeface="Cambria" pitchFamily="18" charset="0"/>
                <a:cs typeface="Arial" pitchFamily="34" charset="0"/>
              </a:rPr>
              <a:t> </a:t>
            </a:r>
            <a:r>
              <a:rPr lang="en-US" sz="4000" dirty="0" err="1" smtClean="0">
                <a:latin typeface="Cambria" pitchFamily="18" charset="0"/>
                <a:cs typeface="Arial" pitchFamily="34" charset="0"/>
              </a:rPr>
              <a:t>violenţei</a:t>
            </a:r>
            <a:r>
              <a:rPr lang="en-US" sz="4000" dirty="0" smtClean="0">
                <a:latin typeface="Cambria" pitchFamily="18" charset="0"/>
                <a:cs typeface="Arial" pitchFamily="34" charset="0"/>
              </a:rPr>
              <a:t> </a:t>
            </a:r>
            <a:r>
              <a:rPr lang="en-US" sz="4000" dirty="0" err="1" smtClean="0">
                <a:latin typeface="Cambria" pitchFamily="18" charset="0"/>
                <a:cs typeface="Arial" pitchFamily="34" charset="0"/>
              </a:rPr>
              <a:t>în</a:t>
            </a:r>
            <a:r>
              <a:rPr lang="en-US" sz="4000" dirty="0" smtClean="0">
                <a:latin typeface="Cambria" pitchFamily="18" charset="0"/>
                <a:cs typeface="Arial" pitchFamily="34" charset="0"/>
              </a:rPr>
              <a:t> </a:t>
            </a:r>
            <a:r>
              <a:rPr lang="en-US" sz="4000" dirty="0" err="1" smtClean="0">
                <a:latin typeface="Cambria" pitchFamily="18" charset="0"/>
                <a:cs typeface="Arial" pitchFamily="34" charset="0"/>
              </a:rPr>
              <a:t>familie</a:t>
            </a:r>
            <a:endParaRPr lang="ro-MO" sz="4000" dirty="0" smtClean="0">
              <a:latin typeface="Cambria" pitchFamily="18" charset="0"/>
              <a:cs typeface="Arial" pitchFamily="34" charset="0"/>
            </a:endParaRPr>
          </a:p>
          <a:p>
            <a:pPr marL="514350" lvl="0" indent="-514350">
              <a:buFont typeface="Arial" panose="020B0604020202020204" pitchFamily="34" charset="0"/>
              <a:buAutoNum type="arabicPeriod"/>
            </a:pPr>
            <a:r>
              <a:rPr lang="en-US" sz="4000" dirty="0" smtClean="0">
                <a:latin typeface="Cambria" pitchFamily="18" charset="0"/>
                <a:cs typeface="Arial" pitchFamily="34" charset="0"/>
              </a:rPr>
              <a:t> </a:t>
            </a:r>
            <a:r>
              <a:rPr lang="vi-VN" sz="4000" dirty="0" smtClean="0">
                <a:latin typeface="Cambria" pitchFamily="18" charset="0"/>
                <a:cs typeface="Arial" pitchFamily="34" charset="0"/>
              </a:rPr>
              <a:t>Centre de asistenţă şi protecţie a victimelor traficului de fiinţe umane</a:t>
            </a:r>
            <a:endParaRPr lang="en-US" sz="4000" dirty="0" smtClean="0">
              <a:latin typeface="Cambria" pitchFamily="18" charset="0"/>
              <a:cs typeface="Arial" pitchFamily="34" charset="0"/>
            </a:endParaRPr>
          </a:p>
          <a:p>
            <a:pPr marL="514350" indent="-514350">
              <a:buAutoNum type="arabicPeriod"/>
            </a:pPr>
            <a:r>
              <a:rPr lang="en-US" sz="4000" dirty="0" smtClean="0">
                <a:latin typeface="Cambria" pitchFamily="18" charset="0"/>
                <a:cs typeface="Arial" pitchFamily="34" charset="0"/>
              </a:rPr>
              <a:t>Centre </a:t>
            </a:r>
            <a:r>
              <a:rPr lang="en-US" sz="4000" dirty="0" err="1" smtClean="0">
                <a:latin typeface="Cambria" pitchFamily="18" charset="0"/>
                <a:cs typeface="Arial" pitchFamily="34" charset="0"/>
              </a:rPr>
              <a:t>regionale</a:t>
            </a:r>
            <a:r>
              <a:rPr lang="en-US" sz="4000" dirty="0" smtClean="0">
                <a:latin typeface="Cambria" pitchFamily="18" charset="0"/>
                <a:cs typeface="Arial" pitchFamily="34" charset="0"/>
              </a:rPr>
              <a:t>  HIV/SIDA</a:t>
            </a:r>
            <a:endParaRPr lang="ro-RO" sz="4000" i="1" dirty="0" smtClean="0">
              <a:latin typeface="Cambria" pitchFamily="18" charset="0"/>
              <a:cs typeface="Arial" pitchFamily="34" charset="0"/>
            </a:endParaRPr>
          </a:p>
          <a:p>
            <a:pPr marL="514350" indent="-514350">
              <a:buAutoNum type="arabicPeriod"/>
            </a:pPr>
            <a:r>
              <a:rPr lang="ro-RO" sz="4000" u="sng" dirty="0" smtClean="0">
                <a:solidFill>
                  <a:srgbClr val="FF0000"/>
                </a:solidFill>
                <a:latin typeface="Cambria" pitchFamily="18" charset="0"/>
                <a:cs typeface="Arial" pitchFamily="34" charset="0"/>
              </a:rPr>
              <a:t>Serviciul de Mediator Comunitar</a:t>
            </a:r>
          </a:p>
          <a:p>
            <a:pPr>
              <a:buNone/>
            </a:pPr>
            <a:r>
              <a:rPr lang="ro-RO" sz="4000" dirty="0" smtClean="0">
                <a:latin typeface="Cambria" pitchFamily="18" charset="0"/>
                <a:cs typeface="Arial" pitchFamily="34" charset="0"/>
              </a:rPr>
              <a:t> </a:t>
            </a:r>
            <a:endParaRPr lang="en-US" sz="4000" dirty="0" smtClean="0">
              <a:latin typeface="Cambria"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071546"/>
            <a:ext cx="8229600" cy="571504"/>
          </a:xfrm>
        </p:spPr>
        <p:txBody>
          <a:bodyPr>
            <a:noAutofit/>
          </a:bodyPr>
          <a:lstStyle/>
          <a:p>
            <a:r>
              <a:rPr lang="ro-RO" sz="3000" b="1" dirty="0" smtClean="0">
                <a:latin typeface="Cambria" pitchFamily="18" charset="0"/>
                <a:cs typeface="Arial" pitchFamily="34" charset="0"/>
              </a:rPr>
              <a:t>Compensaţii pentru serviciile de transport </a:t>
            </a:r>
            <a:endParaRPr lang="ru-RU" sz="3000" b="1" dirty="0">
              <a:latin typeface="Cambria" pitchFamily="18" charset="0"/>
              <a:cs typeface="Arial" pitchFamily="34" charset="0"/>
            </a:endParaRPr>
          </a:p>
        </p:txBody>
      </p:sp>
      <p:sp>
        <p:nvSpPr>
          <p:cNvPr id="14" name="Содержимое 13"/>
          <p:cNvSpPr>
            <a:spLocks noGrp="1"/>
          </p:cNvSpPr>
          <p:nvPr>
            <p:ph idx="1"/>
          </p:nvPr>
        </p:nvSpPr>
        <p:spPr>
          <a:xfrm>
            <a:off x="428596" y="1643050"/>
            <a:ext cx="8229600" cy="4793186"/>
          </a:xfrm>
        </p:spPr>
        <p:txBody>
          <a:bodyPr>
            <a:normAutofit fontScale="55000" lnSpcReduction="20000"/>
          </a:bodyPr>
          <a:lstStyle/>
          <a:p>
            <a:pPr lvl="0" algn="just">
              <a:buNone/>
            </a:pPr>
            <a:endParaRPr lang="ro-RO" b="1" u="sng" dirty="0" smtClean="0"/>
          </a:p>
          <a:p>
            <a:pPr lvl="0" algn="just">
              <a:buNone/>
            </a:pPr>
            <a:r>
              <a:rPr lang="ro-RO" sz="3800" b="1" i="1" u="sng" dirty="0" smtClean="0">
                <a:latin typeface="Cambria" pitchFamily="18" charset="0"/>
                <a:cs typeface="Arial" pitchFamily="34" charset="0"/>
              </a:rPr>
              <a:t>Baza legală</a:t>
            </a:r>
            <a:r>
              <a:rPr lang="en-US" sz="3800" i="1" u="sng" dirty="0" smtClean="0">
                <a:latin typeface="Cambria" pitchFamily="18" charset="0"/>
                <a:cs typeface="Arial" pitchFamily="34" charset="0"/>
              </a:rPr>
              <a:t>:</a:t>
            </a:r>
            <a:r>
              <a:rPr lang="ro-RO" sz="3800" i="1" u="sng" dirty="0" smtClean="0">
                <a:latin typeface="Cambria" pitchFamily="18" charset="0"/>
                <a:cs typeface="Arial" pitchFamily="34" charset="0"/>
              </a:rPr>
              <a:t> </a:t>
            </a:r>
            <a:r>
              <a:rPr lang="ro-RO" sz="3800" b="1" i="1" dirty="0" smtClean="0">
                <a:latin typeface="Cambria" pitchFamily="18" charset="0"/>
                <a:cs typeface="Arial" pitchFamily="34" charset="0"/>
              </a:rPr>
              <a:t>Legea nr.60</a:t>
            </a:r>
            <a:r>
              <a:rPr lang="en-US" sz="3800" b="1" i="1" dirty="0" smtClean="0">
                <a:latin typeface="Cambria" pitchFamily="18" charset="0"/>
                <a:cs typeface="Arial" pitchFamily="34" charset="0"/>
              </a:rPr>
              <a:t> </a:t>
            </a:r>
            <a:r>
              <a:rPr lang="ro-RO" sz="3800" b="1" i="1" dirty="0" smtClean="0">
                <a:latin typeface="Cambria" pitchFamily="18" charset="0"/>
                <a:cs typeface="Arial" pitchFamily="34" charset="0"/>
              </a:rPr>
              <a:t>art.49 din 30.03.2012</a:t>
            </a:r>
            <a:r>
              <a:rPr lang="ro-RO" sz="3800" i="1" dirty="0" smtClean="0">
                <a:latin typeface="Cambria" pitchFamily="18" charset="0"/>
                <a:cs typeface="Arial" pitchFamily="34" charset="0"/>
              </a:rPr>
              <a:t> privind incluziunea socială a persoanelor cu </a:t>
            </a:r>
            <a:r>
              <a:rPr lang="ro-RO" sz="3800" i="1" dirty="0" err="1" smtClean="0">
                <a:latin typeface="Cambria" pitchFamily="18" charset="0"/>
                <a:cs typeface="Arial" pitchFamily="34" charset="0"/>
              </a:rPr>
              <a:t>dizabilități</a:t>
            </a:r>
            <a:r>
              <a:rPr lang="ro-RO" sz="3800" i="1" dirty="0" smtClean="0">
                <a:latin typeface="Cambria" pitchFamily="18" charset="0"/>
                <a:cs typeface="Arial" pitchFamily="34" charset="0"/>
              </a:rPr>
              <a:t>, </a:t>
            </a:r>
            <a:r>
              <a:rPr lang="ro-RO" sz="3800" b="1" i="1" dirty="0" smtClean="0">
                <a:latin typeface="Cambria" pitchFamily="18" charset="0"/>
                <a:cs typeface="Arial" pitchFamily="34" charset="0"/>
              </a:rPr>
              <a:t>H.G nr.</a:t>
            </a:r>
            <a:r>
              <a:rPr lang="vi-VN" sz="3800" b="1" i="1" dirty="0" smtClean="0">
                <a:latin typeface="Cambria" pitchFamily="18" charset="0"/>
                <a:cs typeface="Arial" pitchFamily="34" charset="0"/>
              </a:rPr>
              <a:t> 1413 din 27.12.2016 </a:t>
            </a:r>
            <a:r>
              <a:rPr lang="vi-VN" sz="3800" i="1" dirty="0" smtClean="0">
                <a:latin typeface="Cambria" pitchFamily="18" charset="0"/>
                <a:cs typeface="Arial" pitchFamily="34" charset="0"/>
              </a:rPr>
              <a:t>”Pentru aprobarea Regulamentului cu privire la modul de stabilire și plată a compensației pentru serviciile de transport</a:t>
            </a:r>
            <a:endParaRPr lang="ro-RO" sz="3800" i="1" dirty="0" smtClean="0">
              <a:latin typeface="Cambria" pitchFamily="18" charset="0"/>
              <a:cs typeface="Arial" pitchFamily="34" charset="0"/>
            </a:endParaRPr>
          </a:p>
          <a:p>
            <a:r>
              <a:rPr lang="ro-RO" sz="3800" dirty="0" smtClean="0">
                <a:latin typeface="Cambria" pitchFamily="18" charset="0"/>
                <a:cs typeface="Arial" pitchFamily="34" charset="0"/>
              </a:rPr>
              <a:t>persoane cu </a:t>
            </a:r>
            <a:r>
              <a:rPr lang="ro-RO" sz="3800" dirty="0" err="1" smtClean="0">
                <a:latin typeface="Cambria" pitchFamily="18" charset="0"/>
                <a:cs typeface="Arial" pitchFamily="34" charset="0"/>
              </a:rPr>
              <a:t>dizabilități</a:t>
            </a:r>
            <a:r>
              <a:rPr lang="ro-RO" sz="3800" dirty="0" smtClean="0">
                <a:latin typeface="Cambria" pitchFamily="18" charset="0"/>
                <a:cs typeface="Arial" pitchFamily="34" charset="0"/>
              </a:rPr>
              <a:t> severe şi copii cu </a:t>
            </a:r>
            <a:r>
              <a:rPr lang="ro-RO" sz="3800" dirty="0" err="1" smtClean="0">
                <a:latin typeface="Cambria" pitchFamily="18" charset="0"/>
                <a:cs typeface="Arial" pitchFamily="34" charset="0"/>
              </a:rPr>
              <a:t>dizabilităţi</a:t>
            </a:r>
            <a:r>
              <a:rPr lang="ro-RO" sz="3800" dirty="0" smtClean="0">
                <a:latin typeface="Cambria" pitchFamily="18" charset="0"/>
                <a:cs typeface="Arial" pitchFamily="34" charset="0"/>
              </a:rPr>
              <a:t>, precum şi persoane care însoţesc o persoană cu </a:t>
            </a:r>
            <a:r>
              <a:rPr lang="ro-RO" sz="3800" dirty="0" err="1" smtClean="0">
                <a:latin typeface="Cambria" pitchFamily="18" charset="0"/>
                <a:cs typeface="Arial" pitchFamily="34" charset="0"/>
              </a:rPr>
              <a:t>dizabilitate</a:t>
            </a:r>
            <a:r>
              <a:rPr lang="ro-RO" sz="3800" dirty="0" smtClean="0">
                <a:latin typeface="Cambria" pitchFamily="18" charset="0"/>
                <a:cs typeface="Arial" pitchFamily="34" charset="0"/>
              </a:rPr>
              <a:t> severă sau un copil cu </a:t>
            </a:r>
            <a:r>
              <a:rPr lang="ro-RO" sz="3800" dirty="0" err="1" smtClean="0">
                <a:latin typeface="Cambria" pitchFamily="18" charset="0"/>
                <a:cs typeface="Arial" pitchFamily="34" charset="0"/>
              </a:rPr>
              <a:t>dizabilitate</a:t>
            </a:r>
            <a:r>
              <a:rPr lang="ro-RO" sz="3800" dirty="0" smtClean="0">
                <a:latin typeface="Cambria" pitchFamily="18" charset="0"/>
                <a:cs typeface="Arial" pitchFamily="34" charset="0"/>
              </a:rPr>
              <a:t> </a:t>
            </a:r>
            <a:r>
              <a:rPr lang="ro-RO" sz="3800" dirty="0" err="1" smtClean="0">
                <a:latin typeface="Cambria" pitchFamily="18" charset="0"/>
                <a:cs typeface="Arial" pitchFamily="34" charset="0"/>
              </a:rPr>
              <a:t>pînă</a:t>
            </a:r>
            <a:r>
              <a:rPr lang="ro-RO" sz="3800" dirty="0" smtClean="0">
                <a:latin typeface="Cambria" pitchFamily="18" charset="0"/>
                <a:cs typeface="Arial" pitchFamily="34" charset="0"/>
              </a:rPr>
              <a:t> la 18 </a:t>
            </a:r>
            <a:r>
              <a:rPr lang="ro-RO" sz="3800" dirty="0" smtClean="0">
                <a:latin typeface="Cambria" pitchFamily="18" charset="0"/>
                <a:cs typeface="Arial" pitchFamily="34" charset="0"/>
              </a:rPr>
              <a:t>ani–</a:t>
            </a:r>
            <a:r>
              <a:rPr lang="ro-RO" sz="3800" b="1" dirty="0" smtClean="0">
                <a:latin typeface="Cambria" pitchFamily="18" charset="0"/>
                <a:cs typeface="Arial" pitchFamily="34" charset="0"/>
              </a:rPr>
              <a:t>APL-138 </a:t>
            </a:r>
            <a:r>
              <a:rPr lang="ro-RO" sz="3800" b="1" dirty="0" smtClean="0">
                <a:latin typeface="Cambria" pitchFamily="18" charset="0"/>
                <a:cs typeface="Arial" pitchFamily="34" charset="0"/>
              </a:rPr>
              <a:t>lei /</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a:t>
            </a:r>
            <a:r>
              <a:rPr lang="ro-RO" sz="3800" dirty="0" smtClean="0">
                <a:latin typeface="Cambria" pitchFamily="18" charset="0"/>
                <a:cs typeface="Arial" pitchFamily="34" charset="0"/>
              </a:rPr>
              <a:t>,</a:t>
            </a:r>
            <a:r>
              <a:rPr lang="ro-RO" sz="3800" b="1" dirty="0" smtClean="0">
                <a:latin typeface="Cambria" pitchFamily="18" charset="0"/>
                <a:cs typeface="Arial" pitchFamily="34" charset="0"/>
              </a:rPr>
              <a:t> mun.Bălți-270 lei /</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 mun.Chișinău-360 lei/</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a:t>
            </a:r>
            <a:endParaRPr lang="ro-RO" sz="3800" dirty="0" smtClean="0">
              <a:latin typeface="Cambria" pitchFamily="18" charset="0"/>
              <a:cs typeface="Arial" pitchFamily="34" charset="0"/>
            </a:endParaRPr>
          </a:p>
          <a:p>
            <a:r>
              <a:rPr lang="ro-RO" sz="3800" dirty="0" smtClean="0">
                <a:latin typeface="Cambria" pitchFamily="18" charset="0"/>
                <a:cs typeface="Arial" pitchFamily="34" charset="0"/>
              </a:rPr>
              <a:t>persoane cu </a:t>
            </a:r>
            <a:r>
              <a:rPr lang="ro-RO" sz="3800" dirty="0" err="1" smtClean="0">
                <a:latin typeface="Cambria" pitchFamily="18" charset="0"/>
                <a:cs typeface="Arial" pitchFamily="34" charset="0"/>
              </a:rPr>
              <a:t>dizabilități</a:t>
            </a:r>
            <a:r>
              <a:rPr lang="ro-RO" sz="3800" dirty="0" smtClean="0">
                <a:latin typeface="Cambria" pitchFamily="18" charset="0"/>
                <a:cs typeface="Arial" pitchFamily="34" charset="0"/>
              </a:rPr>
              <a:t>  accentuate – APL-</a:t>
            </a:r>
            <a:r>
              <a:rPr lang="ro-RO" sz="3800" b="1" dirty="0" smtClean="0">
                <a:latin typeface="Cambria" pitchFamily="18" charset="0"/>
                <a:cs typeface="Arial" pitchFamily="34" charset="0"/>
              </a:rPr>
              <a:t>69 lei /</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 mun.Bălți-135 lei /</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 mun.Chișinău-180 lei/</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a:t>
            </a:r>
            <a:endParaRPr lang="en-US" sz="3800" b="1" dirty="0" smtClean="0">
              <a:latin typeface="Cambria" pitchFamily="18" charset="0"/>
              <a:cs typeface="Arial" pitchFamily="34" charset="0"/>
            </a:endParaRPr>
          </a:p>
          <a:p>
            <a:r>
              <a:rPr lang="ro-RO" sz="3800" dirty="0" smtClean="0">
                <a:latin typeface="Cambria" pitchFamily="18" charset="0"/>
                <a:cs typeface="Arial" pitchFamily="34" charset="0"/>
              </a:rPr>
              <a:t> Suplimentar - persoanele cu </a:t>
            </a:r>
            <a:r>
              <a:rPr lang="ro-RO" sz="3800" dirty="0" err="1" smtClean="0">
                <a:latin typeface="Cambria" pitchFamily="18" charset="0"/>
                <a:cs typeface="Arial" pitchFamily="34" charset="0"/>
              </a:rPr>
              <a:t>dizabilități</a:t>
            </a:r>
            <a:r>
              <a:rPr lang="ro-RO" sz="3800" dirty="0" smtClean="0">
                <a:latin typeface="Cambria" pitchFamily="18" charset="0"/>
                <a:cs typeface="Arial" pitchFamily="34" charset="0"/>
              </a:rPr>
              <a:t> locomotorii (inclusiv copii cu </a:t>
            </a:r>
            <a:r>
              <a:rPr lang="ro-RO" sz="3800" dirty="0" err="1" smtClean="0">
                <a:latin typeface="Cambria" pitchFamily="18" charset="0"/>
                <a:cs typeface="Arial" pitchFamily="34" charset="0"/>
              </a:rPr>
              <a:t>dizabilități</a:t>
            </a:r>
            <a:r>
              <a:rPr lang="ro-RO" sz="3800" dirty="0" smtClean="0">
                <a:latin typeface="Cambria" pitchFamily="18" charset="0"/>
                <a:cs typeface="Arial" pitchFamily="34" charset="0"/>
              </a:rPr>
              <a:t> locomotorii </a:t>
            </a:r>
            <a:r>
              <a:rPr lang="ro-RO" sz="3800" dirty="0" err="1" smtClean="0">
                <a:latin typeface="Cambria" pitchFamily="18" charset="0"/>
                <a:cs typeface="Arial" pitchFamily="34" charset="0"/>
              </a:rPr>
              <a:t>pînă</a:t>
            </a:r>
            <a:r>
              <a:rPr lang="ro-RO" sz="3800" dirty="0" smtClean="0">
                <a:latin typeface="Cambria" pitchFamily="18" charset="0"/>
                <a:cs typeface="Arial" pitchFamily="34" charset="0"/>
              </a:rPr>
              <a:t> la 18 </a:t>
            </a:r>
            <a:r>
              <a:rPr lang="ro-RO" sz="3800" dirty="0" err="1" smtClean="0">
                <a:latin typeface="Cambria" pitchFamily="18" charset="0"/>
                <a:cs typeface="Arial" pitchFamily="34" charset="0"/>
              </a:rPr>
              <a:t>ani-</a:t>
            </a:r>
            <a:r>
              <a:rPr lang="ro-RO" sz="3800" dirty="0" smtClean="0">
                <a:latin typeface="Cambria" pitchFamily="18" charset="0"/>
                <a:cs typeface="Arial" pitchFamily="34" charset="0"/>
              </a:rPr>
              <a:t> beneficiază de supliment în mărime de  </a:t>
            </a:r>
            <a:r>
              <a:rPr lang="ro-RO" sz="3800" b="1" dirty="0" smtClean="0">
                <a:latin typeface="Cambria" pitchFamily="18" charset="0"/>
                <a:cs typeface="Arial" pitchFamily="34" charset="0"/>
              </a:rPr>
              <a:t>200 lei/</a:t>
            </a:r>
            <a:r>
              <a:rPr lang="ro-RO" sz="3800" b="1" dirty="0" err="1" smtClean="0">
                <a:latin typeface="Cambria" pitchFamily="18" charset="0"/>
                <a:cs typeface="Arial" pitchFamily="34" charset="0"/>
              </a:rPr>
              <a:t>trim</a:t>
            </a:r>
            <a:r>
              <a:rPr lang="ro-RO" sz="3800" b="1" dirty="0" smtClean="0">
                <a:latin typeface="Cambria" pitchFamily="18" charset="0"/>
                <a:cs typeface="Arial" pitchFamily="34" charset="0"/>
              </a:rPr>
              <a:t>.</a:t>
            </a:r>
            <a:endParaRPr lang="en-US" sz="3800" b="1" dirty="0" smtClean="0">
              <a:latin typeface="Cambria" pitchFamily="18" charset="0"/>
              <a:cs typeface="Arial" pitchFamily="34" charset="0"/>
            </a:endParaRPr>
          </a:p>
          <a:p>
            <a:pPr>
              <a:buNone/>
            </a:pPr>
            <a:r>
              <a:rPr lang="en-US" sz="3800" dirty="0" smtClean="0">
                <a:latin typeface="Cambria" pitchFamily="18" charset="0"/>
                <a:cs typeface="Arial" pitchFamily="34" charset="0"/>
              </a:rPr>
              <a:t>     </a:t>
            </a:r>
            <a:r>
              <a:rPr lang="en-US" sz="3800" u="sng" dirty="0" smtClean="0">
                <a:latin typeface="Cambria" pitchFamily="18" charset="0"/>
                <a:cs typeface="Arial" pitchFamily="34" charset="0"/>
              </a:rPr>
              <a:t> </a:t>
            </a:r>
            <a:r>
              <a:rPr lang="ro-RO" sz="3800" u="sng" dirty="0" smtClean="0">
                <a:latin typeface="Cambria" pitchFamily="18" charset="0"/>
                <a:cs typeface="Arial" pitchFamily="34" charset="0"/>
              </a:rPr>
              <a:t>Compensaţia se achită trimestrial, pentru trimestrul în curs, în prima lună a trimestrului de gestiune.</a:t>
            </a:r>
            <a:endParaRPr lang="en-US" sz="3800" u="sng" dirty="0" smtClean="0">
              <a:latin typeface="Cambria" pitchFamily="18" charset="0"/>
              <a:cs typeface="Arial" pitchFamily="34" charset="0"/>
            </a:endParaRPr>
          </a:p>
          <a:p>
            <a:pPr>
              <a:buNone/>
            </a:pPr>
            <a:r>
              <a:rPr lang="en-US" sz="3800" b="1" dirty="0" smtClean="0">
                <a:latin typeface="Cambria" pitchFamily="18" charset="0"/>
                <a:cs typeface="Arial" pitchFamily="34" charset="0"/>
              </a:rPr>
              <a:t>                         </a:t>
            </a:r>
            <a:r>
              <a:rPr lang="en-US" sz="3800" b="1" dirty="0" err="1" smtClean="0">
                <a:latin typeface="Cambria" pitchFamily="18" charset="0"/>
                <a:cs typeface="Arial" pitchFamily="34" charset="0"/>
              </a:rPr>
              <a:t>Aprobat</a:t>
            </a:r>
            <a:r>
              <a:rPr lang="en-US" sz="3800" b="1" dirty="0" smtClean="0">
                <a:latin typeface="Cambria" pitchFamily="18" charset="0"/>
                <a:cs typeface="Arial" pitchFamily="34" charset="0"/>
              </a:rPr>
              <a:t>  2018-77550,6 </a:t>
            </a:r>
            <a:r>
              <a:rPr lang="en-US" sz="3800" b="1" dirty="0" err="1" smtClean="0">
                <a:latin typeface="Cambria" pitchFamily="18" charset="0"/>
                <a:cs typeface="Arial" pitchFamily="34" charset="0"/>
              </a:rPr>
              <a:t>mii</a:t>
            </a:r>
            <a:r>
              <a:rPr lang="en-US" sz="3800" b="1" dirty="0" smtClean="0">
                <a:latin typeface="Cambria" pitchFamily="18" charset="0"/>
                <a:cs typeface="Arial" pitchFamily="34" charset="0"/>
              </a:rPr>
              <a:t> lei</a:t>
            </a:r>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428736"/>
            <a:ext cx="8229600" cy="642942"/>
          </a:xfrm>
        </p:spPr>
        <p:txBody>
          <a:bodyPr>
            <a:noAutofit/>
          </a:bodyPr>
          <a:lstStyle/>
          <a:p>
            <a:r>
              <a:rPr lang="en-US" sz="3000" b="1" dirty="0" err="1" smtClean="0">
                <a:latin typeface="Cambria" pitchFamily="18" charset="0"/>
                <a:cs typeface="Arial" pitchFamily="34" charset="0"/>
              </a:rPr>
              <a:t>Indemni</a:t>
            </a:r>
            <a:r>
              <a:rPr lang="ro-RO" sz="3000" b="1" dirty="0" err="1" smtClean="0">
                <a:latin typeface="Cambria" pitchFamily="18" charset="0"/>
                <a:cs typeface="Arial" pitchFamily="34" charset="0"/>
              </a:rPr>
              <a:t>zaţii</a:t>
            </a:r>
            <a:r>
              <a:rPr lang="ro-RO" sz="3000" b="1" dirty="0" smtClean="0">
                <a:latin typeface="Cambria" pitchFamily="18" charset="0"/>
                <a:cs typeface="Arial" pitchFamily="34" charset="0"/>
              </a:rPr>
              <a:t> pentru copii</a:t>
            </a:r>
            <a:r>
              <a:rPr lang="en-US" sz="3000" b="1" dirty="0" err="1" smtClean="0">
                <a:latin typeface="Cambria" pitchFamily="18" charset="0"/>
                <a:cs typeface="Arial" pitchFamily="34" charset="0"/>
              </a:rPr>
              <a:t>i</a:t>
            </a:r>
            <a:r>
              <a:rPr lang="ro-RO" sz="3000" b="1" dirty="0" smtClean="0">
                <a:latin typeface="Cambria" pitchFamily="18" charset="0"/>
                <a:cs typeface="Arial" pitchFamily="34" charset="0"/>
              </a:rPr>
              <a:t> adoptaţi şi cei aflaţi sub tutelă/curatelă</a:t>
            </a:r>
            <a:r>
              <a:rPr lang="ro-RO" sz="3200" b="1" dirty="0" smtClean="0"/>
              <a:t/>
            </a:r>
            <a:br>
              <a:rPr lang="ro-RO" sz="3200" b="1" dirty="0" smtClean="0"/>
            </a:br>
            <a:endParaRPr lang="ru-RU" sz="3200" dirty="0"/>
          </a:p>
        </p:txBody>
      </p:sp>
      <p:sp>
        <p:nvSpPr>
          <p:cNvPr id="14" name="Содержимое 13"/>
          <p:cNvSpPr>
            <a:spLocks noGrp="1"/>
          </p:cNvSpPr>
          <p:nvPr>
            <p:ph idx="1"/>
          </p:nvPr>
        </p:nvSpPr>
        <p:spPr>
          <a:xfrm>
            <a:off x="428596" y="2071678"/>
            <a:ext cx="8229600" cy="4054485"/>
          </a:xfrm>
        </p:spPr>
        <p:txBody>
          <a:bodyPr>
            <a:normAutofit fontScale="55000" lnSpcReduction="20000"/>
          </a:bodyPr>
          <a:lstStyle/>
          <a:p>
            <a:pPr>
              <a:buNone/>
            </a:pPr>
            <a:endParaRPr lang="ro-RO" sz="3400" b="1" u="sng" dirty="0" smtClean="0">
              <a:latin typeface="Arial" pitchFamily="34" charset="0"/>
              <a:cs typeface="Arial" pitchFamily="34" charset="0"/>
            </a:endParaRPr>
          </a:p>
          <a:p>
            <a:pPr>
              <a:buNone/>
            </a:pPr>
            <a:r>
              <a:rPr lang="ro-RO" sz="4000" b="1" i="1" u="sng" dirty="0" smtClean="0">
                <a:latin typeface="Cambria" pitchFamily="18" charset="0"/>
                <a:cs typeface="Arial" pitchFamily="34" charset="0"/>
              </a:rPr>
              <a:t>Baza legală</a:t>
            </a:r>
            <a:r>
              <a:rPr lang="en-US" sz="4000" b="1" i="1" dirty="0" smtClean="0">
                <a:latin typeface="Cambria" pitchFamily="18" charset="0"/>
                <a:cs typeface="Arial" pitchFamily="34" charset="0"/>
              </a:rPr>
              <a:t>:</a:t>
            </a:r>
            <a:r>
              <a:rPr lang="en-US" sz="4000" b="1" i="1" dirty="0" err="1" smtClean="0">
                <a:latin typeface="Cambria" pitchFamily="18" charset="0"/>
                <a:cs typeface="Arial" pitchFamily="34" charset="0"/>
              </a:rPr>
              <a:t>Legea</a:t>
            </a:r>
            <a:r>
              <a:rPr lang="ro-MO" sz="4000" b="1" i="1" dirty="0" smtClean="0">
                <a:latin typeface="Cambria" pitchFamily="18" charset="0"/>
                <a:cs typeface="Arial" pitchFamily="34" charset="0"/>
              </a:rPr>
              <a:t> nr.140 din 14 iunie 2013</a:t>
            </a:r>
            <a:r>
              <a:rPr lang="en-US" sz="4000" b="1" i="1" dirty="0" smtClean="0">
                <a:latin typeface="Cambria" pitchFamily="18" charset="0"/>
                <a:cs typeface="Arial" pitchFamily="34" charset="0"/>
              </a:rPr>
              <a:t> </a:t>
            </a:r>
            <a:r>
              <a:rPr lang="ro-RO" sz="4000" b="1" i="1" dirty="0" smtClean="0">
                <a:latin typeface="Cambria" pitchFamily="18" charset="0"/>
                <a:cs typeface="Arial" pitchFamily="34" charset="0"/>
              </a:rPr>
              <a:t>(art.14 și 15)</a:t>
            </a:r>
            <a:r>
              <a:rPr lang="ro-MO" sz="4000" b="1" i="1" dirty="0" smtClean="0">
                <a:latin typeface="Cambria" pitchFamily="18" charset="0"/>
                <a:cs typeface="Arial" pitchFamily="34" charset="0"/>
              </a:rPr>
              <a:t> </a:t>
            </a:r>
            <a:r>
              <a:rPr lang="ro-MO" sz="4000" i="1" dirty="0" smtClean="0">
                <a:latin typeface="Cambria" pitchFamily="18" charset="0"/>
                <a:cs typeface="Arial" pitchFamily="34" charset="0"/>
              </a:rPr>
              <a:t>privind protecția socială a copiilor aflați în situație de risc și a copiilor separați de părinți</a:t>
            </a:r>
            <a:r>
              <a:rPr lang="en-US" sz="4000" i="1" dirty="0" smtClean="0">
                <a:latin typeface="Cambria" pitchFamily="18" charset="0"/>
                <a:cs typeface="Arial" pitchFamily="34" charset="0"/>
              </a:rPr>
              <a:t>,</a:t>
            </a:r>
            <a:r>
              <a:rPr lang="ro-MO" sz="4000" i="1" dirty="0" smtClean="0">
                <a:latin typeface="Cambria" pitchFamily="18" charset="0"/>
                <a:cs typeface="Arial" pitchFamily="34" charset="0"/>
              </a:rPr>
              <a:t> </a:t>
            </a:r>
          </a:p>
          <a:p>
            <a:pPr>
              <a:buNone/>
            </a:pPr>
            <a:r>
              <a:rPr lang="ro-MO" sz="4000" b="1" i="1" dirty="0" smtClean="0">
                <a:latin typeface="Cambria" pitchFamily="18" charset="0"/>
                <a:cs typeface="Arial" pitchFamily="34" charset="0"/>
              </a:rPr>
              <a:t>    H</a:t>
            </a:r>
            <a:r>
              <a:rPr lang="en-US" sz="4000" b="1" i="1" dirty="0" smtClean="0">
                <a:latin typeface="Cambria" pitchFamily="18" charset="0"/>
                <a:cs typeface="Arial" pitchFamily="34" charset="0"/>
              </a:rPr>
              <a:t>.G</a:t>
            </a:r>
            <a:r>
              <a:rPr lang="ro-MO" sz="4000" b="1" i="1" dirty="0" smtClean="0">
                <a:latin typeface="Cambria" pitchFamily="18" charset="0"/>
                <a:cs typeface="Arial" pitchFamily="34" charset="0"/>
              </a:rPr>
              <a:t> nr.581 din 25.05.2006 </a:t>
            </a:r>
            <a:r>
              <a:rPr lang="ro-MO" sz="4000" i="1" dirty="0" smtClean="0">
                <a:latin typeface="Cambria" pitchFamily="18" charset="0"/>
                <a:cs typeface="Arial" pitchFamily="34" charset="0"/>
              </a:rPr>
              <a:t>”Pentru aprobarea Regulamentului cu privire la condițiile de stabilire și plată a indemnizațiilor pentru copiii adoptați sau cei aflați sub tutelă/curatelă</a:t>
            </a:r>
            <a:r>
              <a:rPr lang="en-US" sz="4000" i="1" dirty="0" smtClean="0">
                <a:latin typeface="Cambria" pitchFamily="18" charset="0"/>
                <a:cs typeface="Arial" pitchFamily="34" charset="0"/>
              </a:rPr>
              <a:t>.</a:t>
            </a:r>
            <a:r>
              <a:rPr lang="ro-RO" sz="4000" i="1" dirty="0" smtClean="0">
                <a:latin typeface="Cambria" pitchFamily="18" charset="0"/>
                <a:cs typeface="Arial" pitchFamily="34" charset="0"/>
              </a:rPr>
              <a:t> </a:t>
            </a:r>
          </a:p>
          <a:p>
            <a:pPr>
              <a:buNone/>
            </a:pPr>
            <a:r>
              <a:rPr lang="ro-RO" sz="4000" dirty="0" smtClean="0">
                <a:latin typeface="Cambria" pitchFamily="18" charset="0"/>
                <a:cs typeface="Arial" pitchFamily="34" charset="0"/>
              </a:rPr>
              <a:t>     </a:t>
            </a:r>
            <a:r>
              <a:rPr lang="en-US" sz="4000" dirty="0" smtClean="0">
                <a:latin typeface="Cambria" pitchFamily="18" charset="0"/>
                <a:cs typeface="Arial" pitchFamily="34" charset="0"/>
              </a:rPr>
              <a:t>M</a:t>
            </a:r>
            <a:r>
              <a:rPr lang="ro-RO" sz="4000" dirty="0" err="1" smtClean="0">
                <a:latin typeface="Cambria" pitchFamily="18" charset="0"/>
                <a:cs typeface="Arial" pitchFamily="34" charset="0"/>
              </a:rPr>
              <a:t>ărimea</a:t>
            </a:r>
            <a:r>
              <a:rPr lang="ro-RO" sz="4000" dirty="0" smtClean="0">
                <a:latin typeface="Cambria" pitchFamily="18" charset="0"/>
                <a:cs typeface="Arial" pitchFamily="34" charset="0"/>
              </a:rPr>
              <a:t> medie </a:t>
            </a:r>
            <a:r>
              <a:rPr lang="ro-RO" sz="4000" b="1" i="1" dirty="0" smtClean="0">
                <a:latin typeface="Cambria" pitchFamily="18" charset="0"/>
                <a:cs typeface="Arial" pitchFamily="34" charset="0"/>
              </a:rPr>
              <a:t>800 lei/lunar</a:t>
            </a:r>
            <a:endParaRPr lang="en-US" sz="4000" b="1" i="1" dirty="0" smtClean="0">
              <a:latin typeface="Cambria" pitchFamily="18" charset="0"/>
              <a:cs typeface="Arial" pitchFamily="34" charset="0"/>
            </a:endParaRPr>
          </a:p>
          <a:p>
            <a:pPr>
              <a:buNone/>
            </a:pPr>
            <a:endParaRPr lang="ro-RO" sz="4000" i="1" dirty="0" smtClean="0">
              <a:latin typeface="Cambria" pitchFamily="18" charset="0"/>
              <a:cs typeface="Arial" pitchFamily="34" charset="0"/>
            </a:endParaRPr>
          </a:p>
          <a:p>
            <a:pPr>
              <a:buNone/>
            </a:pPr>
            <a:r>
              <a:rPr lang="ro-RO" sz="4000" b="1" i="1" dirty="0" smtClean="0">
                <a:latin typeface="Cambria" pitchFamily="18" charset="0"/>
                <a:cs typeface="Arial" pitchFamily="34" charset="0"/>
              </a:rPr>
              <a:t> </a:t>
            </a:r>
            <a:r>
              <a:rPr lang="ro-RO" sz="4000" u="sng" dirty="0" smtClean="0">
                <a:latin typeface="Cambria" pitchFamily="18" charset="0"/>
                <a:cs typeface="Arial" pitchFamily="34" charset="0"/>
              </a:rPr>
              <a:t>Indemnizaţia se achită părintelui adoptiv sau tutorelui/curatorului lunar, nu mai </a:t>
            </a:r>
            <a:r>
              <a:rPr lang="ro-RO" sz="4000" u="sng" dirty="0" err="1" smtClean="0">
                <a:latin typeface="Cambria" pitchFamily="18" charset="0"/>
                <a:cs typeface="Arial" pitchFamily="34" charset="0"/>
              </a:rPr>
              <a:t>tîrziu</a:t>
            </a:r>
            <a:r>
              <a:rPr lang="ro-RO" sz="4000" u="sng" dirty="0" smtClean="0">
                <a:latin typeface="Cambria" pitchFamily="18" charset="0"/>
                <a:cs typeface="Arial" pitchFamily="34" charset="0"/>
              </a:rPr>
              <a:t> de data de 15 a lunii următoare</a:t>
            </a:r>
            <a:endParaRPr lang="en-US" sz="4000" u="sng" dirty="0" smtClean="0">
              <a:latin typeface="Cambria" pitchFamily="18" charset="0"/>
              <a:cs typeface="Arial" pitchFamily="34" charset="0"/>
            </a:endParaRPr>
          </a:p>
          <a:p>
            <a:pPr>
              <a:buNone/>
            </a:pPr>
            <a:endParaRPr lang="en-US" sz="4000" u="sng" dirty="0" smtClean="0">
              <a:latin typeface="Cambria" pitchFamily="18" charset="0"/>
              <a:cs typeface="Arial" pitchFamily="34" charset="0"/>
            </a:endParaRPr>
          </a:p>
          <a:p>
            <a:pPr>
              <a:buNone/>
            </a:pPr>
            <a:r>
              <a:rPr lang="en-US" sz="4000" b="1" dirty="0" smtClean="0">
                <a:latin typeface="Cambria" pitchFamily="18" charset="0"/>
                <a:cs typeface="Arial" pitchFamily="34" charset="0"/>
              </a:rPr>
              <a:t>                </a:t>
            </a:r>
            <a:r>
              <a:rPr lang="en-US" sz="4000" b="1" dirty="0" err="1" smtClean="0">
                <a:latin typeface="Cambria" pitchFamily="18" charset="0"/>
                <a:cs typeface="Arial" pitchFamily="34" charset="0"/>
              </a:rPr>
              <a:t>Aprobat</a:t>
            </a:r>
            <a:r>
              <a:rPr lang="en-US" sz="4000" b="1" dirty="0" smtClean="0">
                <a:latin typeface="Cambria" pitchFamily="18" charset="0"/>
                <a:cs typeface="Arial" pitchFamily="34" charset="0"/>
              </a:rPr>
              <a:t> 2018-46108,8 </a:t>
            </a:r>
            <a:r>
              <a:rPr lang="en-US" sz="4000" b="1" dirty="0" err="1" smtClean="0">
                <a:latin typeface="Cambria" pitchFamily="18" charset="0"/>
                <a:cs typeface="Arial" pitchFamily="34" charset="0"/>
              </a:rPr>
              <a:t>mii</a:t>
            </a:r>
            <a:r>
              <a:rPr lang="en-US" sz="4000" b="1" dirty="0" smtClean="0">
                <a:latin typeface="Cambria" pitchFamily="18" charset="0"/>
                <a:cs typeface="Arial" pitchFamily="34" charset="0"/>
              </a:rPr>
              <a:t> lei</a:t>
            </a:r>
            <a:endParaRPr lang="ro-RO" sz="4000" b="1" dirty="0" smtClean="0">
              <a:latin typeface="Cambria" pitchFamily="18" charset="0"/>
              <a:cs typeface="Arial" pitchFamily="34" charset="0"/>
            </a:endParaRPr>
          </a:p>
          <a:p>
            <a:pPr lvl="0" algn="just">
              <a:buNone/>
            </a:pPr>
            <a:endParaRPr lang="ro-RO" sz="3400" i="1" dirty="0" smtClean="0"/>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142984"/>
            <a:ext cx="8229600" cy="1143008"/>
          </a:xfrm>
        </p:spPr>
        <p:txBody>
          <a:bodyPr>
            <a:noAutofit/>
          </a:bodyPr>
          <a:lstStyle/>
          <a:p>
            <a:r>
              <a:rPr lang="ro-RO" sz="2800" b="1" dirty="0" smtClean="0">
                <a:latin typeface="Cambria" pitchFamily="18" charset="0"/>
                <a:cs typeface="Arial" pitchFamily="34" charset="0"/>
              </a:rPr>
              <a:t>Indemnizaţii şi compensaţii pentru absolvenţii instituţiilor de </a:t>
            </a:r>
            <a:r>
              <a:rPr lang="ro-RO" sz="2800" b="1" dirty="0" err="1" smtClean="0">
                <a:latin typeface="Cambria" pitchFamily="18" charset="0"/>
                <a:cs typeface="Arial" pitchFamily="34" charset="0"/>
              </a:rPr>
              <a:t>învăţămînt</a:t>
            </a:r>
            <a:r>
              <a:rPr lang="ro-RO" sz="2800" b="1" dirty="0" smtClean="0">
                <a:latin typeface="Cambria" pitchFamily="18" charset="0"/>
                <a:cs typeface="Arial" pitchFamily="34" charset="0"/>
              </a:rPr>
              <a:t> superior şi </a:t>
            </a:r>
            <a:r>
              <a:rPr lang="ro-RO" sz="2800" b="1" dirty="0" err="1" smtClean="0">
                <a:latin typeface="Cambria" pitchFamily="18" charset="0"/>
                <a:cs typeface="Arial" pitchFamily="34" charset="0"/>
              </a:rPr>
              <a:t>postsecundar</a:t>
            </a:r>
            <a:r>
              <a:rPr lang="ro-RO" sz="2800" b="1" dirty="0" smtClean="0">
                <a:latin typeface="Cambria" pitchFamily="18" charset="0"/>
                <a:cs typeface="Arial" pitchFamily="34" charset="0"/>
              </a:rPr>
              <a:t> pedagogic</a:t>
            </a:r>
            <a:endParaRPr lang="ru-RU" sz="2800" b="1" dirty="0">
              <a:latin typeface="Cambria" pitchFamily="18" charset="0"/>
              <a:cs typeface="Arial" pitchFamily="34" charset="0"/>
            </a:endParaRPr>
          </a:p>
        </p:txBody>
      </p:sp>
      <p:sp>
        <p:nvSpPr>
          <p:cNvPr id="14" name="Содержимое 13"/>
          <p:cNvSpPr>
            <a:spLocks noGrp="1"/>
          </p:cNvSpPr>
          <p:nvPr>
            <p:ph idx="1"/>
          </p:nvPr>
        </p:nvSpPr>
        <p:spPr>
          <a:xfrm>
            <a:off x="457200" y="2428868"/>
            <a:ext cx="8229600" cy="4000528"/>
          </a:xfrm>
        </p:spPr>
        <p:txBody>
          <a:bodyPr>
            <a:normAutofit fontScale="25000" lnSpcReduction="20000"/>
          </a:bodyPr>
          <a:lstStyle/>
          <a:p>
            <a:pPr>
              <a:buNone/>
            </a:pPr>
            <a:r>
              <a:rPr lang="ro-RO" sz="8000" b="1" i="1" u="sng" dirty="0" smtClean="0">
                <a:latin typeface="Cambria" pitchFamily="18" charset="0"/>
                <a:cs typeface="Arial" pitchFamily="34" charset="0"/>
              </a:rPr>
              <a:t>Baza legală</a:t>
            </a:r>
            <a:r>
              <a:rPr lang="en-US" sz="8000" i="1" dirty="0" smtClean="0">
                <a:latin typeface="Cambria" pitchFamily="18" charset="0"/>
                <a:cs typeface="Arial" pitchFamily="34" charset="0"/>
              </a:rPr>
              <a:t>: </a:t>
            </a:r>
            <a:r>
              <a:rPr lang="ro-RO" sz="8000" b="1" i="1" dirty="0" smtClean="0">
                <a:latin typeface="Cambria" pitchFamily="18" charset="0"/>
                <a:cs typeface="Arial" pitchFamily="34" charset="0"/>
              </a:rPr>
              <a:t>Codului </a:t>
            </a:r>
            <a:r>
              <a:rPr lang="ro-RO" sz="8000" b="1" i="1" dirty="0" err="1" smtClean="0">
                <a:latin typeface="Cambria" pitchFamily="18" charset="0"/>
                <a:cs typeface="Arial" pitchFamily="34" charset="0"/>
              </a:rPr>
              <a:t>Educatiei</a:t>
            </a:r>
            <a:r>
              <a:rPr lang="ro-RO" sz="8000" b="1" i="1" dirty="0" smtClean="0">
                <a:latin typeface="Cambria" pitchFamily="18" charset="0"/>
                <a:cs typeface="Arial" pitchFamily="34" charset="0"/>
              </a:rPr>
              <a:t> nr.152 din 17.07.2014 art.134, alin.5) </a:t>
            </a:r>
            <a:r>
              <a:rPr lang="en-US" sz="8000" b="1" i="1" dirty="0" smtClean="0">
                <a:latin typeface="Cambria" pitchFamily="18" charset="0"/>
                <a:cs typeface="Arial" pitchFamily="34" charset="0"/>
              </a:rPr>
              <a:t> </a:t>
            </a:r>
            <a:r>
              <a:rPr lang="ro-RO" sz="8000" b="1" i="1" dirty="0" smtClean="0">
                <a:latin typeface="Cambria" pitchFamily="18" charset="0"/>
                <a:cs typeface="Arial" pitchFamily="34" charset="0"/>
              </a:rPr>
              <a:t>si 6)</a:t>
            </a:r>
            <a:r>
              <a:rPr lang="en-US" sz="8000" b="1" i="1" dirty="0" smtClean="0">
                <a:latin typeface="Cambria" pitchFamily="18" charset="0"/>
                <a:cs typeface="Arial" pitchFamily="34" charset="0"/>
              </a:rPr>
              <a:t>, H.G nr.</a:t>
            </a:r>
            <a:r>
              <a:rPr lang="ro-RO" sz="8000" b="1" i="1" dirty="0" smtClean="0">
                <a:latin typeface="Cambria" pitchFamily="18" charset="0"/>
                <a:cs typeface="Arial" pitchFamily="34" charset="0"/>
              </a:rPr>
              <a:t> nr.802 din 29.10.2015</a:t>
            </a:r>
            <a:r>
              <a:rPr lang="en-US" sz="8000" i="1" dirty="0" smtClean="0">
                <a:latin typeface="Cambria" pitchFamily="18" charset="0"/>
                <a:cs typeface="Arial" pitchFamily="34" charset="0"/>
              </a:rPr>
              <a:t> </a:t>
            </a:r>
            <a:r>
              <a:rPr lang="ro-MO" sz="8000" i="1" dirty="0" smtClean="0">
                <a:latin typeface="Cambria" pitchFamily="18" charset="0"/>
                <a:cs typeface="Arial" pitchFamily="34" charset="0"/>
              </a:rPr>
              <a:t>„Pentru aprobarea Regulamentului cu privire la modul de calcul,repartizare, utilizare, şi evidenţă a transferurilor cu destinaţie specială pentru susţinerea cadrelor didactice tinere</a:t>
            </a:r>
            <a:r>
              <a:rPr lang="ro-MO" sz="8000" dirty="0" smtClean="0">
                <a:latin typeface="Cambria" pitchFamily="18" charset="0"/>
                <a:cs typeface="Arial" pitchFamily="34" charset="0"/>
              </a:rPr>
              <a:t>”</a:t>
            </a:r>
          </a:p>
          <a:p>
            <a:pPr>
              <a:buNone/>
            </a:pPr>
            <a:r>
              <a:rPr lang="ro-MO" sz="8000" dirty="0" smtClean="0">
                <a:latin typeface="Cambria" pitchFamily="18" charset="0"/>
                <a:cs typeface="Arial" pitchFamily="34" charset="0"/>
              </a:rPr>
              <a:t>  </a:t>
            </a:r>
            <a:r>
              <a:rPr lang="ro-RO" sz="8000" b="1" dirty="0" smtClean="0">
                <a:latin typeface="Cambria" pitchFamily="18" charset="0"/>
                <a:cs typeface="Arial" pitchFamily="34" charset="0"/>
              </a:rPr>
              <a:t>- indemnizații unice </a:t>
            </a:r>
            <a:r>
              <a:rPr lang="en-US" sz="8000" dirty="0" smtClean="0">
                <a:latin typeface="Cambria" pitchFamily="18" charset="0"/>
                <a:cs typeface="Arial" pitchFamily="34" charset="0"/>
              </a:rPr>
              <a:t>(</a:t>
            </a:r>
            <a:r>
              <a:rPr lang="ro-RO" sz="8000" dirty="0" smtClean="0">
                <a:latin typeface="Cambria" pitchFamily="18" charset="0"/>
                <a:cs typeface="Arial" pitchFamily="34" charset="0"/>
              </a:rPr>
              <a:t>45</a:t>
            </a:r>
            <a:r>
              <a:rPr lang="vi-VN" sz="8000" dirty="0" smtClean="0">
                <a:latin typeface="Cambria" pitchFamily="18" charset="0"/>
                <a:cs typeface="Arial" pitchFamily="34" charset="0"/>
              </a:rPr>
              <a:t> mii lei -tineri specialisti, absolvenți ai instit. învățămît superior pedagogic,</a:t>
            </a:r>
            <a:r>
              <a:rPr lang="ro-RO" sz="8000" dirty="0" smtClean="0">
                <a:latin typeface="Cambria" pitchFamily="18" charset="0"/>
                <a:cs typeface="Arial" pitchFamily="34" charset="0"/>
              </a:rPr>
              <a:t>36</a:t>
            </a:r>
            <a:r>
              <a:rPr lang="vi-VN" sz="8000" dirty="0" smtClean="0">
                <a:latin typeface="Cambria" pitchFamily="18" charset="0"/>
                <a:cs typeface="Arial" pitchFamily="34" charset="0"/>
              </a:rPr>
              <a:t> mii lei -postsecundar pedagogic-în primii 3 ani de activitate). </a:t>
            </a:r>
            <a:r>
              <a:rPr lang="en-US" sz="8000" dirty="0" smtClean="0">
                <a:latin typeface="Cambria" pitchFamily="18" charset="0"/>
                <a:cs typeface="Arial" pitchFamily="34" charset="0"/>
              </a:rPr>
              <a:t> </a:t>
            </a:r>
            <a:endParaRPr lang="ro-RO" sz="8000" dirty="0" smtClean="0">
              <a:latin typeface="Cambria" pitchFamily="18" charset="0"/>
              <a:cs typeface="Arial" pitchFamily="34" charset="0"/>
            </a:endParaRPr>
          </a:p>
          <a:p>
            <a:r>
              <a:rPr lang="ro-RO" sz="8000" dirty="0" smtClean="0">
                <a:latin typeface="Cambria" pitchFamily="18" charset="0"/>
                <a:cs typeface="Arial" pitchFamily="34" charset="0"/>
              </a:rPr>
              <a:t>-</a:t>
            </a:r>
            <a:r>
              <a:rPr lang="en-US" sz="8000" dirty="0" smtClean="0">
                <a:latin typeface="Cambria" pitchFamily="18" charset="0"/>
                <a:cs typeface="Arial" pitchFamily="34" charset="0"/>
              </a:rPr>
              <a:t> </a:t>
            </a:r>
            <a:r>
              <a:rPr lang="en-US" sz="8000" b="1" dirty="0" err="1" smtClean="0">
                <a:latin typeface="Cambria" pitchFamily="18" charset="0"/>
                <a:cs typeface="Arial" pitchFamily="34" charset="0"/>
              </a:rPr>
              <a:t>compensa</a:t>
            </a:r>
            <a:r>
              <a:rPr lang="ro-RO" sz="8000" b="1" dirty="0" smtClean="0">
                <a:latin typeface="Cambria" pitchFamily="18" charset="0"/>
                <a:cs typeface="Arial" pitchFamily="34" charset="0"/>
              </a:rPr>
              <a:t>ţii</a:t>
            </a:r>
            <a:r>
              <a:rPr lang="ro-RO" sz="8000" dirty="0" smtClean="0">
                <a:latin typeface="Cambria" pitchFamily="18" charset="0"/>
                <a:cs typeface="Arial" pitchFamily="34" charset="0"/>
              </a:rPr>
              <a:t> </a:t>
            </a:r>
            <a:r>
              <a:rPr lang="en-US" sz="8000" dirty="0" smtClean="0">
                <a:latin typeface="Cambria" pitchFamily="18" charset="0"/>
                <a:cs typeface="Arial" pitchFamily="34" charset="0"/>
              </a:rPr>
              <a:t>(</a:t>
            </a:r>
            <a:r>
              <a:rPr lang="ro-RO" sz="8000" dirty="0" smtClean="0">
                <a:latin typeface="Cambria" pitchFamily="18" charset="0"/>
                <a:cs typeface="Arial" pitchFamily="34" charset="0"/>
              </a:rPr>
              <a:t>c</a:t>
            </a:r>
            <a:r>
              <a:rPr lang="vi-VN" sz="8000" dirty="0" smtClean="0">
                <a:latin typeface="Cambria" pitchFamily="18" charset="0"/>
                <a:cs typeface="Arial" pitchFamily="34" charset="0"/>
              </a:rPr>
              <a:t>ompensarea lunară a costului a 30 kw de energie electrică și asigurarea gratuită, în fiecare an, cu un metru cub de lemne și o tonă de cărbuni, iar în cazul încălzirii cu gaze - compensarea costului unui metru cub de lemne și a unei tone de cărbuni</a:t>
            </a:r>
            <a:r>
              <a:rPr lang="en-US" sz="8000" dirty="0" smtClean="0">
                <a:latin typeface="Cambria" pitchFamily="18" charset="0"/>
                <a:cs typeface="Arial" pitchFamily="34" charset="0"/>
              </a:rPr>
              <a:t>,</a:t>
            </a:r>
            <a:r>
              <a:rPr lang="ro-RO" sz="8000" dirty="0" smtClean="0">
                <a:latin typeface="Cambria" pitchFamily="18" charset="0"/>
                <a:cs typeface="Arial" pitchFamily="34" charset="0"/>
              </a:rPr>
              <a:t> compensarea cheltuielilor de închiriere a spațiului locativ</a:t>
            </a:r>
            <a:r>
              <a:rPr lang="en-US" sz="8000" dirty="0" smtClean="0">
                <a:latin typeface="Cambria" pitchFamily="18" charset="0"/>
                <a:cs typeface="Arial" pitchFamily="34" charset="0"/>
              </a:rPr>
              <a:t> )</a:t>
            </a:r>
            <a:r>
              <a:rPr lang="vi-VN" sz="8000" dirty="0" smtClean="0">
                <a:latin typeface="Cambria" pitchFamily="18" charset="0"/>
                <a:cs typeface="Arial" pitchFamily="34" charset="0"/>
              </a:rPr>
              <a:t>. </a:t>
            </a:r>
            <a:endParaRPr lang="en-US" sz="8000" dirty="0" smtClean="0">
              <a:latin typeface="Cambria" pitchFamily="18" charset="0"/>
              <a:cs typeface="Arial" pitchFamily="34" charset="0"/>
            </a:endParaRPr>
          </a:p>
          <a:p>
            <a:endParaRPr lang="en-US" sz="8000" dirty="0" smtClean="0">
              <a:latin typeface="Cambria" pitchFamily="18" charset="0"/>
              <a:cs typeface="Arial" pitchFamily="34" charset="0"/>
            </a:endParaRPr>
          </a:p>
          <a:p>
            <a:pPr>
              <a:buNone/>
            </a:pPr>
            <a:r>
              <a:rPr lang="en-US" sz="8000" dirty="0" smtClean="0">
                <a:latin typeface="Cambria" pitchFamily="18" charset="0"/>
                <a:cs typeface="Arial" pitchFamily="34" charset="0"/>
              </a:rPr>
              <a:t>                   </a:t>
            </a:r>
            <a:r>
              <a:rPr lang="en-US" sz="8000" b="1" dirty="0" err="1" smtClean="0">
                <a:latin typeface="Cambria" pitchFamily="18" charset="0"/>
                <a:cs typeface="Arial" pitchFamily="34" charset="0"/>
              </a:rPr>
              <a:t>Aprobat</a:t>
            </a:r>
            <a:r>
              <a:rPr lang="en-US" sz="8000" b="1" dirty="0" smtClean="0">
                <a:latin typeface="Cambria" pitchFamily="18" charset="0"/>
                <a:cs typeface="Arial" pitchFamily="34" charset="0"/>
              </a:rPr>
              <a:t> 2018- 18021,8 </a:t>
            </a:r>
            <a:r>
              <a:rPr lang="en-US" sz="8000" b="1" dirty="0" err="1" smtClean="0">
                <a:latin typeface="Cambria" pitchFamily="18" charset="0"/>
                <a:cs typeface="Arial" pitchFamily="34" charset="0"/>
              </a:rPr>
              <a:t>mii</a:t>
            </a:r>
            <a:r>
              <a:rPr lang="en-US" sz="8000" b="1" dirty="0" smtClean="0">
                <a:latin typeface="Cambria" pitchFamily="18" charset="0"/>
                <a:cs typeface="Arial" pitchFamily="34" charset="0"/>
              </a:rPr>
              <a:t> lei</a:t>
            </a:r>
          </a:p>
          <a:p>
            <a:pPr lvl="0" algn="just">
              <a:buNone/>
            </a:pPr>
            <a:endParaRPr lang="ro-RO" sz="7200" dirty="0" smtClean="0">
              <a:latin typeface="Arial" pitchFamily="34" charset="0"/>
              <a:cs typeface="Arial" pitchFamily="34" charset="0"/>
            </a:endParaRPr>
          </a:p>
          <a:p>
            <a:pPr>
              <a:buNone/>
            </a:pPr>
            <a:endParaRPr lang="ro-RO" sz="7200" dirty="0" smtClean="0">
              <a:latin typeface="Arial" pitchFamily="34" charset="0"/>
              <a:cs typeface="Arial" pitchFamily="34" charset="0"/>
            </a:endParaRPr>
          </a:p>
          <a:p>
            <a:pPr algn="just"/>
            <a:endParaRPr lang="en-US" sz="5500" dirty="0" smtClean="0">
              <a:latin typeface="Arial" pitchFamily="34" charset="0"/>
              <a:cs typeface="Arial" pitchFamily="34"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6</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285860"/>
            <a:ext cx="8229600" cy="695340"/>
          </a:xfrm>
        </p:spPr>
        <p:txBody>
          <a:bodyPr>
            <a:noAutofit/>
          </a:bodyPr>
          <a:lstStyle/>
          <a:p>
            <a:r>
              <a:rPr lang="en-US" sz="2800" b="1" dirty="0" err="1" smtClean="0">
                <a:latin typeface="Cambria" pitchFamily="18" charset="0"/>
                <a:cs typeface="Arial" pitchFamily="34" charset="0"/>
              </a:rPr>
              <a:t>Compensarea</a:t>
            </a:r>
            <a:r>
              <a:rPr lang="en-US" sz="2800" b="1" dirty="0" smtClean="0">
                <a:latin typeface="Cambria" pitchFamily="18" charset="0"/>
                <a:cs typeface="Arial" pitchFamily="34" charset="0"/>
              </a:rPr>
              <a:t> </a:t>
            </a:r>
            <a:r>
              <a:rPr lang="en-US" sz="2800" b="1" dirty="0" err="1" smtClean="0">
                <a:latin typeface="Cambria" pitchFamily="18" charset="0"/>
                <a:cs typeface="Arial" pitchFamily="34" charset="0"/>
              </a:rPr>
              <a:t>diferen</a:t>
            </a:r>
            <a:r>
              <a:rPr lang="ro-RO" sz="2800" b="1" dirty="0" err="1" smtClean="0">
                <a:latin typeface="Cambria" pitchFamily="18" charset="0"/>
                <a:cs typeface="Arial" pitchFamily="34" charset="0"/>
              </a:rPr>
              <a:t>ței</a:t>
            </a:r>
            <a:r>
              <a:rPr lang="ro-RO" sz="2800" b="1" dirty="0" smtClean="0">
                <a:latin typeface="Cambria" pitchFamily="18" charset="0"/>
                <a:cs typeface="Arial" pitchFamily="34" charset="0"/>
              </a:rPr>
              <a:t> de tarife la energia electrică și la gazele naturale</a:t>
            </a:r>
            <a:r>
              <a:rPr lang="en-US" sz="2800" b="1" dirty="0" smtClean="0">
                <a:latin typeface="Cambria" pitchFamily="18" charset="0"/>
              </a:rPr>
              <a:t/>
            </a:r>
            <a:br>
              <a:rPr lang="en-US" sz="2800" b="1" dirty="0" smtClean="0">
                <a:latin typeface="Cambria" pitchFamily="18" charset="0"/>
              </a:rPr>
            </a:br>
            <a:endParaRPr lang="ru-RU" sz="2800" dirty="0">
              <a:latin typeface="Cambria" pitchFamily="18" charset="0"/>
              <a:cs typeface="Arial" pitchFamily="34" charset="0"/>
            </a:endParaRPr>
          </a:p>
        </p:txBody>
      </p:sp>
      <p:sp>
        <p:nvSpPr>
          <p:cNvPr id="14" name="Содержимое 13"/>
          <p:cNvSpPr>
            <a:spLocks noGrp="1"/>
          </p:cNvSpPr>
          <p:nvPr>
            <p:ph idx="1"/>
          </p:nvPr>
        </p:nvSpPr>
        <p:spPr>
          <a:xfrm>
            <a:off x="251520" y="2071678"/>
            <a:ext cx="8229600" cy="4453666"/>
          </a:xfrm>
        </p:spPr>
        <p:txBody>
          <a:bodyPr>
            <a:normAutofit fontScale="47500" lnSpcReduction="20000"/>
          </a:bodyPr>
          <a:lstStyle/>
          <a:p>
            <a:pPr algn="just">
              <a:buNone/>
            </a:pPr>
            <a:r>
              <a:rPr lang="ro-RO" sz="4400" b="1" i="1" u="sng" dirty="0" smtClean="0">
                <a:latin typeface="Cambria" pitchFamily="18" charset="0"/>
                <a:cs typeface="Arial" pitchFamily="34" charset="0"/>
              </a:rPr>
              <a:t>Baza legală</a:t>
            </a:r>
            <a:r>
              <a:rPr lang="en-US" sz="4400" i="1" dirty="0" smtClean="0">
                <a:latin typeface="Cambria" pitchFamily="18" charset="0"/>
                <a:cs typeface="Arial" pitchFamily="34" charset="0"/>
              </a:rPr>
              <a:t>: </a:t>
            </a:r>
            <a:r>
              <a:rPr lang="vi-VN" sz="4400" b="1" i="1" dirty="0" smtClean="0">
                <a:latin typeface="Cambria" pitchFamily="18" charset="0"/>
                <a:cs typeface="Arial" pitchFamily="34" charset="0"/>
              </a:rPr>
              <a:t>Legea nr.1435-XV din 07 noiembrie 2002 </a:t>
            </a:r>
            <a:r>
              <a:rPr lang="vi-VN" sz="4400" i="1" dirty="0" smtClean="0">
                <a:latin typeface="Cambria" pitchFamily="18" charset="0"/>
                <a:cs typeface="Arial" pitchFamily="34" charset="0"/>
              </a:rPr>
              <a:t>pentru compensarea diferenței de tarife la energia electrică și la gazele naturale utilizate de locuitorii unor localități din raioanele Dubăsari și Căușeni și ai satului Varnița din Anenii Noi</a:t>
            </a:r>
          </a:p>
          <a:p>
            <a:pPr algn="just"/>
            <a:r>
              <a:rPr lang="vi-VN" sz="4400" dirty="0" smtClean="0">
                <a:latin typeface="Cambria" pitchFamily="18" charset="0"/>
                <a:cs typeface="Arial" pitchFamily="34" charset="0"/>
              </a:rPr>
              <a:t>pentru energia electrică conform datelor de pe contor, însă nu mai mult de 60 kWh la un contor pe lună,</a:t>
            </a:r>
            <a:endParaRPr lang="en-US" sz="4400" dirty="0" smtClean="0">
              <a:latin typeface="Cambria" pitchFamily="18" charset="0"/>
              <a:cs typeface="Arial" pitchFamily="34" charset="0"/>
            </a:endParaRPr>
          </a:p>
          <a:p>
            <a:pPr algn="just"/>
            <a:r>
              <a:rPr lang="en-US" sz="4400" dirty="0" smtClean="0">
                <a:latin typeface="Cambria" pitchFamily="18" charset="0"/>
                <a:cs typeface="Arial" pitchFamily="34" charset="0"/>
              </a:rPr>
              <a:t>p</a:t>
            </a:r>
            <a:r>
              <a:rPr lang="vi-VN" sz="4400" dirty="0" smtClean="0">
                <a:latin typeface="Cambria" pitchFamily="18" charset="0"/>
                <a:cs typeface="Arial" pitchFamily="34" charset="0"/>
              </a:rPr>
              <a:t>entru</a:t>
            </a:r>
            <a:r>
              <a:rPr lang="en-US" sz="4400" dirty="0" smtClean="0">
                <a:latin typeface="Cambria" pitchFamily="18" charset="0"/>
                <a:cs typeface="Arial" pitchFamily="34" charset="0"/>
              </a:rPr>
              <a:t> </a:t>
            </a:r>
            <a:r>
              <a:rPr lang="en-US" sz="4400" dirty="0" err="1" smtClean="0">
                <a:latin typeface="Cambria" pitchFamily="18" charset="0"/>
                <a:cs typeface="Arial" pitchFamily="34" charset="0"/>
              </a:rPr>
              <a:t>gazele</a:t>
            </a:r>
            <a:r>
              <a:rPr lang="en-US" sz="4400" dirty="0" smtClean="0">
                <a:latin typeface="Cambria" pitchFamily="18" charset="0"/>
                <a:cs typeface="Arial" pitchFamily="34" charset="0"/>
              </a:rPr>
              <a:t> </a:t>
            </a:r>
            <a:r>
              <a:rPr lang="en-US" sz="4400" dirty="0" err="1" smtClean="0">
                <a:latin typeface="Cambria" pitchFamily="18" charset="0"/>
                <a:cs typeface="Arial" pitchFamily="34" charset="0"/>
              </a:rPr>
              <a:t>naturale</a:t>
            </a:r>
            <a:r>
              <a:rPr lang="vi-VN" sz="4400" dirty="0" smtClean="0">
                <a:latin typeface="Cambria" pitchFamily="18" charset="0"/>
                <a:cs typeface="Arial" pitchFamily="34" charset="0"/>
              </a:rPr>
              <a:t>:                                                                          </a:t>
            </a:r>
            <a:endParaRPr lang="en-US" sz="4400" dirty="0" smtClean="0">
              <a:latin typeface="Cambria" pitchFamily="18" charset="0"/>
              <a:cs typeface="Arial" pitchFamily="34" charset="0"/>
            </a:endParaRPr>
          </a:p>
          <a:p>
            <a:pPr algn="just">
              <a:buFont typeface="Wingdings" pitchFamily="2" charset="2"/>
              <a:buChar char="ü"/>
            </a:pPr>
            <a:r>
              <a:rPr lang="vi-VN" sz="4400" dirty="0" smtClean="0">
                <a:latin typeface="Cambria" pitchFamily="18" charset="0"/>
                <a:cs typeface="Arial" pitchFamily="34" charset="0"/>
              </a:rPr>
              <a:t> </a:t>
            </a:r>
            <a:r>
              <a:rPr lang="en-US" sz="4400" dirty="0" smtClean="0">
                <a:latin typeface="Cambria" pitchFamily="18" charset="0"/>
                <a:cs typeface="Arial" pitchFamily="34" charset="0"/>
              </a:rPr>
              <a:t>   </a:t>
            </a:r>
            <a:r>
              <a:rPr lang="vi-VN" sz="4400" dirty="0" smtClean="0">
                <a:latin typeface="Cambria" pitchFamily="18" charset="0"/>
                <a:cs typeface="Arial" pitchFamily="34" charset="0"/>
              </a:rPr>
              <a:t>utilizate la încălzirea încăperilor și la pregătirea bucatelor, de la surse individuale, conform datelor de pe contor, precum și la producerea energiei termice, însă nu mai mult de 300 metri cubi pe lună pentru o familie în perioada de încălzire (5luni),</a:t>
            </a:r>
            <a:r>
              <a:rPr lang="en-US" sz="4400" dirty="0" smtClean="0">
                <a:latin typeface="Cambria" pitchFamily="18" charset="0"/>
                <a:cs typeface="Arial" pitchFamily="34" charset="0"/>
              </a:rPr>
              <a:t> </a:t>
            </a:r>
          </a:p>
          <a:p>
            <a:pPr algn="just">
              <a:buFont typeface="Wingdings" pitchFamily="2" charset="2"/>
              <a:buChar char="ü"/>
            </a:pPr>
            <a:r>
              <a:rPr lang="vi-VN" sz="4400" dirty="0" smtClean="0">
                <a:latin typeface="Cambria" pitchFamily="18" charset="0"/>
                <a:cs typeface="Arial" pitchFamily="34" charset="0"/>
              </a:rPr>
              <a:t> folosite la plita de gaz 8 metri cubi pe lună pentru o familie, în rest</a:t>
            </a:r>
            <a:r>
              <a:rPr lang="en-US" sz="4400" dirty="0" smtClean="0">
                <a:latin typeface="Cambria" pitchFamily="18" charset="0"/>
                <a:cs typeface="Arial" pitchFamily="34" charset="0"/>
              </a:rPr>
              <a:t>u</a:t>
            </a:r>
            <a:r>
              <a:rPr lang="vi-VN" sz="4400" dirty="0" smtClean="0">
                <a:latin typeface="Cambria" pitchFamily="18" charset="0"/>
                <a:cs typeface="Arial" pitchFamily="34" charset="0"/>
              </a:rPr>
              <a:t>l anului (7luni).</a:t>
            </a:r>
            <a:endParaRPr lang="en-US" sz="4400" dirty="0" smtClean="0">
              <a:latin typeface="Cambria" pitchFamily="18" charset="0"/>
              <a:cs typeface="Arial" pitchFamily="34" charset="0"/>
            </a:endParaRPr>
          </a:p>
          <a:p>
            <a:pPr algn="just">
              <a:buFont typeface="Wingdings" pitchFamily="2" charset="2"/>
              <a:buChar char="ü"/>
            </a:pPr>
            <a:endParaRPr lang="en-US" sz="4400" dirty="0" smtClean="0">
              <a:latin typeface="Cambria" pitchFamily="18" charset="0"/>
              <a:cs typeface="Arial" pitchFamily="34" charset="0"/>
            </a:endParaRPr>
          </a:p>
          <a:p>
            <a:pPr algn="just">
              <a:buNone/>
            </a:pPr>
            <a:r>
              <a:rPr lang="en-US" sz="4400" dirty="0" smtClean="0">
                <a:latin typeface="Cambria" pitchFamily="18" charset="0"/>
                <a:cs typeface="Arial" pitchFamily="34" charset="0"/>
              </a:rPr>
              <a:t>                            </a:t>
            </a:r>
            <a:r>
              <a:rPr lang="en-US" sz="4400" b="1" dirty="0" err="1" smtClean="0">
                <a:latin typeface="Cambria" pitchFamily="18" charset="0"/>
                <a:cs typeface="Arial" pitchFamily="34" charset="0"/>
              </a:rPr>
              <a:t>Aprobat</a:t>
            </a:r>
            <a:r>
              <a:rPr lang="en-US" sz="4400" b="1" dirty="0" smtClean="0">
                <a:latin typeface="Cambria" pitchFamily="18" charset="0"/>
                <a:cs typeface="Arial" pitchFamily="34" charset="0"/>
              </a:rPr>
              <a:t>  2018-33996,2 </a:t>
            </a:r>
            <a:r>
              <a:rPr lang="en-US" sz="4400" b="1" dirty="0" err="1" smtClean="0">
                <a:latin typeface="Cambria" pitchFamily="18" charset="0"/>
                <a:cs typeface="Arial" pitchFamily="34" charset="0"/>
              </a:rPr>
              <a:t>mii</a:t>
            </a:r>
            <a:r>
              <a:rPr lang="en-US" sz="4400" b="1" dirty="0" smtClean="0">
                <a:latin typeface="Cambria" pitchFamily="18" charset="0"/>
                <a:cs typeface="Arial" pitchFamily="34" charset="0"/>
              </a:rPr>
              <a:t> lei</a:t>
            </a: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7</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2" name="Заголовок 11"/>
          <p:cNvSpPr>
            <a:spLocks noGrp="1"/>
          </p:cNvSpPr>
          <p:nvPr>
            <p:ph type="title"/>
          </p:nvPr>
        </p:nvSpPr>
        <p:spPr>
          <a:xfrm>
            <a:off x="457200" y="1285860"/>
            <a:ext cx="8229600" cy="642942"/>
          </a:xfrm>
        </p:spPr>
        <p:txBody>
          <a:bodyPr>
            <a:noAutofit/>
          </a:bodyPr>
          <a:lstStyle/>
          <a:p>
            <a:r>
              <a:rPr lang="ro-RO" sz="3000" b="1" dirty="0" smtClean="0">
                <a:latin typeface="Cambria" pitchFamily="18" charset="0"/>
                <a:cs typeface="Arial" pitchFamily="34" charset="0"/>
              </a:rPr>
              <a:t>Măsuri noi</a:t>
            </a:r>
            <a:endParaRPr lang="en-US" sz="3000" b="1" dirty="0">
              <a:latin typeface="Cambria" pitchFamily="18" charset="0"/>
              <a:cs typeface="Arial" pitchFamily="34" charset="0"/>
            </a:endParaRPr>
          </a:p>
        </p:txBody>
      </p:sp>
      <p:sp>
        <p:nvSpPr>
          <p:cNvPr id="13" name="Содержимое 12"/>
          <p:cNvSpPr>
            <a:spLocks noGrp="1"/>
          </p:cNvSpPr>
          <p:nvPr>
            <p:ph idx="1"/>
          </p:nvPr>
        </p:nvSpPr>
        <p:spPr>
          <a:xfrm>
            <a:off x="457200" y="1928802"/>
            <a:ext cx="8229600" cy="4197361"/>
          </a:xfrm>
        </p:spPr>
        <p:txBody>
          <a:bodyPr>
            <a:normAutofit fontScale="85000" lnSpcReduction="20000"/>
          </a:bodyPr>
          <a:lstStyle/>
          <a:p>
            <a:r>
              <a:rPr lang="ro-RO" sz="2600" b="1" i="1" dirty="0" smtClean="0">
                <a:latin typeface="Cambria" pitchFamily="18" charset="0"/>
                <a:cs typeface="Arial" pitchFamily="34" charset="0"/>
              </a:rPr>
              <a:t>1.Serviciul de Mediator comunitar  </a:t>
            </a:r>
            <a:r>
              <a:rPr lang="ro-RO" sz="2600" dirty="0" smtClean="0">
                <a:latin typeface="Cambria" pitchFamily="18" charset="0"/>
                <a:cs typeface="Arial" pitchFamily="34" charset="0"/>
              </a:rPr>
              <a:t>(</a:t>
            </a:r>
            <a:r>
              <a:rPr lang="ro-RO" sz="2600" b="1" dirty="0" smtClean="0">
                <a:latin typeface="Cambria" pitchFamily="18" charset="0"/>
                <a:cs typeface="Arial" pitchFamily="34" charset="0"/>
              </a:rPr>
              <a:t>H.G nr.  557 din 17.07.2013 </a:t>
            </a:r>
            <a:r>
              <a:rPr lang="ro-RO" sz="2600" dirty="0" smtClean="0">
                <a:latin typeface="Cambria" pitchFamily="18" charset="0"/>
                <a:cs typeface="Arial" pitchFamily="34" charset="0"/>
              </a:rPr>
              <a:t>”Pentru aprobarea Regulamentului-cadru cu privire la organizarea activităţii mediatorului comunitar ”)</a:t>
            </a:r>
            <a:endParaRPr lang="en-US" sz="2600" dirty="0" smtClean="0">
              <a:latin typeface="Cambria" pitchFamily="18" charset="0"/>
              <a:cs typeface="Arial" pitchFamily="34" charset="0"/>
            </a:endParaRPr>
          </a:p>
          <a:p>
            <a:pPr>
              <a:buNone/>
            </a:pPr>
            <a:r>
              <a:rPr lang="ro-RO" sz="2600" dirty="0" smtClean="0">
                <a:latin typeface="Cambria" pitchFamily="18" charset="0"/>
                <a:cs typeface="Arial" pitchFamily="34" charset="0"/>
              </a:rPr>
              <a:t>     TDS de la BS către BL de nivelul I (</a:t>
            </a:r>
            <a:r>
              <a:rPr lang="ro-RO" sz="2600" dirty="0" err="1" smtClean="0">
                <a:latin typeface="Cambria" pitchFamily="18" charset="0"/>
                <a:cs typeface="Arial" pitchFamily="34" charset="0"/>
              </a:rPr>
              <a:t>exceptie</a:t>
            </a:r>
            <a:r>
              <a:rPr lang="ro-RO" sz="2600" dirty="0" smtClean="0">
                <a:latin typeface="Cambria" pitchFamily="18" charset="0"/>
                <a:cs typeface="Arial" pitchFamily="34" charset="0"/>
              </a:rPr>
              <a:t> </a:t>
            </a:r>
            <a:r>
              <a:rPr lang="ro-RO" sz="2600" dirty="0" err="1" smtClean="0">
                <a:latin typeface="Cambria" pitchFamily="18" charset="0"/>
                <a:cs typeface="Arial" pitchFamily="34" charset="0"/>
              </a:rPr>
              <a:t>mun.Bălți</a:t>
            </a:r>
            <a:r>
              <a:rPr lang="ro-RO" sz="2600" dirty="0" smtClean="0">
                <a:latin typeface="Cambria" pitchFamily="18" charset="0"/>
                <a:cs typeface="Arial" pitchFamily="34" charset="0"/>
              </a:rPr>
              <a:t> și UTA </a:t>
            </a:r>
            <a:r>
              <a:rPr lang="ro-RO" sz="2600" dirty="0" err="1" smtClean="0">
                <a:latin typeface="Cambria" pitchFamily="18" charset="0"/>
                <a:cs typeface="Arial" pitchFamily="34" charset="0"/>
              </a:rPr>
              <a:t>Gîgăuzia</a:t>
            </a:r>
            <a:r>
              <a:rPr lang="ro-RO" sz="2600" dirty="0" smtClean="0">
                <a:latin typeface="Cambria" pitchFamily="18" charset="0"/>
                <a:cs typeface="Arial" pitchFamily="34" charset="0"/>
              </a:rPr>
              <a:t> –</a:t>
            </a:r>
            <a:r>
              <a:rPr lang="ro-RO" sz="2600" dirty="0" err="1" smtClean="0">
                <a:latin typeface="Cambria" pitchFamily="18" charset="0"/>
                <a:cs typeface="Arial" pitchFamily="34" charset="0"/>
              </a:rPr>
              <a:t>niv.II</a:t>
            </a:r>
            <a:r>
              <a:rPr lang="ro-RO" sz="2600" dirty="0" smtClean="0">
                <a:latin typeface="Cambria" pitchFamily="18" charset="0"/>
                <a:cs typeface="Arial" pitchFamily="34" charset="0"/>
              </a:rPr>
              <a:t>). </a:t>
            </a:r>
            <a:r>
              <a:rPr lang="en-US" sz="2600" dirty="0" smtClean="0">
                <a:latin typeface="Cambria" pitchFamily="18" charset="0"/>
                <a:cs typeface="Arial" pitchFamily="34" charset="0"/>
              </a:rPr>
              <a:t>                                                                                     </a:t>
            </a:r>
            <a:r>
              <a:rPr lang="ro-RO" sz="2600" b="1" dirty="0" smtClean="0">
                <a:latin typeface="Cambria" pitchFamily="18" charset="0"/>
                <a:cs typeface="Arial" pitchFamily="34" charset="0"/>
              </a:rPr>
              <a:t>F3-1099, P1P2-9019, P3-00371 </a:t>
            </a:r>
            <a:endParaRPr lang="en-US" sz="2600" b="1" dirty="0" smtClean="0">
              <a:latin typeface="Cambria" pitchFamily="18" charset="0"/>
              <a:cs typeface="Arial" pitchFamily="34" charset="0"/>
            </a:endParaRPr>
          </a:p>
          <a:p>
            <a:pPr>
              <a:buNone/>
            </a:pPr>
            <a:r>
              <a:rPr lang="en-US" sz="2600" b="1" dirty="0" smtClean="0">
                <a:latin typeface="Cambria" pitchFamily="18" charset="0"/>
                <a:cs typeface="Arial" pitchFamily="34" charset="0"/>
              </a:rPr>
              <a:t>                </a:t>
            </a:r>
            <a:r>
              <a:rPr lang="en-US" sz="2600" b="1" dirty="0" err="1" smtClean="0">
                <a:latin typeface="Cambria" pitchFamily="18" charset="0"/>
                <a:cs typeface="Arial" pitchFamily="34" charset="0"/>
              </a:rPr>
              <a:t>Aprobat</a:t>
            </a:r>
            <a:r>
              <a:rPr lang="en-US" sz="2600" b="1" dirty="0" smtClean="0">
                <a:latin typeface="Cambria" pitchFamily="18" charset="0"/>
                <a:cs typeface="Arial" pitchFamily="34" charset="0"/>
              </a:rPr>
              <a:t> 2018-2239,6 </a:t>
            </a:r>
            <a:r>
              <a:rPr lang="en-US" sz="2600" b="1" dirty="0" err="1" smtClean="0">
                <a:latin typeface="Cambria" pitchFamily="18" charset="0"/>
                <a:cs typeface="Arial" pitchFamily="34" charset="0"/>
              </a:rPr>
              <a:t>mii</a:t>
            </a:r>
            <a:r>
              <a:rPr lang="en-US" sz="2600" b="1" dirty="0" smtClean="0">
                <a:latin typeface="Cambria" pitchFamily="18" charset="0"/>
                <a:cs typeface="Arial" pitchFamily="34" charset="0"/>
              </a:rPr>
              <a:t> lei </a:t>
            </a:r>
            <a:endParaRPr lang="ro-RO" sz="2600" b="1" dirty="0" smtClean="0">
              <a:latin typeface="Cambria" pitchFamily="18" charset="0"/>
              <a:cs typeface="Arial" pitchFamily="34" charset="0"/>
            </a:endParaRPr>
          </a:p>
          <a:p>
            <a:r>
              <a:rPr lang="ro-RO" sz="2600" b="1" i="1" dirty="0" smtClean="0">
                <a:latin typeface="Cambria" pitchFamily="18" charset="0"/>
                <a:cs typeface="Arial" pitchFamily="34" charset="0"/>
              </a:rPr>
              <a:t>2.</a:t>
            </a:r>
            <a:r>
              <a:rPr lang="ro-RO" sz="2600" i="1" dirty="0" smtClean="0">
                <a:latin typeface="Cambria" pitchFamily="18" charset="0"/>
                <a:cs typeface="Arial" pitchFamily="34" charset="0"/>
              </a:rPr>
              <a:t> </a:t>
            </a:r>
            <a:r>
              <a:rPr lang="ro-RO" sz="2600" b="1" i="1" dirty="0" smtClean="0">
                <a:latin typeface="Cambria" pitchFamily="18" charset="0"/>
                <a:cs typeface="Arial" pitchFamily="34" charset="0"/>
              </a:rPr>
              <a:t>Asigurarea financiară a copiilor plasați în serviciile sociale </a:t>
            </a:r>
            <a:r>
              <a:rPr lang="ro-RO" sz="2600" i="1" dirty="0" smtClean="0">
                <a:latin typeface="Cambria" pitchFamily="18" charset="0"/>
                <a:cs typeface="Arial" pitchFamily="34" charset="0"/>
              </a:rPr>
              <a:t>(bani de buzunar) </a:t>
            </a:r>
            <a:r>
              <a:rPr lang="ro-RO" sz="2600" dirty="0" smtClean="0">
                <a:latin typeface="Cambria" pitchFamily="18" charset="0"/>
                <a:cs typeface="Arial" pitchFamily="34" charset="0"/>
              </a:rPr>
              <a:t>pentru copiii din serviciile CCTF, APP, Centre de plasament, Tutela, Casa comunitara pentru copii în </a:t>
            </a:r>
            <a:r>
              <a:rPr lang="ro-RO" sz="2600" dirty="0" err="1" smtClean="0">
                <a:latin typeface="Cambria" pitchFamily="18" charset="0"/>
                <a:cs typeface="Arial" pitchFamily="34" charset="0"/>
              </a:rPr>
              <a:t>sit.risc</a:t>
            </a:r>
            <a:r>
              <a:rPr lang="ro-RO" sz="2600" dirty="0" smtClean="0">
                <a:latin typeface="Cambria" pitchFamily="18" charset="0"/>
                <a:cs typeface="Arial" pitchFamily="34" charset="0"/>
              </a:rPr>
              <a:t>.</a:t>
            </a:r>
          </a:p>
          <a:p>
            <a:pPr>
              <a:buNone/>
            </a:pPr>
            <a:r>
              <a:rPr lang="ro-RO" sz="2600" dirty="0" smtClean="0">
                <a:latin typeface="Cambria" pitchFamily="18" charset="0"/>
                <a:cs typeface="Arial" pitchFamily="34" charset="0"/>
              </a:rPr>
              <a:t>     Anual </a:t>
            </a:r>
            <a:r>
              <a:rPr lang="ro-RO" sz="2600" b="1" dirty="0" smtClean="0">
                <a:latin typeface="Cambria" pitchFamily="18" charset="0"/>
                <a:cs typeface="Arial" pitchFamily="34" charset="0"/>
              </a:rPr>
              <a:t>4030 </a:t>
            </a:r>
            <a:r>
              <a:rPr lang="ro-RO" sz="2600" dirty="0" smtClean="0">
                <a:latin typeface="Cambria" pitchFamily="18" charset="0"/>
                <a:cs typeface="Arial" pitchFamily="34" charset="0"/>
              </a:rPr>
              <a:t>lei(10 lei zilnic, 100 lei la zi de naștere, 70 lei la 4 </a:t>
            </a:r>
            <a:r>
              <a:rPr lang="ro-RO" sz="2600" dirty="0" err="1" smtClean="0">
                <a:latin typeface="Cambria" pitchFamily="18" charset="0"/>
                <a:cs typeface="Arial" pitchFamily="34" charset="0"/>
              </a:rPr>
              <a:t>sarbatori</a:t>
            </a:r>
            <a:r>
              <a:rPr lang="ro-RO" sz="2600" dirty="0" smtClean="0">
                <a:latin typeface="Cambria" pitchFamily="18" charset="0"/>
                <a:cs typeface="Arial" pitchFamily="34" charset="0"/>
              </a:rPr>
              <a:t>. Copii </a:t>
            </a:r>
            <a:r>
              <a:rPr lang="ro-RO" sz="2600" dirty="0" err="1" smtClean="0">
                <a:latin typeface="Cambria" pitchFamily="18" charset="0"/>
                <a:cs typeface="Arial" pitchFamily="34" charset="0"/>
              </a:rPr>
              <a:t>începînd</a:t>
            </a:r>
            <a:r>
              <a:rPr lang="ro-RO" sz="2600" dirty="0" smtClean="0">
                <a:latin typeface="Cambria" pitchFamily="18" charset="0"/>
                <a:cs typeface="Arial" pitchFamily="34" charset="0"/>
              </a:rPr>
              <a:t> cu clasa V-cea </a:t>
            </a:r>
            <a:r>
              <a:rPr lang="ro-RO" sz="2600" dirty="0" err="1" smtClean="0">
                <a:latin typeface="Cambria" pitchFamily="18" charset="0"/>
                <a:cs typeface="Arial" pitchFamily="34" charset="0"/>
              </a:rPr>
              <a:t>pînă</a:t>
            </a:r>
            <a:r>
              <a:rPr lang="ro-RO" sz="2600" dirty="0" smtClean="0">
                <a:latin typeface="Cambria" pitchFamily="18" charset="0"/>
                <a:cs typeface="Arial" pitchFamily="34" charset="0"/>
              </a:rPr>
              <a:t> la 18 ani.    </a:t>
            </a:r>
            <a:r>
              <a:rPr lang="en-US" sz="2600" dirty="0" smtClean="0">
                <a:latin typeface="Cambria" pitchFamily="18" charset="0"/>
                <a:cs typeface="Arial" pitchFamily="34" charset="0"/>
              </a:rPr>
              <a:t>    </a:t>
            </a:r>
            <a:r>
              <a:rPr lang="ro-RO" sz="2600" dirty="0" smtClean="0">
                <a:latin typeface="Cambria" pitchFamily="18" charset="0"/>
                <a:cs typeface="Arial" pitchFamily="34" charset="0"/>
              </a:rPr>
              <a:t>        </a:t>
            </a:r>
            <a:r>
              <a:rPr lang="ro-RO" sz="2600" b="1" dirty="0" smtClean="0">
                <a:latin typeface="Cambria" pitchFamily="18" charset="0"/>
                <a:cs typeface="Arial" pitchFamily="34" charset="0"/>
              </a:rPr>
              <a:t>F3-1040,P1P2-9006, P3-00479, k-2729.</a:t>
            </a:r>
            <a:endParaRPr lang="en-US" sz="2600" b="1" dirty="0" smtClean="0">
              <a:latin typeface="Cambria" pitchFamily="18" charset="0"/>
              <a:cs typeface="Arial" pitchFamily="34" charset="0"/>
            </a:endParaRPr>
          </a:p>
          <a:p>
            <a:pPr>
              <a:buNone/>
            </a:pPr>
            <a:r>
              <a:rPr lang="en-US" sz="2600" b="1" dirty="0" smtClean="0">
                <a:latin typeface="Cambria" pitchFamily="18" charset="0"/>
                <a:cs typeface="Arial" pitchFamily="34" charset="0"/>
              </a:rPr>
              <a:t>                </a:t>
            </a:r>
            <a:r>
              <a:rPr lang="en-US" sz="2600" b="1" dirty="0" err="1" smtClean="0">
                <a:latin typeface="Cambria" pitchFamily="18" charset="0"/>
                <a:cs typeface="Arial" pitchFamily="34" charset="0"/>
              </a:rPr>
              <a:t>Aprobat</a:t>
            </a:r>
            <a:r>
              <a:rPr lang="en-US" sz="2600" b="1" dirty="0" smtClean="0">
                <a:latin typeface="Cambria" pitchFamily="18" charset="0"/>
                <a:cs typeface="Arial" pitchFamily="34" charset="0"/>
              </a:rPr>
              <a:t> 2018-10418,0 </a:t>
            </a:r>
            <a:r>
              <a:rPr lang="en-US" sz="2600" b="1" dirty="0" err="1" smtClean="0">
                <a:latin typeface="Cambria" pitchFamily="18" charset="0"/>
                <a:cs typeface="Arial" pitchFamily="34" charset="0"/>
              </a:rPr>
              <a:t>mii</a:t>
            </a:r>
            <a:r>
              <a:rPr lang="en-US" sz="2600" b="1" dirty="0" smtClean="0">
                <a:latin typeface="Cambria" pitchFamily="18" charset="0"/>
                <a:cs typeface="Arial" pitchFamily="34" charset="0"/>
              </a:rPr>
              <a:t> lei</a:t>
            </a:r>
          </a:p>
          <a:p>
            <a:endParaRPr lang="en-US" sz="2400" b="1" i="1" dirty="0" smtClean="0"/>
          </a:p>
          <a:p>
            <a:endParaRPr lang="ro-RO" sz="2400" dirty="0" smtClean="0"/>
          </a:p>
        </p:txBody>
      </p:sp>
      <p:sp>
        <p:nvSpPr>
          <p:cNvPr id="10" name="Substituent număr diapozitiv 9"/>
          <p:cNvSpPr>
            <a:spLocks noGrp="1"/>
          </p:cNvSpPr>
          <p:nvPr>
            <p:ph type="sldNum" sz="quarter" idx="12"/>
          </p:nvPr>
        </p:nvSpPr>
        <p:spPr/>
        <p:txBody>
          <a:bodyPr/>
          <a:lstStyle/>
          <a:p>
            <a:r>
              <a:rPr lang="ro-RO" dirty="0" smtClean="0"/>
              <a:t>8</a:t>
            </a:r>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1214446"/>
          </a:xfrm>
        </p:spPr>
        <p:txBody>
          <a:bodyPr>
            <a:noAutofit/>
          </a:bodyPr>
          <a:lstStyle/>
          <a:p>
            <a:r>
              <a:rPr lang="ro-RO" sz="3000" b="1" dirty="0" smtClean="0">
                <a:latin typeface="Cambria" pitchFamily="18" charset="0"/>
              </a:rPr>
              <a:t>Fondul de susţinere a populaţiei </a:t>
            </a:r>
            <a:r>
              <a:rPr lang="en-US" sz="3600" b="1" i="1" dirty="0" smtClean="0">
                <a:latin typeface="Arial" pitchFamily="34" charset="0"/>
                <a:cs typeface="Arial" pitchFamily="34" charset="0"/>
              </a:rPr>
              <a:t/>
            </a:r>
            <a:br>
              <a:rPr lang="en-US" sz="3600" b="1" i="1" dirty="0" smtClean="0">
                <a:latin typeface="Arial" pitchFamily="34" charset="0"/>
                <a:cs typeface="Arial" pitchFamily="34" charset="0"/>
              </a:rPr>
            </a:br>
            <a:endParaRPr lang="ru-RU" sz="3600" b="1" i="1" dirty="0">
              <a:latin typeface="Arial" pitchFamily="34" charset="0"/>
              <a:cs typeface="Arial" pitchFamily="34" charset="0"/>
            </a:endParaRPr>
          </a:p>
        </p:txBody>
      </p:sp>
      <p:sp>
        <p:nvSpPr>
          <p:cNvPr id="14" name="Содержимое 13"/>
          <p:cNvSpPr>
            <a:spLocks noGrp="1"/>
          </p:cNvSpPr>
          <p:nvPr>
            <p:ph idx="1"/>
          </p:nvPr>
        </p:nvSpPr>
        <p:spPr>
          <a:xfrm>
            <a:off x="285720" y="1714488"/>
            <a:ext cx="8229600" cy="4668550"/>
          </a:xfrm>
        </p:spPr>
        <p:txBody>
          <a:bodyPr>
            <a:normAutofit fontScale="55000" lnSpcReduction="20000"/>
          </a:bodyPr>
          <a:lstStyle/>
          <a:p>
            <a:pPr marL="457200" lvl="0" indent="-457200">
              <a:buNone/>
            </a:pPr>
            <a:r>
              <a:rPr lang="ro-RO" sz="3300" b="1" i="1" u="sng" dirty="0" smtClean="0">
                <a:latin typeface="Cambria" pitchFamily="18" charset="0"/>
                <a:cs typeface="Arial" pitchFamily="34" charset="0"/>
              </a:rPr>
              <a:t>Baza legală</a:t>
            </a:r>
            <a:r>
              <a:rPr lang="en-US" sz="3300" b="1" i="1" dirty="0" smtClean="0">
                <a:latin typeface="Cambria" pitchFamily="18" charset="0"/>
                <a:cs typeface="Arial" pitchFamily="34" charset="0"/>
              </a:rPr>
              <a:t>:</a:t>
            </a:r>
            <a:r>
              <a:rPr lang="ro-RO" sz="3300" b="1" i="1" dirty="0" smtClean="0">
                <a:latin typeface="Cambria" pitchFamily="18" charset="0"/>
                <a:cs typeface="Arial" pitchFamily="34" charset="0"/>
              </a:rPr>
              <a:t>   </a:t>
            </a:r>
            <a:r>
              <a:rPr lang="en-US" sz="3300" b="1" i="1" dirty="0" err="1" smtClean="0">
                <a:latin typeface="Cambria" pitchFamily="18" charset="0"/>
                <a:cs typeface="Arial" pitchFamily="34" charset="0"/>
              </a:rPr>
              <a:t>Legea</a:t>
            </a:r>
            <a:r>
              <a:rPr lang="ro-MO" sz="3300" b="1" i="1" dirty="0" smtClean="0">
                <a:latin typeface="Cambria" pitchFamily="18" charset="0"/>
                <a:cs typeface="Arial" pitchFamily="34" charset="0"/>
              </a:rPr>
              <a:t> nr.</a:t>
            </a:r>
            <a:r>
              <a:rPr lang="ro-RO" sz="3300" b="1" i="1" dirty="0" smtClean="0">
                <a:latin typeface="Cambria" pitchFamily="18" charset="0"/>
              </a:rPr>
              <a:t> 827-XIV  din  18.02.2000</a:t>
            </a:r>
            <a:r>
              <a:rPr lang="ro-RO" sz="3300" i="1" dirty="0" smtClean="0">
                <a:latin typeface="Cambria" pitchFamily="18" charset="0"/>
              </a:rPr>
              <a:t>   </a:t>
            </a:r>
            <a:r>
              <a:rPr lang="en-US" sz="3300" i="1" dirty="0" smtClean="0">
                <a:latin typeface="Cambria" pitchFamily="18" charset="0"/>
              </a:rPr>
              <a:t>                  </a:t>
            </a:r>
            <a:r>
              <a:rPr lang="ro-RO" sz="3300" i="1" dirty="0" smtClean="0">
                <a:latin typeface="Cambria" pitchFamily="18" charset="0"/>
              </a:rPr>
              <a:t>  </a:t>
            </a:r>
            <a:r>
              <a:rPr lang="en-US" sz="3300" i="1" dirty="0" smtClean="0">
                <a:latin typeface="Cambria" pitchFamily="18" charset="0"/>
              </a:rPr>
              <a:t>                                               </a:t>
            </a:r>
            <a:r>
              <a:rPr lang="ro-RO" sz="3300" i="1" dirty="0" smtClean="0">
                <a:latin typeface="Cambria" pitchFamily="18" charset="0"/>
              </a:rPr>
              <a:t>         </a:t>
            </a:r>
            <a:r>
              <a:rPr lang="ro-RO" sz="2900" i="1" dirty="0" smtClean="0">
                <a:latin typeface="Cambria" pitchFamily="18" charset="0"/>
              </a:rPr>
              <a:t>(modificat prin Legea nr.288 din 15.12.2017)</a:t>
            </a:r>
          </a:p>
          <a:p>
            <a:pPr>
              <a:buNone/>
            </a:pPr>
            <a:r>
              <a:rPr lang="ro-RO" sz="3300" b="1" i="1" dirty="0" smtClean="0">
                <a:latin typeface="Cambria" pitchFamily="18" charset="0"/>
              </a:rPr>
              <a:t>M</a:t>
            </a:r>
            <a:r>
              <a:rPr lang="en-US" sz="3300" b="1" i="1" dirty="0" err="1" smtClean="0">
                <a:latin typeface="Cambria" pitchFamily="18" charset="0"/>
              </a:rPr>
              <a:t>ijloacele</a:t>
            </a:r>
            <a:r>
              <a:rPr lang="en-US" sz="3300" b="1" i="1" dirty="0" smtClean="0">
                <a:latin typeface="Cambria" pitchFamily="18" charset="0"/>
              </a:rPr>
              <a:t> </a:t>
            </a:r>
            <a:r>
              <a:rPr lang="ro-RO" sz="3300" b="1" i="1" dirty="0" smtClean="0">
                <a:latin typeface="Cambria" pitchFamily="18" charset="0"/>
              </a:rPr>
              <a:t>fondului </a:t>
            </a:r>
            <a:r>
              <a:rPr lang="en-US" sz="3300" b="1" i="1" dirty="0" smtClean="0">
                <a:latin typeface="Cambria" pitchFamily="18" charset="0"/>
              </a:rPr>
              <a:t>se </a:t>
            </a:r>
            <a:r>
              <a:rPr lang="en-US" sz="3300" b="1" i="1" dirty="0" err="1" smtClean="0">
                <a:latin typeface="Cambria" pitchFamily="18" charset="0"/>
              </a:rPr>
              <a:t>utilizează</a:t>
            </a:r>
            <a:r>
              <a:rPr lang="en-US" sz="3300" b="1" i="1" dirty="0" smtClean="0">
                <a:latin typeface="Cambria" pitchFamily="18" charset="0"/>
              </a:rPr>
              <a:t>:</a:t>
            </a:r>
          </a:p>
          <a:p>
            <a:pPr>
              <a:buNone/>
            </a:pPr>
            <a:r>
              <a:rPr lang="ro-RO" sz="3300" b="1" dirty="0" smtClean="0">
                <a:latin typeface="Cambria" pitchFamily="18" charset="0"/>
              </a:rPr>
              <a:t>I.</a:t>
            </a:r>
            <a:r>
              <a:rPr lang="en-US" sz="3300" b="1" dirty="0" smtClean="0">
                <a:latin typeface="Cambria" pitchFamily="18" charset="0"/>
              </a:rPr>
              <a:t> </a:t>
            </a:r>
            <a:r>
              <a:rPr lang="en-US" sz="3300" b="1" dirty="0" err="1" smtClean="0">
                <a:latin typeface="Cambria" pitchFamily="18" charset="0"/>
              </a:rPr>
              <a:t>pentru</a:t>
            </a:r>
            <a:r>
              <a:rPr lang="en-US" sz="3300" b="1" dirty="0" smtClean="0">
                <a:latin typeface="Cambria" pitchFamily="18" charset="0"/>
              </a:rPr>
              <a:t> </a:t>
            </a:r>
            <a:r>
              <a:rPr lang="en-US" sz="3300" b="1" dirty="0" err="1" smtClean="0">
                <a:latin typeface="Cambria" pitchFamily="18" charset="0"/>
              </a:rPr>
              <a:t>finanțarea</a:t>
            </a:r>
            <a:r>
              <a:rPr lang="en-US" sz="3300" b="1" dirty="0" smtClean="0">
                <a:latin typeface="Cambria" pitchFamily="18" charset="0"/>
              </a:rPr>
              <a:t> </a:t>
            </a:r>
            <a:r>
              <a:rPr lang="en-US" sz="3300" b="1" dirty="0" err="1" smtClean="0">
                <a:latin typeface="Cambria" pitchFamily="18" charset="0"/>
              </a:rPr>
              <a:t>programelor</a:t>
            </a:r>
            <a:r>
              <a:rPr lang="en-US" sz="3300" b="1" dirty="0" smtClean="0">
                <a:latin typeface="Cambria" pitchFamily="18" charset="0"/>
              </a:rPr>
              <a:t> cu </a:t>
            </a:r>
            <a:r>
              <a:rPr lang="en-US" sz="3300" b="1" dirty="0" err="1" smtClean="0">
                <a:latin typeface="Cambria" pitchFamily="18" charset="0"/>
              </a:rPr>
              <a:t>destinație</a:t>
            </a:r>
            <a:r>
              <a:rPr lang="en-US" sz="3300" b="1" dirty="0" smtClean="0">
                <a:latin typeface="Cambria" pitchFamily="18" charset="0"/>
              </a:rPr>
              <a:t> </a:t>
            </a:r>
            <a:r>
              <a:rPr lang="en-US" sz="3300" b="1" dirty="0" err="1" smtClean="0">
                <a:latin typeface="Cambria" pitchFamily="18" charset="0"/>
              </a:rPr>
              <a:t>specială</a:t>
            </a:r>
            <a:r>
              <a:rPr lang="en-US" sz="3300" b="1" dirty="0" smtClean="0">
                <a:latin typeface="Cambria" pitchFamily="18" charset="0"/>
              </a:rPr>
              <a:t> </a:t>
            </a:r>
            <a:r>
              <a:rPr lang="en-US" sz="3300" b="1" dirty="0" err="1" smtClean="0">
                <a:latin typeface="Cambria" pitchFamily="18" charset="0"/>
              </a:rPr>
              <a:t>în</a:t>
            </a:r>
            <a:r>
              <a:rPr lang="en-US" sz="3300" b="1" dirty="0" smtClean="0">
                <a:latin typeface="Cambria" pitchFamily="18" charset="0"/>
              </a:rPr>
              <a:t> </a:t>
            </a:r>
            <a:r>
              <a:rPr lang="en-US" sz="3300" b="1" dirty="0" err="1" smtClean="0">
                <a:latin typeface="Cambria" pitchFamily="18" charset="0"/>
              </a:rPr>
              <a:t>domeniul</a:t>
            </a:r>
            <a:r>
              <a:rPr lang="en-US" sz="3300" b="1" dirty="0" smtClean="0">
                <a:latin typeface="Cambria" pitchFamily="18" charset="0"/>
              </a:rPr>
              <a:t> </a:t>
            </a:r>
            <a:r>
              <a:rPr lang="en-US" sz="3300" b="1" dirty="0" err="1" smtClean="0">
                <a:latin typeface="Cambria" pitchFamily="18" charset="0"/>
              </a:rPr>
              <a:t>asistenței</a:t>
            </a:r>
            <a:r>
              <a:rPr lang="en-US" sz="3300" b="1" dirty="0" smtClean="0">
                <a:latin typeface="Cambria" pitchFamily="18" charset="0"/>
              </a:rPr>
              <a:t> </a:t>
            </a:r>
            <a:r>
              <a:rPr lang="en-US" sz="3300" b="1" dirty="0" err="1" smtClean="0">
                <a:latin typeface="Cambria" pitchFamily="18" charset="0"/>
              </a:rPr>
              <a:t>sociale</a:t>
            </a:r>
            <a:r>
              <a:rPr lang="en-US" sz="3300" b="1" dirty="0" smtClean="0">
                <a:latin typeface="Cambria" pitchFamily="18" charset="0"/>
              </a:rPr>
              <a:t> </a:t>
            </a:r>
            <a:r>
              <a:rPr lang="en-US" sz="2900" dirty="0" smtClean="0">
                <a:latin typeface="Cambria" pitchFamily="18" charset="0"/>
              </a:rPr>
              <a:t>(</a:t>
            </a:r>
            <a:r>
              <a:rPr lang="en-US" sz="2900" dirty="0" err="1" smtClean="0">
                <a:latin typeface="Cambria" pitchFamily="18" charset="0"/>
              </a:rPr>
              <a:t>cheltuielile</a:t>
            </a:r>
            <a:r>
              <a:rPr lang="en-US" sz="2900" dirty="0" smtClean="0">
                <a:latin typeface="Cambria" pitchFamily="18" charset="0"/>
              </a:rPr>
              <a:t> </a:t>
            </a:r>
            <a:r>
              <a:rPr lang="en-US" sz="2900" dirty="0" err="1" smtClean="0">
                <a:latin typeface="Cambria" pitchFamily="18" charset="0"/>
              </a:rPr>
              <a:t>vor</a:t>
            </a:r>
            <a:r>
              <a:rPr lang="en-US" sz="2900" dirty="0" smtClean="0">
                <a:latin typeface="Cambria" pitchFamily="18" charset="0"/>
              </a:rPr>
              <a:t> </a:t>
            </a:r>
            <a:r>
              <a:rPr lang="en-US" sz="2900" dirty="0" err="1" smtClean="0">
                <a:latin typeface="Cambria" pitchFamily="18" charset="0"/>
              </a:rPr>
              <a:t>fi</a:t>
            </a:r>
            <a:r>
              <a:rPr lang="en-US" sz="2900" dirty="0" smtClean="0">
                <a:latin typeface="Cambria" pitchFamily="18" charset="0"/>
              </a:rPr>
              <a:t> </a:t>
            </a:r>
            <a:r>
              <a:rPr lang="en-US" sz="2900" dirty="0" err="1" smtClean="0">
                <a:latin typeface="Cambria" pitchFamily="18" charset="0"/>
              </a:rPr>
              <a:t>gestionate</a:t>
            </a:r>
            <a:r>
              <a:rPr lang="en-US" sz="2900" dirty="0" smtClean="0">
                <a:latin typeface="Cambria" pitchFamily="18" charset="0"/>
              </a:rPr>
              <a:t> de </a:t>
            </a:r>
            <a:r>
              <a:rPr lang="en-US" sz="2900" dirty="0" err="1" smtClean="0">
                <a:latin typeface="Cambria" pitchFamily="18" charset="0"/>
              </a:rPr>
              <a:t>Agenția</a:t>
            </a:r>
            <a:r>
              <a:rPr lang="en-US" sz="2900" dirty="0" smtClean="0">
                <a:latin typeface="Cambria" pitchFamily="18" charset="0"/>
              </a:rPr>
              <a:t> </a:t>
            </a:r>
            <a:r>
              <a:rPr lang="en-US" sz="2900" dirty="0" err="1" smtClean="0">
                <a:latin typeface="Cambria" pitchFamily="18" charset="0"/>
              </a:rPr>
              <a:t>națională</a:t>
            </a:r>
            <a:r>
              <a:rPr lang="en-US" sz="2900" dirty="0" smtClean="0">
                <a:latin typeface="Cambria" pitchFamily="18" charset="0"/>
              </a:rPr>
              <a:t> de </a:t>
            </a:r>
            <a:r>
              <a:rPr lang="en-US" sz="2900" dirty="0" err="1" smtClean="0">
                <a:latin typeface="Cambria" pitchFamily="18" charset="0"/>
              </a:rPr>
              <a:t>asistenta</a:t>
            </a:r>
            <a:r>
              <a:rPr lang="en-US" sz="2900" dirty="0" smtClean="0">
                <a:latin typeface="Cambria" pitchFamily="18" charset="0"/>
              </a:rPr>
              <a:t> </a:t>
            </a:r>
            <a:r>
              <a:rPr lang="en-US" sz="2900" dirty="0" err="1" smtClean="0">
                <a:latin typeface="Cambria" pitchFamily="18" charset="0"/>
              </a:rPr>
              <a:t>sociala</a:t>
            </a:r>
            <a:r>
              <a:rPr lang="en-US" sz="2900" dirty="0" smtClean="0">
                <a:latin typeface="Cambria" pitchFamily="18" charset="0"/>
              </a:rPr>
              <a:t> </a:t>
            </a:r>
            <a:r>
              <a:rPr lang="en-US" sz="2900" dirty="0" err="1" smtClean="0">
                <a:latin typeface="Cambria" pitchFamily="18" charset="0"/>
              </a:rPr>
              <a:t>prin</a:t>
            </a:r>
            <a:r>
              <a:rPr lang="en-US" sz="2900" dirty="0" smtClean="0">
                <a:latin typeface="Cambria" pitchFamily="18" charset="0"/>
              </a:rPr>
              <a:t> </a:t>
            </a:r>
            <a:r>
              <a:rPr lang="en-US" sz="2900" dirty="0" err="1" smtClean="0">
                <a:latin typeface="Cambria" pitchFamily="18" charset="0"/>
              </a:rPr>
              <a:t>instituții</a:t>
            </a:r>
            <a:r>
              <a:rPr lang="en-US" sz="2900" dirty="0" smtClean="0">
                <a:latin typeface="Cambria" pitchFamily="18" charset="0"/>
              </a:rPr>
              <a:t> </a:t>
            </a:r>
            <a:r>
              <a:rPr lang="en-US" sz="2900" dirty="0" err="1" smtClean="0">
                <a:latin typeface="Cambria" pitchFamily="18" charset="0"/>
              </a:rPr>
              <a:t>financiare</a:t>
            </a:r>
            <a:r>
              <a:rPr lang="en-US" sz="2900" dirty="0" smtClean="0">
                <a:latin typeface="Cambria" pitchFamily="18" charset="0"/>
              </a:rPr>
              <a:t> </a:t>
            </a:r>
            <a:r>
              <a:rPr lang="en-US" sz="2900" dirty="0" err="1" smtClean="0">
                <a:latin typeface="Cambria" pitchFamily="18" charset="0"/>
              </a:rPr>
              <a:t>către</a:t>
            </a:r>
            <a:r>
              <a:rPr lang="en-US" sz="2900" dirty="0" smtClean="0">
                <a:latin typeface="Cambria" pitchFamily="18" charset="0"/>
              </a:rPr>
              <a:t> </a:t>
            </a:r>
            <a:r>
              <a:rPr lang="en-US" sz="2900" dirty="0" err="1" smtClean="0">
                <a:latin typeface="Cambria" pitchFamily="18" charset="0"/>
              </a:rPr>
              <a:t>beneficiari</a:t>
            </a:r>
            <a:r>
              <a:rPr lang="en-US" sz="2900" dirty="0" smtClean="0">
                <a:latin typeface="Cambria" pitchFamily="18" charset="0"/>
              </a:rPr>
              <a:t>),</a:t>
            </a:r>
          </a:p>
          <a:p>
            <a:r>
              <a:rPr lang="en-US" sz="2900" dirty="0" err="1" smtClean="0">
                <a:latin typeface="Cambria" pitchFamily="18" charset="0"/>
              </a:rPr>
              <a:t>ajutor</a:t>
            </a:r>
            <a:r>
              <a:rPr lang="en-US" sz="2900" dirty="0" smtClean="0">
                <a:latin typeface="Cambria" pitchFamily="18" charset="0"/>
              </a:rPr>
              <a:t> material </a:t>
            </a:r>
            <a:r>
              <a:rPr lang="en-US" sz="2900" dirty="0" err="1" smtClean="0">
                <a:latin typeface="Cambria" pitchFamily="18" charset="0"/>
              </a:rPr>
              <a:t>anual</a:t>
            </a:r>
            <a:r>
              <a:rPr lang="en-US" sz="2900" dirty="0" smtClean="0">
                <a:latin typeface="Cambria" pitchFamily="18" charset="0"/>
              </a:rPr>
              <a:t> </a:t>
            </a:r>
            <a:r>
              <a:rPr lang="en-US" sz="2900" dirty="0" err="1" smtClean="0">
                <a:latin typeface="Cambria" pitchFamily="18" charset="0"/>
              </a:rPr>
              <a:t>pentru</a:t>
            </a:r>
            <a:r>
              <a:rPr lang="en-US" sz="2900" dirty="0" smtClean="0">
                <a:latin typeface="Cambria" pitchFamily="18" charset="0"/>
              </a:rPr>
              <a:t> </a:t>
            </a:r>
            <a:r>
              <a:rPr lang="en-US" sz="2900" dirty="0" err="1" smtClean="0">
                <a:latin typeface="Cambria" pitchFamily="18" charset="0"/>
              </a:rPr>
              <a:t>persoanele</a:t>
            </a:r>
            <a:r>
              <a:rPr lang="en-US" sz="2900" dirty="0" smtClean="0">
                <a:latin typeface="Cambria" pitchFamily="18" charset="0"/>
              </a:rPr>
              <a:t> cu </a:t>
            </a:r>
            <a:r>
              <a:rPr lang="en-US" sz="2900" dirty="0" err="1" smtClean="0">
                <a:latin typeface="Cambria" pitchFamily="18" charset="0"/>
              </a:rPr>
              <a:t>dizabilități</a:t>
            </a:r>
            <a:r>
              <a:rPr lang="en-US" sz="2900" dirty="0" smtClean="0">
                <a:latin typeface="Cambria" pitchFamily="18" charset="0"/>
              </a:rPr>
              <a:t> de </a:t>
            </a:r>
            <a:r>
              <a:rPr lang="en-US" sz="2900" dirty="0" err="1" smtClean="0">
                <a:latin typeface="Cambria" pitchFamily="18" charset="0"/>
              </a:rPr>
              <a:t>urma</a:t>
            </a:r>
            <a:r>
              <a:rPr lang="en-US" sz="2900" dirty="0" smtClean="0">
                <a:latin typeface="Cambria" pitchFamily="18" charset="0"/>
              </a:rPr>
              <a:t> </a:t>
            </a:r>
            <a:r>
              <a:rPr lang="en-US" sz="2900" dirty="0" err="1" smtClean="0">
                <a:latin typeface="Cambria" pitchFamily="18" charset="0"/>
              </a:rPr>
              <a:t>războiului</a:t>
            </a:r>
            <a:r>
              <a:rPr lang="en-US" sz="2900" dirty="0" smtClean="0">
                <a:latin typeface="Cambria" pitchFamily="18" charset="0"/>
              </a:rPr>
              <a:t> din </a:t>
            </a:r>
            <a:r>
              <a:rPr lang="en-US" sz="2900" dirty="0" err="1" smtClean="0">
                <a:latin typeface="Cambria" pitchFamily="18" charset="0"/>
              </a:rPr>
              <a:t>Afganistan</a:t>
            </a:r>
            <a:r>
              <a:rPr lang="en-US" sz="2900" dirty="0" smtClean="0">
                <a:latin typeface="Cambria" pitchFamily="18" charset="0"/>
              </a:rPr>
              <a:t>, de </a:t>
            </a:r>
            <a:r>
              <a:rPr lang="en-US" sz="2900" dirty="0" err="1" smtClean="0">
                <a:latin typeface="Cambria" pitchFamily="18" charset="0"/>
              </a:rPr>
              <a:t>pe</a:t>
            </a:r>
            <a:r>
              <a:rPr lang="en-US" sz="2900" dirty="0" smtClean="0">
                <a:latin typeface="Cambria" pitchFamily="18" charset="0"/>
              </a:rPr>
              <a:t> </a:t>
            </a:r>
            <a:r>
              <a:rPr lang="en-US" sz="2900" dirty="0" err="1" smtClean="0">
                <a:latin typeface="Cambria" pitchFamily="18" charset="0"/>
              </a:rPr>
              <a:t>urma</a:t>
            </a:r>
            <a:r>
              <a:rPr lang="en-US" sz="2900" dirty="0" smtClean="0">
                <a:latin typeface="Cambria" pitchFamily="18" charset="0"/>
              </a:rPr>
              <a:t> </a:t>
            </a:r>
            <a:r>
              <a:rPr lang="en-US" sz="2900" dirty="0" err="1" smtClean="0">
                <a:latin typeface="Cambria" pitchFamily="18" charset="0"/>
              </a:rPr>
              <a:t>acțiunilor</a:t>
            </a:r>
            <a:r>
              <a:rPr lang="en-US" sz="2900" dirty="0" smtClean="0">
                <a:latin typeface="Cambria" pitchFamily="18" charset="0"/>
              </a:rPr>
              <a:t> de </a:t>
            </a:r>
            <a:r>
              <a:rPr lang="en-US" sz="2900" dirty="0" err="1" smtClean="0">
                <a:latin typeface="Cambria" pitchFamily="18" charset="0"/>
              </a:rPr>
              <a:t>luptă</a:t>
            </a:r>
            <a:r>
              <a:rPr lang="en-US" sz="2900" dirty="0" smtClean="0">
                <a:latin typeface="Cambria" pitchFamily="18" charset="0"/>
              </a:rPr>
              <a:t> </a:t>
            </a:r>
            <a:r>
              <a:rPr lang="en-US" sz="2900" dirty="0" err="1" smtClean="0">
                <a:latin typeface="Cambria" pitchFamily="18" charset="0"/>
              </a:rPr>
              <a:t>pentru</a:t>
            </a:r>
            <a:r>
              <a:rPr lang="en-US" sz="2900" dirty="0" smtClean="0">
                <a:latin typeface="Cambria" pitchFamily="18" charset="0"/>
              </a:rPr>
              <a:t> </a:t>
            </a:r>
            <a:r>
              <a:rPr lang="en-US" sz="2900" dirty="0" err="1" smtClean="0">
                <a:latin typeface="Cambria" pitchFamily="18" charset="0"/>
              </a:rPr>
              <a:t>apărarea</a:t>
            </a:r>
            <a:r>
              <a:rPr lang="en-US" sz="2900" dirty="0" smtClean="0">
                <a:latin typeface="Cambria" pitchFamily="18" charset="0"/>
              </a:rPr>
              <a:t> </a:t>
            </a:r>
            <a:r>
              <a:rPr lang="en-US" sz="2900" dirty="0" err="1" smtClean="0">
                <a:latin typeface="Cambria" pitchFamily="18" charset="0"/>
              </a:rPr>
              <a:t>integrității</a:t>
            </a:r>
            <a:r>
              <a:rPr lang="en-US" sz="2900" dirty="0" smtClean="0">
                <a:latin typeface="Cambria" pitchFamily="18" charset="0"/>
              </a:rPr>
              <a:t> </a:t>
            </a:r>
            <a:r>
              <a:rPr lang="en-US" sz="2900" dirty="0" err="1" smtClean="0">
                <a:latin typeface="Cambria" pitchFamily="18" charset="0"/>
              </a:rPr>
              <a:t>teritoriale</a:t>
            </a:r>
            <a:r>
              <a:rPr lang="en-US" sz="2900" dirty="0" smtClean="0">
                <a:latin typeface="Cambria" pitchFamily="18" charset="0"/>
              </a:rPr>
              <a:t> </a:t>
            </a:r>
            <a:r>
              <a:rPr lang="en-US" sz="2900" dirty="0" err="1" smtClean="0">
                <a:latin typeface="Cambria" pitchFamily="18" charset="0"/>
              </a:rPr>
              <a:t>și</a:t>
            </a:r>
            <a:r>
              <a:rPr lang="en-US" sz="2900" dirty="0" smtClean="0">
                <a:latin typeface="Cambria" pitchFamily="18" charset="0"/>
              </a:rPr>
              <a:t> </a:t>
            </a:r>
            <a:r>
              <a:rPr lang="en-US" sz="2900" dirty="0" err="1" smtClean="0">
                <a:latin typeface="Cambria" pitchFamily="18" charset="0"/>
              </a:rPr>
              <a:t>independenței</a:t>
            </a:r>
            <a:r>
              <a:rPr lang="en-US" sz="2900" dirty="0" smtClean="0">
                <a:latin typeface="Cambria" pitchFamily="18" charset="0"/>
              </a:rPr>
              <a:t> RM,  </a:t>
            </a:r>
            <a:r>
              <a:rPr lang="en-US" sz="2900" dirty="0" err="1" smtClean="0">
                <a:latin typeface="Cambria" pitchFamily="18" charset="0"/>
              </a:rPr>
              <a:t>și</a:t>
            </a:r>
            <a:r>
              <a:rPr lang="en-US" sz="2900" dirty="0" smtClean="0">
                <a:latin typeface="Cambria" pitchFamily="18" charset="0"/>
              </a:rPr>
              <a:t> </a:t>
            </a:r>
            <a:r>
              <a:rPr lang="en-US" sz="2900" dirty="0" err="1" smtClean="0">
                <a:latin typeface="Cambria" pitchFamily="18" charset="0"/>
              </a:rPr>
              <a:t>familiile</a:t>
            </a:r>
            <a:r>
              <a:rPr lang="en-US" sz="2900" dirty="0" smtClean="0">
                <a:latin typeface="Cambria" pitchFamily="18" charset="0"/>
              </a:rPr>
              <a:t> </a:t>
            </a:r>
            <a:r>
              <a:rPr lang="en-US" sz="2900" dirty="0" err="1" smtClean="0">
                <a:latin typeface="Cambria" pitchFamily="18" charset="0"/>
              </a:rPr>
              <a:t>acestora</a:t>
            </a:r>
            <a:r>
              <a:rPr lang="en-US" sz="2900" dirty="0" smtClean="0">
                <a:latin typeface="Cambria" pitchFamily="18" charset="0"/>
              </a:rPr>
              <a:t>(</a:t>
            </a:r>
            <a:r>
              <a:rPr lang="en-US" sz="2900" dirty="0" err="1" smtClean="0">
                <a:latin typeface="Cambria" pitchFamily="18" charset="0"/>
              </a:rPr>
              <a:t>soții</a:t>
            </a:r>
            <a:r>
              <a:rPr lang="en-US" sz="2900" dirty="0" smtClean="0">
                <a:latin typeface="Cambria" pitchFamily="18" charset="0"/>
              </a:rPr>
              <a:t> </a:t>
            </a:r>
            <a:r>
              <a:rPr lang="en-US" sz="2900" dirty="0" err="1" smtClean="0">
                <a:latin typeface="Cambria" pitchFamily="18" charset="0"/>
              </a:rPr>
              <a:t>necăsătoriți</a:t>
            </a:r>
            <a:r>
              <a:rPr lang="en-US" sz="2900" dirty="0" smtClean="0">
                <a:latin typeface="Cambria" pitchFamily="18" charset="0"/>
              </a:rPr>
              <a:t> </a:t>
            </a:r>
            <a:r>
              <a:rPr lang="en-US" sz="2900" dirty="0" err="1" smtClean="0">
                <a:latin typeface="Cambria" pitchFamily="18" charset="0"/>
              </a:rPr>
              <a:t>inapți</a:t>
            </a:r>
            <a:r>
              <a:rPr lang="en-US" sz="2900" dirty="0" smtClean="0">
                <a:latin typeface="Cambria" pitchFamily="18" charset="0"/>
              </a:rPr>
              <a:t> de </a:t>
            </a:r>
            <a:r>
              <a:rPr lang="en-US" sz="2900" dirty="0" err="1" smtClean="0">
                <a:latin typeface="Cambria" pitchFamily="18" charset="0"/>
              </a:rPr>
              <a:t>muncă</a:t>
            </a:r>
            <a:r>
              <a:rPr lang="en-US" sz="2900" dirty="0" smtClean="0">
                <a:latin typeface="Cambria" pitchFamily="18" charset="0"/>
              </a:rPr>
              <a:t>, </a:t>
            </a:r>
            <a:r>
              <a:rPr lang="en-US" sz="2900" dirty="0" err="1" smtClean="0">
                <a:latin typeface="Cambria" pitchFamily="18" charset="0"/>
              </a:rPr>
              <a:t>iar</a:t>
            </a:r>
            <a:r>
              <a:rPr lang="en-US" sz="2900" dirty="0" smtClean="0">
                <a:latin typeface="Cambria" pitchFamily="18" charset="0"/>
              </a:rPr>
              <a:t> </a:t>
            </a:r>
            <a:r>
              <a:rPr lang="en-US" sz="2900" dirty="0" err="1" smtClean="0">
                <a:latin typeface="Cambria" pitchFamily="18" charset="0"/>
              </a:rPr>
              <a:t>în</a:t>
            </a:r>
            <a:r>
              <a:rPr lang="en-US" sz="2900" dirty="0" smtClean="0">
                <a:latin typeface="Cambria" pitchFamily="18" charset="0"/>
              </a:rPr>
              <a:t> </a:t>
            </a:r>
            <a:r>
              <a:rPr lang="en-US" sz="2900" dirty="0" err="1" smtClean="0">
                <a:latin typeface="Cambria" pitchFamily="18" charset="0"/>
              </a:rPr>
              <a:t>cazul</a:t>
            </a:r>
            <a:r>
              <a:rPr lang="en-US" sz="2900" dirty="0" smtClean="0">
                <a:latin typeface="Cambria" pitchFamily="18" charset="0"/>
              </a:rPr>
              <a:t> </a:t>
            </a:r>
            <a:r>
              <a:rPr lang="en-US" sz="2900" dirty="0" err="1" smtClean="0">
                <a:latin typeface="Cambria" pitchFamily="18" charset="0"/>
              </a:rPr>
              <a:t>lipsei</a:t>
            </a:r>
            <a:r>
              <a:rPr lang="en-US" sz="2900" dirty="0" smtClean="0">
                <a:latin typeface="Cambria" pitchFamily="18" charset="0"/>
              </a:rPr>
              <a:t> </a:t>
            </a:r>
            <a:r>
              <a:rPr lang="en-US" sz="2900" dirty="0" err="1" smtClean="0">
                <a:latin typeface="Cambria" pitchFamily="18" charset="0"/>
              </a:rPr>
              <a:t>acestora</a:t>
            </a:r>
            <a:r>
              <a:rPr lang="en-US" sz="2900" dirty="0" smtClean="0">
                <a:latin typeface="Cambria" pitchFamily="18" charset="0"/>
              </a:rPr>
              <a:t>, </a:t>
            </a:r>
            <a:r>
              <a:rPr lang="en-US" sz="2900" dirty="0" err="1" smtClean="0">
                <a:latin typeface="Cambria" pitchFamily="18" charset="0"/>
              </a:rPr>
              <a:t>unul</a:t>
            </a:r>
            <a:r>
              <a:rPr lang="en-US" sz="2900" dirty="0" smtClean="0">
                <a:latin typeface="Cambria" pitchFamily="18" charset="0"/>
              </a:rPr>
              <a:t> </a:t>
            </a:r>
            <a:r>
              <a:rPr lang="en-US" sz="2900" dirty="0" err="1" smtClean="0">
                <a:latin typeface="Cambria" pitchFamily="18" charset="0"/>
              </a:rPr>
              <a:t>dintre</a:t>
            </a:r>
            <a:r>
              <a:rPr lang="en-US" sz="2900" dirty="0" smtClean="0">
                <a:latin typeface="Cambria" pitchFamily="18" charset="0"/>
              </a:rPr>
              <a:t> </a:t>
            </a:r>
            <a:r>
              <a:rPr lang="en-US" sz="2900" dirty="0" err="1" smtClean="0">
                <a:latin typeface="Cambria" pitchFamily="18" charset="0"/>
              </a:rPr>
              <a:t>părinți</a:t>
            </a:r>
            <a:r>
              <a:rPr lang="en-US" sz="2900" dirty="0" smtClean="0">
                <a:latin typeface="Cambria" pitchFamily="18" charset="0"/>
              </a:rPr>
              <a:t>),</a:t>
            </a:r>
          </a:p>
          <a:p>
            <a:r>
              <a:rPr lang="en-US" sz="2900" dirty="0" err="1" smtClean="0">
                <a:latin typeface="Cambria" pitchFamily="18" charset="0"/>
              </a:rPr>
              <a:t>persoanele</a:t>
            </a:r>
            <a:r>
              <a:rPr lang="en-US" sz="2900" dirty="0" smtClean="0">
                <a:latin typeface="Cambria" pitchFamily="18" charset="0"/>
              </a:rPr>
              <a:t> cu </a:t>
            </a:r>
            <a:r>
              <a:rPr lang="en-US" sz="2900" dirty="0" err="1" smtClean="0">
                <a:latin typeface="Cambria" pitchFamily="18" charset="0"/>
              </a:rPr>
              <a:t>dizabilități</a:t>
            </a:r>
            <a:r>
              <a:rPr lang="en-US" sz="2900" dirty="0" smtClean="0">
                <a:latin typeface="Cambria" pitchFamily="18" charset="0"/>
              </a:rPr>
              <a:t> </a:t>
            </a:r>
            <a:r>
              <a:rPr lang="en-US" sz="2900" dirty="0" err="1" smtClean="0">
                <a:latin typeface="Cambria" pitchFamily="18" charset="0"/>
              </a:rPr>
              <a:t>participanți</a:t>
            </a:r>
            <a:r>
              <a:rPr lang="en-US" sz="2900" dirty="0" smtClean="0">
                <a:latin typeface="Cambria" pitchFamily="18" charset="0"/>
              </a:rPr>
              <a:t> la </a:t>
            </a:r>
            <a:r>
              <a:rPr lang="en-US" sz="2900" dirty="0" err="1" smtClean="0">
                <a:latin typeface="Cambria" pitchFamily="18" charset="0"/>
              </a:rPr>
              <a:t>lichidarea</a:t>
            </a:r>
            <a:r>
              <a:rPr lang="en-US" sz="2900" dirty="0" smtClean="0">
                <a:latin typeface="Cambria" pitchFamily="18" charset="0"/>
              </a:rPr>
              <a:t> </a:t>
            </a:r>
            <a:r>
              <a:rPr lang="en-US" sz="2900" dirty="0" err="1" smtClean="0">
                <a:latin typeface="Cambria" pitchFamily="18" charset="0"/>
              </a:rPr>
              <a:t>consecințelor</a:t>
            </a:r>
            <a:r>
              <a:rPr lang="en-US" sz="2900" dirty="0" smtClean="0">
                <a:latin typeface="Cambria" pitchFamily="18" charset="0"/>
              </a:rPr>
              <a:t> </a:t>
            </a:r>
            <a:r>
              <a:rPr lang="en-US" sz="2900" dirty="0" err="1" smtClean="0">
                <a:latin typeface="Cambria" pitchFamily="18" charset="0"/>
              </a:rPr>
              <a:t>avariei</a:t>
            </a:r>
            <a:r>
              <a:rPr lang="en-US" sz="2900" dirty="0" smtClean="0">
                <a:latin typeface="Cambria" pitchFamily="18" charset="0"/>
              </a:rPr>
              <a:t> de la C.A.E. </a:t>
            </a:r>
            <a:r>
              <a:rPr lang="en-US" sz="2900" dirty="0" err="1" smtClean="0">
                <a:latin typeface="Cambria" pitchFamily="18" charset="0"/>
              </a:rPr>
              <a:t>Cernobil</a:t>
            </a:r>
            <a:r>
              <a:rPr lang="en-US" sz="2900" dirty="0" smtClean="0">
                <a:latin typeface="Cambria" pitchFamily="18" charset="0"/>
              </a:rPr>
              <a:t>,</a:t>
            </a:r>
          </a:p>
          <a:p>
            <a:r>
              <a:rPr lang="en-US" sz="2900" dirty="0" err="1" smtClean="0">
                <a:latin typeface="Cambria" pitchFamily="18" charset="0"/>
              </a:rPr>
              <a:t>participanții</a:t>
            </a:r>
            <a:r>
              <a:rPr lang="en-US" sz="2900" dirty="0" smtClean="0">
                <a:latin typeface="Cambria" pitchFamily="18" charset="0"/>
              </a:rPr>
              <a:t> la </a:t>
            </a:r>
            <a:r>
              <a:rPr lang="en-US" sz="2900" dirty="0" err="1" smtClean="0">
                <a:latin typeface="Cambria" pitchFamily="18" charset="0"/>
              </a:rPr>
              <a:t>cel</a:t>
            </a:r>
            <a:r>
              <a:rPr lang="en-US" sz="2900" dirty="0" smtClean="0">
                <a:latin typeface="Cambria" pitchFamily="18" charset="0"/>
              </a:rPr>
              <a:t> de-al </a:t>
            </a:r>
            <a:r>
              <a:rPr lang="en-US" sz="2900" dirty="0" err="1" smtClean="0">
                <a:latin typeface="Cambria" pitchFamily="18" charset="0"/>
              </a:rPr>
              <a:t>doilea</a:t>
            </a:r>
            <a:r>
              <a:rPr lang="en-US" sz="2900" dirty="0" smtClean="0">
                <a:latin typeface="Cambria" pitchFamily="18" charset="0"/>
              </a:rPr>
              <a:t> </a:t>
            </a:r>
            <a:r>
              <a:rPr lang="en-US" sz="2900" dirty="0" err="1" smtClean="0">
                <a:latin typeface="Cambria" pitchFamily="18" charset="0"/>
              </a:rPr>
              <a:t>Război</a:t>
            </a:r>
            <a:r>
              <a:rPr lang="en-US" sz="2900" dirty="0" smtClean="0">
                <a:latin typeface="Cambria" pitchFamily="18" charset="0"/>
              </a:rPr>
              <a:t> </a:t>
            </a:r>
            <a:r>
              <a:rPr lang="en-US" sz="2900" dirty="0" err="1" smtClean="0">
                <a:latin typeface="Cambria" pitchFamily="18" charset="0"/>
              </a:rPr>
              <a:t>Mondial</a:t>
            </a:r>
            <a:r>
              <a:rPr lang="en-US" sz="2900" dirty="0" smtClean="0">
                <a:latin typeface="Cambria" pitchFamily="18" charset="0"/>
              </a:rPr>
              <a:t>,</a:t>
            </a:r>
          </a:p>
          <a:p>
            <a:r>
              <a:rPr lang="en-US" sz="2900" dirty="0" err="1" smtClean="0">
                <a:latin typeface="Cambria" pitchFamily="18" charset="0"/>
              </a:rPr>
              <a:t>compensarea</a:t>
            </a:r>
            <a:r>
              <a:rPr lang="en-US" sz="2900" dirty="0" smtClean="0">
                <a:latin typeface="Cambria" pitchFamily="18" charset="0"/>
              </a:rPr>
              <a:t> </a:t>
            </a:r>
            <a:r>
              <a:rPr lang="en-US" sz="2900" dirty="0" err="1" smtClean="0">
                <a:latin typeface="Cambria" pitchFamily="18" charset="0"/>
              </a:rPr>
              <a:t>parțială</a:t>
            </a:r>
            <a:r>
              <a:rPr lang="en-US" sz="2900" dirty="0" smtClean="0">
                <a:latin typeface="Cambria" pitchFamily="18" charset="0"/>
              </a:rPr>
              <a:t> a </a:t>
            </a:r>
            <a:r>
              <a:rPr lang="en-US" sz="2900" dirty="0" err="1" smtClean="0">
                <a:latin typeface="Cambria" pitchFamily="18" charset="0"/>
              </a:rPr>
              <a:t>cheltuielilor</a:t>
            </a:r>
            <a:r>
              <a:rPr lang="en-US" sz="2900" dirty="0" smtClean="0">
                <a:latin typeface="Cambria" pitchFamily="18" charset="0"/>
              </a:rPr>
              <a:t> de </a:t>
            </a:r>
            <a:r>
              <a:rPr lang="en-US" sz="2900" dirty="0" err="1" smtClean="0">
                <a:latin typeface="Cambria" pitchFamily="18" charset="0"/>
              </a:rPr>
              <a:t>transportare</a:t>
            </a:r>
            <a:r>
              <a:rPr lang="en-US" sz="2900" dirty="0" smtClean="0">
                <a:latin typeface="Cambria" pitchFamily="18" charset="0"/>
              </a:rPr>
              <a:t> de </a:t>
            </a:r>
            <a:r>
              <a:rPr lang="en-US" sz="2900" dirty="0" err="1" smtClean="0">
                <a:latin typeface="Cambria" pitchFamily="18" charset="0"/>
              </a:rPr>
              <a:t>peste</a:t>
            </a:r>
            <a:r>
              <a:rPr lang="en-US" sz="2900" dirty="0" smtClean="0">
                <a:latin typeface="Cambria" pitchFamily="18" charset="0"/>
              </a:rPr>
              <a:t> </a:t>
            </a:r>
            <a:r>
              <a:rPr lang="en-US" sz="2900" dirty="0" err="1" smtClean="0">
                <a:latin typeface="Cambria" pitchFamily="18" charset="0"/>
              </a:rPr>
              <a:t>hotare</a:t>
            </a:r>
            <a:r>
              <a:rPr lang="en-US" sz="2900" dirty="0" smtClean="0">
                <a:latin typeface="Cambria" pitchFamily="18" charset="0"/>
              </a:rPr>
              <a:t> a </a:t>
            </a:r>
            <a:r>
              <a:rPr lang="en-US" sz="2900" dirty="0" err="1" smtClean="0">
                <a:latin typeface="Cambria" pitchFamily="18" charset="0"/>
              </a:rPr>
              <a:t>corpurilor</a:t>
            </a:r>
            <a:r>
              <a:rPr lang="en-US" sz="2900" dirty="0" smtClean="0">
                <a:latin typeface="Cambria" pitchFamily="18" charset="0"/>
              </a:rPr>
              <a:t> </a:t>
            </a:r>
            <a:r>
              <a:rPr lang="en-US" sz="2900" dirty="0" err="1" smtClean="0">
                <a:latin typeface="Cambria" pitchFamily="18" charset="0"/>
              </a:rPr>
              <a:t>neînsuflețite</a:t>
            </a:r>
            <a:r>
              <a:rPr lang="en-US" sz="2900" dirty="0" smtClean="0">
                <a:latin typeface="Cambria" pitchFamily="18" charset="0"/>
              </a:rPr>
              <a:t> ale </a:t>
            </a:r>
            <a:r>
              <a:rPr lang="en-US" sz="2900" dirty="0" err="1" smtClean="0">
                <a:latin typeface="Cambria" pitchFamily="18" charset="0"/>
              </a:rPr>
              <a:t>cetățenilor</a:t>
            </a:r>
            <a:r>
              <a:rPr lang="en-US" sz="2900" dirty="0" smtClean="0">
                <a:latin typeface="Cambria" pitchFamily="18" charset="0"/>
              </a:rPr>
              <a:t> </a:t>
            </a:r>
            <a:r>
              <a:rPr lang="en-US" sz="2900" dirty="0" err="1" smtClean="0">
                <a:latin typeface="Cambria" pitchFamily="18" charset="0"/>
              </a:rPr>
              <a:t>RM,etc</a:t>
            </a:r>
            <a:r>
              <a:rPr lang="en-US" sz="2900" dirty="0" smtClean="0">
                <a:latin typeface="Cambria" pitchFamily="18" charset="0"/>
              </a:rPr>
              <a:t>.</a:t>
            </a:r>
          </a:p>
          <a:p>
            <a:pPr>
              <a:buNone/>
            </a:pPr>
            <a:r>
              <a:rPr lang="ro-RO" sz="3300" b="1" dirty="0" smtClean="0">
                <a:latin typeface="Cambria" pitchFamily="18" charset="0"/>
              </a:rPr>
              <a:t>II.</a:t>
            </a:r>
            <a:r>
              <a:rPr lang="en-US" sz="3300" b="1" dirty="0" smtClean="0">
                <a:latin typeface="Cambria" pitchFamily="18" charset="0"/>
              </a:rPr>
              <a:t> </a:t>
            </a:r>
            <a:r>
              <a:rPr lang="en-US" sz="3300" b="1" dirty="0" err="1" smtClean="0">
                <a:latin typeface="Cambria" pitchFamily="18" charset="0"/>
              </a:rPr>
              <a:t>pentru</a:t>
            </a:r>
            <a:r>
              <a:rPr lang="en-US" sz="3300" b="1" dirty="0" smtClean="0">
                <a:latin typeface="Cambria" pitchFamily="18" charset="0"/>
              </a:rPr>
              <a:t> </a:t>
            </a:r>
            <a:r>
              <a:rPr lang="en-US" sz="3300" b="1" dirty="0" err="1" smtClean="0">
                <a:latin typeface="Cambria" pitchFamily="18" charset="0"/>
              </a:rPr>
              <a:t>finanțarea</a:t>
            </a:r>
            <a:r>
              <a:rPr lang="en-US" sz="3300" b="1" dirty="0" smtClean="0">
                <a:latin typeface="Cambria" pitchFamily="18" charset="0"/>
              </a:rPr>
              <a:t> </a:t>
            </a:r>
            <a:r>
              <a:rPr lang="en-US" sz="3300" b="1" dirty="0" err="1" smtClean="0">
                <a:latin typeface="Cambria" pitchFamily="18" charset="0"/>
              </a:rPr>
              <a:t>serviciilor</a:t>
            </a:r>
            <a:r>
              <a:rPr lang="en-US" sz="3300" b="1" dirty="0" smtClean="0">
                <a:latin typeface="Cambria" pitchFamily="18" charset="0"/>
              </a:rPr>
              <a:t> </a:t>
            </a:r>
            <a:r>
              <a:rPr lang="en-US" sz="3300" b="1" dirty="0" err="1" smtClean="0">
                <a:latin typeface="Cambria" pitchFamily="18" charset="0"/>
              </a:rPr>
              <a:t>sociale</a:t>
            </a:r>
            <a:r>
              <a:rPr lang="en-US" sz="3300" b="1" dirty="0" smtClean="0">
                <a:latin typeface="Cambria" pitchFamily="18" charset="0"/>
              </a:rPr>
              <a:t> </a:t>
            </a:r>
            <a:r>
              <a:rPr lang="en-US" sz="3300" b="1" dirty="0" err="1" smtClean="0">
                <a:latin typeface="Cambria" pitchFamily="18" charset="0"/>
              </a:rPr>
              <a:t>incluse</a:t>
            </a:r>
            <a:r>
              <a:rPr lang="en-US" sz="3300" b="1" dirty="0" smtClean="0">
                <a:latin typeface="Cambria" pitchFamily="18" charset="0"/>
              </a:rPr>
              <a:t> </a:t>
            </a:r>
            <a:r>
              <a:rPr lang="en-US" sz="3300" b="1" dirty="0" err="1" smtClean="0">
                <a:latin typeface="Cambria" pitchFamily="18" charset="0"/>
              </a:rPr>
              <a:t>în</a:t>
            </a:r>
            <a:r>
              <a:rPr lang="en-US" sz="3300" b="1" dirty="0" smtClean="0">
                <a:latin typeface="Cambria" pitchFamily="18" charset="0"/>
              </a:rPr>
              <a:t> </a:t>
            </a:r>
            <a:r>
              <a:rPr lang="en-US" sz="3300" b="1" dirty="0" err="1" smtClean="0">
                <a:latin typeface="Cambria" pitchFamily="18" charset="0"/>
              </a:rPr>
              <a:t>pachetul</a:t>
            </a:r>
            <a:r>
              <a:rPr lang="en-US" sz="3300" b="1" dirty="0" smtClean="0">
                <a:latin typeface="Cambria" pitchFamily="18" charset="0"/>
              </a:rPr>
              <a:t> minim de </a:t>
            </a:r>
            <a:r>
              <a:rPr lang="en-US" sz="3300" b="1" dirty="0" err="1" smtClean="0">
                <a:latin typeface="Cambria" pitchFamily="18" charset="0"/>
              </a:rPr>
              <a:t>servicii</a:t>
            </a:r>
            <a:r>
              <a:rPr lang="en-US" sz="3300" b="1" dirty="0" smtClean="0">
                <a:latin typeface="Cambria" pitchFamily="18" charset="0"/>
              </a:rPr>
              <a:t> </a:t>
            </a:r>
            <a:r>
              <a:rPr lang="en-US" sz="3300" b="1" dirty="0" err="1" smtClean="0">
                <a:latin typeface="Cambria" pitchFamily="18" charset="0"/>
              </a:rPr>
              <a:t>sociale</a:t>
            </a:r>
            <a:r>
              <a:rPr lang="en-US" sz="3300" b="1" dirty="0" smtClean="0">
                <a:latin typeface="Cambria" pitchFamily="18" charset="0"/>
              </a:rPr>
              <a:t>  </a:t>
            </a:r>
            <a:r>
              <a:rPr lang="en-US" sz="2900" dirty="0" smtClean="0">
                <a:latin typeface="Cambria" pitchFamily="18" charset="0"/>
              </a:rPr>
              <a:t>(</a:t>
            </a:r>
            <a:r>
              <a:rPr lang="en-US" sz="2900" dirty="0" err="1" smtClean="0">
                <a:latin typeface="Cambria" pitchFamily="18" charset="0"/>
              </a:rPr>
              <a:t>cheltuielile</a:t>
            </a:r>
            <a:r>
              <a:rPr lang="en-US" sz="2900" dirty="0" smtClean="0">
                <a:latin typeface="Cambria" pitchFamily="18" charset="0"/>
              </a:rPr>
              <a:t> </a:t>
            </a:r>
            <a:r>
              <a:rPr lang="en-US" sz="2900" dirty="0" err="1" smtClean="0">
                <a:latin typeface="Cambria" pitchFamily="18" charset="0"/>
              </a:rPr>
              <a:t>vor</a:t>
            </a:r>
            <a:r>
              <a:rPr lang="en-US" sz="2900" dirty="0" smtClean="0">
                <a:latin typeface="Cambria" pitchFamily="18" charset="0"/>
              </a:rPr>
              <a:t> </a:t>
            </a:r>
            <a:r>
              <a:rPr lang="en-US" sz="2900" dirty="0" err="1" smtClean="0">
                <a:latin typeface="Cambria" pitchFamily="18" charset="0"/>
              </a:rPr>
              <a:t>fi</a:t>
            </a:r>
            <a:r>
              <a:rPr lang="en-US" sz="2900" dirty="0" smtClean="0">
                <a:latin typeface="Cambria" pitchFamily="18" charset="0"/>
              </a:rPr>
              <a:t> </a:t>
            </a:r>
            <a:r>
              <a:rPr lang="en-US" sz="2900" dirty="0" err="1" smtClean="0">
                <a:latin typeface="Cambria" pitchFamily="18" charset="0"/>
              </a:rPr>
              <a:t>gestionate</a:t>
            </a:r>
            <a:r>
              <a:rPr lang="en-US" sz="2900" dirty="0" smtClean="0">
                <a:latin typeface="Cambria" pitchFamily="18" charset="0"/>
              </a:rPr>
              <a:t> de </a:t>
            </a:r>
            <a:r>
              <a:rPr lang="en-US" sz="2900" dirty="0" err="1" smtClean="0">
                <a:latin typeface="Cambria" pitchFamily="18" charset="0"/>
              </a:rPr>
              <a:t>Agenția</a:t>
            </a:r>
            <a:r>
              <a:rPr lang="en-US" sz="2900" dirty="0" smtClean="0">
                <a:latin typeface="Cambria" pitchFamily="18" charset="0"/>
              </a:rPr>
              <a:t> </a:t>
            </a:r>
            <a:r>
              <a:rPr lang="en-US" sz="2900" dirty="0" err="1" smtClean="0">
                <a:latin typeface="Cambria" pitchFamily="18" charset="0"/>
              </a:rPr>
              <a:t>națională</a:t>
            </a:r>
            <a:r>
              <a:rPr lang="en-US" sz="2900" dirty="0" smtClean="0">
                <a:latin typeface="Cambria" pitchFamily="18" charset="0"/>
              </a:rPr>
              <a:t> de </a:t>
            </a:r>
            <a:r>
              <a:rPr lang="en-US" sz="2900" dirty="0" err="1" smtClean="0">
                <a:latin typeface="Cambria" pitchFamily="18" charset="0"/>
              </a:rPr>
              <a:t>asistenta</a:t>
            </a:r>
            <a:r>
              <a:rPr lang="en-US" sz="2900" dirty="0" smtClean="0">
                <a:latin typeface="Cambria" pitchFamily="18" charset="0"/>
              </a:rPr>
              <a:t> </a:t>
            </a:r>
            <a:r>
              <a:rPr lang="en-US" sz="2900" dirty="0" err="1" smtClean="0">
                <a:latin typeface="Cambria" pitchFamily="18" charset="0"/>
              </a:rPr>
              <a:t>sociala,finanțare</a:t>
            </a:r>
            <a:r>
              <a:rPr lang="en-US" sz="2900" dirty="0" smtClean="0">
                <a:latin typeface="Cambria" pitchFamily="18" charset="0"/>
              </a:rPr>
              <a:t> </a:t>
            </a:r>
            <a:r>
              <a:rPr lang="en-US" sz="2900" dirty="0" err="1" smtClean="0">
                <a:latin typeface="Cambria" pitchFamily="18" charset="0"/>
              </a:rPr>
              <a:t>prin</a:t>
            </a:r>
            <a:r>
              <a:rPr lang="en-US" sz="2900" dirty="0" smtClean="0">
                <a:latin typeface="Cambria" pitchFamily="18" charset="0"/>
              </a:rPr>
              <a:t> </a:t>
            </a:r>
            <a:r>
              <a:rPr lang="en-US" sz="2900" dirty="0" err="1" smtClean="0">
                <a:latin typeface="Cambria" pitchFamily="18" charset="0"/>
              </a:rPr>
              <a:t>transferuri</a:t>
            </a:r>
            <a:r>
              <a:rPr lang="en-US" sz="2900" dirty="0" smtClean="0">
                <a:latin typeface="Cambria" pitchFamily="18" charset="0"/>
              </a:rPr>
              <a:t> </a:t>
            </a:r>
            <a:r>
              <a:rPr lang="en-US" sz="2900" dirty="0" err="1" smtClean="0">
                <a:latin typeface="Cambria" pitchFamily="18" charset="0"/>
              </a:rPr>
              <a:t>către</a:t>
            </a:r>
            <a:r>
              <a:rPr lang="en-US" sz="2900" dirty="0" smtClean="0">
                <a:latin typeface="Cambria" pitchFamily="18" charset="0"/>
              </a:rPr>
              <a:t> </a:t>
            </a:r>
            <a:r>
              <a:rPr lang="en-US" sz="2900" dirty="0" err="1" smtClean="0">
                <a:latin typeface="Cambria" pitchFamily="18" charset="0"/>
              </a:rPr>
              <a:t>bugetele</a:t>
            </a:r>
            <a:r>
              <a:rPr lang="en-US" sz="2900" dirty="0" smtClean="0">
                <a:latin typeface="Cambria" pitchFamily="18" charset="0"/>
              </a:rPr>
              <a:t> locale </a:t>
            </a:r>
            <a:r>
              <a:rPr lang="en-US" sz="2900" dirty="0" err="1" smtClean="0">
                <a:latin typeface="Cambria" pitchFamily="18" charset="0"/>
              </a:rPr>
              <a:t>niv.II</a:t>
            </a:r>
            <a:r>
              <a:rPr lang="en-US" sz="2900" dirty="0" smtClean="0">
                <a:latin typeface="Cambria" pitchFamily="18" charset="0"/>
              </a:rPr>
              <a:t>).De </a:t>
            </a:r>
            <a:r>
              <a:rPr lang="en-US" sz="2900" dirty="0" err="1" smtClean="0">
                <a:latin typeface="Cambria" pitchFamily="18" charset="0"/>
              </a:rPr>
              <a:t>către</a:t>
            </a:r>
            <a:r>
              <a:rPr lang="en-US" sz="2900" dirty="0" smtClean="0">
                <a:latin typeface="Cambria" pitchFamily="18" charset="0"/>
              </a:rPr>
              <a:t> MSMPS se </a:t>
            </a:r>
            <a:r>
              <a:rPr lang="en-US" sz="2900" dirty="0" err="1" smtClean="0">
                <a:latin typeface="Cambria" pitchFamily="18" charset="0"/>
              </a:rPr>
              <a:t>elaboreaza</a:t>
            </a:r>
            <a:r>
              <a:rPr lang="en-US" sz="2900" dirty="0" smtClean="0">
                <a:latin typeface="Cambria" pitchFamily="18" charset="0"/>
              </a:rPr>
              <a:t> </a:t>
            </a:r>
            <a:r>
              <a:rPr lang="en-US" sz="2900" dirty="0" err="1" smtClean="0">
                <a:latin typeface="Cambria" pitchFamily="18" charset="0"/>
              </a:rPr>
              <a:t>Regulamentul,pachetul</a:t>
            </a:r>
            <a:r>
              <a:rPr lang="en-US" sz="2900" dirty="0" smtClean="0">
                <a:latin typeface="Cambria" pitchFamily="18" charset="0"/>
              </a:rPr>
              <a:t> minim)</a:t>
            </a:r>
          </a:p>
          <a:p>
            <a:pPr>
              <a:buNone/>
            </a:pPr>
            <a:r>
              <a:rPr lang="ro-RO" sz="3300" b="1" dirty="0" smtClean="0">
                <a:latin typeface="Cambria" pitchFamily="18" charset="0"/>
              </a:rPr>
              <a:t>III.</a:t>
            </a:r>
            <a:r>
              <a:rPr lang="en-US" sz="3300" b="1" dirty="0" smtClean="0">
                <a:latin typeface="Cambria" pitchFamily="18" charset="0"/>
              </a:rPr>
              <a:t> </a:t>
            </a:r>
            <a:r>
              <a:rPr lang="en-US" sz="3300" b="1" dirty="0" err="1" smtClean="0">
                <a:latin typeface="Cambria" pitchFamily="18" charset="0"/>
              </a:rPr>
              <a:t>pentru</a:t>
            </a:r>
            <a:r>
              <a:rPr lang="en-US" sz="3300" b="1" dirty="0" smtClean="0">
                <a:latin typeface="Cambria" pitchFamily="18" charset="0"/>
              </a:rPr>
              <a:t> </a:t>
            </a:r>
            <a:r>
              <a:rPr lang="en-US" sz="3300" b="1" dirty="0" err="1" smtClean="0">
                <a:latin typeface="Cambria" pitchFamily="18" charset="0"/>
              </a:rPr>
              <a:t>finanțarea</a:t>
            </a:r>
            <a:r>
              <a:rPr lang="en-US" sz="3300" b="1" dirty="0" smtClean="0">
                <a:latin typeface="Cambria" pitchFamily="18" charset="0"/>
              </a:rPr>
              <a:t> </a:t>
            </a:r>
            <a:r>
              <a:rPr lang="en-US" sz="3300" b="1" dirty="0" err="1" smtClean="0">
                <a:latin typeface="Cambria" pitchFamily="18" charset="0"/>
              </a:rPr>
              <a:t>cantinelor</a:t>
            </a:r>
            <a:r>
              <a:rPr lang="en-US" sz="3300" b="1" dirty="0" smtClean="0">
                <a:latin typeface="Cambria" pitchFamily="18" charset="0"/>
              </a:rPr>
              <a:t> de </a:t>
            </a:r>
            <a:r>
              <a:rPr lang="en-US" sz="3300" b="1" dirty="0" err="1" smtClean="0">
                <a:latin typeface="Cambria" pitchFamily="18" charset="0"/>
              </a:rPr>
              <a:t>ajutor</a:t>
            </a:r>
            <a:r>
              <a:rPr lang="en-US" sz="3300" b="1" dirty="0" smtClean="0">
                <a:latin typeface="Cambria" pitchFamily="18" charset="0"/>
              </a:rPr>
              <a:t> social</a:t>
            </a:r>
          </a:p>
          <a:p>
            <a:pPr marL="457200" lvl="0" indent="-457200">
              <a:buNone/>
            </a:pPr>
            <a:endParaRPr lang="ro-RO" sz="2400" b="1" i="1" dirty="0" smtClean="0">
              <a:latin typeface="Arial" pitchFamily="34"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9</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630</TotalTime>
  <Words>915</Words>
  <Application>Microsoft Office PowerPoint</Application>
  <PresentationFormat>Экран (4:3)</PresentationFormat>
  <Paragraphs>153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Temă Office</vt:lpstr>
      <vt:lpstr> Unele măsuri noi aprobate în Legea bugetului de stat pentru anul 2018 , în special TDS de la BS către BL  pe ramura “Protecţie socială” </vt:lpstr>
      <vt:lpstr>Transferurile cu destinaţie specială (TDS) la ramura “Protecţie socială” : </vt:lpstr>
      <vt:lpstr>Transferurile cu destinaţie specială (TDS) la ramura “Protecţie socială” :</vt:lpstr>
      <vt:lpstr>Compensaţii pentru serviciile de transport </vt:lpstr>
      <vt:lpstr>Indemnizaţii pentru copiii adoptaţi şi cei aflaţi sub tutelă/curatelă </vt:lpstr>
      <vt:lpstr>Indemnizaţii şi compensaţii pentru absolvenţii instituţiilor de învăţămînt superior şi postsecundar pedagogic</vt:lpstr>
      <vt:lpstr>Compensarea diferenței de tarife la energia electrică și la gazele naturale </vt:lpstr>
      <vt:lpstr>Măsuri noi</vt:lpstr>
      <vt:lpstr>Fondul de susţinere a populaţiei  </vt:lpstr>
      <vt:lpstr>Vă îndemn la responsabilitate și conlucrare fructuoasă. MULȚUMESC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Armasu Octavian</dc:creator>
  <cp:lastModifiedBy>sluhinscai</cp:lastModifiedBy>
  <cp:revision>138</cp:revision>
  <dcterms:created xsi:type="dcterms:W3CDTF">2016-03-01T10:58:13Z</dcterms:created>
  <dcterms:modified xsi:type="dcterms:W3CDTF">2018-01-23T13:27:47Z</dcterms:modified>
</cp:coreProperties>
</file>