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58" r:id="rId7"/>
    <p:sldId id="27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62" r:id="rId1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B627DFA-556C-482B-9D98-FE38609E1DBB}" type="datetime1">
              <a:rPr lang="ru-RU" smtClean="0"/>
              <a:t>24.01.2018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26F30D2-31F1-4418-A9D0-B8F9EBB46427}" type="datetime1">
              <a:rPr lang="ru-RU" smtClean="0"/>
              <a:t>24.01.2018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FBE25AC-37FB-466B-A956-A6C7C6978CE4}" type="datetime1">
              <a:rPr lang="ru-RU" smtClean="0"/>
              <a:t>24.01.2018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A422D36-9B03-4F1B-B486-1A5321709224}" type="datetime1">
              <a:rPr lang="ru-RU" smtClean="0"/>
              <a:t>24.01.2018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C99B9D0-8F09-4BFD-B6BC-5EFC5EC63F47}" type="datetime1">
              <a:rPr lang="ru-RU" smtClean="0"/>
              <a:t>24.01.2018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748A982-7A4D-48EF-A410-9C840462ECF1}" type="datetime1">
              <a:rPr lang="ru-RU" smtClean="0"/>
              <a:t>24.01.2018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608169"/>
            <a:ext cx="10483883" cy="16787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err="1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Aprobarea</a:t>
            </a:r>
            <a:r>
              <a:rPr lang="en-US" dirty="0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</a:t>
            </a:r>
            <a:r>
              <a:rPr lang="ro-RO" dirty="0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și dezagregarea bugetelor locale pe anul 2018 și corelarea acestora cu Legea bugetului de stat pe anul 2018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29768" y="6171167"/>
            <a:ext cx="5717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sz="1400" b="1" dirty="0" smtClean="0"/>
              <a:t>Iaconi Ion</a:t>
            </a:r>
            <a:r>
              <a:rPr lang="en-US" sz="1400" dirty="0" smtClean="0"/>
              <a:t>, </a:t>
            </a:r>
            <a:r>
              <a:rPr lang="ro-RO" sz="1400" dirty="0" smtClean="0"/>
              <a:t>șef secție bugetele locale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2873"/>
            <a:ext cx="10515600" cy="3998422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just">
              <a:buNone/>
            </a:pPr>
            <a:r>
              <a:rPr lang="ro-RO" sz="2600" b="1" i="1" dirty="0" smtClean="0">
                <a:solidFill>
                  <a:schemeClr val="accent6"/>
                </a:solidFill>
              </a:rPr>
              <a:t>Atenționare:</a:t>
            </a:r>
            <a:r>
              <a:rPr lang="ro-RO" sz="2600" dirty="0" smtClean="0"/>
              <a:t> în cazul </a:t>
            </a:r>
            <a:r>
              <a:rPr lang="ro-RO" sz="2600" dirty="0" err="1" smtClean="0"/>
              <a:t>nedezagregării</a:t>
            </a:r>
            <a:r>
              <a:rPr lang="ro-RO" sz="2600" dirty="0" smtClean="0"/>
              <a:t> alocațiilor bugetare la cel mai detaliat nivel al clasificației bugetare (K6), efectuarea cheltuielilor din bugetele respective nu va fi posibilă.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ro-RO" sz="2600" b="1" i="1" dirty="0" smtClean="0">
                <a:solidFill>
                  <a:schemeClr val="accent6"/>
                </a:solidFill>
              </a:rPr>
              <a:t>Remarcă: </a:t>
            </a:r>
          </a:p>
          <a:p>
            <a:pPr algn="just">
              <a:spcBef>
                <a:spcPts val="600"/>
              </a:spcBef>
            </a:pPr>
            <a:r>
              <a:rPr lang="ro-RO" sz="2600" dirty="0" smtClean="0"/>
              <a:t>Termenul stabilit pentru aprobarea deciziei bugetare anuale de către consilii </a:t>
            </a:r>
            <a:r>
              <a:rPr lang="ro-RO" sz="2600" dirty="0" err="1" smtClean="0"/>
              <a:t>pînă</a:t>
            </a:r>
            <a:r>
              <a:rPr lang="ro-RO" sz="2600" dirty="0" smtClean="0"/>
              <a:t> la 10 decembrie este </a:t>
            </a:r>
            <a:r>
              <a:rPr lang="ro-RO" sz="2600" dirty="0" err="1" smtClean="0"/>
              <a:t>strîns</a:t>
            </a:r>
            <a:r>
              <a:rPr lang="ro-RO" sz="2600" dirty="0" smtClean="0"/>
              <a:t> legat de etapele ulterioare (repartizare/dezagregare), astfel, </a:t>
            </a:r>
            <a:r>
              <a:rPr lang="ro-RO" sz="2600" dirty="0" err="1" smtClean="0"/>
              <a:t>încît</a:t>
            </a:r>
            <a:r>
              <a:rPr lang="ro-RO" sz="2600" dirty="0" smtClean="0"/>
              <a:t> imediat în anul bugetar următor să putem efectua cheltuieli.</a:t>
            </a:r>
          </a:p>
          <a:p>
            <a:pPr algn="just">
              <a:spcBef>
                <a:spcPts val="600"/>
              </a:spcBef>
            </a:pPr>
            <a:r>
              <a:rPr lang="ro-RO" sz="2600" dirty="0" smtClean="0"/>
              <a:t>Ministerul Finanțelor asigură transparența prin publicarea informației referitoare la BPN (remiterea acesteia partenerilor de dezvoltare</a:t>
            </a:r>
            <a:r>
              <a:rPr lang="ro-RO" sz="2600" dirty="0"/>
              <a:t>)</a:t>
            </a:r>
            <a:r>
              <a:rPr lang="ro-RO" sz="2600" dirty="0" smtClean="0"/>
              <a:t> </a:t>
            </a:r>
            <a:endParaRPr lang="en-GB" sz="2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306513"/>
            <a:ext cx="10515600" cy="6635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/>
              <a:t>Dezagregarea bugetelor locale pe anul 2018 (3)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024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10120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err="1"/>
              <a:t>Corelarea</a:t>
            </a:r>
            <a:r>
              <a:rPr lang="en-GB" dirty="0"/>
              <a:t> </a:t>
            </a:r>
            <a:r>
              <a:rPr lang="en-GB" dirty="0" err="1"/>
              <a:t>bugetelor</a:t>
            </a:r>
            <a:r>
              <a:rPr lang="en-GB" dirty="0"/>
              <a:t> locale </a:t>
            </a:r>
            <a:r>
              <a:rPr lang="en-GB" dirty="0" err="1"/>
              <a:t>pe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2018 cu </a:t>
            </a:r>
            <a:r>
              <a:rPr lang="en-GB" dirty="0" err="1"/>
              <a:t>Legea</a:t>
            </a:r>
            <a:r>
              <a:rPr lang="en-GB" dirty="0"/>
              <a:t> </a:t>
            </a:r>
            <a:r>
              <a:rPr lang="en-GB" dirty="0" err="1"/>
              <a:t>bugetului</a:t>
            </a:r>
            <a:r>
              <a:rPr lang="en-GB" dirty="0"/>
              <a:t> de stat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smtClean="0"/>
              <a:t>2018</a:t>
            </a:r>
            <a:r>
              <a:rPr lang="ro-RO" dirty="0" smtClean="0"/>
              <a:t> (1)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43695"/>
            <a:ext cx="10515600" cy="3616036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ctr">
              <a:buNone/>
            </a:pPr>
            <a:r>
              <a:rPr lang="en-GB" i="1" dirty="0" err="1"/>
              <a:t>Temei</a:t>
            </a:r>
            <a:r>
              <a:rPr lang="en-GB" i="1" dirty="0"/>
              <a:t> </a:t>
            </a:r>
            <a:r>
              <a:rPr lang="en-GB" i="1" dirty="0" err="1"/>
              <a:t>și</a:t>
            </a:r>
            <a:r>
              <a:rPr lang="en-GB" i="1" dirty="0"/>
              <a:t> </a:t>
            </a:r>
            <a:r>
              <a:rPr lang="en-GB" i="1" dirty="0" err="1"/>
              <a:t>termen</a:t>
            </a:r>
            <a:r>
              <a:rPr lang="en-GB" i="1" dirty="0"/>
              <a:t> </a:t>
            </a:r>
            <a:r>
              <a:rPr lang="en-GB" i="1" dirty="0" err="1"/>
              <a:t>pentru</a:t>
            </a:r>
            <a:r>
              <a:rPr lang="en-GB" i="1" dirty="0"/>
              <a:t> </a:t>
            </a:r>
            <a:r>
              <a:rPr lang="ro-RO" i="1" dirty="0" smtClean="0"/>
              <a:t>corelarea </a:t>
            </a:r>
            <a:r>
              <a:rPr lang="en-GB" i="1" dirty="0" err="1" smtClean="0"/>
              <a:t>bugetului</a:t>
            </a:r>
            <a:r>
              <a:rPr lang="en-GB" i="1" dirty="0" smtClean="0"/>
              <a:t> local</a:t>
            </a:r>
            <a:r>
              <a:rPr lang="ro-RO" i="1" dirty="0" smtClean="0"/>
              <a:t> cu Legea bugetului de stat </a:t>
            </a:r>
            <a:r>
              <a:rPr lang="en-GB" i="1" dirty="0" smtClean="0"/>
              <a:t> </a:t>
            </a:r>
            <a:endParaRPr lang="en-GB" i="1" dirty="0"/>
          </a:p>
          <a:p>
            <a:pPr algn="just">
              <a:spcBef>
                <a:spcPts val="600"/>
              </a:spcBef>
            </a:pPr>
            <a:r>
              <a:rPr lang="en-GB" dirty="0" smtClean="0"/>
              <a:t>Art.5</a:t>
            </a:r>
            <a:r>
              <a:rPr lang="ro-RO" dirty="0" smtClean="0"/>
              <a:t>5</a:t>
            </a:r>
            <a:r>
              <a:rPr lang="en-GB" dirty="0" smtClean="0"/>
              <a:t> </a:t>
            </a:r>
            <a:r>
              <a:rPr lang="en-GB" dirty="0" err="1"/>
              <a:t>alin</a:t>
            </a:r>
            <a:r>
              <a:rPr lang="en-GB" dirty="0" smtClean="0"/>
              <a:t>.(</a:t>
            </a:r>
            <a:r>
              <a:rPr lang="ro-RO" dirty="0" smtClean="0"/>
              <a:t>5</a:t>
            </a:r>
            <a:r>
              <a:rPr lang="en-GB" dirty="0" smtClean="0"/>
              <a:t>) </a:t>
            </a:r>
            <a:r>
              <a:rPr lang="en-GB" dirty="0"/>
              <a:t>din </a:t>
            </a:r>
            <a:r>
              <a:rPr lang="en-GB" dirty="0" err="1"/>
              <a:t>Legea</a:t>
            </a:r>
            <a:r>
              <a:rPr lang="en-GB" dirty="0"/>
              <a:t> </a:t>
            </a:r>
            <a:r>
              <a:rPr lang="en-GB" dirty="0" err="1"/>
              <a:t>finanțelor</a:t>
            </a:r>
            <a:r>
              <a:rPr lang="en-GB" dirty="0"/>
              <a:t> </a:t>
            </a:r>
            <a:r>
              <a:rPr lang="en-GB" dirty="0" err="1"/>
              <a:t>publice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responsabilității</a:t>
            </a:r>
            <a:r>
              <a:rPr lang="en-GB" dirty="0"/>
              <a:t> </a:t>
            </a:r>
            <a:r>
              <a:rPr lang="en-GB" dirty="0" err="1"/>
              <a:t>bugetar-fiscale</a:t>
            </a:r>
            <a:r>
              <a:rPr lang="en-GB" dirty="0"/>
              <a:t> </a:t>
            </a:r>
            <a:r>
              <a:rPr lang="ro-RO" dirty="0" smtClean="0"/>
              <a:t>și Art.23 din Legea privind finanțele publice locale</a:t>
            </a:r>
            <a:r>
              <a:rPr lang="en-GB" dirty="0" smtClean="0"/>
              <a:t>–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termen</a:t>
            </a:r>
            <a:r>
              <a:rPr lang="en-GB" dirty="0"/>
              <a:t> de </a:t>
            </a:r>
            <a:r>
              <a:rPr lang="ro-RO" dirty="0" smtClean="0"/>
              <a:t>30</a:t>
            </a:r>
            <a:r>
              <a:rPr lang="en-GB" dirty="0" smtClean="0"/>
              <a:t> </a:t>
            </a:r>
            <a:r>
              <a:rPr lang="en-GB" dirty="0" err="1"/>
              <a:t>zile</a:t>
            </a:r>
            <a:r>
              <a:rPr lang="en-GB" dirty="0"/>
              <a:t> de la data </a:t>
            </a:r>
            <a:r>
              <a:rPr lang="en-GB" dirty="0" err="1"/>
              <a:t>publicării</a:t>
            </a:r>
            <a:r>
              <a:rPr lang="en-GB" dirty="0"/>
              <a:t> </a:t>
            </a:r>
            <a:r>
              <a:rPr lang="ro-RO" dirty="0" smtClean="0"/>
              <a:t>Legii bugetului de stat</a:t>
            </a:r>
            <a:endParaRPr lang="en-GB" dirty="0"/>
          </a:p>
          <a:p>
            <a:pPr marL="0" indent="0" algn="ctr">
              <a:spcBef>
                <a:spcPts val="600"/>
              </a:spcBef>
              <a:buNone/>
            </a:pPr>
            <a:r>
              <a:rPr lang="ro-RO" i="1" dirty="0" smtClean="0">
                <a:solidFill>
                  <a:srgbClr val="FF0000"/>
                </a:solidFill>
              </a:rPr>
              <a:t>Urmări în cazul neconformării</a:t>
            </a:r>
          </a:p>
          <a:p>
            <a:pPr>
              <a:spcBef>
                <a:spcPts val="600"/>
              </a:spcBef>
            </a:pPr>
            <a:r>
              <a:rPr lang="ro-RO" dirty="0" smtClean="0"/>
              <a:t>Efectuarea transferurilor cu destinație generală se </a:t>
            </a:r>
            <a:r>
              <a:rPr lang="ro-RO" dirty="0" err="1" smtClean="0"/>
              <a:t>supendă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02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43694"/>
            <a:ext cx="10515600" cy="3624349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just"/>
            <a:r>
              <a:rPr lang="ro-RO" dirty="0" smtClean="0"/>
              <a:t>Volumele transferurilor de la bugetul de stat către bugetele locale pe anul 2018 au fost comunicate prin circulara nr.06/2-07 din 26.12.2017 </a:t>
            </a:r>
          </a:p>
          <a:p>
            <a:pPr algn="just"/>
            <a:r>
              <a:rPr lang="ro-RO" dirty="0" smtClean="0"/>
              <a:t>Din considerentul conținutului circularei menționate, APL au fost informate despre volumele transferurilor de la bugetul de stat </a:t>
            </a:r>
            <a:r>
              <a:rPr lang="ro-RO" dirty="0" err="1" smtClean="0"/>
              <a:t>pînă</a:t>
            </a:r>
            <a:r>
              <a:rPr lang="ro-RO" dirty="0" smtClean="0"/>
              <a:t> la publicarea în MO a Legii bugetului de stat pentru anul 2018, chiar dacă art.58 alin.(1) din Legea finanțelor publice și responsabilității bugetar-fiscale prevede după publicare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306513"/>
            <a:ext cx="10515600" cy="9382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err="1"/>
              <a:t>Corelarea</a:t>
            </a:r>
            <a:r>
              <a:rPr lang="en-GB" dirty="0"/>
              <a:t> </a:t>
            </a:r>
            <a:r>
              <a:rPr lang="en-GB" dirty="0" err="1"/>
              <a:t>bugetelor</a:t>
            </a:r>
            <a:r>
              <a:rPr lang="en-GB" dirty="0"/>
              <a:t> locale </a:t>
            </a:r>
            <a:r>
              <a:rPr lang="en-GB" dirty="0" err="1"/>
              <a:t>pe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2018 cu </a:t>
            </a:r>
            <a:r>
              <a:rPr lang="en-GB" dirty="0" err="1"/>
              <a:t>Legea</a:t>
            </a:r>
            <a:r>
              <a:rPr lang="en-GB" dirty="0"/>
              <a:t> </a:t>
            </a:r>
            <a:r>
              <a:rPr lang="en-GB" dirty="0" err="1"/>
              <a:t>bugetului</a:t>
            </a:r>
            <a:r>
              <a:rPr lang="en-GB" dirty="0"/>
              <a:t> de stat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smtClean="0"/>
              <a:t>2018</a:t>
            </a:r>
            <a:r>
              <a:rPr lang="ro-RO" dirty="0" smtClean="0"/>
              <a:t> (2)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7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02625"/>
            <a:ext cx="10515600" cy="388204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ctr">
              <a:buNone/>
            </a:pPr>
            <a:r>
              <a:rPr lang="ro-RO" dirty="0" smtClean="0">
                <a:solidFill>
                  <a:srgbClr val="FF0000"/>
                </a:solidFill>
              </a:rPr>
              <a:t>Ce este nou în relațiile </a:t>
            </a:r>
            <a:r>
              <a:rPr lang="ro-RO" dirty="0" err="1" smtClean="0">
                <a:solidFill>
                  <a:srgbClr val="FF0000"/>
                </a:solidFill>
              </a:rPr>
              <a:t>interbugetare</a:t>
            </a:r>
            <a:r>
              <a:rPr lang="ro-RO" dirty="0" smtClean="0">
                <a:solidFill>
                  <a:srgbClr val="FF0000"/>
                </a:solidFill>
              </a:rPr>
              <a:t> pe anul 2018</a:t>
            </a:r>
          </a:p>
          <a:p>
            <a:pPr marL="514350" indent="-514350" algn="just">
              <a:buAutoNum type="arabicParenR"/>
            </a:pPr>
            <a:r>
              <a:rPr lang="ro-RO" dirty="0" smtClean="0"/>
              <a:t>Cota IVPF pentru municipiile-reședință de raion s-a majorat de la 20 la 35%</a:t>
            </a:r>
          </a:p>
          <a:p>
            <a:pPr marL="514350" indent="-514350" algn="just">
              <a:buAutoNum type="arabicParenR"/>
            </a:pPr>
            <a:r>
              <a:rPr lang="ro-RO" dirty="0" smtClean="0"/>
              <a:t>TDS pentru procurarea utilajului școlar și mobilierului școlar</a:t>
            </a:r>
          </a:p>
          <a:p>
            <a:pPr marL="514350" indent="-514350" algn="just">
              <a:buAutoNum type="arabicParenR"/>
            </a:pPr>
            <a:r>
              <a:rPr lang="ro-RO" dirty="0" smtClean="0"/>
              <a:t>TDS pentru cheltuieli capitale</a:t>
            </a:r>
          </a:p>
          <a:p>
            <a:pPr marL="514350" indent="-514350" algn="just">
              <a:buAutoNum type="arabicParenR"/>
            </a:pPr>
            <a:r>
              <a:rPr lang="ro-RO" dirty="0" smtClean="0"/>
              <a:t>TDS noi pentru ramura ”Protecție socială”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306513"/>
            <a:ext cx="10515600" cy="8963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err="1"/>
              <a:t>Corelarea</a:t>
            </a:r>
            <a:r>
              <a:rPr lang="en-GB" dirty="0"/>
              <a:t> </a:t>
            </a:r>
            <a:r>
              <a:rPr lang="en-GB" dirty="0" err="1"/>
              <a:t>bugetelor</a:t>
            </a:r>
            <a:r>
              <a:rPr lang="en-GB" dirty="0"/>
              <a:t> locale </a:t>
            </a:r>
            <a:r>
              <a:rPr lang="en-GB" dirty="0" err="1"/>
              <a:t>pe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2018 cu </a:t>
            </a:r>
            <a:r>
              <a:rPr lang="en-GB" dirty="0" err="1"/>
              <a:t>Legea</a:t>
            </a:r>
            <a:r>
              <a:rPr lang="en-GB" dirty="0"/>
              <a:t> </a:t>
            </a:r>
            <a:r>
              <a:rPr lang="en-GB" dirty="0" err="1"/>
              <a:t>bugetului</a:t>
            </a:r>
            <a:r>
              <a:rPr lang="en-GB" dirty="0"/>
              <a:t> de stat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smtClean="0"/>
              <a:t>2018</a:t>
            </a:r>
            <a:r>
              <a:rPr lang="ro-RO" dirty="0" smtClean="0"/>
              <a:t> (3)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0214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71280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/>
              <a:t>Concluzii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52502"/>
            <a:ext cx="10515600" cy="374904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514350" indent="-514350" algn="just">
              <a:buAutoNum type="arabicParenR"/>
            </a:pPr>
            <a:r>
              <a:rPr lang="ro-RO" sz="2600" dirty="0" smtClean="0"/>
              <a:t>Neconformarea la termenii privind aprobarea bugetului local, respectiv corelarea acestora cu Legea bugetului de stat implică urmări pentru APL (suspendarea TDG);</a:t>
            </a:r>
          </a:p>
          <a:p>
            <a:pPr marL="514350" indent="-514350" algn="just">
              <a:spcBef>
                <a:spcPts val="1800"/>
              </a:spcBef>
              <a:buAutoNum type="arabicParenR"/>
            </a:pPr>
            <a:r>
              <a:rPr lang="ro-RO" sz="2600" dirty="0" err="1" smtClean="0"/>
              <a:t>Veceversa</a:t>
            </a:r>
            <a:r>
              <a:rPr lang="ro-RO" sz="2600" dirty="0" smtClean="0"/>
              <a:t>, </a:t>
            </a:r>
            <a:r>
              <a:rPr lang="ro-RO" sz="2600" dirty="0"/>
              <a:t>conformarea de către </a:t>
            </a:r>
            <a:r>
              <a:rPr lang="ro-RO" sz="2600" dirty="0" smtClean="0"/>
              <a:t>APL la termenii nominalizați, precum și la calendarul bugetar de către MF aduce beneficii ambelor părți;</a:t>
            </a:r>
          </a:p>
          <a:p>
            <a:pPr marL="514350" indent="-514350" algn="just">
              <a:spcBef>
                <a:spcPts val="1800"/>
              </a:spcBef>
              <a:buAutoNum type="arabicParenR"/>
            </a:pPr>
            <a:r>
              <a:rPr lang="ro-RO" sz="2600" dirty="0" smtClean="0"/>
              <a:t>La aprobarea bugetelor locale autoritățile APL </a:t>
            </a:r>
            <a:r>
              <a:rPr lang="ro-RO" sz="2600" dirty="0" err="1" smtClean="0"/>
              <a:t>sînt</a:t>
            </a:r>
            <a:r>
              <a:rPr lang="ro-RO" sz="2600" dirty="0" smtClean="0"/>
              <a:t> obligate să respecte limitele de transferuri de la bugetul de stat (art.55 alin.(3) din Legea finanțelor publice și responsabilității </a:t>
            </a:r>
            <a:r>
              <a:rPr lang="ro-RO" sz="2600" dirty="0" smtClean="0"/>
              <a:t>bugetar-fiscal</a:t>
            </a:r>
            <a:r>
              <a:rPr lang="en-US" sz="2600" dirty="0" smtClean="0"/>
              <a:t>)</a:t>
            </a:r>
            <a:r>
              <a:rPr lang="ro-RO" sz="2600" dirty="0" smtClean="0"/>
              <a:t>.</a:t>
            </a:r>
            <a:endParaRPr lang="ro-RO" sz="2600" dirty="0" smtClean="0"/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Concluzii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466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5601" y="3006005"/>
            <a:ext cx="2938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1600" dirty="0" smtClean="0"/>
              <a:t>Pentru inform</a:t>
            </a:r>
            <a:r>
              <a:rPr lang="en-US" sz="1600" dirty="0" smtClean="0"/>
              <a:t>a</a:t>
            </a:r>
            <a:r>
              <a:rPr lang="ro-RO" sz="1600" dirty="0" smtClean="0"/>
              <a:t>ții suplimentare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745658" y="3555008"/>
            <a:ext cx="49699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0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ion.iaconi</a:t>
            </a:r>
            <a:r>
              <a:rPr lang="en-US" sz="3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3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5659" y="4196999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25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5710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dirty="0" err="1" smtClean="0"/>
              <a:t>Cuprins</a:t>
            </a:r>
            <a:endParaRPr lang="en-US" sz="3600" dirty="0"/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838200" y="2232454"/>
            <a:ext cx="10515600" cy="3661269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360000" indent="-342900" algn="just">
              <a:buFont typeface="+mj-lt"/>
              <a:buAutoNum type="arabicPeriod"/>
            </a:pPr>
            <a:r>
              <a:rPr lang="ro-RO" dirty="0" smtClean="0"/>
              <a:t>Aprobarea bugetelor locale pe anul 2018</a:t>
            </a:r>
            <a:endParaRPr lang="en-US" dirty="0" smtClean="0"/>
          </a:p>
          <a:p>
            <a:pPr marL="360000" indent="-342900" algn="just">
              <a:spcBef>
                <a:spcPts val="1800"/>
              </a:spcBef>
              <a:buFont typeface="+mj-lt"/>
              <a:buAutoNum type="arabicPeriod"/>
            </a:pPr>
            <a:r>
              <a:rPr lang="ro-RO" dirty="0" smtClean="0"/>
              <a:t>Dezagregarea bugetelor locale pe anul 2018</a:t>
            </a:r>
          </a:p>
          <a:p>
            <a:pPr marL="360000" indent="-342900" algn="just">
              <a:spcBef>
                <a:spcPts val="1800"/>
              </a:spcBef>
              <a:buFont typeface="+mj-lt"/>
              <a:buAutoNum type="arabicPeriod"/>
            </a:pPr>
            <a:r>
              <a:rPr lang="ro-RO" dirty="0" smtClean="0"/>
              <a:t>Corelarea bugetelor locale pe anul 2018 cu Legea bugetului de stat pentru anul 2018</a:t>
            </a:r>
            <a:endParaRPr lang="en-US" dirty="0" smtClean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err="1" smtClean="0"/>
              <a:t>Cuprins</a:t>
            </a:r>
            <a:endParaRPr lang="en-US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14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2169622"/>
            <a:ext cx="10515600" cy="4081549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ctr">
              <a:buNone/>
            </a:pPr>
            <a:r>
              <a:rPr lang="ro-RO" i="1" dirty="0" smtClean="0"/>
              <a:t>Temeiul aprobării bugetelor locale de către autoritățile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o-RO" i="1" dirty="0" smtClean="0"/>
              <a:t>reprezentative și deliberative</a:t>
            </a:r>
          </a:p>
          <a:p>
            <a:pPr algn="just">
              <a:spcBef>
                <a:spcPts val="600"/>
              </a:spcBef>
            </a:pPr>
            <a:r>
              <a:rPr lang="ro-RO" dirty="0" smtClean="0"/>
              <a:t>Art.20 alin .(6) din Legea nr.397-XV din 16.10.2003 privind finanțele publice locale</a:t>
            </a:r>
          </a:p>
          <a:p>
            <a:pPr algn="just">
              <a:spcBef>
                <a:spcPts val="600"/>
              </a:spcBef>
            </a:pPr>
            <a:r>
              <a:rPr lang="ro-RO" dirty="0" smtClean="0"/>
              <a:t>Art.47 alin.(2) </a:t>
            </a:r>
            <a:r>
              <a:rPr lang="ro-RO" dirty="0" err="1" smtClean="0"/>
              <a:t>lit.b</a:t>
            </a:r>
            <a:r>
              <a:rPr lang="ro-RO" dirty="0" smtClean="0"/>
              <a:t>) din Legea finanțelor publice și </a:t>
            </a:r>
            <a:r>
              <a:rPr lang="ro-RO" dirty="0" err="1" smtClean="0"/>
              <a:t>reponsabilității</a:t>
            </a:r>
            <a:r>
              <a:rPr lang="ro-RO" dirty="0" smtClean="0"/>
              <a:t> bugetar-fiscale nr.181 din 25.07.2014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ro-RO" i="1" dirty="0" smtClean="0"/>
              <a:t>Data limită a aprobării bugetelor locale</a:t>
            </a:r>
          </a:p>
          <a:p>
            <a:pPr marL="0" indent="0" algn="just">
              <a:buNone/>
            </a:pPr>
            <a:r>
              <a:rPr lang="ro-RO" dirty="0" smtClean="0">
                <a:solidFill>
                  <a:schemeClr val="accent6"/>
                </a:solidFill>
              </a:rPr>
              <a:t>Autoritatea reprezentativă și deliberativă aprobă bugetul local pe anul bugetar următor cel </a:t>
            </a:r>
            <a:r>
              <a:rPr lang="ro-RO" dirty="0" err="1" smtClean="0">
                <a:solidFill>
                  <a:schemeClr val="accent6"/>
                </a:solidFill>
              </a:rPr>
              <a:t>tîrziu</a:t>
            </a:r>
            <a:r>
              <a:rPr lang="ro-RO" dirty="0" smtClean="0">
                <a:solidFill>
                  <a:schemeClr val="accent6"/>
                </a:solidFill>
              </a:rPr>
              <a:t> la data de 10 decembrie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err="1" smtClean="0"/>
              <a:t>Prezentare</a:t>
            </a:r>
            <a:r>
              <a:rPr lang="en-US" b="1" dirty="0" smtClean="0"/>
              <a:t> general</a:t>
            </a:r>
            <a:r>
              <a:rPr lang="ro-RO" b="1" dirty="0" smtClean="0"/>
              <a:t>ă</a:t>
            </a:r>
            <a:endParaRPr lang="en-US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838200" y="1306513"/>
            <a:ext cx="10515600" cy="6889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000" dirty="0" smtClean="0"/>
              <a:t>Aprobarea bugetelor locale pe anul 2018 (1)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53679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38200" y="2286000"/>
            <a:ext cx="10515600" cy="3832167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just">
              <a:buNone/>
            </a:pPr>
            <a:r>
              <a:rPr lang="ro-RO" sz="2900" dirty="0" smtClean="0"/>
              <a:t>La necesitate, după aprobarea deciziei bugetare de către consiliu, urmează ajustarea în SIMF (modulul BPS, platforma WEB) a valorilor agregate a propunerii de buget:</a:t>
            </a:r>
          </a:p>
          <a:p>
            <a:r>
              <a:rPr lang="ro-RO" sz="2900" dirty="0" smtClean="0"/>
              <a:t>resurse și cheltuieli</a:t>
            </a:r>
          </a:p>
          <a:p>
            <a:r>
              <a:rPr lang="ro-RO" sz="2900" dirty="0" smtClean="0"/>
              <a:t>informația nefinanciară (inclusiv performanța subprogramelor)</a:t>
            </a:r>
          </a:p>
          <a:p>
            <a:pPr marL="0" indent="0" algn="just">
              <a:buNone/>
            </a:pPr>
            <a:r>
              <a:rPr lang="ro-RO" sz="2900" i="1" dirty="0" smtClean="0">
                <a:solidFill>
                  <a:schemeClr val="accent6"/>
                </a:solidFill>
              </a:rPr>
              <a:t>Atenționare:</a:t>
            </a:r>
            <a:r>
              <a:rPr lang="ro-RO" sz="2900" dirty="0" smtClean="0">
                <a:solidFill>
                  <a:schemeClr val="accent6"/>
                </a:solidFill>
              </a:rPr>
              <a:t> ajustarea informației nefinanciare are loc doar în cazul ajustării propunerii de buget conform deciziei bugetare, nu și în cazul modificării acestuia pe parcursul anului</a:t>
            </a:r>
            <a:endParaRPr lang="en-GB" sz="2900" dirty="0">
              <a:solidFill>
                <a:schemeClr val="accent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US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</a:p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838200" y="1306513"/>
            <a:ext cx="10515600" cy="671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000" dirty="0" smtClean="0"/>
              <a:t>Aprobarea bugetelor locale pe anul 2018 (2)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2338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US" b="1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</a:p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2111434"/>
            <a:ext cx="10515600" cy="414805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o-RO" sz="3600" dirty="0" smtClean="0"/>
              <a:t>Verificarea și asigurarea balansării bugetului (conform deciziei bugetare aprobate de consiliu)</a:t>
            </a:r>
          </a:p>
          <a:p>
            <a:pPr>
              <a:spcBef>
                <a:spcPts val="1500"/>
              </a:spcBef>
            </a:pPr>
            <a:r>
              <a:rPr lang="ro-RO" sz="3600" dirty="0" smtClean="0"/>
              <a:t>Finalizarea fazei ”Ajustarea propunerii de buget”</a:t>
            </a:r>
          </a:p>
          <a:p>
            <a:pPr>
              <a:spcBef>
                <a:spcPts val="1500"/>
              </a:spcBef>
            </a:pPr>
            <a:r>
              <a:rPr lang="ro-RO" sz="3600" dirty="0" smtClean="0"/>
              <a:t>După aprobarea ajustării bugetul devine accesibil în modulul ”Alocații bugetare” (GAB) pentru repartizare (dezagregare)</a:t>
            </a:r>
            <a:endParaRPr lang="en-GB" sz="3600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838200" y="1309688"/>
            <a:ext cx="10515600" cy="6254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000" dirty="0" smtClean="0"/>
              <a:t>Aprobarea bugetelor locale pe anul 2018 (3)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84473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66989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000" dirty="0" smtClean="0"/>
              <a:t>Aprobarea bugetelor locale pe anul 2018 (4)</a:t>
            </a:r>
            <a:endParaRPr lang="en-US" sz="30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494880"/>
              </p:ext>
            </p:extLst>
          </p:nvPr>
        </p:nvGraphicFramePr>
        <p:xfrm>
          <a:off x="838199" y="2236125"/>
          <a:ext cx="10515603" cy="4015043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876078251"/>
                    </a:ext>
                  </a:extLst>
                </a:gridCol>
                <a:gridCol w="592183">
                  <a:extLst>
                    <a:ext uri="{9D8B030D-6E8A-4147-A177-3AD203B41FA5}">
                      <a16:colId xmlns:a16="http://schemas.microsoft.com/office/drawing/2014/main" val="1652381248"/>
                    </a:ext>
                  </a:extLst>
                </a:gridCol>
                <a:gridCol w="783772">
                  <a:extLst>
                    <a:ext uri="{9D8B030D-6E8A-4147-A177-3AD203B41FA5}">
                      <a16:colId xmlns:a16="http://schemas.microsoft.com/office/drawing/2014/main" val="599884540"/>
                    </a:ext>
                  </a:extLst>
                </a:gridCol>
                <a:gridCol w="801188">
                  <a:extLst>
                    <a:ext uri="{9D8B030D-6E8A-4147-A177-3AD203B41FA5}">
                      <a16:colId xmlns:a16="http://schemas.microsoft.com/office/drawing/2014/main" val="810546520"/>
                    </a:ext>
                  </a:extLst>
                </a:gridCol>
                <a:gridCol w="796835">
                  <a:extLst>
                    <a:ext uri="{9D8B030D-6E8A-4147-A177-3AD203B41FA5}">
                      <a16:colId xmlns:a16="http://schemas.microsoft.com/office/drawing/2014/main" val="2685770646"/>
                    </a:ext>
                  </a:extLst>
                </a:gridCol>
                <a:gridCol w="718457">
                  <a:extLst>
                    <a:ext uri="{9D8B030D-6E8A-4147-A177-3AD203B41FA5}">
                      <a16:colId xmlns:a16="http://schemas.microsoft.com/office/drawing/2014/main" val="449556174"/>
                    </a:ext>
                  </a:extLst>
                </a:gridCol>
                <a:gridCol w="687977">
                  <a:extLst>
                    <a:ext uri="{9D8B030D-6E8A-4147-A177-3AD203B41FA5}">
                      <a16:colId xmlns:a16="http://schemas.microsoft.com/office/drawing/2014/main" val="1051780444"/>
                    </a:ext>
                  </a:extLst>
                </a:gridCol>
                <a:gridCol w="783772">
                  <a:extLst>
                    <a:ext uri="{9D8B030D-6E8A-4147-A177-3AD203B41FA5}">
                      <a16:colId xmlns:a16="http://schemas.microsoft.com/office/drawing/2014/main" val="1933792204"/>
                    </a:ext>
                  </a:extLst>
                </a:gridCol>
                <a:gridCol w="783772">
                  <a:extLst>
                    <a:ext uri="{9D8B030D-6E8A-4147-A177-3AD203B41FA5}">
                      <a16:colId xmlns:a16="http://schemas.microsoft.com/office/drawing/2014/main" val="3747192457"/>
                    </a:ext>
                  </a:extLst>
                </a:gridCol>
                <a:gridCol w="775063">
                  <a:extLst>
                    <a:ext uri="{9D8B030D-6E8A-4147-A177-3AD203B41FA5}">
                      <a16:colId xmlns:a16="http://schemas.microsoft.com/office/drawing/2014/main" val="2719583913"/>
                    </a:ext>
                  </a:extLst>
                </a:gridCol>
                <a:gridCol w="770709">
                  <a:extLst>
                    <a:ext uri="{9D8B030D-6E8A-4147-A177-3AD203B41FA5}">
                      <a16:colId xmlns:a16="http://schemas.microsoft.com/office/drawing/2014/main" val="1820238222"/>
                    </a:ext>
                  </a:extLst>
                </a:gridCol>
                <a:gridCol w="711926">
                  <a:extLst>
                    <a:ext uri="{9D8B030D-6E8A-4147-A177-3AD203B41FA5}">
                      <a16:colId xmlns:a16="http://schemas.microsoft.com/office/drawing/2014/main" val="1718778769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32301"/>
                    </a:ext>
                  </a:extLst>
                </a:gridCol>
                <a:gridCol w="698863">
                  <a:extLst>
                    <a:ext uri="{9D8B030D-6E8A-4147-A177-3AD203B41FA5}">
                      <a16:colId xmlns:a16="http://schemas.microsoft.com/office/drawing/2014/main" val="3860728242"/>
                    </a:ext>
                  </a:extLst>
                </a:gridCol>
              </a:tblGrid>
              <a:tr h="31790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Informație</a:t>
                      </a: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084916"/>
                  </a:ext>
                </a:extLst>
              </a:tr>
              <a:tr h="31790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privind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aprobarea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bugetelor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locale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pentru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anul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2018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comparativ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cu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anul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2017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nivele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de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822928"/>
                  </a:ext>
                </a:extLst>
              </a:tr>
              <a:tr h="247262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3349028"/>
                  </a:ext>
                </a:extLst>
              </a:tr>
              <a:tr h="3296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Numărul de UAT*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136261"/>
                  </a:ext>
                </a:extLst>
              </a:tr>
              <a:tr h="128340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pînă la 10.12.2017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pînă la 31.12.2017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în 2018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pînă la 10.12.2016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%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pînă la 31.12.2016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în 2017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6805" marR="6805" marT="6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258610"/>
                  </a:ext>
                </a:extLst>
              </a:tr>
              <a:tr h="317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905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519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57,3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382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42,2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46,7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476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52,6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0,7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7537016"/>
                  </a:ext>
                </a:extLst>
              </a:tr>
              <a:tr h="31790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Nivelul I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870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507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58,3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359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41,3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46,6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460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52,9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3514228"/>
                  </a:ext>
                </a:extLst>
              </a:tr>
              <a:tr h="32968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Nivelul II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34,3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65,7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6805" marR="6805" marT="6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51,4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45,7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6805" marR="6805" marT="68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3331159"/>
                  </a:ext>
                </a:extLst>
              </a:tr>
              <a:tr h="23548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926962"/>
                  </a:ext>
                </a:extLst>
              </a:tr>
              <a:tr h="317906"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Notă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* - cu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excepția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UAT de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nivelul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 din UTA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Găgăuzia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precum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și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Dolaiurilor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05" marR="6805" marT="68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044403"/>
                  </a:ext>
                </a:extLst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US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42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6370"/>
            <a:ext cx="10515600" cy="4131425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ctr">
              <a:buNone/>
            </a:pPr>
            <a:r>
              <a:rPr lang="ro-RO" i="1" dirty="0" smtClean="0"/>
              <a:t>Bugete provizorii</a:t>
            </a:r>
          </a:p>
          <a:p>
            <a:pPr marL="0" indent="0" algn="just">
              <a:buNone/>
            </a:pPr>
            <a:r>
              <a:rPr lang="ro-RO" i="1" dirty="0" smtClean="0">
                <a:solidFill>
                  <a:srgbClr val="FF0000"/>
                </a:solidFill>
              </a:rPr>
              <a:t>Important de reținut: </a:t>
            </a:r>
            <a:r>
              <a:rPr lang="ro-RO" dirty="0" smtClean="0"/>
              <a:t>Asupra bugetelor provizorii se aplică prevederile art.69 din Legea finanțelor publice și responsabilității bugetar-fiscale (blocarea alocațiilor bugetare), astfel, </a:t>
            </a:r>
            <a:r>
              <a:rPr lang="ro-RO" dirty="0" err="1" smtClean="0"/>
              <a:t>încît</a:t>
            </a:r>
            <a:r>
              <a:rPr lang="ro-RO" dirty="0" smtClean="0"/>
              <a:t> în perioada executării bugetului provizoriu de asigurat ca alocațiile să nu depășească </a:t>
            </a:r>
            <a:r>
              <a:rPr lang="ro-RO" dirty="0"/>
              <a:t>(</a:t>
            </a:r>
            <a:r>
              <a:rPr lang="it-IT" dirty="0"/>
              <a:t>să nu fie mai m</a:t>
            </a:r>
            <a:r>
              <a:rPr lang="ro-RO" dirty="0"/>
              <a:t>ari) </a:t>
            </a:r>
            <a:r>
              <a:rPr lang="ro-RO" dirty="0" smtClean="0"/>
              <a:t>limitele de alocații prevăzute în proiectul bugetului.</a:t>
            </a:r>
          </a:p>
          <a:p>
            <a:pPr marL="0" indent="0" algn="just">
              <a:buNone/>
            </a:pPr>
            <a:r>
              <a:rPr lang="ro-RO" dirty="0" smtClean="0"/>
              <a:t>În caz contrar, intervine blocarea cheltuielilor autorizată de administratorul de buget.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38200" y="1306514"/>
            <a:ext cx="10515600" cy="6469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000" dirty="0" smtClean="0"/>
              <a:t>Aprobarea bugetelor locale pe anul 2018 (5)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019826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7377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/>
              <a:t>Dezagregarea bugetelor locale pe anul 2018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94560"/>
            <a:ext cx="10515600" cy="4098175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ctr">
              <a:buNone/>
            </a:pPr>
            <a:r>
              <a:rPr lang="ro-RO" i="1" dirty="0" smtClean="0"/>
              <a:t>Temei și termen pentru repartizarea/dezagregarea bugetului local </a:t>
            </a:r>
          </a:p>
          <a:p>
            <a:pPr algn="just">
              <a:spcBef>
                <a:spcPts val="800"/>
              </a:spcBef>
            </a:pPr>
            <a:r>
              <a:rPr lang="ro-RO" dirty="0" smtClean="0"/>
              <a:t>Art.58 alin.(2) din Legea finanțelor publice și responsabilității bugetar-fiscale – în termen de 15 zile de la data publicării deciziilor bugetare anuale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o-RO" i="1" dirty="0" smtClean="0">
                <a:solidFill>
                  <a:schemeClr val="accent6"/>
                </a:solidFill>
              </a:rPr>
              <a:t>Important de reținut</a:t>
            </a:r>
            <a:r>
              <a:rPr lang="ro-RO" dirty="0" smtClean="0">
                <a:solidFill>
                  <a:schemeClr val="accent6"/>
                </a:solidFill>
              </a:rPr>
              <a:t>: 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o-RO" dirty="0" smtClean="0"/>
              <a:t>1) aprobarea deciziei bugetare anuale – 10 decembrie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o-RO" dirty="0" smtClean="0"/>
              <a:t>2) Art.20 din Legea privind administrația publică locală prevede </a:t>
            </a:r>
            <a:r>
              <a:rPr lang="ro-RO" dirty="0"/>
              <a:t>pentru semnarea </a:t>
            </a:r>
            <a:r>
              <a:rPr lang="ro-RO" dirty="0" smtClean="0"/>
              <a:t>deciziei cel mult 5 zile din data desfășurării ședinței consiliului local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3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85505"/>
            <a:ext cx="10515600" cy="3541222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just"/>
            <a:r>
              <a:rPr lang="ro-RO" dirty="0" smtClean="0"/>
              <a:t>Limitele comunicate de autoritatea publică ierarhic superioară (Org1, Org1i):</a:t>
            </a:r>
          </a:p>
          <a:p>
            <a:pPr marL="514350" indent="-514350" algn="just">
              <a:buAutoNum type="arabicParenR"/>
            </a:pPr>
            <a:r>
              <a:rPr lang="ro-RO" dirty="0" err="1" smtClean="0"/>
              <a:t>sînt</a:t>
            </a:r>
            <a:r>
              <a:rPr lang="ro-RO" dirty="0" smtClean="0"/>
              <a:t> obligatorii pentru instituțiile bugetare subordonate</a:t>
            </a:r>
          </a:p>
          <a:p>
            <a:pPr marL="514350" indent="-514350" algn="just">
              <a:buAutoNum type="arabicParenR"/>
            </a:pPr>
            <a:r>
              <a:rPr lang="ro-RO" dirty="0" smtClean="0"/>
              <a:t>se supun dezagregării </a:t>
            </a:r>
            <a:r>
              <a:rPr lang="ro-RO" dirty="0" err="1" smtClean="0"/>
              <a:t>pînă</a:t>
            </a:r>
            <a:r>
              <a:rPr lang="ro-RO" dirty="0" smtClean="0"/>
              <a:t> la cel mai detaliat nivel al clasificației bugetare</a:t>
            </a:r>
          </a:p>
          <a:p>
            <a:pPr algn="just"/>
            <a:r>
              <a:rPr lang="ro-RO" dirty="0" smtClean="0"/>
              <a:t>După dezagregarea deplină a alocațiilor bugetare de către autoritățile/instituțiile bugetare, acestea se aprobă și se publică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306513"/>
            <a:ext cx="10515600" cy="7794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/>
              <a:t>Dezagregarea bugetelor locale pe anul 2018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52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1102</TotalTime>
  <Words>1061</Words>
  <Application>Microsoft Office PowerPoint</Application>
  <PresentationFormat>Widescreen</PresentationFormat>
  <Paragraphs>164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Lato</vt:lpstr>
      <vt:lpstr>Lato Black</vt:lpstr>
      <vt:lpstr>Lato Semibold</vt:lpstr>
      <vt:lpstr>Lato Thin</vt:lpstr>
      <vt:lpstr>prezentare</vt:lpstr>
      <vt:lpstr>Aprobarea și dezagregarea bugetelor locale pe anul 2018 și corelarea acestora cu Legea bugetului de stat pe anul 2018</vt:lpstr>
      <vt:lpstr>Cuprins</vt:lpstr>
      <vt:lpstr>Aprobarea bugetelor locale pe anul 2018 (1)</vt:lpstr>
      <vt:lpstr>Aprobarea bugetelor locale pe anul 2018 (2)</vt:lpstr>
      <vt:lpstr>Aprobarea bugetelor locale pe anul 2018 (3)</vt:lpstr>
      <vt:lpstr>Aprobarea bugetelor locale pe anul 2018 (4)</vt:lpstr>
      <vt:lpstr>Aprobarea bugetelor locale pe anul 2018 (5)</vt:lpstr>
      <vt:lpstr>Dezagregarea bugetelor locale pe anul 2018 (1)</vt:lpstr>
      <vt:lpstr>Dezagregarea bugetelor locale pe anul 2018 (2)</vt:lpstr>
      <vt:lpstr>Dezagregarea bugetelor locale pe anul 2018 (3)</vt:lpstr>
      <vt:lpstr>Corelarea bugetelor locale pe anul 2018 cu Legea bugetului de stat pentru anul 2018 (1) </vt:lpstr>
      <vt:lpstr>Corelarea bugetelor locale pe anul 2018 cu Legea bugetului de stat pentru anul 2018 (2) </vt:lpstr>
      <vt:lpstr>Corelarea bugetelor locale pe anul 2018 cu Legea bugetului de stat pentru anul 2018 (3)</vt:lpstr>
      <vt:lpstr>Concluzii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57</cp:revision>
  <cp:lastPrinted>2018-01-23T15:34:55Z</cp:lastPrinted>
  <dcterms:created xsi:type="dcterms:W3CDTF">2017-07-06T11:56:25Z</dcterms:created>
  <dcterms:modified xsi:type="dcterms:W3CDTF">2018-01-24T06:59:58Z</dcterms:modified>
</cp:coreProperties>
</file>