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18"/>
  </p:notesMasterIdLst>
  <p:sldIdLst>
    <p:sldId id="256" r:id="rId2"/>
    <p:sldId id="298" r:id="rId3"/>
    <p:sldId id="265" r:id="rId4"/>
    <p:sldId id="299" r:id="rId5"/>
    <p:sldId id="300" r:id="rId6"/>
    <p:sldId id="295" r:id="rId7"/>
    <p:sldId id="287" r:id="rId8"/>
    <p:sldId id="297" r:id="rId9"/>
    <p:sldId id="291" r:id="rId10"/>
    <p:sldId id="286" r:id="rId11"/>
    <p:sldId id="284" r:id="rId12"/>
    <p:sldId id="267" r:id="rId13"/>
    <p:sldId id="288" r:id="rId14"/>
    <p:sldId id="289" r:id="rId15"/>
    <p:sldId id="290" r:id="rId16"/>
    <p:sldId id="30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0931" autoAdjust="0"/>
  </p:normalViewPr>
  <p:slideViewPr>
    <p:cSldViewPr>
      <p:cViewPr varScale="1">
        <p:scale>
          <a:sx n="76" d="100"/>
          <a:sy n="76" d="100"/>
        </p:scale>
        <p:origin x="157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311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99753570688123E-2"/>
          <c:y val="1.9748239778913455E-2"/>
          <c:w val="0.95012277725921968"/>
          <c:h val="0.7121861640827921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Лист1!$F$12:$Q$12</c:f>
              <c:strCache>
                <c:ptCount val="12"/>
                <c:pt idx="0">
                  <c:v>31.01.2017</c:v>
                </c:pt>
                <c:pt idx="1">
                  <c:v>28.02.2017</c:v>
                </c:pt>
                <c:pt idx="2">
                  <c:v>31.03.2017</c:v>
                </c:pt>
                <c:pt idx="3">
                  <c:v>30.04.2017</c:v>
                </c:pt>
                <c:pt idx="4">
                  <c:v>31.05.2017</c:v>
                </c:pt>
                <c:pt idx="5">
                  <c:v>30.06.2017</c:v>
                </c:pt>
                <c:pt idx="6">
                  <c:v>31.07.2017</c:v>
                </c:pt>
                <c:pt idx="7">
                  <c:v>31.08.2017</c:v>
                </c:pt>
                <c:pt idx="8">
                  <c:v>30.09.2017</c:v>
                </c:pt>
                <c:pt idx="9">
                  <c:v>31.10.2017</c:v>
                </c:pt>
                <c:pt idx="10">
                  <c:v>30.11.2016</c:v>
                </c:pt>
                <c:pt idx="11">
                  <c:v>31.12.2017</c:v>
                </c:pt>
              </c:strCache>
            </c:strRef>
          </c:cat>
          <c:val>
            <c:numRef>
              <c:f>Лист1!$F$13:$Q$13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0-6A8F-4B74-AE12-4DE595261A48}"/>
            </c:ext>
          </c:extLst>
        </c:ser>
        <c:ser>
          <c:idx val="1"/>
          <c:order val="1"/>
          <c:spPr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>
              <a:outerShdw blurRad="12700" dist="50800" dir="5400000" sx="1000" sy="1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Лист1!$F$12:$Q$12</c:f>
              <c:strCache>
                <c:ptCount val="12"/>
                <c:pt idx="0">
                  <c:v>31.01.2017</c:v>
                </c:pt>
                <c:pt idx="1">
                  <c:v>28.02.2017</c:v>
                </c:pt>
                <c:pt idx="2">
                  <c:v>31.03.2017</c:v>
                </c:pt>
                <c:pt idx="3">
                  <c:v>30.04.2017</c:v>
                </c:pt>
                <c:pt idx="4">
                  <c:v>31.05.2017</c:v>
                </c:pt>
                <c:pt idx="5">
                  <c:v>30.06.2017</c:v>
                </c:pt>
                <c:pt idx="6">
                  <c:v>31.07.2017</c:v>
                </c:pt>
                <c:pt idx="7">
                  <c:v>31.08.2017</c:v>
                </c:pt>
                <c:pt idx="8">
                  <c:v>30.09.2017</c:v>
                </c:pt>
                <c:pt idx="9">
                  <c:v>31.10.2017</c:v>
                </c:pt>
                <c:pt idx="10">
                  <c:v>30.11.2016</c:v>
                </c:pt>
                <c:pt idx="11">
                  <c:v>31.12.2017</c:v>
                </c:pt>
              </c:strCache>
            </c:strRef>
          </c:cat>
          <c:val>
            <c:numRef>
              <c:f>Лист1!$F$14:$Q$14</c:f>
              <c:numCache>
                <c:formatCode>0.0</c:formatCode>
                <c:ptCount val="12"/>
                <c:pt idx="0">
                  <c:v>126.7</c:v>
                </c:pt>
                <c:pt idx="1">
                  <c:v>108.5</c:v>
                </c:pt>
                <c:pt idx="2">
                  <c:v>87.1</c:v>
                </c:pt>
                <c:pt idx="3">
                  <c:v>102.6</c:v>
                </c:pt>
                <c:pt idx="4">
                  <c:v>112.1</c:v>
                </c:pt>
                <c:pt idx="5">
                  <c:v>47.7</c:v>
                </c:pt>
                <c:pt idx="6">
                  <c:v>45.2</c:v>
                </c:pt>
                <c:pt idx="7">
                  <c:v>40.5</c:v>
                </c:pt>
                <c:pt idx="8">
                  <c:v>39.799999999999997</c:v>
                </c:pt>
                <c:pt idx="9">
                  <c:v>40.700000000000003</c:v>
                </c:pt>
                <c:pt idx="10">
                  <c:v>29</c:v>
                </c:pt>
                <c:pt idx="11">
                  <c:v>34.299999999999997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8F-4B74-AE12-4DE595261A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4"/>
        <c:overlap val="78"/>
        <c:axId val="323130528"/>
        <c:axId val="323129280"/>
      </c:barChart>
      <c:catAx>
        <c:axId val="32313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3129280"/>
        <c:crosses val="autoZero"/>
        <c:auto val="1"/>
        <c:lblAlgn val="ctr"/>
        <c:lblOffset val="100"/>
        <c:noMultiLvlLbl val="0"/>
      </c:catAx>
      <c:valAx>
        <c:axId val="323129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3130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1E5EF-F607-493D-B538-57025419F219}" type="datetimeFigureOut">
              <a:rPr lang="ro-RO" smtClean="0"/>
              <a:pPr/>
              <a:t>23.01.2018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CDD7E-988B-443A-9C24-520FB449E9C8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51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77196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8769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83720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1252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22249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45464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11263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80602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95997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04664" y="4343400"/>
            <a:ext cx="6048672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66278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5095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04664" y="4343400"/>
            <a:ext cx="6120680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89264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1388" y="395288"/>
            <a:ext cx="4968875" cy="37258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32656" y="4343400"/>
            <a:ext cx="6192688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3808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4738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48680" y="4343400"/>
            <a:ext cx="5623520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14309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64704" y="685800"/>
            <a:ext cx="5407496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04664" y="4343400"/>
            <a:ext cx="6048672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>
              <a:latin typeface="Elephant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76317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36663" y="668338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04664" y="4343400"/>
            <a:ext cx="5767536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96067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20763" y="395288"/>
            <a:ext cx="4960937" cy="37195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767536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33739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2688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94453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73D1-7015-4D9E-8BBD-A6CA71B96932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2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6F53-7BE1-4FCC-AD54-FD29B23D69AF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1E04-A790-4DA6-948B-C27A1A125EA8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5A94-50F5-4DD6-A385-AEDD13C1B176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79F8-FF18-4203-873E-3D6C5EF09313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69F5-E2D2-4E33-8066-DF1A9A5B58BC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1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E68B-5AF7-43D8-86B0-05562E3BBA1F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E2A29-EE11-4910-BF18-860350A4C69C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FA0E-555F-4D71-96D4-AB2124C9626B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C2F7-C71F-4051-B1FA-2C897A105D57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8D3B-F405-4ED3-ADF4-9FD80F37100D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7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93B7C-A099-4FBA-89E6-8CB17BC74828}" type="datetime1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f.gov.md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9441" y="3243347"/>
            <a:ext cx="7772400" cy="234589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RAPOARTELE</a:t>
            </a:r>
            <a:r>
              <a:rPr lang="ro-RO" sz="3200" b="1" dirty="0" smtClean="0">
                <a:latin typeface="Cambria" pitchFamily="18" charset="0"/>
              </a:rPr>
              <a:t> FINANCIARE </a:t>
            </a:r>
            <a:r>
              <a:rPr lang="en-US" sz="3200" b="1" dirty="0" smtClean="0">
                <a:latin typeface="Cambria" pitchFamily="18" charset="0"/>
              </a:rPr>
              <a:t/>
            </a:r>
            <a:br>
              <a:rPr lang="en-US" sz="3200" b="1" dirty="0" smtClean="0">
                <a:latin typeface="Cambria" pitchFamily="18" charset="0"/>
              </a:rPr>
            </a:br>
            <a:r>
              <a:rPr lang="ro-RO" sz="3200" b="1" dirty="0" smtClean="0">
                <a:latin typeface="Cambria" pitchFamily="18" charset="0"/>
              </a:rPr>
              <a:t>PENTRU ANUL 2017</a:t>
            </a:r>
            <a:r>
              <a:rPr lang="ro-RO" sz="3200" dirty="0" smtClean="0">
                <a:latin typeface="Cambria" pitchFamily="18" charset="0"/>
              </a:rPr>
              <a:t/>
            </a:r>
            <a:br>
              <a:rPr lang="ro-RO" sz="3200" dirty="0" smtClean="0">
                <a:latin typeface="Cambria" pitchFamily="18" charset="0"/>
              </a:rPr>
            </a:br>
            <a:endParaRPr lang="en-US" sz="3200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5589240"/>
            <a:ext cx="6400800" cy="100811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Slova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Nadejda</a:t>
            </a:r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, </a:t>
            </a:r>
            <a:r>
              <a:rPr lang="ro-RO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șef </a:t>
            </a:r>
            <a:r>
              <a:rPr lang="en-US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Sec</a:t>
            </a:r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ți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e</a:t>
            </a:r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o-RO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raportare </a:t>
            </a:r>
            <a:endParaRPr lang="ro-RO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Direcți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a</a:t>
            </a:r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Trezoreria de Stat</a:t>
            </a:r>
          </a:p>
          <a:p>
            <a:r>
              <a:rPr lang="ro-RO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24 ianuarie  2018</a:t>
            </a:r>
          </a:p>
          <a:p>
            <a:endParaRPr lang="ro-RO" dirty="0" smtClean="0"/>
          </a:p>
          <a:p>
            <a:endParaRPr lang="en-US" dirty="0"/>
          </a:p>
        </p:txBody>
      </p:sp>
      <p:cxnSp>
        <p:nvCxnSpPr>
          <p:cNvPr id="5" name="Conector drept 4"/>
          <p:cNvCxnSpPr/>
          <p:nvPr/>
        </p:nvCxnSpPr>
        <p:spPr>
          <a:xfrm>
            <a:off x="438953" y="3140968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rept 5"/>
          <p:cNvCxnSpPr/>
          <p:nvPr/>
        </p:nvCxnSpPr>
        <p:spPr>
          <a:xfrm>
            <a:off x="1547664" y="3284984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1856781" cy="233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tăText 8"/>
          <p:cNvSpPr txBox="1"/>
          <p:nvPr/>
        </p:nvSpPr>
        <p:spPr>
          <a:xfrm flipH="1">
            <a:off x="2272381" y="2700037"/>
            <a:ext cx="453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al Republicii Moldova  </a:t>
            </a:r>
            <a:endParaRPr lang="ro-RO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95536" y="26238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79512" y="1098683"/>
            <a:ext cx="8640960" cy="57593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2400" b="1" dirty="0"/>
              <a:t>Descifrarea creanțelor și datoriilor</a:t>
            </a:r>
            <a:endParaRPr lang="ru-RU" sz="2400" dirty="0"/>
          </a:p>
          <a:p>
            <a:pPr marL="0" indent="0" algn="ctr">
              <a:buNone/>
            </a:pPr>
            <a:r>
              <a:rPr lang="ro-RO" sz="1400" b="1" dirty="0"/>
              <a:t>___________________________</a:t>
            </a:r>
            <a:endParaRPr lang="ru-RU" sz="1400" dirty="0"/>
          </a:p>
          <a:p>
            <a:pPr marL="0" indent="0" algn="ctr">
              <a:buNone/>
            </a:pPr>
            <a:r>
              <a:rPr lang="ro-RO" sz="1800" dirty="0" smtClean="0"/>
              <a:t>(denumirea autorității/instituției bugetare)</a:t>
            </a:r>
            <a:endParaRPr lang="en-US" sz="1800" dirty="0" smtClean="0"/>
          </a:p>
          <a:p>
            <a:pPr marL="0" indent="0" algn="ctr">
              <a:buNone/>
            </a:pPr>
            <a:r>
              <a:rPr lang="ro-RO" sz="2400" b="1" dirty="0" smtClean="0"/>
              <a:t>la </a:t>
            </a:r>
            <a:r>
              <a:rPr lang="ro-RO" sz="2400" b="1" dirty="0"/>
              <a:t>situația din  "___" </a:t>
            </a:r>
            <a:r>
              <a:rPr lang="ro-RO" sz="2400" b="1" dirty="0" smtClean="0"/>
              <a:t>__________ 20___</a:t>
            </a:r>
            <a:endParaRPr lang="ru-RU" sz="2400" dirty="0" smtClean="0"/>
          </a:p>
          <a:p>
            <a:pPr marL="0" indent="0" algn="ctr">
              <a:buNone/>
            </a:pPr>
            <a:endParaRPr lang="ru-RU" sz="1050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101" y="24496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019179"/>
              </p:ext>
            </p:extLst>
          </p:nvPr>
        </p:nvGraphicFramePr>
        <p:xfrm>
          <a:off x="154807" y="2904149"/>
          <a:ext cx="8850143" cy="3221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3365">
                  <a:extLst>
                    <a:ext uri="{9D8B030D-6E8A-4147-A177-3AD203B41FA5}">
                      <a16:colId xmlns:a16="http://schemas.microsoft.com/office/drawing/2014/main" val="1851308393"/>
                    </a:ext>
                  </a:extLst>
                </a:gridCol>
                <a:gridCol w="1236472">
                  <a:extLst>
                    <a:ext uri="{9D8B030D-6E8A-4147-A177-3AD203B41FA5}">
                      <a16:colId xmlns:a16="http://schemas.microsoft.com/office/drawing/2014/main" val="2372246517"/>
                    </a:ext>
                  </a:extLst>
                </a:gridCol>
                <a:gridCol w="1418821">
                  <a:extLst>
                    <a:ext uri="{9D8B030D-6E8A-4147-A177-3AD203B41FA5}">
                      <a16:colId xmlns:a16="http://schemas.microsoft.com/office/drawing/2014/main" val="3936742365"/>
                    </a:ext>
                  </a:extLst>
                </a:gridCol>
                <a:gridCol w="1333059">
                  <a:extLst>
                    <a:ext uri="{9D8B030D-6E8A-4147-A177-3AD203B41FA5}">
                      <a16:colId xmlns:a16="http://schemas.microsoft.com/office/drawing/2014/main" val="4018640945"/>
                    </a:ext>
                  </a:extLst>
                </a:gridCol>
                <a:gridCol w="1044966">
                  <a:extLst>
                    <a:ext uri="{9D8B030D-6E8A-4147-A177-3AD203B41FA5}">
                      <a16:colId xmlns:a16="http://schemas.microsoft.com/office/drawing/2014/main" val="3746337197"/>
                    </a:ext>
                  </a:extLst>
                </a:gridCol>
                <a:gridCol w="946713">
                  <a:extLst>
                    <a:ext uri="{9D8B030D-6E8A-4147-A177-3AD203B41FA5}">
                      <a16:colId xmlns:a16="http://schemas.microsoft.com/office/drawing/2014/main" val="2205865424"/>
                    </a:ext>
                  </a:extLst>
                </a:gridCol>
                <a:gridCol w="963365">
                  <a:extLst>
                    <a:ext uri="{9D8B030D-6E8A-4147-A177-3AD203B41FA5}">
                      <a16:colId xmlns:a16="http://schemas.microsoft.com/office/drawing/2014/main" val="4264866706"/>
                    </a:ext>
                  </a:extLst>
                </a:gridCol>
                <a:gridCol w="943382">
                  <a:extLst>
                    <a:ext uri="{9D8B030D-6E8A-4147-A177-3AD203B41FA5}">
                      <a16:colId xmlns:a16="http://schemas.microsoft.com/office/drawing/2014/main" val="3693198834"/>
                    </a:ext>
                  </a:extLst>
                </a:gridCol>
              </a:tblGrid>
              <a:tr h="3074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N/o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Denumirea agentului economic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Data înregistrării creanței/datoriei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Codul economic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K=6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Creanțe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Datorii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Inclusiv: proiecte finanțate din surse externe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958528"/>
                  </a:ext>
                </a:extLst>
              </a:tr>
              <a:tr h="1716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Creanțe</a:t>
                      </a:r>
                      <a:endParaRPr lang="ru-RU" sz="1400" b="1" i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b="1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Datorii</a:t>
                      </a:r>
                      <a:endParaRPr lang="ru-RU" sz="14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814941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4853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786333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575409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841543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087712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967847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69065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886755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88879"/>
                  </a:ext>
                </a:extLst>
              </a:tr>
              <a:tr h="215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899032"/>
                  </a:ext>
                </a:extLst>
              </a:tr>
              <a:tr h="21524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Total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885228"/>
                  </a:ext>
                </a:extLst>
              </a:tr>
            </a:tbl>
          </a:graphicData>
        </a:graphic>
      </p:graphicFrame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-396552" y="1772816"/>
            <a:ext cx="1264306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1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95536" y="25170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3416421"/>
            <a:ext cx="8352928" cy="3180931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o-MD" b="1" dirty="0" smtClean="0"/>
              <a:t>Regulamentul cu privire la modul de determinare și de raportare a creanțelor cu termen expirat și  a datoriilor cu termen de achitare expirat (arierate), </a:t>
            </a:r>
            <a:endParaRPr lang="en-US" b="1" dirty="0" smtClean="0"/>
          </a:p>
          <a:p>
            <a:pPr marL="0" lvl="0" indent="0" algn="ctr">
              <a:buNone/>
            </a:pPr>
            <a:r>
              <a:rPr lang="ro-MD" dirty="0" smtClean="0"/>
              <a:t>aprobat prin ordinul ministrului finanțelor nr.121 din 14 septembrie 2016</a:t>
            </a: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787" y="8243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205786"/>
            <a:ext cx="8352928" cy="2062103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o-MD" sz="3200" b="1" dirty="0"/>
              <a:t>Raport privind creanțele cu termenul expirat și datoriile cu termenul de achitare expirat (arierate), formate în autoritățile/instituțiile bugetare,  </a:t>
            </a:r>
            <a:r>
              <a:rPr lang="ro-MD" sz="3200" dirty="0" smtClean="0"/>
              <a:t>(</a:t>
            </a:r>
            <a:r>
              <a:rPr lang="ro-MD" sz="3200" dirty="0"/>
              <a:t>forma FD-049)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7733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353294" y="24202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94" y="1052198"/>
            <a:ext cx="8388932" cy="915108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o-MD" sz="3200" dirty="0" smtClean="0"/>
              <a:t/>
            </a:r>
            <a:br>
              <a:rPr lang="ro-MD" sz="3200" dirty="0" smtClean="0"/>
            </a:br>
            <a:r>
              <a:rPr lang="ro-MD" sz="3200" b="1" dirty="0" smtClean="0">
                <a:solidFill>
                  <a:schemeClr val="accent1"/>
                </a:solidFill>
              </a:rPr>
              <a:t>În suma </a:t>
            </a:r>
            <a:r>
              <a:rPr lang="ro-MD" sz="3200" b="1" dirty="0">
                <a:solidFill>
                  <a:schemeClr val="accent1"/>
                </a:solidFill>
              </a:rPr>
              <a:t>arieratelor raportate </a:t>
            </a:r>
            <a:r>
              <a:rPr lang="ro-MD" sz="3200" b="1" dirty="0" smtClean="0">
                <a:solidFill>
                  <a:schemeClr val="accent1"/>
                </a:solidFill>
              </a:rPr>
              <a:t>în FD-049                    nu </a:t>
            </a:r>
            <a:r>
              <a:rPr lang="ro-MD" sz="3200" b="1" dirty="0">
                <a:solidFill>
                  <a:schemeClr val="accent1"/>
                </a:solidFill>
              </a:rPr>
              <a:t>se vor include: </a:t>
            </a:r>
            <a:r>
              <a:rPr lang="ru-RU" sz="3200" b="1" u="sng" dirty="0">
                <a:solidFill>
                  <a:schemeClr val="accent1"/>
                </a:solidFill>
              </a:rPr>
              <a:t/>
            </a:r>
            <a:br>
              <a:rPr lang="ru-RU" sz="3200" b="1" u="sng" dirty="0">
                <a:solidFill>
                  <a:schemeClr val="accent1"/>
                </a:solidFill>
              </a:rPr>
            </a:br>
            <a:endParaRPr lang="ru-RU" sz="3200" b="1" u="sng" dirty="0">
              <a:solidFill>
                <a:schemeClr val="accent1"/>
              </a:solidFill>
            </a:endParaRPr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0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67306"/>
            <a:ext cx="8928992" cy="4774062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MD" sz="2700" dirty="0" smtClean="0"/>
              <a:t>datoriile </a:t>
            </a:r>
            <a:r>
              <a:rPr lang="ro-RO" sz="2700" dirty="0"/>
              <a:t>contestate în instanțele de </a:t>
            </a:r>
            <a:r>
              <a:rPr lang="ro-RO" sz="2700" dirty="0" smtClean="0"/>
              <a:t>judecată</a:t>
            </a:r>
            <a:endParaRPr lang="ru-RU" sz="2700" dirty="0"/>
          </a:p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RO" sz="2700" dirty="0"/>
              <a:t>datoriile formate în baza documentelor care au fost ridicate de către organele competente în vederea examinării legalității relațiilor juridice în baza cărora urmează a fi efectuată </a:t>
            </a:r>
            <a:r>
              <a:rPr lang="ro-RO" sz="2700" dirty="0" smtClean="0"/>
              <a:t>plata</a:t>
            </a:r>
            <a:endParaRPr lang="ru-RU" sz="2700" dirty="0"/>
          </a:p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RO" sz="2700" dirty="0"/>
              <a:t>sumele </a:t>
            </a:r>
            <a:r>
              <a:rPr lang="ro-MD" sz="2700" dirty="0"/>
              <a:t>neachitate din mijloacele proiectelor finanțate din surse externe, în urma </a:t>
            </a:r>
            <a:r>
              <a:rPr lang="ro-MD" sz="2700" dirty="0" smtClean="0"/>
              <a:t>reținerii plăților din partea donatorilor externi</a:t>
            </a:r>
          </a:p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MD" sz="2700" dirty="0" smtClean="0"/>
              <a:t>salariile deponente</a:t>
            </a:r>
            <a:endParaRPr lang="ru-RU" sz="2700" dirty="0"/>
          </a:p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MD" sz="2700" dirty="0"/>
              <a:t>datoriile formate în alte circumstanțe, care pot influența asupra atribuirii datoriei la noțiunea de </a:t>
            </a:r>
            <a:r>
              <a:rPr lang="ro-MD" sz="2700" dirty="0" smtClean="0"/>
              <a:t>arierate </a:t>
            </a:r>
            <a:endParaRPr lang="ru-RU" sz="2700" dirty="0"/>
          </a:p>
        </p:txBody>
      </p:sp>
      <p:cxnSp>
        <p:nvCxnSpPr>
          <p:cNvPr id="10" name="Conector drept 4"/>
          <p:cNvCxnSpPr/>
          <p:nvPr/>
        </p:nvCxnSpPr>
        <p:spPr>
          <a:xfrm>
            <a:off x="467544" y="9836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28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251520" y="18658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856984" cy="1254715"/>
          </a:xfrm>
        </p:spPr>
        <p:txBody>
          <a:bodyPr>
            <a:noAutofit/>
          </a:bodyPr>
          <a:lstStyle/>
          <a:p>
            <a:r>
              <a:rPr lang="ro-MD" sz="3200" dirty="0" smtClean="0"/>
              <a:t/>
            </a:r>
            <a:br>
              <a:rPr lang="ro-MD" sz="3200" dirty="0" smtClean="0"/>
            </a:br>
            <a:endParaRPr lang="ru-RU" sz="3200" b="1" u="sng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076" y="7360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67969"/>
              </p:ext>
            </p:extLst>
          </p:nvPr>
        </p:nvGraphicFramePr>
        <p:xfrm>
          <a:off x="107506" y="1349807"/>
          <a:ext cx="8856980" cy="4815493"/>
        </p:xfrm>
        <a:graphic>
          <a:graphicData uri="http://schemas.openxmlformats.org/drawingml/2006/table">
            <a:tbl>
              <a:tblPr/>
              <a:tblGrid>
                <a:gridCol w="2514640">
                  <a:extLst>
                    <a:ext uri="{9D8B030D-6E8A-4147-A177-3AD203B41FA5}">
                      <a16:colId xmlns:a16="http://schemas.microsoft.com/office/drawing/2014/main" val="1636756316"/>
                    </a:ext>
                  </a:extLst>
                </a:gridCol>
                <a:gridCol w="768017">
                  <a:extLst>
                    <a:ext uri="{9D8B030D-6E8A-4147-A177-3AD203B41FA5}">
                      <a16:colId xmlns:a16="http://schemas.microsoft.com/office/drawing/2014/main" val="1057023364"/>
                    </a:ext>
                  </a:extLst>
                </a:gridCol>
                <a:gridCol w="941441">
                  <a:extLst>
                    <a:ext uri="{9D8B030D-6E8A-4147-A177-3AD203B41FA5}">
                      <a16:colId xmlns:a16="http://schemas.microsoft.com/office/drawing/2014/main" val="446470816"/>
                    </a:ext>
                  </a:extLst>
                </a:gridCol>
                <a:gridCol w="941441">
                  <a:extLst>
                    <a:ext uri="{9D8B030D-6E8A-4147-A177-3AD203B41FA5}">
                      <a16:colId xmlns:a16="http://schemas.microsoft.com/office/drawing/2014/main" val="2460775399"/>
                    </a:ext>
                  </a:extLst>
                </a:gridCol>
                <a:gridCol w="941441">
                  <a:extLst>
                    <a:ext uri="{9D8B030D-6E8A-4147-A177-3AD203B41FA5}">
                      <a16:colId xmlns:a16="http://schemas.microsoft.com/office/drawing/2014/main" val="634119522"/>
                    </a:ext>
                  </a:extLst>
                </a:gridCol>
                <a:gridCol w="2750000">
                  <a:extLst>
                    <a:ext uri="{9D8B030D-6E8A-4147-A177-3AD203B41FA5}">
                      <a16:colId xmlns:a16="http://schemas.microsoft.com/office/drawing/2014/main" val="2118269203"/>
                    </a:ext>
                  </a:extLst>
                </a:gridCol>
              </a:tblGrid>
              <a:tr h="208431"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Anexa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nr.1 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875524"/>
                  </a:ext>
                </a:extLst>
              </a:tr>
              <a:tr h="208431">
                <a:tc gridSpan="6">
                  <a:txBody>
                    <a:bodyPr/>
                    <a:lstStyle/>
                    <a:p>
                      <a:pPr algn="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la Forma FD-049 </a:t>
                      </a:r>
                      <a:r>
                        <a:rPr lang="es-E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aprobată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s-E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prin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552827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ordinul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ministrului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finanțelor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913757"/>
                  </a:ext>
                </a:extLst>
              </a:tr>
              <a:tr h="24921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nr.216 din 28.12.2015 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930420"/>
                  </a:ext>
                </a:extLst>
              </a:tr>
              <a:tr h="24921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533980"/>
                  </a:ext>
                </a:extLst>
              </a:tr>
              <a:tr h="26395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Explicatii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privind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creanțele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cu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termen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expirat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841461"/>
                  </a:ext>
                </a:extLst>
              </a:tr>
              <a:tr h="26395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_____________________________________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517360"/>
                  </a:ext>
                </a:extLst>
              </a:tr>
              <a:tr h="24921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denumirea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autorității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instituţiei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bugetare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733477"/>
                  </a:ext>
                </a:extLst>
              </a:tr>
              <a:tr h="38514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 situaţia din " 01 " ___________ 20__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44614"/>
                  </a:ext>
                </a:extLst>
              </a:tr>
              <a:tr h="24921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078812"/>
                  </a:ext>
                </a:extLst>
              </a:tr>
              <a:tr h="263953"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044242"/>
                  </a:ext>
                </a:extLst>
              </a:tr>
              <a:tr h="2265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Denumirea indicatorului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Codul   ECO K6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Data înregistrării creanței 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Suma creanței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Cauzele admiterii 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173548"/>
                  </a:ext>
                </a:extLst>
              </a:tr>
              <a:tr h="2945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luna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anul</a:t>
                      </a:r>
                    </a:p>
                  </a:txBody>
                  <a:tcPr marL="7044" marR="7044" marT="7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929771"/>
                  </a:ext>
                </a:extLst>
              </a:tr>
              <a:tr h="2265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326030"/>
                  </a:ext>
                </a:extLst>
              </a:tr>
              <a:tr h="226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828766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425233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396322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844985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364863"/>
                  </a:ext>
                </a:extLst>
              </a:tr>
              <a:tr h="2084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44" marR="7044" marT="70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0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1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323528" y="21687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856984" cy="1254715"/>
          </a:xfrm>
        </p:spPr>
        <p:txBody>
          <a:bodyPr>
            <a:noAutofit/>
          </a:bodyPr>
          <a:lstStyle/>
          <a:p>
            <a:r>
              <a:rPr lang="ro-MD" sz="3200" dirty="0" smtClean="0"/>
              <a:t/>
            </a:r>
            <a:br>
              <a:rPr lang="ro-MD" sz="3200" dirty="0" smtClean="0"/>
            </a:br>
            <a:endParaRPr lang="ru-RU" sz="3200" b="1" u="sng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3920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569271"/>
              </p:ext>
            </p:extLst>
          </p:nvPr>
        </p:nvGraphicFramePr>
        <p:xfrm>
          <a:off x="0" y="1403405"/>
          <a:ext cx="9144000" cy="5121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Лист" r:id="rId5" imgW="13106418" imgH="5547312" progId="Excel.Sheet.12">
                  <p:embed/>
                </p:oleObj>
              </mc:Choice>
              <mc:Fallback>
                <p:oleObj name="Лист" r:id="rId5" imgW="13106418" imgH="55473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403405"/>
                        <a:ext cx="9144000" cy="5121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4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395536" y="17000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819" y="1895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60104"/>
            <a:ext cx="8856984" cy="500925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dirty="0"/>
              <a:t> </a:t>
            </a:r>
            <a:endParaRPr lang="ru-RU" dirty="0"/>
          </a:p>
        </p:txBody>
      </p:sp>
      <p:cxnSp>
        <p:nvCxnSpPr>
          <p:cNvPr id="10" name="Conector drept 4"/>
          <p:cNvCxnSpPr/>
          <p:nvPr/>
        </p:nvCxnSpPr>
        <p:spPr>
          <a:xfrm>
            <a:off x="395536" y="908720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296945"/>
              </p:ext>
            </p:extLst>
          </p:nvPr>
        </p:nvGraphicFramePr>
        <p:xfrm>
          <a:off x="35496" y="1991448"/>
          <a:ext cx="91450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938266"/>
            <a:ext cx="8568952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o-RO" sz="2800" b="1" dirty="0" smtClean="0">
                <a:solidFill>
                  <a:schemeClr val="accent1"/>
                </a:solidFill>
              </a:rPr>
              <a:t>DINAMICA </a:t>
            </a:r>
            <a:r>
              <a:rPr lang="fr-FR" sz="2800" b="1" dirty="0" smtClean="0">
                <a:solidFill>
                  <a:schemeClr val="accent1"/>
                </a:solidFill>
              </a:rPr>
              <a:t>DATORIIL</a:t>
            </a:r>
            <a:r>
              <a:rPr lang="ro-RO" sz="2800" b="1" dirty="0" smtClean="0">
                <a:solidFill>
                  <a:schemeClr val="accent1"/>
                </a:solidFill>
              </a:rPr>
              <a:t>OR</a:t>
            </a:r>
            <a:r>
              <a:rPr lang="fr-FR" sz="2800" b="1" dirty="0" smtClean="0">
                <a:solidFill>
                  <a:schemeClr val="accent1"/>
                </a:solidFill>
              </a:rPr>
              <a:t> CU TERMEN DE ACHITARE EXPIRAT (ARIERATE) ALE BUGET</a:t>
            </a:r>
            <a:r>
              <a:rPr lang="ro-RO" sz="2800" b="1" dirty="0" smtClean="0">
                <a:solidFill>
                  <a:schemeClr val="accent1"/>
                </a:solidFill>
              </a:rPr>
              <a:t>ELOR LOCALE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0392" y="236799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i="1" dirty="0" smtClean="0"/>
              <a:t>MIL. LEI</a:t>
            </a:r>
            <a:endParaRPr lang="ru-RU" sz="1400" b="1" i="1" dirty="0"/>
          </a:p>
        </p:txBody>
      </p:sp>
    </p:spTree>
    <p:extLst>
      <p:ext uri="{BB962C8B-B14F-4D97-AF65-F5344CB8AC3E}">
        <p14:creationId xmlns:p14="http://schemas.microsoft.com/office/powerpoint/2010/main" val="7960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539552" y="26785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/>
          </a:bodyPr>
          <a:lstStyle/>
          <a:p>
            <a:r>
              <a:rPr lang="ro-RO" dirty="0" smtClean="0">
                <a:latin typeface="Arial" pitchFamily="34" charset="0"/>
                <a:cs typeface="Arial" pitchFamily="34" charset="0"/>
              </a:rPr>
              <a:t>MULȚUMESC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51520" y="3356992"/>
            <a:ext cx="8229600" cy="3168352"/>
          </a:xfrm>
        </p:spPr>
        <p:txBody>
          <a:bodyPr>
            <a:normAutofit/>
          </a:bodyPr>
          <a:lstStyle/>
          <a:p>
            <a:pPr>
              <a:buNone/>
            </a:pPr>
            <a:endParaRPr lang="ro-RO" dirty="0" smtClean="0"/>
          </a:p>
          <a:p>
            <a:pPr>
              <a:buNone/>
              <a:defRPr/>
            </a:pPr>
            <a:r>
              <a:rPr lang="ro-RO" sz="2000" b="1" dirty="0" smtClean="0">
                <a:ln w="0"/>
                <a:latin typeface="Cambria" pitchFamily="18" charset="0"/>
                <a:cs typeface="Times New Roman" pitchFamily="18" charset="0"/>
              </a:rPr>
              <a:t>Ministerul Finanțelor al Republicii Moldova</a:t>
            </a:r>
          </a:p>
          <a:p>
            <a:pPr>
              <a:buNone/>
              <a:defRPr/>
            </a:pPr>
            <a:r>
              <a:rPr lang="en-US" sz="2000" dirty="0" smtClean="0">
                <a:latin typeface="Cambria" pitchFamily="18" charset="0"/>
              </a:rPr>
              <a:t>str. Constantin T</a:t>
            </a:r>
            <a:r>
              <a:rPr lang="ro-RO" sz="2000" dirty="0" smtClean="0">
                <a:latin typeface="Cambria" pitchFamily="18" charset="0"/>
              </a:rPr>
              <a:t>ă</a:t>
            </a:r>
            <a:r>
              <a:rPr lang="en-US" sz="2000" dirty="0" err="1" smtClean="0">
                <a:latin typeface="Cambria" pitchFamily="18" charset="0"/>
              </a:rPr>
              <a:t>nase</a:t>
            </a:r>
            <a:r>
              <a:rPr lang="en-US" sz="2000" dirty="0" smtClean="0">
                <a:latin typeface="Cambria" pitchFamily="18" charset="0"/>
              </a:rPr>
              <a:t>,</a:t>
            </a:r>
            <a:r>
              <a:rPr lang="ro-RO" sz="2000" dirty="0" smtClean="0">
                <a:latin typeface="Cambria" pitchFamily="18" charset="0"/>
              </a:rPr>
              <a:t> 7</a:t>
            </a:r>
            <a:r>
              <a:rPr lang="en-US" sz="2000" dirty="0" smtClean="0">
                <a:latin typeface="Cambria" pitchFamily="18" charset="0"/>
              </a:rPr>
              <a:t>, </a:t>
            </a:r>
            <a:endParaRPr lang="ro-RO" sz="2000" dirty="0" smtClean="0">
              <a:latin typeface="Cambria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Cambria" pitchFamily="18" charset="0"/>
              </a:rPr>
              <a:t>MD-2005, </a:t>
            </a:r>
            <a:r>
              <a:rPr lang="ro-RO" sz="2000" dirty="0" smtClean="0">
                <a:latin typeface="Cambria" pitchFamily="18" charset="0"/>
              </a:rPr>
              <a:t>Republica Moldova</a:t>
            </a:r>
            <a:endParaRPr lang="en-US" sz="2000" dirty="0" smtClean="0">
              <a:latin typeface="Cambria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Cambria" pitchFamily="18" charset="0"/>
              </a:rPr>
              <a:t>tel. </a:t>
            </a:r>
            <a:r>
              <a:rPr lang="ro-RO" sz="2000" dirty="0" smtClean="0">
                <a:latin typeface="Cambria" pitchFamily="18" charset="0"/>
              </a:rPr>
              <a:t>(022) 26-29-02</a:t>
            </a:r>
            <a:endParaRPr lang="en-US" sz="2000" dirty="0" smtClean="0">
              <a:latin typeface="Cambria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Cambria" pitchFamily="18" charset="0"/>
              </a:rPr>
              <a:t>e-mail:</a:t>
            </a:r>
            <a:r>
              <a:rPr lang="ro-RO" sz="2000" dirty="0" smtClean="0">
                <a:latin typeface="Cambria" pitchFamily="18" charset="0"/>
              </a:rPr>
              <a:t> nadejda.slova@mf.gov.md</a:t>
            </a:r>
            <a:endParaRPr lang="en-US" sz="2000" dirty="0" smtClean="0">
              <a:latin typeface="Cambria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Cambria" pitchFamily="18" charset="0"/>
              </a:rPr>
              <a:t>web: </a:t>
            </a:r>
            <a:r>
              <a:rPr lang="en-US" sz="2000" dirty="0" smtClean="0">
                <a:latin typeface="Cambria" pitchFamily="18" charset="0"/>
                <a:hlinkClick r:id="rId3"/>
              </a:rPr>
              <a:t>www.mf.gov.md</a:t>
            </a:r>
            <a:r>
              <a:rPr lang="en-US" sz="2000" dirty="0" smtClean="0">
                <a:latin typeface="Cambria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44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23528" y="20999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479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348880"/>
            <a:ext cx="7848872" cy="4372595"/>
          </a:xfrm>
        </p:spPr>
        <p:txBody>
          <a:bodyPr>
            <a:normAutofit lnSpcReduction="10000"/>
          </a:bodyPr>
          <a:lstStyle/>
          <a:p>
            <a:pPr marL="447675" indent="-447675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b="1" dirty="0"/>
              <a:t>Legea finanțelor publice și responsabilității bugetar-fiscale </a:t>
            </a:r>
            <a:r>
              <a:rPr lang="ro-RO" dirty="0"/>
              <a:t>nr.181 din 25 iulie </a:t>
            </a:r>
            <a:r>
              <a:rPr lang="ro-RO" dirty="0" smtClean="0"/>
              <a:t>2014</a:t>
            </a:r>
          </a:p>
          <a:p>
            <a:pPr marL="0" indent="0" algn="just">
              <a:buClr>
                <a:schemeClr val="tx1"/>
              </a:buClr>
              <a:buNone/>
            </a:pPr>
            <a:endParaRPr lang="ro-RO" sz="1800" dirty="0" smtClean="0"/>
          </a:p>
          <a:p>
            <a:pPr marL="447675" indent="-4476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b="1" dirty="0">
                <a:cs typeface="Times New Roman" panose="02020603050405020304" pitchFamily="18" charset="0"/>
              </a:rPr>
              <a:t>Legea contabilității </a:t>
            </a:r>
            <a:r>
              <a:rPr lang="ro-RO" dirty="0">
                <a:cs typeface="Times New Roman" panose="02020603050405020304" pitchFamily="18" charset="0"/>
              </a:rPr>
              <a:t>nr.113 din 27 aprilie </a:t>
            </a:r>
            <a:r>
              <a:rPr lang="ro-RO" dirty="0" smtClean="0">
                <a:cs typeface="Times New Roman" panose="02020603050405020304" pitchFamily="18" charset="0"/>
              </a:rPr>
              <a:t>2007</a:t>
            </a:r>
          </a:p>
          <a:p>
            <a:pPr marL="447675" indent="-447675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o-RO" sz="2000" dirty="0" smtClean="0">
              <a:cs typeface="Times New Roman" panose="02020603050405020304" pitchFamily="18" charset="0"/>
            </a:endParaRPr>
          </a:p>
          <a:p>
            <a:pPr marL="447675" indent="-4476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altLang="ru-RU" b="1" dirty="0">
                <a:cs typeface="Arial" pitchFamily="34" charset="0"/>
              </a:rPr>
              <a:t>Legea privind </a:t>
            </a:r>
            <a:r>
              <a:rPr lang="ro-RO" altLang="ru-RU" b="1" dirty="0" err="1">
                <a:cs typeface="Arial" pitchFamily="34" charset="0"/>
              </a:rPr>
              <a:t>finanţele</a:t>
            </a:r>
            <a:r>
              <a:rPr lang="ro-RO" altLang="ru-RU" b="1" dirty="0">
                <a:cs typeface="Arial" pitchFamily="34" charset="0"/>
              </a:rPr>
              <a:t> publice locale </a:t>
            </a:r>
            <a:r>
              <a:rPr lang="ro-RO" altLang="ru-RU" dirty="0">
                <a:cs typeface="Arial" pitchFamily="34" charset="0"/>
              </a:rPr>
              <a:t>nr.397 din 16 octombrie 2003</a:t>
            </a:r>
            <a:endParaRPr lang="en-US" altLang="ru-RU" dirty="0">
              <a:cs typeface="Arial" pitchFamily="34" charset="0"/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ro-RO" dirty="0" smtClean="0">
                <a:cs typeface="Times New Roman" panose="02020603050405020304" pitchFamily="18" charset="0"/>
              </a:rPr>
              <a:t> </a:t>
            </a:r>
            <a:endParaRPr lang="ro-RO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44016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accent1"/>
                </a:solidFill>
              </a:rPr>
              <a:t>Cadrul legal de întocmire și prezentare a rapoartelor financiare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7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23528" y="20999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479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060848"/>
            <a:ext cx="8557540" cy="4896544"/>
          </a:xfrm>
        </p:spPr>
        <p:txBody>
          <a:bodyPr>
            <a:normAutofit fontScale="85000" lnSpcReduction="10000"/>
          </a:bodyPr>
          <a:lstStyle/>
          <a:p>
            <a:pPr marL="447675" indent="-447675" algn="just">
              <a:buFont typeface="Wingdings" panose="05000000000000000000" pitchFamily="2" charset="2"/>
              <a:buChar char="Ø"/>
            </a:pPr>
            <a:r>
              <a:rPr lang="ro-RO" altLang="en-US" b="1" dirty="0" smtClean="0">
                <a:cs typeface="Arial" pitchFamily="34" charset="0"/>
              </a:rPr>
              <a:t>Ordinul </a:t>
            </a:r>
            <a:r>
              <a:rPr lang="ro-RO" altLang="en-US" b="1" dirty="0">
                <a:cs typeface="Arial" pitchFamily="34" charset="0"/>
              </a:rPr>
              <a:t>ministrului finanțelor nr.</a:t>
            </a:r>
            <a:r>
              <a:rPr lang="en-US" altLang="en-US" b="1" dirty="0">
                <a:cs typeface="Arial" pitchFamily="34" charset="0"/>
              </a:rPr>
              <a:t>216 </a:t>
            </a:r>
            <a:r>
              <a:rPr lang="ro-RO" altLang="en-US" dirty="0" smtClean="0">
                <a:cs typeface="Arial" pitchFamily="34" charset="0"/>
              </a:rPr>
              <a:t>din </a:t>
            </a:r>
            <a:r>
              <a:rPr lang="en-US" altLang="en-US" dirty="0">
                <a:cs typeface="Arial" pitchFamily="34" charset="0"/>
              </a:rPr>
              <a:t>28</a:t>
            </a:r>
            <a:r>
              <a:rPr lang="ro-RO" altLang="en-US" dirty="0">
                <a:cs typeface="Arial" pitchFamily="34" charset="0"/>
              </a:rPr>
              <a:t> </a:t>
            </a:r>
            <a:r>
              <a:rPr lang="en-US" altLang="en-US" dirty="0" err="1">
                <a:cs typeface="Arial" pitchFamily="34" charset="0"/>
              </a:rPr>
              <a:t>decembrie</a:t>
            </a:r>
            <a:r>
              <a:rPr lang="ro-RO" altLang="en-US" dirty="0">
                <a:cs typeface="Arial" pitchFamily="34" charset="0"/>
              </a:rPr>
              <a:t> 2015 </a:t>
            </a:r>
            <a:r>
              <a:rPr lang="en-US" dirty="0">
                <a:cs typeface="Arial" pitchFamily="34" charset="0"/>
              </a:rPr>
              <a:t>cu </a:t>
            </a:r>
            <a:r>
              <a:rPr lang="en-US" dirty="0" err="1">
                <a:cs typeface="Arial" pitchFamily="34" charset="0"/>
              </a:rPr>
              <a:t>privire</a:t>
            </a:r>
            <a:r>
              <a:rPr lang="en-US" dirty="0">
                <a:cs typeface="Arial" pitchFamily="34" charset="0"/>
              </a:rPr>
              <a:t> la</a:t>
            </a:r>
            <a:r>
              <a:rPr lang="ro-RO" altLang="en-US" dirty="0">
                <a:cs typeface="Arial" pitchFamily="34" charset="0"/>
              </a:rPr>
              <a:t> aprobarea Planului de </a:t>
            </a:r>
            <a:r>
              <a:rPr lang="ro-RO" altLang="en-US" dirty="0" smtClean="0">
                <a:cs typeface="Arial" pitchFamily="34" charset="0"/>
              </a:rPr>
              <a:t>conturi </a:t>
            </a:r>
            <a:r>
              <a:rPr lang="ro-RO" altLang="en-US" dirty="0">
                <a:cs typeface="Arial" pitchFamily="34" charset="0"/>
              </a:rPr>
              <a:t>contabile în sistemul bugetar și a Normelor metodologice privind evidența contabilă și raportarea financiară în sistemul </a:t>
            </a:r>
            <a:r>
              <a:rPr lang="ro-RO" altLang="en-US" dirty="0" smtClean="0">
                <a:cs typeface="Arial" pitchFamily="34" charset="0"/>
              </a:rPr>
              <a:t>bugetar</a:t>
            </a:r>
          </a:p>
          <a:p>
            <a:pPr marL="447675" lvl="0" indent="-447675" algn="just">
              <a:buFont typeface="Wingdings" panose="05000000000000000000" pitchFamily="2" charset="2"/>
              <a:buChar char="Ø"/>
            </a:pPr>
            <a:r>
              <a:rPr lang="ro-RO" b="1" dirty="0"/>
              <a:t>Ordinul ministrului finanțelor </a:t>
            </a:r>
            <a:r>
              <a:rPr lang="ro-RO" b="1" dirty="0" smtClean="0"/>
              <a:t>nr.06</a:t>
            </a:r>
            <a:r>
              <a:rPr lang="en-US" b="1" dirty="0" smtClean="0"/>
              <a:t> </a:t>
            </a:r>
            <a:r>
              <a:rPr lang="ro-RO" dirty="0"/>
              <a:t>din 10 ianuar</a:t>
            </a:r>
            <a:r>
              <a:rPr lang="en-US" dirty="0" err="1"/>
              <a:t>ie</a:t>
            </a:r>
            <a:r>
              <a:rPr lang="ro-RO" dirty="0"/>
              <a:t> 2018 </a:t>
            </a:r>
            <a:r>
              <a:rPr lang="en-US" dirty="0"/>
              <a:t>cu</a:t>
            </a:r>
            <a:r>
              <a:rPr lang="ro-RO" dirty="0"/>
              <a:t> </a:t>
            </a:r>
            <a:r>
              <a:rPr lang="en-US" dirty="0" err="1"/>
              <a:t>privire</a:t>
            </a:r>
            <a:r>
              <a:rPr lang="en-US" dirty="0"/>
              <a:t> la</a:t>
            </a:r>
            <a:r>
              <a:rPr lang="ro-RO" dirty="0"/>
              <a:t> aprobarea termenelor de prezentare a rapoartelor financiare pentru anul </a:t>
            </a:r>
            <a:r>
              <a:rPr lang="ro-RO" dirty="0" smtClean="0"/>
              <a:t>2017</a:t>
            </a:r>
          </a:p>
          <a:p>
            <a:pPr marL="447675" indent="-447675" algn="just">
              <a:buFont typeface="Wingdings" panose="05000000000000000000" pitchFamily="2" charset="2"/>
              <a:buChar char="Ø"/>
            </a:pPr>
            <a:r>
              <a:rPr lang="ro-RO" b="1" dirty="0" smtClean="0"/>
              <a:t>Ordinul </a:t>
            </a:r>
            <a:r>
              <a:rPr lang="ro-RO" b="1" dirty="0"/>
              <a:t>ministrului finanțelor nr.164 </a:t>
            </a:r>
            <a:r>
              <a:rPr lang="ro-RO" dirty="0"/>
              <a:t>din 30 decembrie 2016 cu privire la aprobarea </a:t>
            </a:r>
            <a:r>
              <a:rPr lang="ro-RO" dirty="0" err="1"/>
              <a:t>Cerinţelor</a:t>
            </a:r>
            <a:r>
              <a:rPr lang="ro-RO" dirty="0"/>
              <a:t> la întocmirea Raportului narativ privind executarea bugetelor autorităților/</a:t>
            </a:r>
            <a:r>
              <a:rPr lang="ro-RO" dirty="0" err="1"/>
              <a:t>instituţiilor</a:t>
            </a:r>
            <a:r>
              <a:rPr lang="ro-RO" dirty="0"/>
              <a:t> </a:t>
            </a:r>
            <a:r>
              <a:rPr lang="ro-RO" dirty="0" smtClean="0"/>
              <a:t>bugetare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44016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accent1"/>
                </a:solidFill>
              </a:rPr>
              <a:t>Cadrul normativ de întocmire și prezentare a rapoartelor financiare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3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23528" y="20999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479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149164"/>
            <a:ext cx="8856984" cy="4572312"/>
          </a:xfrm>
        </p:spPr>
        <p:txBody>
          <a:bodyPr>
            <a:normAutofit lnSpcReduction="10000"/>
          </a:bodyPr>
          <a:lstStyle/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 smtClean="0"/>
              <a:t>Nu a fost înregistrat  integral în  evidența  contabilă patrimoniul  public</a:t>
            </a:r>
          </a:p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 smtClean="0"/>
              <a:t>Nu a fost ajustată valoarea mijloacelor fixe cu valoarea reparațiilor capitale </a:t>
            </a:r>
          </a:p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 smtClean="0"/>
              <a:t>Nu corespunde valoarea patrimoniului public a APL cu  informația  prezentată la Agenția Proprietății Publice</a:t>
            </a:r>
          </a:p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 smtClean="0"/>
              <a:t>Nu au fost înregistrate </a:t>
            </a:r>
            <a:r>
              <a:rPr lang="ro-RO" dirty="0"/>
              <a:t>la  organul  </a:t>
            </a:r>
            <a:r>
              <a:rPr lang="ro-RO" dirty="0" smtClean="0"/>
              <a:t>cadastral</a:t>
            </a:r>
            <a:r>
              <a:rPr lang="en-US" dirty="0" smtClean="0"/>
              <a:t> </a:t>
            </a:r>
            <a:r>
              <a:rPr lang="ro-RO" dirty="0" smtClean="0"/>
              <a:t>toate bunurile</a:t>
            </a:r>
            <a:r>
              <a:rPr lang="en-US" dirty="0" smtClean="0"/>
              <a:t> </a:t>
            </a:r>
            <a:r>
              <a:rPr lang="en-US" dirty="0" err="1" smtClean="0"/>
              <a:t>imobile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187624" y="1381290"/>
            <a:ext cx="7621438" cy="943378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accent1"/>
                </a:solidFill>
                <a:latin typeface="+mn-lt"/>
              </a:rPr>
              <a:t>Constată</a:t>
            </a:r>
            <a:r>
              <a:rPr lang="en-US" sz="3200" b="1" dirty="0" err="1" smtClean="0">
                <a:solidFill>
                  <a:schemeClr val="accent1"/>
                </a:solidFill>
                <a:latin typeface="+mn-lt"/>
              </a:rPr>
              <a:t>ri</a:t>
            </a:r>
            <a:r>
              <a:rPr lang="ro-RO" sz="3200" b="1" dirty="0" smtClean="0">
                <a:solidFill>
                  <a:schemeClr val="accent1"/>
                </a:solidFill>
                <a:latin typeface="+mn-lt"/>
              </a:rPr>
              <a:t> ale misiunilor de audit </a:t>
            </a:r>
            <a:br>
              <a:rPr lang="ro-RO" sz="3200" b="1" dirty="0" smtClean="0">
                <a:solidFill>
                  <a:schemeClr val="accent1"/>
                </a:solidFill>
                <a:latin typeface="+mn-lt"/>
              </a:rPr>
            </a:br>
            <a:r>
              <a:rPr lang="ro-RO" sz="3200" b="1" dirty="0" smtClean="0">
                <a:solidFill>
                  <a:schemeClr val="accent1"/>
                </a:solidFill>
                <a:latin typeface="+mn-lt"/>
              </a:rPr>
              <a:t>ale Curții de Conturi </a:t>
            </a:r>
            <a:br>
              <a:rPr lang="ro-RO" sz="3200" b="1" dirty="0" smtClean="0">
                <a:solidFill>
                  <a:schemeClr val="accent1"/>
                </a:solidFill>
                <a:latin typeface="+mn-lt"/>
              </a:rPr>
            </a:br>
            <a:endParaRPr lang="ru-RU" sz="32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74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23528" y="20999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4793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2348880"/>
            <a:ext cx="8568953" cy="4372595"/>
          </a:xfrm>
        </p:spPr>
        <p:txBody>
          <a:bodyPr>
            <a:normAutofit/>
          </a:bodyPr>
          <a:lstStyle/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/>
              <a:t>reflectarea </a:t>
            </a:r>
            <a:r>
              <a:rPr lang="ro-RO" dirty="0" smtClean="0"/>
              <a:t> integrală  în  </a:t>
            </a:r>
            <a:r>
              <a:rPr lang="ro-RO" dirty="0" err="1" smtClean="0"/>
              <a:t>evidenţa</a:t>
            </a:r>
            <a:r>
              <a:rPr lang="ro-RO" dirty="0" smtClean="0"/>
              <a:t>  contabilă     a  </a:t>
            </a:r>
            <a:r>
              <a:rPr lang="ro-RO" dirty="0" err="1" smtClean="0"/>
              <a:t>operaţiunilor</a:t>
            </a:r>
            <a:r>
              <a:rPr lang="ro-RO" dirty="0" smtClean="0"/>
              <a:t>  economice  </a:t>
            </a:r>
            <a:r>
              <a:rPr lang="ro-RO" dirty="0"/>
              <a:t>efectuate </a:t>
            </a:r>
            <a:r>
              <a:rPr lang="ro-RO" dirty="0" smtClean="0"/>
              <a:t> în    anul 2017</a:t>
            </a:r>
          </a:p>
          <a:p>
            <a:pPr marL="628650" indent="-628650">
              <a:buFont typeface="Wingdings" panose="05000000000000000000" pitchFamily="2" charset="2"/>
              <a:buChar char="Ø"/>
            </a:pPr>
            <a:r>
              <a:rPr lang="ro-RO" dirty="0" smtClean="0"/>
              <a:t>efectuarea  inventarierii  conturilor  de  </a:t>
            </a:r>
            <a:r>
              <a:rPr lang="ro-RO" dirty="0" err="1" smtClean="0"/>
              <a:t>bilanţ</a:t>
            </a:r>
            <a:r>
              <a:rPr lang="ro-RO" dirty="0" smtClean="0"/>
              <a:t> </a:t>
            </a:r>
            <a:r>
              <a:rPr lang="ro-RO" dirty="0"/>
              <a:t>și </a:t>
            </a:r>
            <a:r>
              <a:rPr lang="ro-RO" dirty="0" smtClean="0"/>
              <a:t> conturilor  </a:t>
            </a:r>
            <a:r>
              <a:rPr lang="ro-RO" dirty="0" err="1" smtClean="0"/>
              <a:t>extrabilanțiere</a:t>
            </a:r>
            <a:r>
              <a:rPr lang="ro-RO" dirty="0" smtClean="0"/>
              <a:t> </a:t>
            </a:r>
            <a:endParaRPr lang="ru-RU" dirty="0"/>
          </a:p>
          <a:p>
            <a:pPr marL="628650" lvl="0" indent="-628650">
              <a:buFont typeface="Wingdings" panose="05000000000000000000" pitchFamily="2" charset="2"/>
              <a:buChar char="Ø"/>
            </a:pPr>
            <a:r>
              <a:rPr lang="ro-RO" dirty="0" smtClean="0"/>
              <a:t>verificarea  raportului  financiar  cu  </a:t>
            </a:r>
            <a:r>
              <a:rPr lang="ro-RO" b="1" dirty="0" err="1"/>
              <a:t>Fişa</a:t>
            </a:r>
            <a:r>
              <a:rPr lang="ro-RO" b="1" dirty="0"/>
              <a:t> </a:t>
            </a:r>
            <a:r>
              <a:rPr lang="ro-RO" b="1" dirty="0" smtClean="0"/>
              <a:t>executării  </a:t>
            </a:r>
            <a:r>
              <a:rPr lang="ro-RO" b="1" dirty="0"/>
              <a:t>contului </a:t>
            </a:r>
            <a:r>
              <a:rPr lang="ro-RO" b="1" dirty="0" smtClean="0"/>
              <a:t> curent, </a:t>
            </a:r>
            <a:r>
              <a:rPr lang="ro-RO" dirty="0" smtClean="0"/>
              <a:t>forma FD-037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1048447"/>
            <a:ext cx="8229600" cy="1084409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accent1"/>
                </a:solidFill>
                <a:latin typeface="+mn-lt"/>
              </a:rPr>
              <a:t>Pentru întocmirea și prezentarea corectă a rapoartelor financiare</a:t>
            </a:r>
            <a:endParaRPr lang="ru-RU" sz="32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459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6019800"/>
          </a:xfrm>
        </p:spPr>
        <p:txBody>
          <a:bodyPr>
            <a:normAutofit/>
          </a:bodyPr>
          <a:lstStyle/>
          <a:p>
            <a:pPr marL="85725" indent="23813" algn="ctr"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800" b="1" dirty="0" smtClean="0">
                <a:solidFill>
                  <a:schemeClr val="accent1"/>
                </a:solidFill>
                <a:cs typeface="Times New Roman" pitchFamily="18" charset="0"/>
              </a:rPr>
              <a:t>TRANSFERURI – REGULI DE CONSOLIDARE</a:t>
            </a:r>
          </a:p>
          <a:p>
            <a:pPr marL="85725" indent="23813" algn="just">
              <a:buNone/>
            </a:pPr>
            <a:endParaRPr lang="ro-RO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23813" algn="just">
              <a:buNone/>
            </a:pPr>
            <a:endParaRPr lang="ro-RO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23813" algn="ctr">
              <a:buNone/>
            </a:pP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23813" algn="just">
              <a:buNone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o-RO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asetăText 8"/>
          <p:cNvSpPr txBox="1">
            <a:spLocks noGrp="1"/>
          </p:cNvSpPr>
          <p:nvPr>
            <p:ph type="title"/>
          </p:nvPr>
        </p:nvSpPr>
        <p:spPr>
          <a:xfrm>
            <a:off x="365820" y="149044"/>
            <a:ext cx="874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pPr algn="l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"/>
            <a:ext cx="628277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ector drept 4"/>
          <p:cNvCxnSpPr/>
          <p:nvPr/>
        </p:nvCxnSpPr>
        <p:spPr>
          <a:xfrm>
            <a:off x="609600" y="762000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655479"/>
              </p:ext>
            </p:extLst>
          </p:nvPr>
        </p:nvGraphicFramePr>
        <p:xfrm>
          <a:off x="0" y="1258147"/>
          <a:ext cx="9144000" cy="5599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47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0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CHELTUIELI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0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VENITURI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628">
                <a:tc gridSpan="3">
                  <a:txBody>
                    <a:bodyPr/>
                    <a:lstStyle/>
                    <a:p>
                      <a:pPr algn="ctr"/>
                      <a:r>
                        <a:rPr lang="ro-RO" sz="2400" b="1" i="1" dirty="0" smtClean="0">
                          <a:latin typeface="+mn-lt"/>
                          <a:cs typeface="Times New Roman" pitchFamily="18" charset="0"/>
                        </a:rPr>
                        <a:t>transferuri  între  bugete</a:t>
                      </a:r>
                      <a:endParaRPr lang="ru-RU" sz="2400" b="1" i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319">
                <a:tc>
                  <a:txBody>
                    <a:bodyPr/>
                    <a:lstStyle/>
                    <a:p>
                      <a:pPr algn="ctr"/>
                      <a:endParaRPr lang="ro-RO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o-RO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BS       BL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3200" b="1" dirty="0" smtClean="0">
                          <a:latin typeface="+mn-lt"/>
                          <a:cs typeface="Times New Roman" pitchFamily="18" charset="0"/>
                        </a:rPr>
                        <a:t>291 (111-240)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2000" b="1" dirty="0" smtClean="0">
                          <a:latin typeface="+mn-lt"/>
                          <a:cs typeface="Times New Roman" pitchFamily="18" charset="0"/>
                        </a:rPr>
                        <a:t>Transferuri acordate între</a:t>
                      </a:r>
                      <a:r>
                        <a:rPr lang="ro-RO" sz="2000" b="1" baseline="0" dirty="0" smtClean="0">
                          <a:latin typeface="+mn-lt"/>
                          <a:cs typeface="Times New Roman" pitchFamily="18" charset="0"/>
                        </a:rPr>
                        <a:t> bugetul de stat și bugetele locale</a:t>
                      </a:r>
                      <a:endParaRPr lang="ru-RU" sz="2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191 (111-240)</a:t>
                      </a:r>
                    </a:p>
                    <a:p>
                      <a:pPr algn="ctr"/>
                      <a:r>
                        <a:rPr lang="ro-RO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Transferuri primite între</a:t>
                      </a:r>
                      <a:r>
                        <a:rPr lang="ro-RO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bugetul de stat și bugetele locale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628">
                <a:tc gridSpan="3">
                  <a:txBody>
                    <a:bodyPr/>
                    <a:lstStyle/>
                    <a:p>
                      <a:pPr algn="ctr"/>
                      <a:r>
                        <a:rPr lang="ro-RO" sz="2400" b="1" i="1" dirty="0" smtClean="0">
                          <a:latin typeface="+mn-lt"/>
                          <a:cs typeface="Times New Roman" pitchFamily="18" charset="0"/>
                        </a:rPr>
                        <a:t>transferuri  între instituțiile bugetului</a:t>
                      </a:r>
                      <a:endParaRPr lang="ru-RU" sz="2400" b="1" i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319">
                <a:tc>
                  <a:txBody>
                    <a:bodyPr/>
                    <a:lstStyle/>
                    <a:p>
                      <a:pPr algn="ctr"/>
                      <a:endParaRPr lang="ro-RO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o-RO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BS       BL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3200" b="1" dirty="0" smtClean="0">
                          <a:latin typeface="+mn-lt"/>
                          <a:cs typeface="Times New Roman" pitchFamily="18" charset="0"/>
                        </a:rPr>
                        <a:t>291 (310-440)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2000" b="1" dirty="0" smtClean="0">
                          <a:latin typeface="+mn-lt"/>
                          <a:cs typeface="Times New Roman" pitchFamily="18" charset="0"/>
                        </a:rPr>
                        <a:t>Transferuri acordate între</a:t>
                      </a:r>
                      <a:r>
                        <a:rPr lang="ro-RO" sz="2000" b="1" baseline="0" dirty="0" smtClean="0">
                          <a:latin typeface="+mn-lt"/>
                          <a:cs typeface="Times New Roman" pitchFamily="18" charset="0"/>
                        </a:rPr>
                        <a:t> instituțiile bugetului de stat și instituțiile bugetelor locale</a:t>
                      </a:r>
                      <a:endParaRPr lang="ru-RU" sz="2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191 (310-440)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Transferuri primite între</a:t>
                      </a:r>
                      <a:r>
                        <a:rPr lang="ro-RO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instituțiile bugetului de stat și instituțiile bugetelor locale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234">
                <a:tc gridSpan="3">
                  <a:txBody>
                    <a:bodyPr/>
                    <a:lstStyle/>
                    <a:p>
                      <a:pPr marL="447675" indent="-338138" algn="just"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Char char="Ø"/>
                      </a:pPr>
                      <a:r>
                        <a:rPr lang="ro-RO" sz="2400" dirty="0" smtClean="0">
                          <a:latin typeface="+mn-lt"/>
                          <a:cs typeface="Times New Roman" pitchFamily="18" charset="0"/>
                        </a:rPr>
                        <a:t>Fondul republican de susținere socială a populației</a:t>
                      </a:r>
                    </a:p>
                    <a:p>
                      <a:pPr marL="447675" indent="-338138" algn="just"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Char char="Ø"/>
                      </a:pPr>
                      <a:r>
                        <a:rPr lang="ro-RO" sz="2400" dirty="0" smtClean="0">
                          <a:latin typeface="+mn-lt"/>
                          <a:cs typeface="Times New Roman" pitchFamily="18" charset="0"/>
                        </a:rPr>
                        <a:t>Fondul ecologic</a:t>
                      </a:r>
                    </a:p>
                    <a:p>
                      <a:pPr marL="447675" indent="-338138" algn="just"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Char char="Ø"/>
                      </a:pPr>
                      <a:r>
                        <a:rPr lang="ro-RO" sz="2400" dirty="0" smtClean="0">
                          <a:latin typeface="+mn-lt"/>
                          <a:cs typeface="Times New Roman" pitchFamily="18" charset="0"/>
                        </a:rPr>
                        <a:t>Proiecte finanțate din surse externe</a:t>
                      </a:r>
                      <a:endParaRPr lang="ru-RU" sz="3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Двойная стрелка влево/вправо 10"/>
          <p:cNvSpPr/>
          <p:nvPr/>
        </p:nvSpPr>
        <p:spPr>
          <a:xfrm>
            <a:off x="838200" y="2819400"/>
            <a:ext cx="457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838200" y="4800600"/>
            <a:ext cx="457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395536" y="26238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07504" y="1015825"/>
            <a:ext cx="8856984" cy="58421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3000" b="1" dirty="0" smtClean="0">
                <a:solidFill>
                  <a:schemeClr val="accent1"/>
                </a:solidFill>
              </a:rPr>
              <a:t>Raport narativ privind executarea bugetelor autorităților/instituțiilor bugetare</a:t>
            </a:r>
          </a:p>
          <a:p>
            <a:pPr marL="0" indent="0" algn="ctr">
              <a:buNone/>
            </a:pPr>
            <a:r>
              <a:rPr lang="en-US" sz="3000" b="1" dirty="0" smtClean="0">
                <a:solidFill>
                  <a:schemeClr val="accent1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 smtClean="0"/>
              <a:t>Descrierea</a:t>
            </a:r>
            <a:r>
              <a:rPr lang="en-US" sz="2800" dirty="0" smtClean="0"/>
              <a:t> </a:t>
            </a:r>
            <a:r>
              <a:rPr lang="en-US" sz="2800" dirty="0" err="1"/>
              <a:t>generală</a:t>
            </a:r>
            <a:r>
              <a:rPr lang="en-US" sz="2800" dirty="0"/>
              <a:t> a </a:t>
            </a:r>
            <a:r>
              <a:rPr lang="en-US" sz="2800" dirty="0" err="1"/>
              <a:t>executării</a:t>
            </a:r>
            <a:r>
              <a:rPr lang="en-US" sz="2800" dirty="0"/>
              <a:t> </a:t>
            </a:r>
            <a:r>
              <a:rPr lang="en-US" sz="2800" dirty="0" err="1"/>
              <a:t>bugetelor</a:t>
            </a:r>
            <a:r>
              <a:rPr lang="en-US" sz="2800" dirty="0"/>
              <a:t> </a:t>
            </a:r>
            <a:r>
              <a:rPr lang="en-US" sz="2800" dirty="0" err="1"/>
              <a:t>autorităţilor</a:t>
            </a:r>
            <a:r>
              <a:rPr lang="en-US" sz="2800" dirty="0" smtClean="0"/>
              <a:t>/</a:t>
            </a:r>
            <a:r>
              <a:rPr lang="ro-RO" sz="2800" dirty="0" smtClean="0"/>
              <a:t> </a:t>
            </a:r>
            <a:r>
              <a:rPr lang="en-US" sz="2800" dirty="0" err="1" smtClean="0"/>
              <a:t>instituţiilor</a:t>
            </a:r>
            <a:r>
              <a:rPr lang="en-US" sz="2800" dirty="0" smtClean="0"/>
              <a:t> </a:t>
            </a:r>
            <a:r>
              <a:rPr lang="en-US" sz="2800" dirty="0" err="1"/>
              <a:t>bugetare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Descrierea</a:t>
            </a:r>
            <a:r>
              <a:rPr lang="en-US" sz="2800" dirty="0"/>
              <a:t> </a:t>
            </a:r>
            <a:r>
              <a:rPr lang="en-US" sz="2800" dirty="0" err="1"/>
              <a:t>informaţiei</a:t>
            </a:r>
            <a:r>
              <a:rPr lang="en-US" sz="2800" dirty="0"/>
              <a:t> din </a:t>
            </a:r>
            <a:r>
              <a:rPr lang="en-US" sz="2800" dirty="0" err="1"/>
              <a:t>bilanţul</a:t>
            </a:r>
            <a:r>
              <a:rPr lang="en-US" sz="2800" dirty="0"/>
              <a:t> </a:t>
            </a:r>
            <a:r>
              <a:rPr lang="en-US" sz="2800" dirty="0" err="1"/>
              <a:t>contabil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Descrierea</a:t>
            </a:r>
            <a:r>
              <a:rPr lang="en-US" sz="2800" dirty="0"/>
              <a:t> </a:t>
            </a:r>
            <a:r>
              <a:rPr lang="en-US" sz="2800" dirty="0" err="1"/>
              <a:t>creanţelor</a:t>
            </a:r>
            <a:r>
              <a:rPr lang="en-US" sz="2800" dirty="0"/>
              <a:t> </a:t>
            </a:r>
            <a:r>
              <a:rPr lang="en-US" sz="2800" dirty="0" err="1"/>
              <a:t>şi</a:t>
            </a:r>
            <a:r>
              <a:rPr lang="en-US" sz="2800" dirty="0"/>
              <a:t> </a:t>
            </a:r>
            <a:r>
              <a:rPr lang="en-US" sz="2800" dirty="0" err="1"/>
              <a:t>datoriilor</a:t>
            </a:r>
            <a:r>
              <a:rPr lang="en-US" sz="2800" dirty="0"/>
              <a:t>, </a:t>
            </a:r>
            <a:r>
              <a:rPr lang="en-US" sz="2800" dirty="0" err="1"/>
              <a:t>formate</a:t>
            </a:r>
            <a:r>
              <a:rPr lang="en-US" sz="2800" dirty="0"/>
              <a:t>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 smtClean="0"/>
              <a:t>autorităţile</a:t>
            </a:r>
            <a:r>
              <a:rPr lang="en-US" sz="2800" dirty="0" smtClean="0"/>
              <a:t>/</a:t>
            </a:r>
            <a:r>
              <a:rPr lang="ro-RO" sz="2800" dirty="0" smtClean="0"/>
              <a:t> </a:t>
            </a:r>
            <a:r>
              <a:rPr lang="en-US" sz="2800" dirty="0" err="1" smtClean="0"/>
              <a:t>instituţiile</a:t>
            </a:r>
            <a:r>
              <a:rPr lang="en-US" sz="2800" dirty="0" smtClean="0"/>
              <a:t> </a:t>
            </a:r>
            <a:r>
              <a:rPr lang="en-US" sz="2800" dirty="0" err="1"/>
              <a:t>bugetare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Descrierea</a:t>
            </a:r>
            <a:r>
              <a:rPr lang="en-US" sz="2800" dirty="0"/>
              <a:t> </a:t>
            </a:r>
            <a:r>
              <a:rPr lang="en-US" sz="2800" dirty="0" err="1"/>
              <a:t>performanţei</a:t>
            </a:r>
            <a:r>
              <a:rPr lang="en-US" sz="2800" dirty="0"/>
              <a:t> </a:t>
            </a:r>
            <a:r>
              <a:rPr lang="en-US" sz="2800" dirty="0" err="1"/>
              <a:t>pe</a:t>
            </a:r>
            <a:r>
              <a:rPr lang="en-US" sz="2800" dirty="0"/>
              <a:t> </a:t>
            </a:r>
            <a:r>
              <a:rPr lang="en-US" sz="2800" dirty="0" err="1"/>
              <a:t>programe</a:t>
            </a:r>
            <a:r>
              <a:rPr lang="en-US" sz="2800" dirty="0"/>
              <a:t>/</a:t>
            </a:r>
            <a:r>
              <a:rPr lang="en-US" sz="2800" dirty="0" err="1"/>
              <a:t>subprograme</a:t>
            </a:r>
            <a:r>
              <a:rPr lang="en-US" sz="2800" dirty="0"/>
              <a:t> </a:t>
            </a:r>
            <a:r>
              <a:rPr lang="en-US" sz="2800" dirty="0" err="1"/>
              <a:t>şi</a:t>
            </a:r>
            <a:r>
              <a:rPr lang="en-US" sz="2800" dirty="0"/>
              <a:t> </a:t>
            </a:r>
            <a:r>
              <a:rPr lang="en-US" sz="2800" dirty="0" err="1"/>
              <a:t>pe</a:t>
            </a:r>
            <a:r>
              <a:rPr lang="en-US" sz="2800" dirty="0"/>
              <a:t> </a:t>
            </a:r>
            <a:r>
              <a:rPr lang="en-US" sz="2800" dirty="0" err="1"/>
              <a:t>contingente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err="1"/>
              <a:t>Informaţie</a:t>
            </a:r>
            <a:r>
              <a:rPr lang="ru-RU" sz="2800" dirty="0"/>
              <a:t> </a:t>
            </a:r>
            <a:r>
              <a:rPr lang="ru-RU" sz="2800" dirty="0" err="1" smtClean="0"/>
              <a:t>adiţională</a:t>
            </a:r>
            <a:endParaRPr lang="ro-MD" sz="2800" dirty="0" smtClean="0"/>
          </a:p>
          <a:p>
            <a:pPr marL="0" lvl="0" indent="0" algn="ctr">
              <a:buNone/>
            </a:pPr>
            <a:endParaRPr lang="ro-MD" dirty="0" smtClean="0"/>
          </a:p>
          <a:p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11" y="47748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drept 4"/>
          <p:cNvCxnSpPr/>
          <p:nvPr/>
        </p:nvCxnSpPr>
        <p:spPr>
          <a:xfrm>
            <a:off x="395536" y="1015825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tăText 8"/>
          <p:cNvSpPr txBox="1"/>
          <p:nvPr/>
        </p:nvSpPr>
        <p:spPr>
          <a:xfrm flipH="1">
            <a:off x="395536" y="26238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07504" y="1015825"/>
            <a:ext cx="8856984" cy="58421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3000" b="1" dirty="0" smtClean="0">
                <a:solidFill>
                  <a:schemeClr val="accent1"/>
                </a:solidFill>
              </a:rPr>
              <a:t>Raport narativ privind executarea bugetelor autorităților/instituțiilor bugetare</a:t>
            </a:r>
            <a:r>
              <a:rPr lang="en-US" sz="3000" b="1" dirty="0" smtClean="0">
                <a:solidFill>
                  <a:schemeClr val="accent1"/>
                </a:solidFill>
              </a:rPr>
              <a:t> </a:t>
            </a:r>
          </a:p>
          <a:p>
            <a:pPr marL="0" lvl="0" indent="0" algn="just">
              <a:buNone/>
            </a:pPr>
            <a:endParaRPr lang="ro-MD" dirty="0" smtClean="0"/>
          </a:p>
          <a:p>
            <a:pPr marL="0" lvl="0" indent="0" algn="just">
              <a:buNone/>
            </a:pPr>
            <a:r>
              <a:rPr lang="ro-MD" dirty="0" smtClean="0"/>
              <a:t>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11" y="47748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7346" y="1984345"/>
            <a:ext cx="5147142" cy="3046988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US" sz="2400" dirty="0" err="1" smtClean="0"/>
              <a:t>nivelul</a:t>
            </a:r>
            <a:r>
              <a:rPr lang="en-US" sz="2400" dirty="0" smtClean="0"/>
              <a:t> </a:t>
            </a:r>
            <a:r>
              <a:rPr lang="en-US" sz="2400" dirty="0" err="1"/>
              <a:t>executării</a:t>
            </a:r>
            <a:r>
              <a:rPr lang="en-US" sz="2400" dirty="0"/>
              <a:t> </a:t>
            </a:r>
            <a:r>
              <a:rPr lang="en-US" sz="2400" dirty="0" err="1"/>
              <a:t>faţă</a:t>
            </a:r>
            <a:r>
              <a:rPr lang="en-US" sz="2400" dirty="0"/>
              <a:t> de </a:t>
            </a:r>
            <a:r>
              <a:rPr lang="en-US" sz="2400" dirty="0" err="1" smtClean="0"/>
              <a:t>planul</a:t>
            </a:r>
            <a:r>
              <a:rPr lang="en-US" sz="2400" dirty="0" smtClean="0"/>
              <a:t> </a:t>
            </a:r>
            <a:r>
              <a:rPr lang="en-US" sz="2400" dirty="0" err="1" smtClean="0"/>
              <a:t>precizat</a:t>
            </a:r>
            <a:r>
              <a:rPr lang="ro-RO" sz="2400" dirty="0" smtClean="0"/>
              <a:t> </a:t>
            </a:r>
            <a:endParaRPr lang="en-US" sz="24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dirty="0" err="1" smtClean="0"/>
              <a:t>nivelul</a:t>
            </a:r>
            <a:r>
              <a:rPr lang="en-US" sz="2400" dirty="0" smtClean="0"/>
              <a:t> </a:t>
            </a:r>
            <a:r>
              <a:rPr lang="en-US" sz="2400" dirty="0" err="1" smtClean="0"/>
              <a:t>executării</a:t>
            </a:r>
            <a:r>
              <a:rPr lang="en-US" sz="2400" dirty="0" smtClean="0"/>
              <a:t> </a:t>
            </a:r>
            <a:r>
              <a:rPr lang="en-US" sz="2400" dirty="0" err="1" smtClean="0"/>
              <a:t>faţă</a:t>
            </a:r>
            <a:r>
              <a:rPr lang="en-US" sz="2400" dirty="0" smtClean="0"/>
              <a:t> de </a:t>
            </a:r>
            <a:r>
              <a:rPr lang="en-US" sz="2400" dirty="0" err="1" smtClean="0"/>
              <a:t>anul</a:t>
            </a:r>
            <a:r>
              <a:rPr lang="en-US" sz="2400" dirty="0" smtClean="0"/>
              <a:t> precedent</a:t>
            </a:r>
            <a:r>
              <a:rPr lang="ro-RO" sz="2400" dirty="0" smtClean="0"/>
              <a:t> </a:t>
            </a:r>
            <a:endParaRPr lang="en-US" sz="24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dirty="0" err="1" smtClean="0"/>
              <a:t>factorii</a:t>
            </a:r>
            <a:r>
              <a:rPr lang="en-US" sz="2400" dirty="0" smtClean="0"/>
              <a:t> </a:t>
            </a:r>
            <a:r>
              <a:rPr lang="en-US" sz="2400" dirty="0" err="1"/>
              <a:t>ce</a:t>
            </a:r>
            <a:r>
              <a:rPr lang="en-US" sz="2400" dirty="0"/>
              <a:t> au </a:t>
            </a:r>
            <a:r>
              <a:rPr lang="en-US" sz="2400" dirty="0" err="1"/>
              <a:t>influențat</a:t>
            </a:r>
            <a:r>
              <a:rPr lang="en-US" sz="2400" dirty="0"/>
              <a:t> </a:t>
            </a:r>
            <a:r>
              <a:rPr lang="en-US" sz="2400" dirty="0" err="1"/>
              <a:t>asupra</a:t>
            </a:r>
            <a:r>
              <a:rPr lang="en-US" sz="2400" dirty="0"/>
              <a:t> </a:t>
            </a:r>
            <a:r>
              <a:rPr lang="en-US" sz="2400" dirty="0" err="1"/>
              <a:t>nivelului</a:t>
            </a:r>
            <a:r>
              <a:rPr lang="en-US" sz="2400" dirty="0"/>
              <a:t> </a:t>
            </a:r>
            <a:r>
              <a:rPr lang="en-US" sz="2400" dirty="0" err="1"/>
              <a:t>executării</a:t>
            </a:r>
            <a:r>
              <a:rPr lang="en-US" sz="2400" dirty="0"/>
              <a:t> </a:t>
            </a:r>
            <a:r>
              <a:rPr lang="en-US" sz="2400" dirty="0" err="1"/>
              <a:t>bugetului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raport</a:t>
            </a:r>
            <a:r>
              <a:rPr lang="en-US" sz="2400" dirty="0"/>
              <a:t> </a:t>
            </a:r>
            <a:r>
              <a:rPr lang="en-US" sz="2400" dirty="0" smtClean="0"/>
              <a:t>cu </a:t>
            </a:r>
            <a:r>
              <a:rPr lang="en-US" sz="2400" dirty="0" err="1"/>
              <a:t>indicatorii</a:t>
            </a:r>
            <a:r>
              <a:rPr lang="en-US" sz="2400" dirty="0"/>
              <a:t> </a:t>
            </a:r>
            <a:r>
              <a:rPr lang="en-US" sz="2400" dirty="0" err="1"/>
              <a:t>prevăzuți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buget</a:t>
            </a:r>
            <a:r>
              <a:rPr lang="ro-RO" sz="2400" dirty="0"/>
              <a:t> </a:t>
            </a:r>
            <a:r>
              <a:rPr lang="ro-RO" sz="2400" dirty="0" smtClean="0"/>
              <a:t>și </a:t>
            </a:r>
            <a:r>
              <a:rPr lang="ro-RO" sz="2400" dirty="0"/>
              <a:t>față de anul </a:t>
            </a:r>
            <a:r>
              <a:rPr lang="ro-RO" sz="2400" dirty="0" smtClean="0"/>
              <a:t>precedent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890" y="2719146"/>
            <a:ext cx="2894942" cy="1077218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o-MD" sz="3200" b="1" dirty="0" smtClean="0">
                <a:solidFill>
                  <a:schemeClr val="accent1"/>
                </a:solidFill>
              </a:rPr>
              <a:t>VENITURI</a:t>
            </a:r>
          </a:p>
          <a:p>
            <a:pPr algn="ctr"/>
            <a:r>
              <a:rPr lang="ro-MD" sz="3200" b="1" dirty="0" smtClean="0">
                <a:solidFill>
                  <a:schemeClr val="accent1"/>
                </a:solidFill>
              </a:rPr>
              <a:t>CHELTUIELI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3231879" y="3017179"/>
            <a:ext cx="429982" cy="67756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17346" y="5216788"/>
            <a:ext cx="5147141" cy="156966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ro-RO" sz="2400" dirty="0" smtClean="0"/>
              <a:t>utilizarea </a:t>
            </a:r>
            <a:r>
              <a:rPr lang="ro-RO" sz="2400" dirty="0"/>
              <a:t>mijloacelor alocate </a:t>
            </a:r>
            <a:r>
              <a:rPr lang="ro-RO" sz="2400" dirty="0" smtClean="0"/>
              <a:t>conform </a:t>
            </a:r>
            <a:r>
              <a:rPr lang="ro-RO" sz="2400" dirty="0"/>
              <a:t>clasificației </a:t>
            </a:r>
            <a:r>
              <a:rPr lang="ro-RO" sz="2400" dirty="0" smtClean="0"/>
              <a:t>bugetare</a:t>
            </a:r>
            <a:endParaRPr lang="en-US" sz="2400" dirty="0"/>
          </a:p>
          <a:p>
            <a:pPr algn="just"/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48040" y="4474706"/>
            <a:ext cx="2911792" cy="224676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o-RO" sz="2800" b="1" dirty="0" smtClean="0">
                <a:solidFill>
                  <a:schemeClr val="accent1"/>
                </a:solidFill>
                <a:latin typeface="+mn-lt"/>
              </a:rPr>
              <a:t>FONDUL DE REZERVĂ </a:t>
            </a:r>
            <a:endParaRPr lang="en-US" sz="2800" b="1" dirty="0" smtClean="0">
              <a:solidFill>
                <a:schemeClr val="accent1"/>
              </a:solidFill>
              <a:latin typeface="+mn-lt"/>
            </a:endParaRPr>
          </a:p>
          <a:p>
            <a:pPr algn="ctr"/>
            <a:r>
              <a:rPr lang="ro-RO" sz="2800" b="1" dirty="0" smtClean="0">
                <a:solidFill>
                  <a:schemeClr val="accent1"/>
                </a:solidFill>
                <a:latin typeface="+mn-lt"/>
              </a:rPr>
              <a:t>FONDUL DE INTERVENȚIE </a:t>
            </a:r>
            <a:endParaRPr lang="en-US" sz="2800" b="1" dirty="0" smtClean="0">
              <a:solidFill>
                <a:schemeClr val="accent1"/>
              </a:solidFill>
              <a:latin typeface="+mn-lt"/>
            </a:endParaRPr>
          </a:p>
          <a:p>
            <a:pPr algn="ctr"/>
            <a:r>
              <a:rPr lang="ro-RO" sz="2800" b="1" dirty="0" smtClean="0">
                <a:solidFill>
                  <a:schemeClr val="accent1"/>
                </a:solidFill>
                <a:latin typeface="+mn-lt"/>
              </a:rPr>
              <a:t>AL</a:t>
            </a:r>
            <a:r>
              <a:rPr lang="en-US" sz="2800" b="1" dirty="0" smtClean="0">
                <a:solidFill>
                  <a:schemeClr val="accent1"/>
                </a:solidFill>
                <a:latin typeface="+mn-lt"/>
              </a:rPr>
              <a:t>E</a:t>
            </a:r>
            <a:r>
              <a:rPr lang="ro-RO" sz="2800" b="1" dirty="0" smtClean="0">
                <a:solidFill>
                  <a:schemeClr val="accent1"/>
                </a:solidFill>
                <a:latin typeface="+mn-lt"/>
              </a:rPr>
              <a:t> GUVERNULUI</a:t>
            </a:r>
            <a:endParaRPr lang="ru-RU" sz="28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3231879" y="5605887"/>
            <a:ext cx="429982" cy="67756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Conector drept 4"/>
          <p:cNvCxnSpPr/>
          <p:nvPr/>
        </p:nvCxnSpPr>
        <p:spPr>
          <a:xfrm>
            <a:off x="467544" y="1019678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7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395536" y="1072530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323528" y="24573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23528" y="1921557"/>
            <a:ext cx="8568952" cy="479991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o-RO" sz="2800" dirty="0" smtClean="0"/>
              <a:t>Conform </a:t>
            </a:r>
            <a:r>
              <a:rPr lang="ro-RO" sz="2800" dirty="0"/>
              <a:t>prevederilor </a:t>
            </a:r>
            <a:r>
              <a:rPr lang="ro-RO" sz="2800" dirty="0" smtClean="0"/>
              <a:t>art.23 </a:t>
            </a:r>
            <a:r>
              <a:rPr lang="ro-RO" sz="2800" dirty="0"/>
              <a:t>din Hotărârea Guvernului nr.862 din 18 decembrie 2015, soldul neutilizat al mijloacelor alocate din fondurile de </a:t>
            </a:r>
            <a:r>
              <a:rPr lang="ro-RO" sz="2800" dirty="0" err="1"/>
              <a:t>urgenţă</a:t>
            </a:r>
            <a:r>
              <a:rPr lang="ro-RO" sz="2800" dirty="0"/>
              <a:t> urmau a fi restituite în bugetul de stat pe parcursul anului bugetar 2017 sau urmează a fi restituite în trimestrul I al anului bugetar </a:t>
            </a:r>
            <a:r>
              <a:rPr lang="ro-RO" sz="2800" dirty="0" smtClean="0"/>
              <a:t>2018</a:t>
            </a:r>
            <a:r>
              <a:rPr lang="en-US" sz="2800" dirty="0" smtClean="0"/>
              <a:t>. </a:t>
            </a:r>
          </a:p>
          <a:p>
            <a:pPr marL="0" indent="0" algn="just">
              <a:buNone/>
            </a:pPr>
            <a:r>
              <a:rPr lang="en-US" sz="2800" dirty="0" err="1" smtClean="0"/>
              <a:t>Excepţie</a:t>
            </a:r>
            <a:r>
              <a:rPr lang="en-US" sz="2800" dirty="0" smtClean="0"/>
              <a:t> </a:t>
            </a:r>
            <a:r>
              <a:rPr lang="en-US" sz="2800" dirty="0" err="1"/>
              <a:t>fac</a:t>
            </a:r>
            <a:r>
              <a:rPr lang="en-US" sz="2800" dirty="0"/>
              <a:t> </a:t>
            </a:r>
            <a:r>
              <a:rPr lang="en-US" sz="2800" dirty="0" err="1"/>
              <a:t>mijloacele</a:t>
            </a:r>
            <a:r>
              <a:rPr lang="en-US" sz="2800" dirty="0"/>
              <a:t> </a:t>
            </a:r>
            <a:r>
              <a:rPr lang="en-US" sz="2800" dirty="0" err="1"/>
              <a:t>alocate</a:t>
            </a:r>
            <a:r>
              <a:rPr lang="en-US" sz="2800" dirty="0"/>
              <a:t> </a:t>
            </a:r>
            <a:r>
              <a:rPr lang="en-US" sz="2800" dirty="0" err="1"/>
              <a:t>autorităţilor</a:t>
            </a:r>
            <a:r>
              <a:rPr lang="en-US" sz="2800" dirty="0"/>
              <a:t> </a:t>
            </a:r>
            <a:r>
              <a:rPr lang="en-US" sz="2800" dirty="0" err="1"/>
              <a:t>publice</a:t>
            </a:r>
            <a:r>
              <a:rPr lang="en-US" sz="2800" dirty="0"/>
              <a:t> locale care nu au </a:t>
            </a:r>
            <a:r>
              <a:rPr lang="en-US" sz="2800" dirty="0" err="1"/>
              <a:t>fost</a:t>
            </a:r>
            <a:r>
              <a:rPr lang="en-US" sz="2800" dirty="0"/>
              <a:t> </a:t>
            </a:r>
            <a:r>
              <a:rPr lang="en-US" sz="2800" dirty="0" err="1"/>
              <a:t>valorificate</a:t>
            </a:r>
            <a:r>
              <a:rPr lang="en-US" sz="2800" dirty="0"/>
              <a:t> integral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/>
              <a:t>anul</a:t>
            </a:r>
            <a:r>
              <a:rPr lang="en-US" sz="2800" dirty="0"/>
              <a:t> </a:t>
            </a:r>
            <a:r>
              <a:rPr lang="en-US" sz="2800" dirty="0" err="1"/>
              <a:t>bugetar</a:t>
            </a:r>
            <a:r>
              <a:rPr lang="en-US" sz="2800" dirty="0"/>
              <a:t> </a:t>
            </a:r>
            <a:r>
              <a:rPr lang="en-US" sz="2800" dirty="0" err="1"/>
              <a:t>în</a:t>
            </a:r>
            <a:r>
              <a:rPr lang="en-US" sz="2800" dirty="0"/>
              <a:t> curs, </a:t>
            </a:r>
            <a:r>
              <a:rPr lang="en-US" sz="2800" dirty="0" err="1"/>
              <a:t>dar</a:t>
            </a:r>
            <a:r>
              <a:rPr lang="en-US" sz="2800" dirty="0"/>
              <a:t> </a:t>
            </a:r>
            <a:r>
              <a:rPr lang="en-US" sz="2800" dirty="0" err="1" smtClean="0"/>
              <a:t>sunt</a:t>
            </a:r>
            <a:r>
              <a:rPr lang="en-US" sz="2800" dirty="0" smtClean="0"/>
              <a:t> </a:t>
            </a:r>
            <a:r>
              <a:rPr lang="en-US" sz="2800" dirty="0" err="1"/>
              <a:t>necesare</a:t>
            </a:r>
            <a:r>
              <a:rPr lang="en-US" sz="2800" dirty="0"/>
              <a:t> </a:t>
            </a:r>
            <a:r>
              <a:rPr lang="en-US" sz="2800" dirty="0" err="1"/>
              <a:t>pentru</a:t>
            </a:r>
            <a:r>
              <a:rPr lang="en-US" sz="2800" dirty="0"/>
              <a:t> </a:t>
            </a:r>
            <a:r>
              <a:rPr lang="en-US" sz="2800" dirty="0" err="1"/>
              <a:t>realizarea</a:t>
            </a:r>
            <a:r>
              <a:rPr lang="en-US" sz="2800" dirty="0"/>
              <a:t> </a:t>
            </a:r>
            <a:r>
              <a:rPr lang="en-US" sz="2800" dirty="0" err="1"/>
              <a:t>integrală</a:t>
            </a:r>
            <a:r>
              <a:rPr lang="en-US" sz="2800" dirty="0"/>
              <a:t> a </a:t>
            </a:r>
            <a:r>
              <a:rPr lang="en-US" sz="2800" dirty="0" err="1"/>
              <a:t>scopului</a:t>
            </a:r>
            <a:r>
              <a:rPr lang="en-US" sz="2800" dirty="0"/>
              <a:t>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/>
              <a:t>anul</a:t>
            </a:r>
            <a:r>
              <a:rPr lang="en-US" sz="2800" dirty="0"/>
              <a:t> </a:t>
            </a:r>
            <a:r>
              <a:rPr lang="en-US" sz="2800" dirty="0" err="1"/>
              <a:t>bugetar</a:t>
            </a:r>
            <a:r>
              <a:rPr lang="en-US" sz="2800" dirty="0"/>
              <a:t> </a:t>
            </a:r>
            <a:r>
              <a:rPr lang="en-US" sz="2800" dirty="0" err="1"/>
              <a:t>următor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03" y="88877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19701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o-RO" sz="3200" b="1" dirty="0">
                <a:solidFill>
                  <a:schemeClr val="accent1"/>
                </a:solidFill>
              </a:rPr>
              <a:t>FONDURILE DE URGENȚĂ</a:t>
            </a:r>
            <a:r>
              <a:rPr lang="en-US" sz="3200" b="1" dirty="0">
                <a:solidFill>
                  <a:schemeClr val="accent1"/>
                </a:solidFill>
              </a:rPr>
              <a:t> ALE </a:t>
            </a:r>
            <a:r>
              <a:rPr lang="ro-RO" sz="3200" b="1" dirty="0">
                <a:solidFill>
                  <a:schemeClr val="accent1"/>
                </a:solidFill>
              </a:rPr>
              <a:t>GUVERNULUI 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73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</TotalTime>
  <Words>869</Words>
  <Application>Microsoft Office PowerPoint</Application>
  <PresentationFormat>Экран (4:3)</PresentationFormat>
  <Paragraphs>308</Paragraphs>
  <Slides>16</Slides>
  <Notes>16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 Unicode MS</vt:lpstr>
      <vt:lpstr>Arial</vt:lpstr>
      <vt:lpstr>Calibri</vt:lpstr>
      <vt:lpstr>Cambria</vt:lpstr>
      <vt:lpstr>Elephant</vt:lpstr>
      <vt:lpstr>Times New Roman</vt:lpstr>
      <vt:lpstr>Wingdings</vt:lpstr>
      <vt:lpstr>Temă Office</vt:lpstr>
      <vt:lpstr>Лист</vt:lpstr>
      <vt:lpstr>RAPOARTELE FINANCIARE  PENTRU ANUL 2017 </vt:lpstr>
      <vt:lpstr>Cadrul legal de întocmire și prezentare a rapoartelor financiare</vt:lpstr>
      <vt:lpstr>Cadrul normativ de întocmire și prezentare a rapoartelor financiare</vt:lpstr>
      <vt:lpstr>Constatări ale misiunilor de audit  ale Curții de Conturi  </vt:lpstr>
      <vt:lpstr>Pentru întocmirea și prezentarea corectă a rapoartelor financiare</vt:lpstr>
      <vt:lpstr>Ministerul Finanţelor  al Republicii Moldova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În suma arieratelor raportate în FD-049                    nu se vor include:  </vt:lpstr>
      <vt:lpstr> </vt:lpstr>
      <vt:lpstr> </vt:lpstr>
      <vt:lpstr>Презентация PowerPoint</vt:lpstr>
      <vt:lpstr>MULȚUMESC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Armasu Octavian</dc:creator>
  <cp:lastModifiedBy>puricelidi</cp:lastModifiedBy>
  <cp:revision>139</cp:revision>
  <cp:lastPrinted>2018-01-19T14:28:13Z</cp:lastPrinted>
  <dcterms:created xsi:type="dcterms:W3CDTF">2016-03-01T10:58:13Z</dcterms:created>
  <dcterms:modified xsi:type="dcterms:W3CDTF">2018-01-23T06:16:30Z</dcterms:modified>
</cp:coreProperties>
</file>