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1"/>
  </p:notesMasterIdLst>
  <p:sldIdLst>
    <p:sldId id="256" r:id="rId2"/>
    <p:sldId id="284" r:id="rId3"/>
    <p:sldId id="292" r:id="rId4"/>
    <p:sldId id="286" r:id="rId5"/>
    <p:sldId id="291" r:id="rId6"/>
    <p:sldId id="287" r:id="rId7"/>
    <p:sldId id="293" r:id="rId8"/>
    <p:sldId id="294" r:id="rId9"/>
    <p:sldId id="266" r:id="rId10"/>
  </p:sldIdLst>
  <p:sldSz cx="9144000" cy="5143500" type="screen16x9"/>
  <p:notesSz cx="6735763" cy="9866313"/>
  <p:embeddedFontLst>
    <p:embeddedFont>
      <p:font typeface="Montserrat" panose="020B0604020202020204" charset="-52"/>
      <p:regular r:id="rId12"/>
      <p:bold r:id="rId13"/>
      <p:italic r:id="rId14"/>
      <p:boldItalic r:id="rId15"/>
    </p:embeddedFont>
    <p:embeddedFont>
      <p:font typeface="Calibri" panose="020F0502020204030204" pitchFamily="34" charset="0"/>
      <p:regular r:id="rId16"/>
      <p:bold r:id="rId17"/>
      <p:italic r:id="rId18"/>
      <p:boldItalic r:id="rId19"/>
    </p:embeddedFont>
    <p:embeddedFont>
      <p:font typeface="Source Sans Pro" panose="020B0604020202020204" charset="0"/>
      <p:regular r:id="rId20"/>
      <p:bold r:id="rId21"/>
      <p:italic r:id="rId22"/>
      <p:boldItalic r:id="rId23"/>
    </p:embeddedFont>
    <p:embeddedFont>
      <p:font typeface="Arial Narrow" panose="020B0606020202030204" pitchFamily="3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rladean Dan" initials="BD" lastIdx="1" clrIdx="0">
    <p:extLst>
      <p:ext uri="{19B8F6BF-5375-455C-9EA6-DF929625EA0E}">
        <p15:presenceInfo xmlns:p15="http://schemas.microsoft.com/office/powerpoint/2012/main" userId="Berladean Da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A5AF"/>
    <a:srgbClr val="94B8A9"/>
    <a:srgbClr val="C7D5E0"/>
    <a:srgbClr val="C5D5A0"/>
    <a:srgbClr val="E8EF81"/>
    <a:srgbClr val="BBD189"/>
    <a:srgbClr val="333333"/>
    <a:srgbClr val="3A81BA"/>
    <a:srgbClr val="0594BE"/>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70A429A-533F-40F5-A678-562649785E0B}">
  <a:tblStyle styleId="{970A429A-533F-40F5-A678-562649785E0B}" styleName="Table_0">
    <a:wholeTbl>
      <a:tcTxStyle>
        <a:font>
          <a:latin typeface="Arial"/>
          <a:ea typeface="Arial"/>
          <a:cs typeface="Arial"/>
        </a:font>
        <a:srgbClr val="000000"/>
      </a:tcTxStyle>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3248" autoAdjust="0"/>
  </p:normalViewPr>
  <p:slideViewPr>
    <p:cSldViewPr snapToGrid="0">
      <p:cViewPr varScale="1">
        <p:scale>
          <a:sx n="81" d="100"/>
          <a:sy n="81" d="100"/>
        </p:scale>
        <p:origin x="1800" y="7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font" Target="fonts/font15.fntdata"/><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font" Target="fonts/font14.fntdata"/><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font" Target="fonts/font13.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font" Target="fonts/font12.fntdata"/><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font" Target="fonts/font8.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font" Target="fonts/font16.fntdata"/><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1BBB87-7EA4-41BA-BFC1-E0343BAFE6B2}" type="doc">
      <dgm:prSet loTypeId="urn:microsoft.com/office/officeart/2008/layout/HorizontalMultiLevelHierarchy" loCatId="hierarchy" qsTypeId="urn:microsoft.com/office/officeart/2005/8/quickstyle/simple1" qsCatId="simple" csTypeId="urn:microsoft.com/office/officeart/2005/8/colors/accent3_5" csCatId="accent3" phldr="1"/>
      <dgm:spPr/>
      <dgm:t>
        <a:bodyPr/>
        <a:lstStyle/>
        <a:p>
          <a:endParaRPr lang="en-US"/>
        </a:p>
      </dgm:t>
    </dgm:pt>
    <dgm:pt modelId="{183CCF81-7DAC-4988-98F4-258675F04FE4}">
      <dgm:prSet phldrT="[Text]" custT="1"/>
      <dgm:spPr/>
      <dgm:t>
        <a:bodyPr vert="vert"/>
        <a:lstStyle/>
        <a:p>
          <a:r>
            <a:rPr lang="ro-RO" sz="1600" dirty="0" smtClean="0">
              <a:solidFill>
                <a:schemeClr val="tx1"/>
              </a:solidFill>
            </a:rPr>
            <a:t>Linia bugetară pentru executarea TDS pentru infrastructura drumurilor </a:t>
          </a:r>
          <a:endParaRPr lang="en-US" sz="1600" dirty="0">
            <a:solidFill>
              <a:schemeClr val="tx1"/>
            </a:solidFill>
          </a:endParaRPr>
        </a:p>
      </dgm:t>
    </dgm:pt>
    <dgm:pt modelId="{4368A74C-8205-410D-B371-F2BF8B5165CD}" type="parTrans" cxnId="{486B01A1-9DC7-47A5-9FA7-9A5E951EDC0A}">
      <dgm:prSet/>
      <dgm:spPr/>
      <dgm:t>
        <a:bodyPr/>
        <a:lstStyle/>
        <a:p>
          <a:endParaRPr lang="en-US">
            <a:solidFill>
              <a:schemeClr val="tx1"/>
            </a:solidFill>
          </a:endParaRPr>
        </a:p>
      </dgm:t>
    </dgm:pt>
    <dgm:pt modelId="{A98C6C33-75D4-4F98-95E2-F0BD5E4F17F3}" type="sibTrans" cxnId="{486B01A1-9DC7-47A5-9FA7-9A5E951EDC0A}">
      <dgm:prSet/>
      <dgm:spPr/>
      <dgm:t>
        <a:bodyPr/>
        <a:lstStyle/>
        <a:p>
          <a:endParaRPr lang="en-US">
            <a:solidFill>
              <a:schemeClr val="tx1"/>
            </a:solidFill>
          </a:endParaRPr>
        </a:p>
      </dgm:t>
    </dgm:pt>
    <dgm:pt modelId="{5019BFE5-B581-42BA-837B-0C5694C864F8}">
      <dgm:prSet phldrT="[Text]"/>
      <dgm:spPr>
        <a:noFill/>
      </dgm:spPr>
      <dgm:t>
        <a:bodyPr/>
        <a:lstStyle/>
        <a:p>
          <a:r>
            <a:rPr lang="ro-RO" b="1" dirty="0" smtClean="0">
              <a:solidFill>
                <a:schemeClr val="tx1"/>
              </a:solidFill>
            </a:rPr>
            <a:t>F1F3</a:t>
          </a:r>
          <a:endParaRPr lang="en-US" b="1" dirty="0">
            <a:solidFill>
              <a:schemeClr val="tx1"/>
            </a:solidFill>
          </a:endParaRPr>
        </a:p>
      </dgm:t>
    </dgm:pt>
    <dgm:pt modelId="{4A29D4BF-D55C-4626-B8C7-0756DC275BB2}" type="parTrans" cxnId="{81466C32-58E8-4E07-A928-B253CCE59C45}">
      <dgm:prSet/>
      <dgm:spPr/>
      <dgm:t>
        <a:bodyPr/>
        <a:lstStyle/>
        <a:p>
          <a:endParaRPr lang="en-US" dirty="0">
            <a:solidFill>
              <a:schemeClr val="tx1"/>
            </a:solidFill>
          </a:endParaRPr>
        </a:p>
      </dgm:t>
    </dgm:pt>
    <dgm:pt modelId="{D8743D1F-AB87-42E6-BDBA-7E78DE5CB8DA}" type="sibTrans" cxnId="{81466C32-58E8-4E07-A928-B253CCE59C45}">
      <dgm:prSet/>
      <dgm:spPr/>
      <dgm:t>
        <a:bodyPr/>
        <a:lstStyle/>
        <a:p>
          <a:endParaRPr lang="en-US">
            <a:solidFill>
              <a:schemeClr val="tx1"/>
            </a:solidFill>
          </a:endParaRPr>
        </a:p>
      </dgm:t>
    </dgm:pt>
    <dgm:pt modelId="{7DD19F49-8B9F-4B3E-B7A2-338AB6A5B344}">
      <dgm:prSet phldrT="[Text]"/>
      <dgm:spPr>
        <a:noFill/>
      </dgm:spPr>
      <dgm:t>
        <a:bodyPr/>
        <a:lstStyle/>
        <a:p>
          <a:r>
            <a:rPr lang="ro-RO" b="1" dirty="0" smtClean="0">
              <a:solidFill>
                <a:schemeClr val="tx1"/>
              </a:solidFill>
            </a:rPr>
            <a:t>P1P2</a:t>
          </a:r>
          <a:endParaRPr lang="en-US" b="1" dirty="0">
            <a:solidFill>
              <a:schemeClr val="tx1"/>
            </a:solidFill>
          </a:endParaRPr>
        </a:p>
      </dgm:t>
    </dgm:pt>
    <dgm:pt modelId="{803E8605-8241-4A5E-A3A0-EB0F63F9B68C}" type="parTrans" cxnId="{6D5ADBFD-CEEF-4417-B029-C0B03180765C}">
      <dgm:prSet/>
      <dgm:spPr/>
      <dgm:t>
        <a:bodyPr/>
        <a:lstStyle/>
        <a:p>
          <a:endParaRPr lang="en-US" dirty="0">
            <a:solidFill>
              <a:schemeClr val="tx1"/>
            </a:solidFill>
          </a:endParaRPr>
        </a:p>
      </dgm:t>
    </dgm:pt>
    <dgm:pt modelId="{601BB29F-FB4B-4816-B62E-C76FC9999ECF}" type="sibTrans" cxnId="{6D5ADBFD-CEEF-4417-B029-C0B03180765C}">
      <dgm:prSet/>
      <dgm:spPr/>
      <dgm:t>
        <a:bodyPr/>
        <a:lstStyle/>
        <a:p>
          <a:endParaRPr lang="en-US">
            <a:solidFill>
              <a:schemeClr val="tx1"/>
            </a:solidFill>
          </a:endParaRPr>
        </a:p>
      </dgm:t>
    </dgm:pt>
    <dgm:pt modelId="{3DE9C622-5370-4484-804C-8624521E1D0B}">
      <dgm:prSet phldrT="[Text]"/>
      <dgm:spPr>
        <a:noFill/>
      </dgm:spPr>
      <dgm:t>
        <a:bodyPr/>
        <a:lstStyle/>
        <a:p>
          <a:r>
            <a:rPr lang="ro-RO" b="1" dirty="0" smtClean="0">
              <a:solidFill>
                <a:schemeClr val="tx1"/>
              </a:solidFill>
            </a:rPr>
            <a:t>P3</a:t>
          </a:r>
          <a:endParaRPr lang="en-US" b="1" dirty="0">
            <a:solidFill>
              <a:schemeClr val="tx1"/>
            </a:solidFill>
          </a:endParaRPr>
        </a:p>
      </dgm:t>
    </dgm:pt>
    <dgm:pt modelId="{E6AE3BBF-C21E-4CBC-AB20-80DF6FD3B77C}" type="parTrans" cxnId="{B86C6E9A-6562-4884-B371-E49B3A2CC2FA}">
      <dgm:prSet/>
      <dgm:spPr/>
      <dgm:t>
        <a:bodyPr/>
        <a:lstStyle/>
        <a:p>
          <a:endParaRPr lang="en-US" dirty="0">
            <a:solidFill>
              <a:schemeClr val="tx1"/>
            </a:solidFill>
          </a:endParaRPr>
        </a:p>
      </dgm:t>
    </dgm:pt>
    <dgm:pt modelId="{509BA79D-A2FE-4561-A47D-3A22B776D689}" type="sibTrans" cxnId="{B86C6E9A-6562-4884-B371-E49B3A2CC2FA}">
      <dgm:prSet/>
      <dgm:spPr/>
      <dgm:t>
        <a:bodyPr/>
        <a:lstStyle/>
        <a:p>
          <a:endParaRPr lang="en-US">
            <a:solidFill>
              <a:schemeClr val="tx1"/>
            </a:solidFill>
          </a:endParaRPr>
        </a:p>
      </dgm:t>
    </dgm:pt>
    <dgm:pt modelId="{8E2DC223-717E-44AE-9107-D9D38964D5F7}">
      <dgm:prSet/>
      <dgm:spPr/>
      <dgm:t>
        <a:bodyPr/>
        <a:lstStyle/>
        <a:p>
          <a:r>
            <a:rPr lang="ro-RO" b="1" dirty="0" smtClean="0">
              <a:solidFill>
                <a:schemeClr val="tx1"/>
              </a:solidFill>
            </a:rPr>
            <a:t>0451</a:t>
          </a:r>
          <a:endParaRPr lang="en-US" b="1" dirty="0">
            <a:solidFill>
              <a:schemeClr val="tx1"/>
            </a:solidFill>
          </a:endParaRPr>
        </a:p>
      </dgm:t>
    </dgm:pt>
    <dgm:pt modelId="{B0E3D727-5607-44BA-89F2-3897D67A072E}" type="parTrans" cxnId="{953074BC-2073-4EFD-8D26-66DB84CB36FF}">
      <dgm:prSet/>
      <dgm:spPr/>
      <dgm:t>
        <a:bodyPr/>
        <a:lstStyle/>
        <a:p>
          <a:endParaRPr lang="en-US" dirty="0"/>
        </a:p>
      </dgm:t>
    </dgm:pt>
    <dgm:pt modelId="{9ED6C59F-13FD-46FB-AFF5-8CADEB2FB692}" type="sibTrans" cxnId="{953074BC-2073-4EFD-8D26-66DB84CB36FF}">
      <dgm:prSet/>
      <dgm:spPr/>
      <dgm:t>
        <a:bodyPr/>
        <a:lstStyle/>
        <a:p>
          <a:endParaRPr lang="en-US"/>
        </a:p>
      </dgm:t>
    </dgm:pt>
    <dgm:pt modelId="{E67F2851-1845-4663-8DD9-8B81A66B6162}">
      <dgm:prSet/>
      <dgm:spPr/>
      <dgm:t>
        <a:bodyPr/>
        <a:lstStyle/>
        <a:p>
          <a:r>
            <a:rPr lang="ro-RO" b="1" dirty="0" smtClean="0">
              <a:solidFill>
                <a:schemeClr val="tx1"/>
              </a:solidFill>
            </a:rPr>
            <a:t>6402</a:t>
          </a:r>
          <a:endParaRPr lang="en-US" b="1" dirty="0">
            <a:solidFill>
              <a:schemeClr val="tx1"/>
            </a:solidFill>
          </a:endParaRPr>
        </a:p>
      </dgm:t>
    </dgm:pt>
    <dgm:pt modelId="{0A720DD5-ED39-45A7-A691-A326BE4179F6}" type="parTrans" cxnId="{71706EB3-7C76-4F7C-A673-86A56866B491}">
      <dgm:prSet/>
      <dgm:spPr/>
      <dgm:t>
        <a:bodyPr/>
        <a:lstStyle/>
        <a:p>
          <a:endParaRPr lang="en-US" dirty="0"/>
        </a:p>
      </dgm:t>
    </dgm:pt>
    <dgm:pt modelId="{222E90A7-5092-495B-BFA4-9BF6C244237E}" type="sibTrans" cxnId="{71706EB3-7C76-4F7C-A673-86A56866B491}">
      <dgm:prSet/>
      <dgm:spPr/>
      <dgm:t>
        <a:bodyPr/>
        <a:lstStyle/>
        <a:p>
          <a:endParaRPr lang="en-US"/>
        </a:p>
      </dgm:t>
    </dgm:pt>
    <dgm:pt modelId="{24567858-3283-4715-80CF-258451E53A26}">
      <dgm:prSet/>
      <dgm:spPr/>
      <dgm:t>
        <a:bodyPr/>
        <a:lstStyle/>
        <a:p>
          <a:r>
            <a:rPr lang="ro-RO" b="1" dirty="0" smtClean="0">
              <a:solidFill>
                <a:schemeClr val="tx1"/>
              </a:solidFill>
            </a:rPr>
            <a:t>00395</a:t>
          </a:r>
          <a:endParaRPr lang="en-US" b="1" dirty="0">
            <a:solidFill>
              <a:schemeClr val="tx1"/>
            </a:solidFill>
          </a:endParaRPr>
        </a:p>
      </dgm:t>
    </dgm:pt>
    <dgm:pt modelId="{6A74FA2C-C453-4274-9C08-C2D8B07C1C9E}" type="parTrans" cxnId="{FCA89CB4-6E69-4489-A0F4-D76E6A8B0189}">
      <dgm:prSet/>
      <dgm:spPr/>
      <dgm:t>
        <a:bodyPr/>
        <a:lstStyle/>
        <a:p>
          <a:endParaRPr lang="en-US" dirty="0"/>
        </a:p>
      </dgm:t>
    </dgm:pt>
    <dgm:pt modelId="{8D775A85-E4BA-45D4-A89E-0F6656183EAB}" type="sibTrans" cxnId="{FCA89CB4-6E69-4489-A0F4-D76E6A8B0189}">
      <dgm:prSet/>
      <dgm:spPr/>
      <dgm:t>
        <a:bodyPr/>
        <a:lstStyle/>
        <a:p>
          <a:endParaRPr lang="en-US"/>
        </a:p>
      </dgm:t>
    </dgm:pt>
    <dgm:pt modelId="{A9DBA2C2-C196-4003-A556-565A80E3EB9B}">
      <dgm:prSet/>
      <dgm:spPr>
        <a:noFill/>
      </dgm:spPr>
      <dgm:t>
        <a:bodyPr/>
        <a:lstStyle/>
        <a:p>
          <a:r>
            <a:rPr lang="ro-RO" b="1" noProof="0" dirty="0" smtClean="0">
              <a:solidFill>
                <a:schemeClr val="tx1"/>
              </a:solidFill>
            </a:rPr>
            <a:t>Transport rutier</a:t>
          </a:r>
          <a:endParaRPr lang="ro-RO" b="1" noProof="0" dirty="0">
            <a:solidFill>
              <a:schemeClr val="tx1"/>
            </a:solidFill>
          </a:endParaRPr>
        </a:p>
      </dgm:t>
    </dgm:pt>
    <dgm:pt modelId="{354DC885-674F-4666-9ECF-34DDD436D739}" type="parTrans" cxnId="{35A6585E-F2A2-470E-8A52-CDB04795EFB5}">
      <dgm:prSet/>
      <dgm:spPr/>
      <dgm:t>
        <a:bodyPr/>
        <a:lstStyle/>
        <a:p>
          <a:endParaRPr lang="en-US" dirty="0"/>
        </a:p>
      </dgm:t>
    </dgm:pt>
    <dgm:pt modelId="{08AD48E9-6D99-41EB-A194-00ECB19B44C1}" type="sibTrans" cxnId="{35A6585E-F2A2-470E-8A52-CDB04795EFB5}">
      <dgm:prSet/>
      <dgm:spPr/>
      <dgm:t>
        <a:bodyPr/>
        <a:lstStyle/>
        <a:p>
          <a:endParaRPr lang="en-US"/>
        </a:p>
      </dgm:t>
    </dgm:pt>
    <dgm:pt modelId="{5EFD4FFC-2155-4BF1-9BEE-18D2CFCF1BD6}">
      <dgm:prSet/>
      <dgm:spPr>
        <a:noFill/>
      </dgm:spPr>
      <dgm:t>
        <a:bodyPr/>
        <a:lstStyle/>
        <a:p>
          <a:r>
            <a:rPr lang="ro-RO" b="1" noProof="0" dirty="0" smtClean="0">
              <a:solidFill>
                <a:schemeClr val="tx1"/>
              </a:solidFill>
            </a:rPr>
            <a:t>Dezvoltarea drumurilor</a:t>
          </a:r>
          <a:endParaRPr lang="ro-RO" b="1" noProof="0" dirty="0">
            <a:solidFill>
              <a:schemeClr val="tx1"/>
            </a:solidFill>
          </a:endParaRPr>
        </a:p>
      </dgm:t>
    </dgm:pt>
    <dgm:pt modelId="{E4B92556-D43F-420F-98B9-88109A533854}" type="parTrans" cxnId="{B0A69776-4280-4A0D-9D3F-12E089DC0803}">
      <dgm:prSet/>
      <dgm:spPr/>
      <dgm:t>
        <a:bodyPr/>
        <a:lstStyle/>
        <a:p>
          <a:endParaRPr lang="en-US" dirty="0"/>
        </a:p>
      </dgm:t>
    </dgm:pt>
    <dgm:pt modelId="{DF86DE5D-8214-472B-B303-7425B390DFA9}" type="sibTrans" cxnId="{B0A69776-4280-4A0D-9D3F-12E089DC0803}">
      <dgm:prSet/>
      <dgm:spPr/>
      <dgm:t>
        <a:bodyPr/>
        <a:lstStyle/>
        <a:p>
          <a:endParaRPr lang="en-US"/>
        </a:p>
      </dgm:t>
    </dgm:pt>
    <dgm:pt modelId="{DC7895CF-3CFC-401D-8E71-5765A3145D74}">
      <dgm:prSet/>
      <dgm:spPr>
        <a:noFill/>
      </dgm:spPr>
      <dgm:t>
        <a:bodyPr/>
        <a:lstStyle/>
        <a:p>
          <a:r>
            <a:rPr lang="ro-RO" b="1" noProof="0" dirty="0" smtClean="0">
              <a:solidFill>
                <a:schemeClr val="tx1"/>
              </a:solidFill>
            </a:rPr>
            <a:t>Gospodăria drumurilor</a:t>
          </a:r>
          <a:endParaRPr lang="ro-RO" b="1" noProof="0" dirty="0">
            <a:solidFill>
              <a:schemeClr val="tx1"/>
            </a:solidFill>
          </a:endParaRPr>
        </a:p>
      </dgm:t>
    </dgm:pt>
    <dgm:pt modelId="{7783BE75-41CF-4DFA-B54C-42083DE1BBD0}" type="parTrans" cxnId="{236F3E54-918E-4844-92AD-A70BB5D678F5}">
      <dgm:prSet/>
      <dgm:spPr/>
      <dgm:t>
        <a:bodyPr/>
        <a:lstStyle/>
        <a:p>
          <a:endParaRPr lang="en-US" dirty="0"/>
        </a:p>
      </dgm:t>
    </dgm:pt>
    <dgm:pt modelId="{27A86295-A484-4F0A-A9EF-5069717B42CF}" type="sibTrans" cxnId="{236F3E54-918E-4844-92AD-A70BB5D678F5}">
      <dgm:prSet/>
      <dgm:spPr/>
      <dgm:t>
        <a:bodyPr/>
        <a:lstStyle/>
        <a:p>
          <a:endParaRPr lang="en-US"/>
        </a:p>
      </dgm:t>
    </dgm:pt>
    <dgm:pt modelId="{E226B4DD-8E73-46E1-A8D1-2DCD3B420825}" type="pres">
      <dgm:prSet presAssocID="{4A1BBB87-7EA4-41BA-BFC1-E0343BAFE6B2}" presName="Name0" presStyleCnt="0">
        <dgm:presLayoutVars>
          <dgm:chPref val="1"/>
          <dgm:dir/>
          <dgm:animOne val="branch"/>
          <dgm:animLvl val="lvl"/>
          <dgm:resizeHandles val="exact"/>
        </dgm:presLayoutVars>
      </dgm:prSet>
      <dgm:spPr/>
      <dgm:t>
        <a:bodyPr/>
        <a:lstStyle/>
        <a:p>
          <a:endParaRPr lang="en-US"/>
        </a:p>
      </dgm:t>
    </dgm:pt>
    <dgm:pt modelId="{11C04BE6-8DB9-4329-A09D-070A865DE538}" type="pres">
      <dgm:prSet presAssocID="{183CCF81-7DAC-4988-98F4-258675F04FE4}" presName="root1" presStyleCnt="0"/>
      <dgm:spPr/>
    </dgm:pt>
    <dgm:pt modelId="{01F20407-8AF6-433E-A0CD-6DFFDF9B4E00}" type="pres">
      <dgm:prSet presAssocID="{183CCF81-7DAC-4988-98F4-258675F04FE4}" presName="LevelOneTextNode" presStyleLbl="node0" presStyleIdx="0" presStyleCnt="1" custScaleX="328314" custScaleY="69462">
        <dgm:presLayoutVars>
          <dgm:chPref val="3"/>
        </dgm:presLayoutVars>
      </dgm:prSet>
      <dgm:spPr/>
      <dgm:t>
        <a:bodyPr/>
        <a:lstStyle/>
        <a:p>
          <a:endParaRPr lang="en-US"/>
        </a:p>
      </dgm:t>
    </dgm:pt>
    <dgm:pt modelId="{116D48A7-5FD2-47C0-BE31-48B5C42DEF7A}" type="pres">
      <dgm:prSet presAssocID="{183CCF81-7DAC-4988-98F4-258675F04FE4}" presName="level2hierChild" presStyleCnt="0"/>
      <dgm:spPr/>
    </dgm:pt>
    <dgm:pt modelId="{079B7D7F-C0E2-4580-8D7B-41ACC4298697}" type="pres">
      <dgm:prSet presAssocID="{4A29D4BF-D55C-4626-B8C7-0756DC275BB2}" presName="conn2-1" presStyleLbl="parChTrans1D2" presStyleIdx="0" presStyleCnt="3"/>
      <dgm:spPr/>
      <dgm:t>
        <a:bodyPr/>
        <a:lstStyle/>
        <a:p>
          <a:endParaRPr lang="en-US"/>
        </a:p>
      </dgm:t>
    </dgm:pt>
    <dgm:pt modelId="{73768FB6-EB72-4C14-BE10-041342D01BCA}" type="pres">
      <dgm:prSet presAssocID="{4A29D4BF-D55C-4626-B8C7-0756DC275BB2}" presName="connTx" presStyleLbl="parChTrans1D2" presStyleIdx="0" presStyleCnt="3"/>
      <dgm:spPr/>
      <dgm:t>
        <a:bodyPr/>
        <a:lstStyle/>
        <a:p>
          <a:endParaRPr lang="en-US"/>
        </a:p>
      </dgm:t>
    </dgm:pt>
    <dgm:pt modelId="{1564D0EA-CFDC-45CC-9EE3-EAE338D2A9B2}" type="pres">
      <dgm:prSet presAssocID="{5019BFE5-B581-42BA-837B-0C5694C864F8}" presName="root2" presStyleCnt="0"/>
      <dgm:spPr/>
    </dgm:pt>
    <dgm:pt modelId="{52FB10D6-21EC-4C3C-8F35-C2992ECDB58C}" type="pres">
      <dgm:prSet presAssocID="{5019BFE5-B581-42BA-837B-0C5694C864F8}" presName="LevelTwoTextNode" presStyleLbl="node2" presStyleIdx="0" presStyleCnt="3">
        <dgm:presLayoutVars>
          <dgm:chPref val="3"/>
        </dgm:presLayoutVars>
      </dgm:prSet>
      <dgm:spPr/>
      <dgm:t>
        <a:bodyPr/>
        <a:lstStyle/>
        <a:p>
          <a:endParaRPr lang="en-US"/>
        </a:p>
      </dgm:t>
    </dgm:pt>
    <dgm:pt modelId="{8137A3CD-039F-4740-B351-F77D54F7C8A3}" type="pres">
      <dgm:prSet presAssocID="{5019BFE5-B581-42BA-837B-0C5694C864F8}" presName="level3hierChild" presStyleCnt="0"/>
      <dgm:spPr/>
    </dgm:pt>
    <dgm:pt modelId="{46C11B59-9651-44C3-9AED-0A6F6A8019E3}" type="pres">
      <dgm:prSet presAssocID="{B0E3D727-5607-44BA-89F2-3897D67A072E}" presName="conn2-1" presStyleLbl="parChTrans1D3" presStyleIdx="0" presStyleCnt="3"/>
      <dgm:spPr/>
      <dgm:t>
        <a:bodyPr/>
        <a:lstStyle/>
        <a:p>
          <a:endParaRPr lang="en-US"/>
        </a:p>
      </dgm:t>
    </dgm:pt>
    <dgm:pt modelId="{BFC96201-DAD4-42B6-BBA4-6FDCFE5150AC}" type="pres">
      <dgm:prSet presAssocID="{B0E3D727-5607-44BA-89F2-3897D67A072E}" presName="connTx" presStyleLbl="parChTrans1D3" presStyleIdx="0" presStyleCnt="3"/>
      <dgm:spPr/>
      <dgm:t>
        <a:bodyPr/>
        <a:lstStyle/>
        <a:p>
          <a:endParaRPr lang="en-US"/>
        </a:p>
      </dgm:t>
    </dgm:pt>
    <dgm:pt modelId="{5A408778-24A6-46DD-8059-38346047BD21}" type="pres">
      <dgm:prSet presAssocID="{8E2DC223-717E-44AE-9107-D9D38964D5F7}" presName="root2" presStyleCnt="0"/>
      <dgm:spPr/>
    </dgm:pt>
    <dgm:pt modelId="{3CD23B4D-4529-4DCA-8F10-3263D9316A4B}" type="pres">
      <dgm:prSet presAssocID="{8E2DC223-717E-44AE-9107-D9D38964D5F7}" presName="LevelTwoTextNode" presStyleLbl="node3" presStyleIdx="0" presStyleCnt="3">
        <dgm:presLayoutVars>
          <dgm:chPref val="3"/>
        </dgm:presLayoutVars>
      </dgm:prSet>
      <dgm:spPr/>
      <dgm:t>
        <a:bodyPr/>
        <a:lstStyle/>
        <a:p>
          <a:endParaRPr lang="en-US"/>
        </a:p>
      </dgm:t>
    </dgm:pt>
    <dgm:pt modelId="{0DEAFFC3-7B79-41FF-8697-FE1E32DE9859}" type="pres">
      <dgm:prSet presAssocID="{8E2DC223-717E-44AE-9107-D9D38964D5F7}" presName="level3hierChild" presStyleCnt="0"/>
      <dgm:spPr/>
    </dgm:pt>
    <dgm:pt modelId="{479339C3-A640-412C-9667-7CC4F0C03F39}" type="pres">
      <dgm:prSet presAssocID="{354DC885-674F-4666-9ECF-34DDD436D739}" presName="conn2-1" presStyleLbl="parChTrans1D4" presStyleIdx="0" presStyleCnt="3"/>
      <dgm:spPr/>
      <dgm:t>
        <a:bodyPr/>
        <a:lstStyle/>
        <a:p>
          <a:endParaRPr lang="en-US"/>
        </a:p>
      </dgm:t>
    </dgm:pt>
    <dgm:pt modelId="{02EC9D07-DEE0-4E6B-BF23-932388483FE0}" type="pres">
      <dgm:prSet presAssocID="{354DC885-674F-4666-9ECF-34DDD436D739}" presName="connTx" presStyleLbl="parChTrans1D4" presStyleIdx="0" presStyleCnt="3"/>
      <dgm:spPr/>
      <dgm:t>
        <a:bodyPr/>
        <a:lstStyle/>
        <a:p>
          <a:endParaRPr lang="en-US"/>
        </a:p>
      </dgm:t>
    </dgm:pt>
    <dgm:pt modelId="{FB9FEBA7-E76F-48F6-B981-83E35A773562}" type="pres">
      <dgm:prSet presAssocID="{A9DBA2C2-C196-4003-A556-565A80E3EB9B}" presName="root2" presStyleCnt="0"/>
      <dgm:spPr/>
    </dgm:pt>
    <dgm:pt modelId="{199382E7-AED6-45FD-9EA7-6A0B50D24D41}" type="pres">
      <dgm:prSet presAssocID="{A9DBA2C2-C196-4003-A556-565A80E3EB9B}" presName="LevelTwoTextNode" presStyleLbl="node4" presStyleIdx="0" presStyleCnt="3">
        <dgm:presLayoutVars>
          <dgm:chPref val="3"/>
        </dgm:presLayoutVars>
      </dgm:prSet>
      <dgm:spPr/>
      <dgm:t>
        <a:bodyPr/>
        <a:lstStyle/>
        <a:p>
          <a:endParaRPr lang="en-US"/>
        </a:p>
      </dgm:t>
    </dgm:pt>
    <dgm:pt modelId="{8EE6D201-1D81-4742-B9C2-2936BA697F96}" type="pres">
      <dgm:prSet presAssocID="{A9DBA2C2-C196-4003-A556-565A80E3EB9B}" presName="level3hierChild" presStyleCnt="0"/>
      <dgm:spPr/>
    </dgm:pt>
    <dgm:pt modelId="{B5B77FC8-3083-4CEC-9922-F60AD0B80B51}" type="pres">
      <dgm:prSet presAssocID="{803E8605-8241-4A5E-A3A0-EB0F63F9B68C}" presName="conn2-1" presStyleLbl="parChTrans1D2" presStyleIdx="1" presStyleCnt="3"/>
      <dgm:spPr/>
      <dgm:t>
        <a:bodyPr/>
        <a:lstStyle/>
        <a:p>
          <a:endParaRPr lang="en-US"/>
        </a:p>
      </dgm:t>
    </dgm:pt>
    <dgm:pt modelId="{45BE4E6F-6A6F-41FD-9901-2000BDBD901A}" type="pres">
      <dgm:prSet presAssocID="{803E8605-8241-4A5E-A3A0-EB0F63F9B68C}" presName="connTx" presStyleLbl="parChTrans1D2" presStyleIdx="1" presStyleCnt="3"/>
      <dgm:spPr/>
      <dgm:t>
        <a:bodyPr/>
        <a:lstStyle/>
        <a:p>
          <a:endParaRPr lang="en-US"/>
        </a:p>
      </dgm:t>
    </dgm:pt>
    <dgm:pt modelId="{0FD31A87-44A7-4E30-B911-1A228A48CF73}" type="pres">
      <dgm:prSet presAssocID="{7DD19F49-8B9F-4B3E-B7A2-338AB6A5B344}" presName="root2" presStyleCnt="0"/>
      <dgm:spPr/>
    </dgm:pt>
    <dgm:pt modelId="{2AE20C12-4F37-45D3-B5DF-FFF4A60F622C}" type="pres">
      <dgm:prSet presAssocID="{7DD19F49-8B9F-4B3E-B7A2-338AB6A5B344}" presName="LevelTwoTextNode" presStyleLbl="node2" presStyleIdx="1" presStyleCnt="3">
        <dgm:presLayoutVars>
          <dgm:chPref val="3"/>
        </dgm:presLayoutVars>
      </dgm:prSet>
      <dgm:spPr/>
      <dgm:t>
        <a:bodyPr/>
        <a:lstStyle/>
        <a:p>
          <a:endParaRPr lang="en-US"/>
        </a:p>
      </dgm:t>
    </dgm:pt>
    <dgm:pt modelId="{8D777FFA-979D-47AC-B4E4-4AB9754EA948}" type="pres">
      <dgm:prSet presAssocID="{7DD19F49-8B9F-4B3E-B7A2-338AB6A5B344}" presName="level3hierChild" presStyleCnt="0"/>
      <dgm:spPr/>
    </dgm:pt>
    <dgm:pt modelId="{C19850EB-7888-4D1C-B741-7FDA2266C9A5}" type="pres">
      <dgm:prSet presAssocID="{0A720DD5-ED39-45A7-A691-A326BE4179F6}" presName="conn2-1" presStyleLbl="parChTrans1D3" presStyleIdx="1" presStyleCnt="3"/>
      <dgm:spPr/>
      <dgm:t>
        <a:bodyPr/>
        <a:lstStyle/>
        <a:p>
          <a:endParaRPr lang="en-US"/>
        </a:p>
      </dgm:t>
    </dgm:pt>
    <dgm:pt modelId="{1D4401B8-3585-4B52-9E04-D3084EC60869}" type="pres">
      <dgm:prSet presAssocID="{0A720DD5-ED39-45A7-A691-A326BE4179F6}" presName="connTx" presStyleLbl="parChTrans1D3" presStyleIdx="1" presStyleCnt="3"/>
      <dgm:spPr/>
      <dgm:t>
        <a:bodyPr/>
        <a:lstStyle/>
        <a:p>
          <a:endParaRPr lang="en-US"/>
        </a:p>
      </dgm:t>
    </dgm:pt>
    <dgm:pt modelId="{CFE6CDF0-A844-4624-B525-1AD587A19C80}" type="pres">
      <dgm:prSet presAssocID="{E67F2851-1845-4663-8DD9-8B81A66B6162}" presName="root2" presStyleCnt="0"/>
      <dgm:spPr/>
    </dgm:pt>
    <dgm:pt modelId="{7BAE8723-3EB5-4466-ACB7-6FA2EABA540C}" type="pres">
      <dgm:prSet presAssocID="{E67F2851-1845-4663-8DD9-8B81A66B6162}" presName="LevelTwoTextNode" presStyleLbl="node3" presStyleIdx="1" presStyleCnt="3">
        <dgm:presLayoutVars>
          <dgm:chPref val="3"/>
        </dgm:presLayoutVars>
      </dgm:prSet>
      <dgm:spPr/>
      <dgm:t>
        <a:bodyPr/>
        <a:lstStyle/>
        <a:p>
          <a:endParaRPr lang="en-US"/>
        </a:p>
      </dgm:t>
    </dgm:pt>
    <dgm:pt modelId="{AE745B22-36DB-4B14-993F-663D284BC1F5}" type="pres">
      <dgm:prSet presAssocID="{E67F2851-1845-4663-8DD9-8B81A66B6162}" presName="level3hierChild" presStyleCnt="0"/>
      <dgm:spPr/>
    </dgm:pt>
    <dgm:pt modelId="{D38FF926-0DC3-4C83-8C59-E6A4EB96AA84}" type="pres">
      <dgm:prSet presAssocID="{E4B92556-D43F-420F-98B9-88109A533854}" presName="conn2-1" presStyleLbl="parChTrans1D4" presStyleIdx="1" presStyleCnt="3"/>
      <dgm:spPr/>
      <dgm:t>
        <a:bodyPr/>
        <a:lstStyle/>
        <a:p>
          <a:endParaRPr lang="en-US"/>
        </a:p>
      </dgm:t>
    </dgm:pt>
    <dgm:pt modelId="{CE18A1E9-6FA5-4E8F-86E8-B2981C87BFCB}" type="pres">
      <dgm:prSet presAssocID="{E4B92556-D43F-420F-98B9-88109A533854}" presName="connTx" presStyleLbl="parChTrans1D4" presStyleIdx="1" presStyleCnt="3"/>
      <dgm:spPr/>
      <dgm:t>
        <a:bodyPr/>
        <a:lstStyle/>
        <a:p>
          <a:endParaRPr lang="en-US"/>
        </a:p>
      </dgm:t>
    </dgm:pt>
    <dgm:pt modelId="{FD2F1AD4-384C-4D42-B916-3CE0CE02F385}" type="pres">
      <dgm:prSet presAssocID="{5EFD4FFC-2155-4BF1-9BEE-18D2CFCF1BD6}" presName="root2" presStyleCnt="0"/>
      <dgm:spPr/>
    </dgm:pt>
    <dgm:pt modelId="{4F4B2F49-FAA5-4D4C-83EC-43F3BDE4794B}" type="pres">
      <dgm:prSet presAssocID="{5EFD4FFC-2155-4BF1-9BEE-18D2CFCF1BD6}" presName="LevelTwoTextNode" presStyleLbl="node4" presStyleIdx="1" presStyleCnt="3">
        <dgm:presLayoutVars>
          <dgm:chPref val="3"/>
        </dgm:presLayoutVars>
      </dgm:prSet>
      <dgm:spPr/>
      <dgm:t>
        <a:bodyPr/>
        <a:lstStyle/>
        <a:p>
          <a:endParaRPr lang="en-US"/>
        </a:p>
      </dgm:t>
    </dgm:pt>
    <dgm:pt modelId="{58CDDF1A-DC5D-4AB5-9638-690E1BD83A58}" type="pres">
      <dgm:prSet presAssocID="{5EFD4FFC-2155-4BF1-9BEE-18D2CFCF1BD6}" presName="level3hierChild" presStyleCnt="0"/>
      <dgm:spPr/>
    </dgm:pt>
    <dgm:pt modelId="{9D046A3B-9206-4E77-AAA0-3B0129D086DA}" type="pres">
      <dgm:prSet presAssocID="{E6AE3BBF-C21E-4CBC-AB20-80DF6FD3B77C}" presName="conn2-1" presStyleLbl="parChTrans1D2" presStyleIdx="2" presStyleCnt="3"/>
      <dgm:spPr/>
      <dgm:t>
        <a:bodyPr/>
        <a:lstStyle/>
        <a:p>
          <a:endParaRPr lang="en-US"/>
        </a:p>
      </dgm:t>
    </dgm:pt>
    <dgm:pt modelId="{EB65F9D6-1464-48EC-AD50-1A042E26FCDA}" type="pres">
      <dgm:prSet presAssocID="{E6AE3BBF-C21E-4CBC-AB20-80DF6FD3B77C}" presName="connTx" presStyleLbl="parChTrans1D2" presStyleIdx="2" presStyleCnt="3"/>
      <dgm:spPr/>
      <dgm:t>
        <a:bodyPr/>
        <a:lstStyle/>
        <a:p>
          <a:endParaRPr lang="en-US"/>
        </a:p>
      </dgm:t>
    </dgm:pt>
    <dgm:pt modelId="{8828A479-D71E-4597-9690-31697B6CE88E}" type="pres">
      <dgm:prSet presAssocID="{3DE9C622-5370-4484-804C-8624521E1D0B}" presName="root2" presStyleCnt="0"/>
      <dgm:spPr/>
    </dgm:pt>
    <dgm:pt modelId="{CC384C4A-250B-4640-AB24-3C20C5EF5C0E}" type="pres">
      <dgm:prSet presAssocID="{3DE9C622-5370-4484-804C-8624521E1D0B}" presName="LevelTwoTextNode" presStyleLbl="node2" presStyleIdx="2" presStyleCnt="3">
        <dgm:presLayoutVars>
          <dgm:chPref val="3"/>
        </dgm:presLayoutVars>
      </dgm:prSet>
      <dgm:spPr/>
      <dgm:t>
        <a:bodyPr/>
        <a:lstStyle/>
        <a:p>
          <a:endParaRPr lang="en-US"/>
        </a:p>
      </dgm:t>
    </dgm:pt>
    <dgm:pt modelId="{4F75D8A7-6E78-4C11-8274-D5D62BC2D3F4}" type="pres">
      <dgm:prSet presAssocID="{3DE9C622-5370-4484-804C-8624521E1D0B}" presName="level3hierChild" presStyleCnt="0"/>
      <dgm:spPr/>
    </dgm:pt>
    <dgm:pt modelId="{73915159-AAF7-4DE9-AB02-79B29D6DEAB4}" type="pres">
      <dgm:prSet presAssocID="{6A74FA2C-C453-4274-9C08-C2D8B07C1C9E}" presName="conn2-1" presStyleLbl="parChTrans1D3" presStyleIdx="2" presStyleCnt="3"/>
      <dgm:spPr/>
      <dgm:t>
        <a:bodyPr/>
        <a:lstStyle/>
        <a:p>
          <a:endParaRPr lang="en-US"/>
        </a:p>
      </dgm:t>
    </dgm:pt>
    <dgm:pt modelId="{BBEBCBBB-583E-4742-8DFD-4660467BB25B}" type="pres">
      <dgm:prSet presAssocID="{6A74FA2C-C453-4274-9C08-C2D8B07C1C9E}" presName="connTx" presStyleLbl="parChTrans1D3" presStyleIdx="2" presStyleCnt="3"/>
      <dgm:spPr/>
      <dgm:t>
        <a:bodyPr/>
        <a:lstStyle/>
        <a:p>
          <a:endParaRPr lang="en-US"/>
        </a:p>
      </dgm:t>
    </dgm:pt>
    <dgm:pt modelId="{4B272071-68E9-4C8D-9F67-5AF26755F1BC}" type="pres">
      <dgm:prSet presAssocID="{24567858-3283-4715-80CF-258451E53A26}" presName="root2" presStyleCnt="0"/>
      <dgm:spPr/>
    </dgm:pt>
    <dgm:pt modelId="{77EC4A51-86DA-44F1-9364-D01A8B45386F}" type="pres">
      <dgm:prSet presAssocID="{24567858-3283-4715-80CF-258451E53A26}" presName="LevelTwoTextNode" presStyleLbl="node3" presStyleIdx="2" presStyleCnt="3">
        <dgm:presLayoutVars>
          <dgm:chPref val="3"/>
        </dgm:presLayoutVars>
      </dgm:prSet>
      <dgm:spPr/>
      <dgm:t>
        <a:bodyPr/>
        <a:lstStyle/>
        <a:p>
          <a:endParaRPr lang="en-US"/>
        </a:p>
      </dgm:t>
    </dgm:pt>
    <dgm:pt modelId="{69721529-2328-4D76-ADCB-C4DB25841872}" type="pres">
      <dgm:prSet presAssocID="{24567858-3283-4715-80CF-258451E53A26}" presName="level3hierChild" presStyleCnt="0"/>
      <dgm:spPr/>
    </dgm:pt>
    <dgm:pt modelId="{61C72A45-5660-496E-8022-EF823657F82C}" type="pres">
      <dgm:prSet presAssocID="{7783BE75-41CF-4DFA-B54C-42083DE1BBD0}" presName="conn2-1" presStyleLbl="parChTrans1D4" presStyleIdx="2" presStyleCnt="3"/>
      <dgm:spPr/>
      <dgm:t>
        <a:bodyPr/>
        <a:lstStyle/>
        <a:p>
          <a:endParaRPr lang="en-US"/>
        </a:p>
      </dgm:t>
    </dgm:pt>
    <dgm:pt modelId="{CD89F03A-DDAA-4C1F-B589-579D5C79DC99}" type="pres">
      <dgm:prSet presAssocID="{7783BE75-41CF-4DFA-B54C-42083DE1BBD0}" presName="connTx" presStyleLbl="parChTrans1D4" presStyleIdx="2" presStyleCnt="3"/>
      <dgm:spPr/>
      <dgm:t>
        <a:bodyPr/>
        <a:lstStyle/>
        <a:p>
          <a:endParaRPr lang="en-US"/>
        </a:p>
      </dgm:t>
    </dgm:pt>
    <dgm:pt modelId="{BA209C4C-53C6-4FD9-A0D0-82106393BDD6}" type="pres">
      <dgm:prSet presAssocID="{DC7895CF-3CFC-401D-8E71-5765A3145D74}" presName="root2" presStyleCnt="0"/>
      <dgm:spPr/>
    </dgm:pt>
    <dgm:pt modelId="{1004786D-3E7F-4E70-90A9-AF62F7873A18}" type="pres">
      <dgm:prSet presAssocID="{DC7895CF-3CFC-401D-8E71-5765A3145D74}" presName="LevelTwoTextNode" presStyleLbl="node4" presStyleIdx="2" presStyleCnt="3">
        <dgm:presLayoutVars>
          <dgm:chPref val="3"/>
        </dgm:presLayoutVars>
      </dgm:prSet>
      <dgm:spPr/>
      <dgm:t>
        <a:bodyPr/>
        <a:lstStyle/>
        <a:p>
          <a:endParaRPr lang="en-US"/>
        </a:p>
      </dgm:t>
    </dgm:pt>
    <dgm:pt modelId="{A3F270C2-2B72-4B9B-8371-935CB4B1D5FA}" type="pres">
      <dgm:prSet presAssocID="{DC7895CF-3CFC-401D-8E71-5765A3145D74}" presName="level3hierChild" presStyleCnt="0"/>
      <dgm:spPr/>
    </dgm:pt>
  </dgm:ptLst>
  <dgm:cxnLst>
    <dgm:cxn modelId="{9F42340F-E77D-4C08-A390-11972F4FE83F}" type="presOf" srcId="{4A1BBB87-7EA4-41BA-BFC1-E0343BAFE6B2}" destId="{E226B4DD-8E73-46E1-A8D1-2DCD3B420825}" srcOrd="0" destOrd="0" presId="urn:microsoft.com/office/officeart/2008/layout/HorizontalMultiLevelHierarchy"/>
    <dgm:cxn modelId="{4812AFD3-3F9F-43F4-ABF4-7BA2B7E742C7}" type="presOf" srcId="{7DD19F49-8B9F-4B3E-B7A2-338AB6A5B344}" destId="{2AE20C12-4F37-45D3-B5DF-FFF4A60F622C}" srcOrd="0" destOrd="0" presId="urn:microsoft.com/office/officeart/2008/layout/HorizontalMultiLevelHierarchy"/>
    <dgm:cxn modelId="{2345471E-F446-4C4C-917D-135D08B6E67D}" type="presOf" srcId="{5019BFE5-B581-42BA-837B-0C5694C864F8}" destId="{52FB10D6-21EC-4C3C-8F35-C2992ECDB58C}" srcOrd="0" destOrd="0" presId="urn:microsoft.com/office/officeart/2008/layout/HorizontalMultiLevelHierarchy"/>
    <dgm:cxn modelId="{357D86D4-4123-44E0-9F1D-75F84E585F23}" type="presOf" srcId="{3DE9C622-5370-4484-804C-8624521E1D0B}" destId="{CC384C4A-250B-4640-AB24-3C20C5EF5C0E}" srcOrd="0" destOrd="0" presId="urn:microsoft.com/office/officeart/2008/layout/HorizontalMultiLevelHierarchy"/>
    <dgm:cxn modelId="{73D22C37-C97A-4796-836D-E7228A443F12}" type="presOf" srcId="{4A29D4BF-D55C-4626-B8C7-0756DC275BB2}" destId="{079B7D7F-C0E2-4580-8D7B-41ACC4298697}" srcOrd="0" destOrd="0" presId="urn:microsoft.com/office/officeart/2008/layout/HorizontalMultiLevelHierarchy"/>
    <dgm:cxn modelId="{80F6D3E8-B46F-41D5-BB4B-82CFA9426BE7}" type="presOf" srcId="{8E2DC223-717E-44AE-9107-D9D38964D5F7}" destId="{3CD23B4D-4529-4DCA-8F10-3263D9316A4B}" srcOrd="0" destOrd="0" presId="urn:microsoft.com/office/officeart/2008/layout/HorizontalMultiLevelHierarchy"/>
    <dgm:cxn modelId="{685C4B88-1EE5-442E-B98F-BE1425CBE276}" type="presOf" srcId="{E6AE3BBF-C21E-4CBC-AB20-80DF6FD3B77C}" destId="{9D046A3B-9206-4E77-AAA0-3B0129D086DA}" srcOrd="0" destOrd="0" presId="urn:microsoft.com/office/officeart/2008/layout/HorizontalMultiLevelHierarchy"/>
    <dgm:cxn modelId="{FCA89CB4-6E69-4489-A0F4-D76E6A8B0189}" srcId="{3DE9C622-5370-4484-804C-8624521E1D0B}" destId="{24567858-3283-4715-80CF-258451E53A26}" srcOrd="0" destOrd="0" parTransId="{6A74FA2C-C453-4274-9C08-C2D8B07C1C9E}" sibTransId="{8D775A85-E4BA-45D4-A89E-0F6656183EAB}"/>
    <dgm:cxn modelId="{E1D673A8-6A35-4E94-BA0C-0CD45C7A78BA}" type="presOf" srcId="{6A74FA2C-C453-4274-9C08-C2D8B07C1C9E}" destId="{73915159-AAF7-4DE9-AB02-79B29D6DEAB4}" srcOrd="0" destOrd="0" presId="urn:microsoft.com/office/officeart/2008/layout/HorizontalMultiLevelHierarchy"/>
    <dgm:cxn modelId="{996CBCE3-8A98-4A7E-9F8A-3B7185718354}" type="presOf" srcId="{7783BE75-41CF-4DFA-B54C-42083DE1BBD0}" destId="{61C72A45-5660-496E-8022-EF823657F82C}" srcOrd="0" destOrd="0" presId="urn:microsoft.com/office/officeart/2008/layout/HorizontalMultiLevelHierarchy"/>
    <dgm:cxn modelId="{ACE67209-B66A-4148-B026-1DF9D8A3C260}" type="presOf" srcId="{E6AE3BBF-C21E-4CBC-AB20-80DF6FD3B77C}" destId="{EB65F9D6-1464-48EC-AD50-1A042E26FCDA}" srcOrd="1" destOrd="0" presId="urn:microsoft.com/office/officeart/2008/layout/HorizontalMultiLevelHierarchy"/>
    <dgm:cxn modelId="{5B9AC5BB-E28D-4D13-AC8D-079D7F0149E6}" type="presOf" srcId="{6A74FA2C-C453-4274-9C08-C2D8B07C1C9E}" destId="{BBEBCBBB-583E-4742-8DFD-4660467BB25B}" srcOrd="1" destOrd="0" presId="urn:microsoft.com/office/officeart/2008/layout/HorizontalMultiLevelHierarchy"/>
    <dgm:cxn modelId="{26B1C167-795D-4CA9-8D2F-6A0E7C4F5C65}" type="presOf" srcId="{7783BE75-41CF-4DFA-B54C-42083DE1BBD0}" destId="{CD89F03A-DDAA-4C1F-B589-579D5C79DC99}" srcOrd="1" destOrd="0" presId="urn:microsoft.com/office/officeart/2008/layout/HorizontalMultiLevelHierarchy"/>
    <dgm:cxn modelId="{6A062B6B-58E6-40AE-9AC8-E5C3864B48BF}" type="presOf" srcId="{4A29D4BF-D55C-4626-B8C7-0756DC275BB2}" destId="{73768FB6-EB72-4C14-BE10-041342D01BCA}" srcOrd="1" destOrd="0" presId="urn:microsoft.com/office/officeart/2008/layout/HorizontalMultiLevelHierarchy"/>
    <dgm:cxn modelId="{B0A69776-4280-4A0D-9D3F-12E089DC0803}" srcId="{E67F2851-1845-4663-8DD9-8B81A66B6162}" destId="{5EFD4FFC-2155-4BF1-9BEE-18D2CFCF1BD6}" srcOrd="0" destOrd="0" parTransId="{E4B92556-D43F-420F-98B9-88109A533854}" sibTransId="{DF86DE5D-8214-472B-B303-7425B390DFA9}"/>
    <dgm:cxn modelId="{236F3E54-918E-4844-92AD-A70BB5D678F5}" srcId="{24567858-3283-4715-80CF-258451E53A26}" destId="{DC7895CF-3CFC-401D-8E71-5765A3145D74}" srcOrd="0" destOrd="0" parTransId="{7783BE75-41CF-4DFA-B54C-42083DE1BBD0}" sibTransId="{27A86295-A484-4F0A-A9EF-5069717B42CF}"/>
    <dgm:cxn modelId="{044166EB-3804-4C89-8952-CF8730EE5C9D}" type="presOf" srcId="{183CCF81-7DAC-4988-98F4-258675F04FE4}" destId="{01F20407-8AF6-433E-A0CD-6DFFDF9B4E00}" srcOrd="0" destOrd="0" presId="urn:microsoft.com/office/officeart/2008/layout/HorizontalMultiLevelHierarchy"/>
    <dgm:cxn modelId="{A5606F96-FDA6-4215-93E2-4813541E5B53}" type="presOf" srcId="{E4B92556-D43F-420F-98B9-88109A533854}" destId="{D38FF926-0DC3-4C83-8C59-E6A4EB96AA84}" srcOrd="0" destOrd="0" presId="urn:microsoft.com/office/officeart/2008/layout/HorizontalMultiLevelHierarchy"/>
    <dgm:cxn modelId="{486B01A1-9DC7-47A5-9FA7-9A5E951EDC0A}" srcId="{4A1BBB87-7EA4-41BA-BFC1-E0343BAFE6B2}" destId="{183CCF81-7DAC-4988-98F4-258675F04FE4}" srcOrd="0" destOrd="0" parTransId="{4368A74C-8205-410D-B371-F2BF8B5165CD}" sibTransId="{A98C6C33-75D4-4F98-95E2-F0BD5E4F17F3}"/>
    <dgm:cxn modelId="{0ED7C7EE-BE50-4FC6-ADBF-CBD589AA13CC}" type="presOf" srcId="{E4B92556-D43F-420F-98B9-88109A533854}" destId="{CE18A1E9-6FA5-4E8F-86E8-B2981C87BFCB}" srcOrd="1" destOrd="0" presId="urn:microsoft.com/office/officeart/2008/layout/HorizontalMultiLevelHierarchy"/>
    <dgm:cxn modelId="{BAE57EFB-6D50-4246-9870-51B4A1DC82A0}" type="presOf" srcId="{5EFD4FFC-2155-4BF1-9BEE-18D2CFCF1BD6}" destId="{4F4B2F49-FAA5-4D4C-83EC-43F3BDE4794B}" srcOrd="0" destOrd="0" presId="urn:microsoft.com/office/officeart/2008/layout/HorizontalMultiLevelHierarchy"/>
    <dgm:cxn modelId="{B8E69ABB-AE0B-4C81-BD4D-986EE5E503C1}" type="presOf" srcId="{354DC885-674F-4666-9ECF-34DDD436D739}" destId="{479339C3-A640-412C-9667-7CC4F0C03F39}" srcOrd="0" destOrd="0" presId="urn:microsoft.com/office/officeart/2008/layout/HorizontalMultiLevelHierarchy"/>
    <dgm:cxn modelId="{08F1B514-8B3F-49F5-8FB7-BACF4B80A376}" type="presOf" srcId="{803E8605-8241-4A5E-A3A0-EB0F63F9B68C}" destId="{45BE4E6F-6A6F-41FD-9901-2000BDBD901A}" srcOrd="1" destOrd="0" presId="urn:microsoft.com/office/officeart/2008/layout/HorizontalMultiLevelHierarchy"/>
    <dgm:cxn modelId="{27D7C9F0-3404-4A84-BF9C-C91EF12F771F}" type="presOf" srcId="{E67F2851-1845-4663-8DD9-8B81A66B6162}" destId="{7BAE8723-3EB5-4466-ACB7-6FA2EABA540C}" srcOrd="0" destOrd="0" presId="urn:microsoft.com/office/officeart/2008/layout/HorizontalMultiLevelHierarchy"/>
    <dgm:cxn modelId="{B528ABB4-16BF-4697-B2D4-E8EC4342E2CC}" type="presOf" srcId="{0A720DD5-ED39-45A7-A691-A326BE4179F6}" destId="{1D4401B8-3585-4B52-9E04-D3084EC60869}" srcOrd="1" destOrd="0" presId="urn:microsoft.com/office/officeart/2008/layout/HorizontalMultiLevelHierarchy"/>
    <dgm:cxn modelId="{993ED145-3102-4678-8BEE-7C5FA2A40C74}" type="presOf" srcId="{B0E3D727-5607-44BA-89F2-3897D67A072E}" destId="{BFC96201-DAD4-42B6-BBA4-6FDCFE5150AC}" srcOrd="1" destOrd="0" presId="urn:microsoft.com/office/officeart/2008/layout/HorizontalMultiLevelHierarchy"/>
    <dgm:cxn modelId="{71706EB3-7C76-4F7C-A673-86A56866B491}" srcId="{7DD19F49-8B9F-4B3E-B7A2-338AB6A5B344}" destId="{E67F2851-1845-4663-8DD9-8B81A66B6162}" srcOrd="0" destOrd="0" parTransId="{0A720DD5-ED39-45A7-A691-A326BE4179F6}" sibTransId="{222E90A7-5092-495B-BFA4-9BF6C244237E}"/>
    <dgm:cxn modelId="{B86C6E9A-6562-4884-B371-E49B3A2CC2FA}" srcId="{183CCF81-7DAC-4988-98F4-258675F04FE4}" destId="{3DE9C622-5370-4484-804C-8624521E1D0B}" srcOrd="2" destOrd="0" parTransId="{E6AE3BBF-C21E-4CBC-AB20-80DF6FD3B77C}" sibTransId="{509BA79D-A2FE-4561-A47D-3A22B776D689}"/>
    <dgm:cxn modelId="{687531D6-3782-48A6-BAB0-F5E003A6E7FE}" type="presOf" srcId="{B0E3D727-5607-44BA-89F2-3897D67A072E}" destId="{46C11B59-9651-44C3-9AED-0A6F6A8019E3}" srcOrd="0" destOrd="0" presId="urn:microsoft.com/office/officeart/2008/layout/HorizontalMultiLevelHierarchy"/>
    <dgm:cxn modelId="{6D5ADBFD-CEEF-4417-B029-C0B03180765C}" srcId="{183CCF81-7DAC-4988-98F4-258675F04FE4}" destId="{7DD19F49-8B9F-4B3E-B7A2-338AB6A5B344}" srcOrd="1" destOrd="0" parTransId="{803E8605-8241-4A5E-A3A0-EB0F63F9B68C}" sibTransId="{601BB29F-FB4B-4816-B62E-C76FC9999ECF}"/>
    <dgm:cxn modelId="{35A6585E-F2A2-470E-8A52-CDB04795EFB5}" srcId="{8E2DC223-717E-44AE-9107-D9D38964D5F7}" destId="{A9DBA2C2-C196-4003-A556-565A80E3EB9B}" srcOrd="0" destOrd="0" parTransId="{354DC885-674F-4666-9ECF-34DDD436D739}" sibTransId="{08AD48E9-6D99-41EB-A194-00ECB19B44C1}"/>
    <dgm:cxn modelId="{6EBA899F-B544-491D-801A-875134B63DCA}" type="presOf" srcId="{803E8605-8241-4A5E-A3A0-EB0F63F9B68C}" destId="{B5B77FC8-3083-4CEC-9922-F60AD0B80B51}" srcOrd="0" destOrd="0" presId="urn:microsoft.com/office/officeart/2008/layout/HorizontalMultiLevelHierarchy"/>
    <dgm:cxn modelId="{953074BC-2073-4EFD-8D26-66DB84CB36FF}" srcId="{5019BFE5-B581-42BA-837B-0C5694C864F8}" destId="{8E2DC223-717E-44AE-9107-D9D38964D5F7}" srcOrd="0" destOrd="0" parTransId="{B0E3D727-5607-44BA-89F2-3897D67A072E}" sibTransId="{9ED6C59F-13FD-46FB-AFF5-8CADEB2FB692}"/>
    <dgm:cxn modelId="{7D1AC3FA-92F1-43AA-A6B8-6CDDA46A658F}" type="presOf" srcId="{DC7895CF-3CFC-401D-8E71-5765A3145D74}" destId="{1004786D-3E7F-4E70-90A9-AF62F7873A18}" srcOrd="0" destOrd="0" presId="urn:microsoft.com/office/officeart/2008/layout/HorizontalMultiLevelHierarchy"/>
    <dgm:cxn modelId="{81466C32-58E8-4E07-A928-B253CCE59C45}" srcId="{183CCF81-7DAC-4988-98F4-258675F04FE4}" destId="{5019BFE5-B581-42BA-837B-0C5694C864F8}" srcOrd="0" destOrd="0" parTransId="{4A29D4BF-D55C-4626-B8C7-0756DC275BB2}" sibTransId="{D8743D1F-AB87-42E6-BDBA-7E78DE5CB8DA}"/>
    <dgm:cxn modelId="{E81379C0-68C8-40B3-858B-EFFDB3C9826A}" type="presOf" srcId="{354DC885-674F-4666-9ECF-34DDD436D739}" destId="{02EC9D07-DEE0-4E6B-BF23-932388483FE0}" srcOrd="1" destOrd="0" presId="urn:microsoft.com/office/officeart/2008/layout/HorizontalMultiLevelHierarchy"/>
    <dgm:cxn modelId="{67D818EC-5527-41C8-890D-2DEB40DE85B7}" type="presOf" srcId="{A9DBA2C2-C196-4003-A556-565A80E3EB9B}" destId="{199382E7-AED6-45FD-9EA7-6A0B50D24D41}" srcOrd="0" destOrd="0" presId="urn:microsoft.com/office/officeart/2008/layout/HorizontalMultiLevelHierarchy"/>
    <dgm:cxn modelId="{1D9A9F53-2573-4966-9095-EB584D1F085B}" type="presOf" srcId="{24567858-3283-4715-80CF-258451E53A26}" destId="{77EC4A51-86DA-44F1-9364-D01A8B45386F}" srcOrd="0" destOrd="0" presId="urn:microsoft.com/office/officeart/2008/layout/HorizontalMultiLevelHierarchy"/>
    <dgm:cxn modelId="{BF5E2157-6F28-4BB7-9063-9EBAEBA84380}" type="presOf" srcId="{0A720DD5-ED39-45A7-A691-A326BE4179F6}" destId="{C19850EB-7888-4D1C-B741-7FDA2266C9A5}" srcOrd="0" destOrd="0" presId="urn:microsoft.com/office/officeart/2008/layout/HorizontalMultiLevelHierarchy"/>
    <dgm:cxn modelId="{B755FA2C-4863-4571-88D8-90ABD8F0E269}" type="presParOf" srcId="{E226B4DD-8E73-46E1-A8D1-2DCD3B420825}" destId="{11C04BE6-8DB9-4329-A09D-070A865DE538}" srcOrd="0" destOrd="0" presId="urn:microsoft.com/office/officeart/2008/layout/HorizontalMultiLevelHierarchy"/>
    <dgm:cxn modelId="{4271B97B-F082-4F85-A178-EFAD2B2FE016}" type="presParOf" srcId="{11C04BE6-8DB9-4329-A09D-070A865DE538}" destId="{01F20407-8AF6-433E-A0CD-6DFFDF9B4E00}" srcOrd="0" destOrd="0" presId="urn:microsoft.com/office/officeart/2008/layout/HorizontalMultiLevelHierarchy"/>
    <dgm:cxn modelId="{174E3F3A-481E-4CA6-9C64-1FCE1ECC06A2}" type="presParOf" srcId="{11C04BE6-8DB9-4329-A09D-070A865DE538}" destId="{116D48A7-5FD2-47C0-BE31-48B5C42DEF7A}" srcOrd="1" destOrd="0" presId="urn:microsoft.com/office/officeart/2008/layout/HorizontalMultiLevelHierarchy"/>
    <dgm:cxn modelId="{82C2B21D-CCEE-49B7-B06E-9B0261E18ACB}" type="presParOf" srcId="{116D48A7-5FD2-47C0-BE31-48B5C42DEF7A}" destId="{079B7D7F-C0E2-4580-8D7B-41ACC4298697}" srcOrd="0" destOrd="0" presId="urn:microsoft.com/office/officeart/2008/layout/HorizontalMultiLevelHierarchy"/>
    <dgm:cxn modelId="{0725120A-4DFB-41C2-A7C4-43EA40865F19}" type="presParOf" srcId="{079B7D7F-C0E2-4580-8D7B-41ACC4298697}" destId="{73768FB6-EB72-4C14-BE10-041342D01BCA}" srcOrd="0" destOrd="0" presId="urn:microsoft.com/office/officeart/2008/layout/HorizontalMultiLevelHierarchy"/>
    <dgm:cxn modelId="{D3B6BB2B-D5A8-40CD-854C-41FB11FCFE59}" type="presParOf" srcId="{116D48A7-5FD2-47C0-BE31-48B5C42DEF7A}" destId="{1564D0EA-CFDC-45CC-9EE3-EAE338D2A9B2}" srcOrd="1" destOrd="0" presId="urn:microsoft.com/office/officeart/2008/layout/HorizontalMultiLevelHierarchy"/>
    <dgm:cxn modelId="{808FF409-A819-45AC-9210-B4882616138E}" type="presParOf" srcId="{1564D0EA-CFDC-45CC-9EE3-EAE338D2A9B2}" destId="{52FB10D6-21EC-4C3C-8F35-C2992ECDB58C}" srcOrd="0" destOrd="0" presId="urn:microsoft.com/office/officeart/2008/layout/HorizontalMultiLevelHierarchy"/>
    <dgm:cxn modelId="{DFE88293-75CC-4B5B-981A-48F9F7FEB743}" type="presParOf" srcId="{1564D0EA-CFDC-45CC-9EE3-EAE338D2A9B2}" destId="{8137A3CD-039F-4740-B351-F77D54F7C8A3}" srcOrd="1" destOrd="0" presId="urn:microsoft.com/office/officeart/2008/layout/HorizontalMultiLevelHierarchy"/>
    <dgm:cxn modelId="{178ABBA4-E3D4-4D5C-A636-4D10394606C1}" type="presParOf" srcId="{8137A3CD-039F-4740-B351-F77D54F7C8A3}" destId="{46C11B59-9651-44C3-9AED-0A6F6A8019E3}" srcOrd="0" destOrd="0" presId="urn:microsoft.com/office/officeart/2008/layout/HorizontalMultiLevelHierarchy"/>
    <dgm:cxn modelId="{FC40295E-A176-436B-8CBF-9F1A22999477}" type="presParOf" srcId="{46C11B59-9651-44C3-9AED-0A6F6A8019E3}" destId="{BFC96201-DAD4-42B6-BBA4-6FDCFE5150AC}" srcOrd="0" destOrd="0" presId="urn:microsoft.com/office/officeart/2008/layout/HorizontalMultiLevelHierarchy"/>
    <dgm:cxn modelId="{FB0E3DEF-1F58-4414-BC5D-9E0F5BE0F017}" type="presParOf" srcId="{8137A3CD-039F-4740-B351-F77D54F7C8A3}" destId="{5A408778-24A6-46DD-8059-38346047BD21}" srcOrd="1" destOrd="0" presId="urn:microsoft.com/office/officeart/2008/layout/HorizontalMultiLevelHierarchy"/>
    <dgm:cxn modelId="{36B45A23-73A1-4E3A-9F36-D0AC299BD979}" type="presParOf" srcId="{5A408778-24A6-46DD-8059-38346047BD21}" destId="{3CD23B4D-4529-4DCA-8F10-3263D9316A4B}" srcOrd="0" destOrd="0" presId="urn:microsoft.com/office/officeart/2008/layout/HorizontalMultiLevelHierarchy"/>
    <dgm:cxn modelId="{AD48F684-E833-4CF3-8A28-9B64B1607497}" type="presParOf" srcId="{5A408778-24A6-46DD-8059-38346047BD21}" destId="{0DEAFFC3-7B79-41FF-8697-FE1E32DE9859}" srcOrd="1" destOrd="0" presId="urn:microsoft.com/office/officeart/2008/layout/HorizontalMultiLevelHierarchy"/>
    <dgm:cxn modelId="{324C5650-85A6-41AC-9749-5C6AD3EF950C}" type="presParOf" srcId="{0DEAFFC3-7B79-41FF-8697-FE1E32DE9859}" destId="{479339C3-A640-412C-9667-7CC4F0C03F39}" srcOrd="0" destOrd="0" presId="urn:microsoft.com/office/officeart/2008/layout/HorizontalMultiLevelHierarchy"/>
    <dgm:cxn modelId="{CCE88512-C70B-4205-BC67-6987DEE46602}" type="presParOf" srcId="{479339C3-A640-412C-9667-7CC4F0C03F39}" destId="{02EC9D07-DEE0-4E6B-BF23-932388483FE0}" srcOrd="0" destOrd="0" presId="urn:microsoft.com/office/officeart/2008/layout/HorizontalMultiLevelHierarchy"/>
    <dgm:cxn modelId="{E477EFE2-E844-4261-8FE2-5E91EE6E326E}" type="presParOf" srcId="{0DEAFFC3-7B79-41FF-8697-FE1E32DE9859}" destId="{FB9FEBA7-E76F-48F6-B981-83E35A773562}" srcOrd="1" destOrd="0" presId="urn:microsoft.com/office/officeart/2008/layout/HorizontalMultiLevelHierarchy"/>
    <dgm:cxn modelId="{4296EED6-A0B4-4755-99BB-A0BEA0C73EB0}" type="presParOf" srcId="{FB9FEBA7-E76F-48F6-B981-83E35A773562}" destId="{199382E7-AED6-45FD-9EA7-6A0B50D24D41}" srcOrd="0" destOrd="0" presId="urn:microsoft.com/office/officeart/2008/layout/HorizontalMultiLevelHierarchy"/>
    <dgm:cxn modelId="{92C465DE-A571-4007-9B2B-1C7E01BBD1D3}" type="presParOf" srcId="{FB9FEBA7-E76F-48F6-B981-83E35A773562}" destId="{8EE6D201-1D81-4742-B9C2-2936BA697F96}" srcOrd="1" destOrd="0" presId="urn:microsoft.com/office/officeart/2008/layout/HorizontalMultiLevelHierarchy"/>
    <dgm:cxn modelId="{0CE69B11-6366-4A82-A7CB-7397F092CCDD}" type="presParOf" srcId="{116D48A7-5FD2-47C0-BE31-48B5C42DEF7A}" destId="{B5B77FC8-3083-4CEC-9922-F60AD0B80B51}" srcOrd="2" destOrd="0" presId="urn:microsoft.com/office/officeart/2008/layout/HorizontalMultiLevelHierarchy"/>
    <dgm:cxn modelId="{4CB4C180-073C-4AE2-8EDB-CC820FA5F498}" type="presParOf" srcId="{B5B77FC8-3083-4CEC-9922-F60AD0B80B51}" destId="{45BE4E6F-6A6F-41FD-9901-2000BDBD901A}" srcOrd="0" destOrd="0" presId="urn:microsoft.com/office/officeart/2008/layout/HorizontalMultiLevelHierarchy"/>
    <dgm:cxn modelId="{D509A08A-22C9-4991-AB49-C70AC767EEC8}" type="presParOf" srcId="{116D48A7-5FD2-47C0-BE31-48B5C42DEF7A}" destId="{0FD31A87-44A7-4E30-B911-1A228A48CF73}" srcOrd="3" destOrd="0" presId="urn:microsoft.com/office/officeart/2008/layout/HorizontalMultiLevelHierarchy"/>
    <dgm:cxn modelId="{22BAFD70-F84F-48A7-A904-54C89F20FC66}" type="presParOf" srcId="{0FD31A87-44A7-4E30-B911-1A228A48CF73}" destId="{2AE20C12-4F37-45D3-B5DF-FFF4A60F622C}" srcOrd="0" destOrd="0" presId="urn:microsoft.com/office/officeart/2008/layout/HorizontalMultiLevelHierarchy"/>
    <dgm:cxn modelId="{9EAAEB3B-275F-4B0C-89CF-0B4029DDFD0C}" type="presParOf" srcId="{0FD31A87-44A7-4E30-B911-1A228A48CF73}" destId="{8D777FFA-979D-47AC-B4E4-4AB9754EA948}" srcOrd="1" destOrd="0" presId="urn:microsoft.com/office/officeart/2008/layout/HorizontalMultiLevelHierarchy"/>
    <dgm:cxn modelId="{06117012-4189-4667-A684-60B2B1453F59}" type="presParOf" srcId="{8D777FFA-979D-47AC-B4E4-4AB9754EA948}" destId="{C19850EB-7888-4D1C-B741-7FDA2266C9A5}" srcOrd="0" destOrd="0" presId="urn:microsoft.com/office/officeart/2008/layout/HorizontalMultiLevelHierarchy"/>
    <dgm:cxn modelId="{386A75B8-7DF4-4BD1-AADF-8DC400BC1E5A}" type="presParOf" srcId="{C19850EB-7888-4D1C-B741-7FDA2266C9A5}" destId="{1D4401B8-3585-4B52-9E04-D3084EC60869}" srcOrd="0" destOrd="0" presId="urn:microsoft.com/office/officeart/2008/layout/HorizontalMultiLevelHierarchy"/>
    <dgm:cxn modelId="{93AD5C21-17B7-41F7-A4E1-86EBC40D6961}" type="presParOf" srcId="{8D777FFA-979D-47AC-B4E4-4AB9754EA948}" destId="{CFE6CDF0-A844-4624-B525-1AD587A19C80}" srcOrd="1" destOrd="0" presId="urn:microsoft.com/office/officeart/2008/layout/HorizontalMultiLevelHierarchy"/>
    <dgm:cxn modelId="{77DDEA1A-863E-412E-BB9C-F52050FFB04E}" type="presParOf" srcId="{CFE6CDF0-A844-4624-B525-1AD587A19C80}" destId="{7BAE8723-3EB5-4466-ACB7-6FA2EABA540C}" srcOrd="0" destOrd="0" presId="urn:microsoft.com/office/officeart/2008/layout/HorizontalMultiLevelHierarchy"/>
    <dgm:cxn modelId="{F23CDBEE-4185-438E-A0A8-4A376DBC207B}" type="presParOf" srcId="{CFE6CDF0-A844-4624-B525-1AD587A19C80}" destId="{AE745B22-36DB-4B14-993F-663D284BC1F5}" srcOrd="1" destOrd="0" presId="urn:microsoft.com/office/officeart/2008/layout/HorizontalMultiLevelHierarchy"/>
    <dgm:cxn modelId="{3BFBCBD6-34C1-4E0E-B03F-8B69F2216EE2}" type="presParOf" srcId="{AE745B22-36DB-4B14-993F-663D284BC1F5}" destId="{D38FF926-0DC3-4C83-8C59-E6A4EB96AA84}" srcOrd="0" destOrd="0" presId="urn:microsoft.com/office/officeart/2008/layout/HorizontalMultiLevelHierarchy"/>
    <dgm:cxn modelId="{4862B73E-3D52-4E50-9D7B-7688A466A2EE}" type="presParOf" srcId="{D38FF926-0DC3-4C83-8C59-E6A4EB96AA84}" destId="{CE18A1E9-6FA5-4E8F-86E8-B2981C87BFCB}" srcOrd="0" destOrd="0" presId="urn:microsoft.com/office/officeart/2008/layout/HorizontalMultiLevelHierarchy"/>
    <dgm:cxn modelId="{B23A3DFC-DD41-4B0E-BB88-83D590742A65}" type="presParOf" srcId="{AE745B22-36DB-4B14-993F-663D284BC1F5}" destId="{FD2F1AD4-384C-4D42-B916-3CE0CE02F385}" srcOrd="1" destOrd="0" presId="urn:microsoft.com/office/officeart/2008/layout/HorizontalMultiLevelHierarchy"/>
    <dgm:cxn modelId="{5299F5B6-F33E-49CE-BA55-683275254C7D}" type="presParOf" srcId="{FD2F1AD4-384C-4D42-B916-3CE0CE02F385}" destId="{4F4B2F49-FAA5-4D4C-83EC-43F3BDE4794B}" srcOrd="0" destOrd="0" presId="urn:microsoft.com/office/officeart/2008/layout/HorizontalMultiLevelHierarchy"/>
    <dgm:cxn modelId="{3D4FAB24-C794-4BD0-92E2-5830466C046D}" type="presParOf" srcId="{FD2F1AD4-384C-4D42-B916-3CE0CE02F385}" destId="{58CDDF1A-DC5D-4AB5-9638-690E1BD83A58}" srcOrd="1" destOrd="0" presId="urn:microsoft.com/office/officeart/2008/layout/HorizontalMultiLevelHierarchy"/>
    <dgm:cxn modelId="{26CAEEBE-30DE-4D8D-9F95-F43B25C592B8}" type="presParOf" srcId="{116D48A7-5FD2-47C0-BE31-48B5C42DEF7A}" destId="{9D046A3B-9206-4E77-AAA0-3B0129D086DA}" srcOrd="4" destOrd="0" presId="urn:microsoft.com/office/officeart/2008/layout/HorizontalMultiLevelHierarchy"/>
    <dgm:cxn modelId="{A324ADBD-EFAD-47F3-BF8A-7DEDDAF836BD}" type="presParOf" srcId="{9D046A3B-9206-4E77-AAA0-3B0129D086DA}" destId="{EB65F9D6-1464-48EC-AD50-1A042E26FCDA}" srcOrd="0" destOrd="0" presId="urn:microsoft.com/office/officeart/2008/layout/HorizontalMultiLevelHierarchy"/>
    <dgm:cxn modelId="{FA812B2C-84FD-4E72-9A87-4513CEFCE8B5}" type="presParOf" srcId="{116D48A7-5FD2-47C0-BE31-48B5C42DEF7A}" destId="{8828A479-D71E-4597-9690-31697B6CE88E}" srcOrd="5" destOrd="0" presId="urn:microsoft.com/office/officeart/2008/layout/HorizontalMultiLevelHierarchy"/>
    <dgm:cxn modelId="{C0807648-E6DE-49C1-B42F-59E29FB1BA92}" type="presParOf" srcId="{8828A479-D71E-4597-9690-31697B6CE88E}" destId="{CC384C4A-250B-4640-AB24-3C20C5EF5C0E}" srcOrd="0" destOrd="0" presId="urn:microsoft.com/office/officeart/2008/layout/HorizontalMultiLevelHierarchy"/>
    <dgm:cxn modelId="{2BD14C32-87B6-4340-8B75-24C017944628}" type="presParOf" srcId="{8828A479-D71E-4597-9690-31697B6CE88E}" destId="{4F75D8A7-6E78-4C11-8274-D5D62BC2D3F4}" srcOrd="1" destOrd="0" presId="urn:microsoft.com/office/officeart/2008/layout/HorizontalMultiLevelHierarchy"/>
    <dgm:cxn modelId="{AB03A696-5B98-4B0C-B3AD-F109EC4989C1}" type="presParOf" srcId="{4F75D8A7-6E78-4C11-8274-D5D62BC2D3F4}" destId="{73915159-AAF7-4DE9-AB02-79B29D6DEAB4}" srcOrd="0" destOrd="0" presId="urn:microsoft.com/office/officeart/2008/layout/HorizontalMultiLevelHierarchy"/>
    <dgm:cxn modelId="{32795854-B191-4523-AC8A-79F3BAFFDFB0}" type="presParOf" srcId="{73915159-AAF7-4DE9-AB02-79B29D6DEAB4}" destId="{BBEBCBBB-583E-4742-8DFD-4660467BB25B}" srcOrd="0" destOrd="0" presId="urn:microsoft.com/office/officeart/2008/layout/HorizontalMultiLevelHierarchy"/>
    <dgm:cxn modelId="{CE96C9F7-FF36-499D-8654-4CE8D829B5A0}" type="presParOf" srcId="{4F75D8A7-6E78-4C11-8274-D5D62BC2D3F4}" destId="{4B272071-68E9-4C8D-9F67-5AF26755F1BC}" srcOrd="1" destOrd="0" presId="urn:microsoft.com/office/officeart/2008/layout/HorizontalMultiLevelHierarchy"/>
    <dgm:cxn modelId="{ACFC821E-8985-466A-9DCF-D69A4EC8022D}" type="presParOf" srcId="{4B272071-68E9-4C8D-9F67-5AF26755F1BC}" destId="{77EC4A51-86DA-44F1-9364-D01A8B45386F}" srcOrd="0" destOrd="0" presId="urn:microsoft.com/office/officeart/2008/layout/HorizontalMultiLevelHierarchy"/>
    <dgm:cxn modelId="{7FC278E6-FBE4-402F-80F9-EDB8BCFB3030}" type="presParOf" srcId="{4B272071-68E9-4C8D-9F67-5AF26755F1BC}" destId="{69721529-2328-4D76-ADCB-C4DB25841872}" srcOrd="1" destOrd="0" presId="urn:microsoft.com/office/officeart/2008/layout/HorizontalMultiLevelHierarchy"/>
    <dgm:cxn modelId="{43688777-8422-4269-AE99-B18AB3CEB59A}" type="presParOf" srcId="{69721529-2328-4D76-ADCB-C4DB25841872}" destId="{61C72A45-5660-496E-8022-EF823657F82C}" srcOrd="0" destOrd="0" presId="urn:microsoft.com/office/officeart/2008/layout/HorizontalMultiLevelHierarchy"/>
    <dgm:cxn modelId="{42F3414A-D225-4BD9-A2E0-437BD0768255}" type="presParOf" srcId="{61C72A45-5660-496E-8022-EF823657F82C}" destId="{CD89F03A-DDAA-4C1F-B589-579D5C79DC99}" srcOrd="0" destOrd="0" presId="urn:microsoft.com/office/officeart/2008/layout/HorizontalMultiLevelHierarchy"/>
    <dgm:cxn modelId="{CBC3C94E-5F6F-4631-883A-F5986D5AA5D1}" type="presParOf" srcId="{69721529-2328-4D76-ADCB-C4DB25841872}" destId="{BA209C4C-53C6-4FD9-A0D0-82106393BDD6}" srcOrd="1" destOrd="0" presId="urn:microsoft.com/office/officeart/2008/layout/HorizontalMultiLevelHierarchy"/>
    <dgm:cxn modelId="{1A962F9A-7092-494E-A53E-7DC3119B4AAF}" type="presParOf" srcId="{BA209C4C-53C6-4FD9-A0D0-82106393BDD6}" destId="{1004786D-3E7F-4E70-90A9-AF62F7873A18}" srcOrd="0" destOrd="0" presId="urn:microsoft.com/office/officeart/2008/layout/HorizontalMultiLevelHierarchy"/>
    <dgm:cxn modelId="{F35D7E61-C41E-4863-BD22-C65037F33B05}" type="presParOf" srcId="{BA209C4C-53C6-4FD9-A0D0-82106393BDD6}" destId="{A3F270C2-2B72-4B9B-8371-935CB4B1D5FA}"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A1BBB87-7EA4-41BA-BFC1-E0343BAFE6B2}" type="doc">
      <dgm:prSet loTypeId="urn:microsoft.com/office/officeart/2008/layout/HorizontalMultiLevelHierarchy" loCatId="hierarchy" qsTypeId="urn:microsoft.com/office/officeart/2005/8/quickstyle/simple1" qsCatId="simple" csTypeId="urn:microsoft.com/office/officeart/2005/8/colors/accent3_5" csCatId="accent3" phldr="1"/>
      <dgm:spPr/>
      <dgm:t>
        <a:bodyPr/>
        <a:lstStyle/>
        <a:p>
          <a:endParaRPr lang="en-US"/>
        </a:p>
      </dgm:t>
    </dgm:pt>
    <dgm:pt modelId="{183CCF81-7DAC-4988-98F4-258675F04FE4}">
      <dgm:prSet phldrT="[Text]" custT="1"/>
      <dgm:spPr>
        <a:solidFill>
          <a:srgbClr val="C5D5A0"/>
        </a:solidFill>
      </dgm:spPr>
      <dgm:t>
        <a:bodyPr vert="vert"/>
        <a:lstStyle/>
        <a:p>
          <a:r>
            <a:rPr lang="ro-RO" sz="1050" b="1" i="1" dirty="0" smtClean="0">
              <a:solidFill>
                <a:schemeClr val="tx1"/>
              </a:solidFill>
            </a:rPr>
            <a:t>A</a:t>
          </a:r>
          <a:r>
            <a:rPr lang="ro-RO" sz="1050" b="1" i="1" noProof="0" dirty="0" smtClean="0">
              <a:solidFill>
                <a:schemeClr val="tx1"/>
              </a:solidFill>
            </a:rPr>
            <a:t>loca</a:t>
          </a:r>
          <a:r>
            <a:rPr lang="ro-RO" sz="1050" b="1" i="1" dirty="0" smtClean="0">
              <a:solidFill>
                <a:schemeClr val="tx1"/>
              </a:solidFill>
            </a:rPr>
            <a:t>ții </a:t>
          </a:r>
          <a:r>
            <a:rPr lang="ro-RO" sz="1050" b="1" i="1" dirty="0" smtClean="0">
              <a:solidFill>
                <a:schemeClr val="tx1"/>
              </a:solidFill>
            </a:rPr>
            <a:t>din BS pentru TDS pentru </a:t>
          </a:r>
          <a:r>
            <a:rPr lang="it-IT" sz="1050" b="1" i="1" dirty="0" smtClean="0">
              <a:solidFill>
                <a:schemeClr val="tx1"/>
              </a:solidFill>
            </a:rPr>
            <a:t>asigurarea </a:t>
          </a:r>
          <a:r>
            <a:rPr lang="ro-RO" sz="1050" b="1" i="1" dirty="0" smtClean="0">
              <a:solidFill>
                <a:schemeClr val="tx1"/>
              </a:solidFill>
            </a:rPr>
            <a:t>ș</a:t>
          </a:r>
          <a:r>
            <a:rPr lang="it-IT" sz="1050" b="1" i="1" dirty="0" smtClean="0">
              <a:solidFill>
                <a:schemeClr val="tx1"/>
              </a:solidFill>
            </a:rPr>
            <a:t>i asisten</a:t>
          </a:r>
          <a:r>
            <a:rPr lang="ro-RO" sz="1050" b="1" i="1" dirty="0" smtClean="0">
              <a:solidFill>
                <a:schemeClr val="tx1"/>
              </a:solidFill>
            </a:rPr>
            <a:t>ț</a:t>
          </a:r>
          <a:r>
            <a:rPr lang="it-IT" sz="1050" b="1" i="1" dirty="0" smtClean="0">
              <a:solidFill>
                <a:schemeClr val="tx1"/>
              </a:solidFill>
            </a:rPr>
            <a:t>a social</a:t>
          </a:r>
          <a:r>
            <a:rPr lang="ro-RO" sz="1050" b="1" i="1" dirty="0" smtClean="0">
              <a:solidFill>
                <a:schemeClr val="tx1"/>
              </a:solidFill>
            </a:rPr>
            <a:t>ă - marker AS</a:t>
          </a:r>
          <a:endParaRPr lang="en-US" sz="1050" b="1" i="1" dirty="0">
            <a:solidFill>
              <a:schemeClr val="tx1"/>
            </a:solidFill>
          </a:endParaRPr>
        </a:p>
      </dgm:t>
    </dgm:pt>
    <dgm:pt modelId="{4368A74C-8205-410D-B371-F2BF8B5165CD}" type="parTrans" cxnId="{486B01A1-9DC7-47A5-9FA7-9A5E951EDC0A}">
      <dgm:prSet/>
      <dgm:spPr/>
      <dgm:t>
        <a:bodyPr/>
        <a:lstStyle/>
        <a:p>
          <a:endParaRPr lang="en-US">
            <a:solidFill>
              <a:schemeClr val="tx1"/>
            </a:solidFill>
          </a:endParaRPr>
        </a:p>
      </dgm:t>
    </dgm:pt>
    <dgm:pt modelId="{A98C6C33-75D4-4F98-95E2-F0BD5E4F17F3}" type="sibTrans" cxnId="{486B01A1-9DC7-47A5-9FA7-9A5E951EDC0A}">
      <dgm:prSet/>
      <dgm:spPr/>
      <dgm:t>
        <a:bodyPr/>
        <a:lstStyle/>
        <a:p>
          <a:endParaRPr lang="en-US">
            <a:solidFill>
              <a:schemeClr val="tx1"/>
            </a:solidFill>
          </a:endParaRPr>
        </a:p>
      </dgm:t>
    </dgm:pt>
    <dgm:pt modelId="{5019BFE5-B581-42BA-837B-0C5694C864F8}">
      <dgm:prSet phldrT="[Text]"/>
      <dgm:spPr>
        <a:noFill/>
      </dgm:spPr>
      <dgm:t>
        <a:bodyPr/>
        <a:lstStyle/>
        <a:p>
          <a:r>
            <a:rPr lang="ro-RO" b="1" dirty="0" smtClean="0">
              <a:solidFill>
                <a:schemeClr val="tx1"/>
              </a:solidFill>
            </a:rPr>
            <a:t>P3</a:t>
          </a:r>
          <a:endParaRPr lang="en-US" b="1" dirty="0">
            <a:solidFill>
              <a:schemeClr val="tx1"/>
            </a:solidFill>
          </a:endParaRPr>
        </a:p>
      </dgm:t>
    </dgm:pt>
    <dgm:pt modelId="{4A29D4BF-D55C-4626-B8C7-0756DC275BB2}" type="parTrans" cxnId="{81466C32-58E8-4E07-A928-B253CCE59C45}">
      <dgm:prSet/>
      <dgm:spPr/>
      <dgm:t>
        <a:bodyPr/>
        <a:lstStyle/>
        <a:p>
          <a:endParaRPr lang="en-US" dirty="0">
            <a:solidFill>
              <a:schemeClr val="tx1"/>
            </a:solidFill>
          </a:endParaRPr>
        </a:p>
      </dgm:t>
    </dgm:pt>
    <dgm:pt modelId="{D8743D1F-AB87-42E6-BDBA-7E78DE5CB8DA}" type="sibTrans" cxnId="{81466C32-58E8-4E07-A928-B253CCE59C45}">
      <dgm:prSet/>
      <dgm:spPr/>
      <dgm:t>
        <a:bodyPr/>
        <a:lstStyle/>
        <a:p>
          <a:endParaRPr lang="en-US">
            <a:solidFill>
              <a:schemeClr val="tx1"/>
            </a:solidFill>
          </a:endParaRPr>
        </a:p>
      </dgm:t>
    </dgm:pt>
    <dgm:pt modelId="{7DD19F49-8B9F-4B3E-B7A2-338AB6A5B344}">
      <dgm:prSet phldrT="[Text]"/>
      <dgm:spPr>
        <a:noFill/>
      </dgm:spPr>
      <dgm:t>
        <a:bodyPr/>
        <a:lstStyle/>
        <a:p>
          <a:r>
            <a:rPr lang="ro-RO" b="1" dirty="0" smtClean="0">
              <a:solidFill>
                <a:schemeClr val="tx1"/>
              </a:solidFill>
            </a:rPr>
            <a:t>P3</a:t>
          </a:r>
          <a:endParaRPr lang="en-US" b="1" dirty="0">
            <a:solidFill>
              <a:schemeClr val="tx1"/>
            </a:solidFill>
          </a:endParaRPr>
        </a:p>
      </dgm:t>
    </dgm:pt>
    <dgm:pt modelId="{803E8605-8241-4A5E-A3A0-EB0F63F9B68C}" type="parTrans" cxnId="{6D5ADBFD-CEEF-4417-B029-C0B03180765C}">
      <dgm:prSet/>
      <dgm:spPr/>
      <dgm:t>
        <a:bodyPr/>
        <a:lstStyle/>
        <a:p>
          <a:endParaRPr lang="en-US" dirty="0">
            <a:solidFill>
              <a:schemeClr val="tx1"/>
            </a:solidFill>
          </a:endParaRPr>
        </a:p>
      </dgm:t>
    </dgm:pt>
    <dgm:pt modelId="{601BB29F-FB4B-4816-B62E-C76FC9999ECF}" type="sibTrans" cxnId="{6D5ADBFD-CEEF-4417-B029-C0B03180765C}">
      <dgm:prSet/>
      <dgm:spPr/>
      <dgm:t>
        <a:bodyPr/>
        <a:lstStyle/>
        <a:p>
          <a:endParaRPr lang="en-US">
            <a:solidFill>
              <a:schemeClr val="tx1"/>
            </a:solidFill>
          </a:endParaRPr>
        </a:p>
      </dgm:t>
    </dgm:pt>
    <dgm:pt modelId="{8E2DC223-717E-44AE-9107-D9D38964D5F7}">
      <dgm:prSet/>
      <dgm:spPr/>
      <dgm:t>
        <a:bodyPr/>
        <a:lstStyle/>
        <a:p>
          <a:r>
            <a:rPr lang="ro-RO" b="1" dirty="0" smtClean="0">
              <a:solidFill>
                <a:schemeClr val="tx1"/>
              </a:solidFill>
            </a:rPr>
            <a:t>214</a:t>
          </a:r>
          <a:endParaRPr lang="en-US" b="1" dirty="0">
            <a:solidFill>
              <a:schemeClr val="tx1"/>
            </a:solidFill>
          </a:endParaRPr>
        </a:p>
      </dgm:t>
    </dgm:pt>
    <dgm:pt modelId="{B0E3D727-5607-44BA-89F2-3897D67A072E}" type="parTrans" cxnId="{953074BC-2073-4EFD-8D26-66DB84CB36FF}">
      <dgm:prSet/>
      <dgm:spPr/>
      <dgm:t>
        <a:bodyPr/>
        <a:lstStyle/>
        <a:p>
          <a:endParaRPr lang="en-US" dirty="0"/>
        </a:p>
      </dgm:t>
    </dgm:pt>
    <dgm:pt modelId="{9ED6C59F-13FD-46FB-AFF5-8CADEB2FB692}" type="sibTrans" cxnId="{953074BC-2073-4EFD-8D26-66DB84CB36FF}">
      <dgm:prSet/>
      <dgm:spPr/>
      <dgm:t>
        <a:bodyPr/>
        <a:lstStyle/>
        <a:p>
          <a:endParaRPr lang="en-US"/>
        </a:p>
      </dgm:t>
    </dgm:pt>
    <dgm:pt modelId="{E67F2851-1845-4663-8DD9-8B81A66B6162}">
      <dgm:prSet/>
      <dgm:spPr/>
      <dgm:t>
        <a:bodyPr/>
        <a:lstStyle/>
        <a:p>
          <a:r>
            <a:rPr lang="ro-RO" b="1" dirty="0" smtClean="0">
              <a:solidFill>
                <a:schemeClr val="tx1"/>
              </a:solidFill>
            </a:rPr>
            <a:t>275</a:t>
          </a:r>
          <a:endParaRPr lang="en-US" b="1" dirty="0">
            <a:solidFill>
              <a:schemeClr val="tx1"/>
            </a:solidFill>
          </a:endParaRPr>
        </a:p>
      </dgm:t>
    </dgm:pt>
    <dgm:pt modelId="{0A720DD5-ED39-45A7-A691-A326BE4179F6}" type="parTrans" cxnId="{71706EB3-7C76-4F7C-A673-86A56866B491}">
      <dgm:prSet/>
      <dgm:spPr/>
      <dgm:t>
        <a:bodyPr/>
        <a:lstStyle/>
        <a:p>
          <a:endParaRPr lang="en-US" dirty="0"/>
        </a:p>
      </dgm:t>
    </dgm:pt>
    <dgm:pt modelId="{222E90A7-5092-495B-BFA4-9BF6C244237E}" type="sibTrans" cxnId="{71706EB3-7C76-4F7C-A673-86A56866B491}">
      <dgm:prSet/>
      <dgm:spPr/>
      <dgm:t>
        <a:bodyPr/>
        <a:lstStyle/>
        <a:p>
          <a:endParaRPr lang="en-US"/>
        </a:p>
      </dgm:t>
    </dgm:pt>
    <dgm:pt modelId="{A9DBA2C2-C196-4003-A556-565A80E3EB9B}">
      <dgm:prSet/>
      <dgm:spPr>
        <a:noFill/>
      </dgm:spPr>
      <dgm:t>
        <a:bodyPr/>
        <a:lstStyle/>
        <a:p>
          <a:r>
            <a:rPr lang="ro-RO" b="1" noProof="0" dirty="0" smtClean="0">
              <a:solidFill>
                <a:schemeClr val="tx1"/>
              </a:solidFill>
            </a:rPr>
            <a:t>Susținerea</a:t>
          </a:r>
          <a:r>
            <a:rPr lang="en-US" b="1" dirty="0" smtClean="0">
              <a:solidFill>
                <a:schemeClr val="tx1"/>
              </a:solidFill>
            </a:rPr>
            <a:t> </a:t>
          </a:r>
          <a:r>
            <a:rPr lang="ro-RO" b="1" noProof="0" dirty="0" smtClean="0">
              <a:solidFill>
                <a:schemeClr val="tx1"/>
              </a:solidFill>
            </a:rPr>
            <a:t>tinerilor</a:t>
          </a:r>
          <a:r>
            <a:rPr lang="en-US" b="1" dirty="0" smtClean="0">
              <a:solidFill>
                <a:schemeClr val="tx1"/>
              </a:solidFill>
            </a:rPr>
            <a:t> </a:t>
          </a:r>
          <a:r>
            <a:rPr lang="ro-RO" b="1" noProof="0" dirty="0" smtClean="0">
              <a:solidFill>
                <a:schemeClr val="tx1"/>
              </a:solidFill>
            </a:rPr>
            <a:t>specialiști</a:t>
          </a:r>
          <a:r>
            <a:rPr lang="en-US" b="1" dirty="0" smtClean="0">
              <a:solidFill>
                <a:schemeClr val="tx1"/>
              </a:solidFill>
            </a:rPr>
            <a:t> </a:t>
          </a:r>
          <a:endParaRPr lang="en-US" b="1" dirty="0">
            <a:solidFill>
              <a:schemeClr val="tx1"/>
            </a:solidFill>
          </a:endParaRPr>
        </a:p>
      </dgm:t>
    </dgm:pt>
    <dgm:pt modelId="{354DC885-674F-4666-9ECF-34DDD436D739}" type="parTrans" cxnId="{35A6585E-F2A2-470E-8A52-CDB04795EFB5}">
      <dgm:prSet/>
      <dgm:spPr/>
      <dgm:t>
        <a:bodyPr/>
        <a:lstStyle/>
        <a:p>
          <a:endParaRPr lang="en-US" dirty="0"/>
        </a:p>
      </dgm:t>
    </dgm:pt>
    <dgm:pt modelId="{08AD48E9-6D99-41EB-A194-00ECB19B44C1}" type="sibTrans" cxnId="{35A6585E-F2A2-470E-8A52-CDB04795EFB5}">
      <dgm:prSet/>
      <dgm:spPr/>
      <dgm:t>
        <a:bodyPr/>
        <a:lstStyle/>
        <a:p>
          <a:endParaRPr lang="en-US"/>
        </a:p>
      </dgm:t>
    </dgm:pt>
    <dgm:pt modelId="{5EFD4FFC-2155-4BF1-9BEE-18D2CFCF1BD6}">
      <dgm:prSet/>
      <dgm:spPr>
        <a:noFill/>
      </dgm:spPr>
      <dgm:t>
        <a:bodyPr/>
        <a:lstStyle/>
        <a:p>
          <a:r>
            <a:rPr lang="ro-RO" b="1" noProof="0" dirty="0" smtClean="0">
              <a:solidFill>
                <a:schemeClr val="tx1"/>
              </a:solidFill>
            </a:rPr>
            <a:t>Susținerea</a:t>
          </a:r>
          <a:r>
            <a:rPr lang="en-US" b="1" dirty="0" smtClean="0">
              <a:solidFill>
                <a:schemeClr val="tx1"/>
              </a:solidFill>
            </a:rPr>
            <a:t> </a:t>
          </a:r>
          <a:r>
            <a:rPr lang="ro-RO" b="1" noProof="0" dirty="0" smtClean="0">
              <a:solidFill>
                <a:schemeClr val="tx1"/>
              </a:solidFill>
            </a:rPr>
            <a:t>copiilor</a:t>
          </a:r>
          <a:r>
            <a:rPr lang="en-US" b="1" dirty="0" smtClean="0">
              <a:solidFill>
                <a:schemeClr val="tx1"/>
              </a:solidFill>
            </a:rPr>
            <a:t> </a:t>
          </a:r>
          <a:r>
            <a:rPr lang="ro-RO" b="1" noProof="0" dirty="0" smtClean="0">
              <a:solidFill>
                <a:schemeClr val="tx1"/>
              </a:solidFill>
            </a:rPr>
            <a:t>rămași fără  îngrijirea părintească</a:t>
          </a:r>
          <a:endParaRPr lang="ro-RO" b="1" noProof="0" dirty="0">
            <a:solidFill>
              <a:schemeClr val="tx1"/>
            </a:solidFill>
          </a:endParaRPr>
        </a:p>
      </dgm:t>
    </dgm:pt>
    <dgm:pt modelId="{E4B92556-D43F-420F-98B9-88109A533854}" type="parTrans" cxnId="{B0A69776-4280-4A0D-9D3F-12E089DC0803}">
      <dgm:prSet/>
      <dgm:spPr/>
      <dgm:t>
        <a:bodyPr/>
        <a:lstStyle/>
        <a:p>
          <a:endParaRPr lang="en-US" dirty="0"/>
        </a:p>
      </dgm:t>
    </dgm:pt>
    <dgm:pt modelId="{DF86DE5D-8214-472B-B303-7425B390DFA9}" type="sibTrans" cxnId="{B0A69776-4280-4A0D-9D3F-12E089DC0803}">
      <dgm:prSet/>
      <dgm:spPr/>
      <dgm:t>
        <a:bodyPr/>
        <a:lstStyle/>
        <a:p>
          <a:endParaRPr lang="en-US"/>
        </a:p>
      </dgm:t>
    </dgm:pt>
    <dgm:pt modelId="{C21CF2D3-6E37-4755-AAD4-214C61872CC4}">
      <dgm:prSet/>
      <dgm:spPr/>
      <dgm:t>
        <a:bodyPr/>
        <a:lstStyle/>
        <a:p>
          <a:r>
            <a:rPr lang="ro-RO" b="1" dirty="0" smtClean="0">
              <a:solidFill>
                <a:schemeClr val="tx1"/>
              </a:solidFill>
            </a:rPr>
            <a:t>214</a:t>
          </a:r>
          <a:endParaRPr lang="en-US" b="1" dirty="0">
            <a:solidFill>
              <a:schemeClr val="tx1"/>
            </a:solidFill>
          </a:endParaRPr>
        </a:p>
      </dgm:t>
    </dgm:pt>
    <dgm:pt modelId="{94C50730-3C1A-497B-B7B3-00529BC81404}" type="parTrans" cxnId="{BBC9CEE5-0303-4A69-8C24-445EEA5D3BCC}">
      <dgm:prSet/>
      <dgm:spPr/>
      <dgm:t>
        <a:bodyPr/>
        <a:lstStyle/>
        <a:p>
          <a:endParaRPr lang="en-US" dirty="0"/>
        </a:p>
      </dgm:t>
    </dgm:pt>
    <dgm:pt modelId="{B114FF50-DCE5-47A8-88A1-456B206377DF}" type="sibTrans" cxnId="{BBC9CEE5-0303-4A69-8C24-445EEA5D3BCC}">
      <dgm:prSet/>
      <dgm:spPr/>
      <dgm:t>
        <a:bodyPr/>
        <a:lstStyle/>
        <a:p>
          <a:endParaRPr lang="en-US"/>
        </a:p>
      </dgm:t>
    </dgm:pt>
    <dgm:pt modelId="{46056424-1E4F-4882-B3E7-CE7DC53C7F0D}">
      <dgm:prSet/>
      <dgm:spPr/>
      <dgm:t>
        <a:bodyPr/>
        <a:lstStyle/>
        <a:p>
          <a:r>
            <a:rPr lang="ro-RO" b="1" dirty="0" smtClean="0">
              <a:solidFill>
                <a:schemeClr val="tx1"/>
              </a:solidFill>
            </a:rPr>
            <a:t>275</a:t>
          </a:r>
          <a:endParaRPr lang="en-US" b="1" dirty="0">
            <a:solidFill>
              <a:schemeClr val="tx1"/>
            </a:solidFill>
          </a:endParaRPr>
        </a:p>
      </dgm:t>
    </dgm:pt>
    <dgm:pt modelId="{C45666A0-6E36-4AC9-BF98-49C8D4C88517}" type="parTrans" cxnId="{E7510894-01C3-4FF9-8E2B-FFD1F8507FEF}">
      <dgm:prSet/>
      <dgm:spPr/>
      <dgm:t>
        <a:bodyPr/>
        <a:lstStyle/>
        <a:p>
          <a:endParaRPr lang="en-US" dirty="0"/>
        </a:p>
      </dgm:t>
    </dgm:pt>
    <dgm:pt modelId="{8AE6D7B5-7602-4296-8CC0-8A07516CFAC1}" type="sibTrans" cxnId="{E7510894-01C3-4FF9-8E2B-FFD1F8507FEF}">
      <dgm:prSet/>
      <dgm:spPr/>
      <dgm:t>
        <a:bodyPr/>
        <a:lstStyle/>
        <a:p>
          <a:endParaRPr lang="en-US"/>
        </a:p>
      </dgm:t>
    </dgm:pt>
    <dgm:pt modelId="{E226B4DD-8E73-46E1-A8D1-2DCD3B420825}" type="pres">
      <dgm:prSet presAssocID="{4A1BBB87-7EA4-41BA-BFC1-E0343BAFE6B2}" presName="Name0" presStyleCnt="0">
        <dgm:presLayoutVars>
          <dgm:chPref val="1"/>
          <dgm:dir/>
          <dgm:animOne val="branch"/>
          <dgm:animLvl val="lvl"/>
          <dgm:resizeHandles val="exact"/>
        </dgm:presLayoutVars>
      </dgm:prSet>
      <dgm:spPr/>
      <dgm:t>
        <a:bodyPr/>
        <a:lstStyle/>
        <a:p>
          <a:endParaRPr lang="en-US"/>
        </a:p>
      </dgm:t>
    </dgm:pt>
    <dgm:pt modelId="{11C04BE6-8DB9-4329-A09D-070A865DE538}" type="pres">
      <dgm:prSet presAssocID="{183CCF81-7DAC-4988-98F4-258675F04FE4}" presName="root1" presStyleCnt="0"/>
      <dgm:spPr/>
    </dgm:pt>
    <dgm:pt modelId="{01F20407-8AF6-433E-A0CD-6DFFDF9B4E00}" type="pres">
      <dgm:prSet presAssocID="{183CCF81-7DAC-4988-98F4-258675F04FE4}" presName="LevelOneTextNode" presStyleLbl="node0" presStyleIdx="0" presStyleCnt="1" custScaleX="307664" custScaleY="47057">
        <dgm:presLayoutVars>
          <dgm:chPref val="3"/>
        </dgm:presLayoutVars>
      </dgm:prSet>
      <dgm:spPr/>
      <dgm:t>
        <a:bodyPr/>
        <a:lstStyle/>
        <a:p>
          <a:endParaRPr lang="en-US"/>
        </a:p>
      </dgm:t>
    </dgm:pt>
    <dgm:pt modelId="{116D48A7-5FD2-47C0-BE31-48B5C42DEF7A}" type="pres">
      <dgm:prSet presAssocID="{183CCF81-7DAC-4988-98F4-258675F04FE4}" presName="level2hierChild" presStyleCnt="0"/>
      <dgm:spPr/>
    </dgm:pt>
    <dgm:pt modelId="{079B7D7F-C0E2-4580-8D7B-41ACC4298697}" type="pres">
      <dgm:prSet presAssocID="{4A29D4BF-D55C-4626-B8C7-0756DC275BB2}" presName="conn2-1" presStyleLbl="parChTrans1D2" presStyleIdx="0" presStyleCnt="2"/>
      <dgm:spPr/>
      <dgm:t>
        <a:bodyPr/>
        <a:lstStyle/>
        <a:p>
          <a:endParaRPr lang="en-US"/>
        </a:p>
      </dgm:t>
    </dgm:pt>
    <dgm:pt modelId="{73768FB6-EB72-4C14-BE10-041342D01BCA}" type="pres">
      <dgm:prSet presAssocID="{4A29D4BF-D55C-4626-B8C7-0756DC275BB2}" presName="connTx" presStyleLbl="parChTrans1D2" presStyleIdx="0" presStyleCnt="2"/>
      <dgm:spPr/>
      <dgm:t>
        <a:bodyPr/>
        <a:lstStyle/>
        <a:p>
          <a:endParaRPr lang="en-US"/>
        </a:p>
      </dgm:t>
    </dgm:pt>
    <dgm:pt modelId="{1564D0EA-CFDC-45CC-9EE3-EAE338D2A9B2}" type="pres">
      <dgm:prSet presAssocID="{5019BFE5-B581-42BA-837B-0C5694C864F8}" presName="root2" presStyleCnt="0"/>
      <dgm:spPr/>
    </dgm:pt>
    <dgm:pt modelId="{52FB10D6-21EC-4C3C-8F35-C2992ECDB58C}" type="pres">
      <dgm:prSet presAssocID="{5019BFE5-B581-42BA-837B-0C5694C864F8}" presName="LevelTwoTextNode" presStyleLbl="node2" presStyleIdx="0" presStyleCnt="2" custScaleX="32375">
        <dgm:presLayoutVars>
          <dgm:chPref val="3"/>
        </dgm:presLayoutVars>
      </dgm:prSet>
      <dgm:spPr/>
      <dgm:t>
        <a:bodyPr/>
        <a:lstStyle/>
        <a:p>
          <a:endParaRPr lang="en-US"/>
        </a:p>
      </dgm:t>
    </dgm:pt>
    <dgm:pt modelId="{8137A3CD-039F-4740-B351-F77D54F7C8A3}" type="pres">
      <dgm:prSet presAssocID="{5019BFE5-B581-42BA-837B-0C5694C864F8}" presName="level3hierChild" presStyleCnt="0"/>
      <dgm:spPr/>
    </dgm:pt>
    <dgm:pt modelId="{46C11B59-9651-44C3-9AED-0A6F6A8019E3}" type="pres">
      <dgm:prSet presAssocID="{B0E3D727-5607-44BA-89F2-3897D67A072E}" presName="conn2-1" presStyleLbl="parChTrans1D3" presStyleIdx="0" presStyleCnt="2"/>
      <dgm:spPr/>
      <dgm:t>
        <a:bodyPr/>
        <a:lstStyle/>
        <a:p>
          <a:endParaRPr lang="en-US"/>
        </a:p>
      </dgm:t>
    </dgm:pt>
    <dgm:pt modelId="{BFC96201-DAD4-42B6-BBA4-6FDCFE5150AC}" type="pres">
      <dgm:prSet presAssocID="{B0E3D727-5607-44BA-89F2-3897D67A072E}" presName="connTx" presStyleLbl="parChTrans1D3" presStyleIdx="0" presStyleCnt="2"/>
      <dgm:spPr/>
      <dgm:t>
        <a:bodyPr/>
        <a:lstStyle/>
        <a:p>
          <a:endParaRPr lang="en-US"/>
        </a:p>
      </dgm:t>
    </dgm:pt>
    <dgm:pt modelId="{5A408778-24A6-46DD-8059-38346047BD21}" type="pres">
      <dgm:prSet presAssocID="{8E2DC223-717E-44AE-9107-D9D38964D5F7}" presName="root2" presStyleCnt="0"/>
      <dgm:spPr/>
    </dgm:pt>
    <dgm:pt modelId="{3CD23B4D-4529-4DCA-8F10-3263D9316A4B}" type="pres">
      <dgm:prSet presAssocID="{8E2DC223-717E-44AE-9107-D9D38964D5F7}" presName="LevelTwoTextNode" presStyleLbl="node3" presStyleIdx="0" presStyleCnt="2" custScaleX="60975" custLinFactNeighborX="-12545">
        <dgm:presLayoutVars>
          <dgm:chPref val="3"/>
        </dgm:presLayoutVars>
      </dgm:prSet>
      <dgm:spPr/>
      <dgm:t>
        <a:bodyPr/>
        <a:lstStyle/>
        <a:p>
          <a:endParaRPr lang="en-US"/>
        </a:p>
      </dgm:t>
    </dgm:pt>
    <dgm:pt modelId="{0DEAFFC3-7B79-41FF-8697-FE1E32DE9859}" type="pres">
      <dgm:prSet presAssocID="{8E2DC223-717E-44AE-9107-D9D38964D5F7}" presName="level3hierChild" presStyleCnt="0"/>
      <dgm:spPr/>
    </dgm:pt>
    <dgm:pt modelId="{479339C3-A640-412C-9667-7CC4F0C03F39}" type="pres">
      <dgm:prSet presAssocID="{354DC885-674F-4666-9ECF-34DDD436D739}" presName="conn2-1" presStyleLbl="parChTrans1D4" presStyleIdx="0" presStyleCnt="4"/>
      <dgm:spPr/>
      <dgm:t>
        <a:bodyPr/>
        <a:lstStyle/>
        <a:p>
          <a:endParaRPr lang="en-US"/>
        </a:p>
      </dgm:t>
    </dgm:pt>
    <dgm:pt modelId="{02EC9D07-DEE0-4E6B-BF23-932388483FE0}" type="pres">
      <dgm:prSet presAssocID="{354DC885-674F-4666-9ECF-34DDD436D739}" presName="connTx" presStyleLbl="parChTrans1D4" presStyleIdx="0" presStyleCnt="4"/>
      <dgm:spPr/>
      <dgm:t>
        <a:bodyPr/>
        <a:lstStyle/>
        <a:p>
          <a:endParaRPr lang="en-US"/>
        </a:p>
      </dgm:t>
    </dgm:pt>
    <dgm:pt modelId="{FB9FEBA7-E76F-48F6-B981-83E35A773562}" type="pres">
      <dgm:prSet presAssocID="{A9DBA2C2-C196-4003-A556-565A80E3EB9B}" presName="root2" presStyleCnt="0"/>
      <dgm:spPr/>
    </dgm:pt>
    <dgm:pt modelId="{199382E7-AED6-45FD-9EA7-6A0B50D24D41}" type="pres">
      <dgm:prSet presAssocID="{A9DBA2C2-C196-4003-A556-565A80E3EB9B}" presName="LevelTwoTextNode" presStyleLbl="node4" presStyleIdx="0" presStyleCnt="4" custLinFactNeighborX="-20558" custLinFactNeighborY="46">
        <dgm:presLayoutVars>
          <dgm:chPref val="3"/>
        </dgm:presLayoutVars>
      </dgm:prSet>
      <dgm:spPr/>
      <dgm:t>
        <a:bodyPr/>
        <a:lstStyle/>
        <a:p>
          <a:endParaRPr lang="en-US"/>
        </a:p>
      </dgm:t>
    </dgm:pt>
    <dgm:pt modelId="{8EE6D201-1D81-4742-B9C2-2936BA697F96}" type="pres">
      <dgm:prSet presAssocID="{A9DBA2C2-C196-4003-A556-565A80E3EB9B}" presName="level3hierChild" presStyleCnt="0"/>
      <dgm:spPr/>
    </dgm:pt>
    <dgm:pt modelId="{45859D2B-561F-4BBF-B86C-A22FC3B810CF}" type="pres">
      <dgm:prSet presAssocID="{94C50730-3C1A-497B-B7B3-00529BC81404}" presName="conn2-1" presStyleLbl="parChTrans1D4" presStyleIdx="1" presStyleCnt="4"/>
      <dgm:spPr/>
      <dgm:t>
        <a:bodyPr/>
        <a:lstStyle/>
        <a:p>
          <a:endParaRPr lang="en-US"/>
        </a:p>
      </dgm:t>
    </dgm:pt>
    <dgm:pt modelId="{AAB5D1F9-4BB6-4569-87E0-26182955DEB8}" type="pres">
      <dgm:prSet presAssocID="{94C50730-3C1A-497B-B7B3-00529BC81404}" presName="connTx" presStyleLbl="parChTrans1D4" presStyleIdx="1" presStyleCnt="4"/>
      <dgm:spPr/>
      <dgm:t>
        <a:bodyPr/>
        <a:lstStyle/>
        <a:p>
          <a:endParaRPr lang="en-US"/>
        </a:p>
      </dgm:t>
    </dgm:pt>
    <dgm:pt modelId="{DC1A4B25-A221-4DF5-B8A4-F7F49D7D2014}" type="pres">
      <dgm:prSet presAssocID="{C21CF2D3-6E37-4755-AAD4-214C61872CC4}" presName="root2" presStyleCnt="0"/>
      <dgm:spPr/>
    </dgm:pt>
    <dgm:pt modelId="{66A8EA07-F9CE-4235-854C-34E094DD8869}" type="pres">
      <dgm:prSet presAssocID="{C21CF2D3-6E37-4755-AAD4-214C61872CC4}" presName="LevelTwoTextNode" presStyleLbl="node4" presStyleIdx="1" presStyleCnt="4" custScaleX="59411" custLinFactNeighborX="-28603" custLinFactNeighborY="946">
        <dgm:presLayoutVars>
          <dgm:chPref val="3"/>
        </dgm:presLayoutVars>
      </dgm:prSet>
      <dgm:spPr/>
      <dgm:t>
        <a:bodyPr/>
        <a:lstStyle/>
        <a:p>
          <a:endParaRPr lang="en-US"/>
        </a:p>
      </dgm:t>
    </dgm:pt>
    <dgm:pt modelId="{A9A62017-76C1-46C7-A2F2-8671B6F7B364}" type="pres">
      <dgm:prSet presAssocID="{C21CF2D3-6E37-4755-AAD4-214C61872CC4}" presName="level3hierChild" presStyleCnt="0"/>
      <dgm:spPr/>
    </dgm:pt>
    <dgm:pt modelId="{B5B77FC8-3083-4CEC-9922-F60AD0B80B51}" type="pres">
      <dgm:prSet presAssocID="{803E8605-8241-4A5E-A3A0-EB0F63F9B68C}" presName="conn2-1" presStyleLbl="parChTrans1D2" presStyleIdx="1" presStyleCnt="2"/>
      <dgm:spPr/>
      <dgm:t>
        <a:bodyPr/>
        <a:lstStyle/>
        <a:p>
          <a:endParaRPr lang="en-US"/>
        </a:p>
      </dgm:t>
    </dgm:pt>
    <dgm:pt modelId="{45BE4E6F-6A6F-41FD-9901-2000BDBD901A}" type="pres">
      <dgm:prSet presAssocID="{803E8605-8241-4A5E-A3A0-EB0F63F9B68C}" presName="connTx" presStyleLbl="parChTrans1D2" presStyleIdx="1" presStyleCnt="2"/>
      <dgm:spPr/>
      <dgm:t>
        <a:bodyPr/>
        <a:lstStyle/>
        <a:p>
          <a:endParaRPr lang="en-US"/>
        </a:p>
      </dgm:t>
    </dgm:pt>
    <dgm:pt modelId="{0FD31A87-44A7-4E30-B911-1A228A48CF73}" type="pres">
      <dgm:prSet presAssocID="{7DD19F49-8B9F-4B3E-B7A2-338AB6A5B344}" presName="root2" presStyleCnt="0"/>
      <dgm:spPr/>
    </dgm:pt>
    <dgm:pt modelId="{2AE20C12-4F37-45D3-B5DF-FFF4A60F622C}" type="pres">
      <dgm:prSet presAssocID="{7DD19F49-8B9F-4B3E-B7A2-338AB6A5B344}" presName="LevelTwoTextNode" presStyleLbl="node2" presStyleIdx="1" presStyleCnt="2" custScaleX="32375">
        <dgm:presLayoutVars>
          <dgm:chPref val="3"/>
        </dgm:presLayoutVars>
      </dgm:prSet>
      <dgm:spPr/>
      <dgm:t>
        <a:bodyPr/>
        <a:lstStyle/>
        <a:p>
          <a:endParaRPr lang="en-US"/>
        </a:p>
      </dgm:t>
    </dgm:pt>
    <dgm:pt modelId="{8D777FFA-979D-47AC-B4E4-4AB9754EA948}" type="pres">
      <dgm:prSet presAssocID="{7DD19F49-8B9F-4B3E-B7A2-338AB6A5B344}" presName="level3hierChild" presStyleCnt="0"/>
      <dgm:spPr/>
    </dgm:pt>
    <dgm:pt modelId="{C19850EB-7888-4D1C-B741-7FDA2266C9A5}" type="pres">
      <dgm:prSet presAssocID="{0A720DD5-ED39-45A7-A691-A326BE4179F6}" presName="conn2-1" presStyleLbl="parChTrans1D3" presStyleIdx="1" presStyleCnt="2"/>
      <dgm:spPr/>
      <dgm:t>
        <a:bodyPr/>
        <a:lstStyle/>
        <a:p>
          <a:endParaRPr lang="en-US"/>
        </a:p>
      </dgm:t>
    </dgm:pt>
    <dgm:pt modelId="{1D4401B8-3585-4B52-9E04-D3084EC60869}" type="pres">
      <dgm:prSet presAssocID="{0A720DD5-ED39-45A7-A691-A326BE4179F6}" presName="connTx" presStyleLbl="parChTrans1D3" presStyleIdx="1" presStyleCnt="2"/>
      <dgm:spPr/>
      <dgm:t>
        <a:bodyPr/>
        <a:lstStyle/>
        <a:p>
          <a:endParaRPr lang="en-US"/>
        </a:p>
      </dgm:t>
    </dgm:pt>
    <dgm:pt modelId="{CFE6CDF0-A844-4624-B525-1AD587A19C80}" type="pres">
      <dgm:prSet presAssocID="{E67F2851-1845-4663-8DD9-8B81A66B6162}" presName="root2" presStyleCnt="0"/>
      <dgm:spPr/>
    </dgm:pt>
    <dgm:pt modelId="{7BAE8723-3EB5-4466-ACB7-6FA2EABA540C}" type="pres">
      <dgm:prSet presAssocID="{E67F2851-1845-4663-8DD9-8B81A66B6162}" presName="LevelTwoTextNode" presStyleLbl="node3" presStyleIdx="1" presStyleCnt="2" custScaleX="60975" custLinFactNeighborX="-12545">
        <dgm:presLayoutVars>
          <dgm:chPref val="3"/>
        </dgm:presLayoutVars>
      </dgm:prSet>
      <dgm:spPr/>
      <dgm:t>
        <a:bodyPr/>
        <a:lstStyle/>
        <a:p>
          <a:endParaRPr lang="en-US"/>
        </a:p>
      </dgm:t>
    </dgm:pt>
    <dgm:pt modelId="{AE745B22-36DB-4B14-993F-663D284BC1F5}" type="pres">
      <dgm:prSet presAssocID="{E67F2851-1845-4663-8DD9-8B81A66B6162}" presName="level3hierChild" presStyleCnt="0"/>
      <dgm:spPr/>
    </dgm:pt>
    <dgm:pt modelId="{D38FF926-0DC3-4C83-8C59-E6A4EB96AA84}" type="pres">
      <dgm:prSet presAssocID="{E4B92556-D43F-420F-98B9-88109A533854}" presName="conn2-1" presStyleLbl="parChTrans1D4" presStyleIdx="2" presStyleCnt="4"/>
      <dgm:spPr/>
      <dgm:t>
        <a:bodyPr/>
        <a:lstStyle/>
        <a:p>
          <a:endParaRPr lang="en-US"/>
        </a:p>
      </dgm:t>
    </dgm:pt>
    <dgm:pt modelId="{CE18A1E9-6FA5-4E8F-86E8-B2981C87BFCB}" type="pres">
      <dgm:prSet presAssocID="{E4B92556-D43F-420F-98B9-88109A533854}" presName="connTx" presStyleLbl="parChTrans1D4" presStyleIdx="2" presStyleCnt="4"/>
      <dgm:spPr/>
      <dgm:t>
        <a:bodyPr/>
        <a:lstStyle/>
        <a:p>
          <a:endParaRPr lang="en-US"/>
        </a:p>
      </dgm:t>
    </dgm:pt>
    <dgm:pt modelId="{FD2F1AD4-384C-4D42-B916-3CE0CE02F385}" type="pres">
      <dgm:prSet presAssocID="{5EFD4FFC-2155-4BF1-9BEE-18D2CFCF1BD6}" presName="root2" presStyleCnt="0"/>
      <dgm:spPr/>
    </dgm:pt>
    <dgm:pt modelId="{4F4B2F49-FAA5-4D4C-83EC-43F3BDE4794B}" type="pres">
      <dgm:prSet presAssocID="{5EFD4FFC-2155-4BF1-9BEE-18D2CFCF1BD6}" presName="LevelTwoTextNode" presStyleLbl="node4" presStyleIdx="2" presStyleCnt="4" custLinFactNeighborX="-20558" custLinFactNeighborY="46">
        <dgm:presLayoutVars>
          <dgm:chPref val="3"/>
        </dgm:presLayoutVars>
      </dgm:prSet>
      <dgm:spPr/>
      <dgm:t>
        <a:bodyPr/>
        <a:lstStyle/>
        <a:p>
          <a:endParaRPr lang="en-US"/>
        </a:p>
      </dgm:t>
    </dgm:pt>
    <dgm:pt modelId="{58CDDF1A-DC5D-4AB5-9638-690E1BD83A58}" type="pres">
      <dgm:prSet presAssocID="{5EFD4FFC-2155-4BF1-9BEE-18D2CFCF1BD6}" presName="level3hierChild" presStyleCnt="0"/>
      <dgm:spPr/>
    </dgm:pt>
    <dgm:pt modelId="{635C0617-6B64-41F8-BABA-00C9F28105E2}" type="pres">
      <dgm:prSet presAssocID="{C45666A0-6E36-4AC9-BF98-49C8D4C88517}" presName="conn2-1" presStyleLbl="parChTrans1D4" presStyleIdx="3" presStyleCnt="4"/>
      <dgm:spPr/>
      <dgm:t>
        <a:bodyPr/>
        <a:lstStyle/>
        <a:p>
          <a:endParaRPr lang="en-US"/>
        </a:p>
      </dgm:t>
    </dgm:pt>
    <dgm:pt modelId="{4995A7A7-6EC2-4161-8E9C-C5B42F2EDDDD}" type="pres">
      <dgm:prSet presAssocID="{C45666A0-6E36-4AC9-BF98-49C8D4C88517}" presName="connTx" presStyleLbl="parChTrans1D4" presStyleIdx="3" presStyleCnt="4"/>
      <dgm:spPr/>
      <dgm:t>
        <a:bodyPr/>
        <a:lstStyle/>
        <a:p>
          <a:endParaRPr lang="en-US"/>
        </a:p>
      </dgm:t>
    </dgm:pt>
    <dgm:pt modelId="{A835FD82-4679-4376-A525-485A1BF4FCDA}" type="pres">
      <dgm:prSet presAssocID="{46056424-1E4F-4882-B3E7-CE7DC53C7F0D}" presName="root2" presStyleCnt="0"/>
      <dgm:spPr/>
    </dgm:pt>
    <dgm:pt modelId="{3E7AE9EB-8846-4D9E-9AC4-DE1DB5963E1E}" type="pres">
      <dgm:prSet presAssocID="{46056424-1E4F-4882-B3E7-CE7DC53C7F0D}" presName="LevelTwoTextNode" presStyleLbl="node4" presStyleIdx="3" presStyleCnt="4" custScaleX="59411" custLinFactNeighborX="-28603" custLinFactNeighborY="-807">
        <dgm:presLayoutVars>
          <dgm:chPref val="3"/>
        </dgm:presLayoutVars>
      </dgm:prSet>
      <dgm:spPr/>
      <dgm:t>
        <a:bodyPr/>
        <a:lstStyle/>
        <a:p>
          <a:endParaRPr lang="en-US"/>
        </a:p>
      </dgm:t>
    </dgm:pt>
    <dgm:pt modelId="{11136C45-3E0B-4939-A6AC-4498DD6F4E57}" type="pres">
      <dgm:prSet presAssocID="{46056424-1E4F-4882-B3E7-CE7DC53C7F0D}" presName="level3hierChild" presStyleCnt="0"/>
      <dgm:spPr/>
    </dgm:pt>
  </dgm:ptLst>
  <dgm:cxnLst>
    <dgm:cxn modelId="{9F42340F-E77D-4C08-A390-11972F4FE83F}" type="presOf" srcId="{4A1BBB87-7EA4-41BA-BFC1-E0343BAFE6B2}" destId="{E226B4DD-8E73-46E1-A8D1-2DCD3B420825}" srcOrd="0" destOrd="0" presId="urn:microsoft.com/office/officeart/2008/layout/HorizontalMultiLevelHierarchy"/>
    <dgm:cxn modelId="{4812AFD3-3F9F-43F4-ABF4-7BA2B7E742C7}" type="presOf" srcId="{7DD19F49-8B9F-4B3E-B7A2-338AB6A5B344}" destId="{2AE20C12-4F37-45D3-B5DF-FFF4A60F622C}" srcOrd="0" destOrd="0" presId="urn:microsoft.com/office/officeart/2008/layout/HorizontalMultiLevelHierarchy"/>
    <dgm:cxn modelId="{2345471E-F446-4C4C-917D-135D08B6E67D}" type="presOf" srcId="{5019BFE5-B581-42BA-837B-0C5694C864F8}" destId="{52FB10D6-21EC-4C3C-8F35-C2992ECDB58C}" srcOrd="0" destOrd="0" presId="urn:microsoft.com/office/officeart/2008/layout/HorizontalMultiLevelHierarchy"/>
    <dgm:cxn modelId="{73D22C37-C97A-4796-836D-E7228A443F12}" type="presOf" srcId="{4A29D4BF-D55C-4626-B8C7-0756DC275BB2}" destId="{079B7D7F-C0E2-4580-8D7B-41ACC4298697}" srcOrd="0" destOrd="0" presId="urn:microsoft.com/office/officeart/2008/layout/HorizontalMultiLevelHierarchy"/>
    <dgm:cxn modelId="{80F6D3E8-B46F-41D5-BB4B-82CFA9426BE7}" type="presOf" srcId="{8E2DC223-717E-44AE-9107-D9D38964D5F7}" destId="{3CD23B4D-4529-4DCA-8F10-3263D9316A4B}" srcOrd="0" destOrd="0" presId="urn:microsoft.com/office/officeart/2008/layout/HorizontalMultiLevelHierarchy"/>
    <dgm:cxn modelId="{A05F5BAC-87F9-4C2F-8200-BAD0FBCD2A5D}" type="presOf" srcId="{94C50730-3C1A-497B-B7B3-00529BC81404}" destId="{AAB5D1F9-4BB6-4569-87E0-26182955DEB8}" srcOrd="1" destOrd="0" presId="urn:microsoft.com/office/officeart/2008/layout/HorizontalMultiLevelHierarchy"/>
    <dgm:cxn modelId="{E04A1571-CFA2-4D11-B7EC-C3DBC6DC9FDD}" type="presOf" srcId="{94C50730-3C1A-497B-B7B3-00529BC81404}" destId="{45859D2B-561F-4BBF-B86C-A22FC3B810CF}" srcOrd="0" destOrd="0" presId="urn:microsoft.com/office/officeart/2008/layout/HorizontalMultiLevelHierarchy"/>
    <dgm:cxn modelId="{6A062B6B-58E6-40AE-9AC8-E5C3864B48BF}" type="presOf" srcId="{4A29D4BF-D55C-4626-B8C7-0756DC275BB2}" destId="{73768FB6-EB72-4C14-BE10-041342D01BCA}" srcOrd="1" destOrd="0" presId="urn:microsoft.com/office/officeart/2008/layout/HorizontalMultiLevelHierarchy"/>
    <dgm:cxn modelId="{02E47CE0-7B8F-46A5-8052-6F07AB1F3B07}" type="presOf" srcId="{C45666A0-6E36-4AC9-BF98-49C8D4C88517}" destId="{635C0617-6B64-41F8-BABA-00C9F28105E2}" srcOrd="0" destOrd="0" presId="urn:microsoft.com/office/officeart/2008/layout/HorizontalMultiLevelHierarchy"/>
    <dgm:cxn modelId="{B0A69776-4280-4A0D-9D3F-12E089DC0803}" srcId="{E67F2851-1845-4663-8DD9-8B81A66B6162}" destId="{5EFD4FFC-2155-4BF1-9BEE-18D2CFCF1BD6}" srcOrd="0" destOrd="0" parTransId="{E4B92556-D43F-420F-98B9-88109A533854}" sibTransId="{DF86DE5D-8214-472B-B303-7425B390DFA9}"/>
    <dgm:cxn modelId="{044166EB-3804-4C89-8952-CF8730EE5C9D}" type="presOf" srcId="{183CCF81-7DAC-4988-98F4-258675F04FE4}" destId="{01F20407-8AF6-433E-A0CD-6DFFDF9B4E00}" srcOrd="0" destOrd="0" presId="urn:microsoft.com/office/officeart/2008/layout/HorizontalMultiLevelHierarchy"/>
    <dgm:cxn modelId="{A5606F96-FDA6-4215-93E2-4813541E5B53}" type="presOf" srcId="{E4B92556-D43F-420F-98B9-88109A533854}" destId="{D38FF926-0DC3-4C83-8C59-E6A4EB96AA84}" srcOrd="0" destOrd="0" presId="urn:microsoft.com/office/officeart/2008/layout/HorizontalMultiLevelHierarchy"/>
    <dgm:cxn modelId="{486B01A1-9DC7-47A5-9FA7-9A5E951EDC0A}" srcId="{4A1BBB87-7EA4-41BA-BFC1-E0343BAFE6B2}" destId="{183CCF81-7DAC-4988-98F4-258675F04FE4}" srcOrd="0" destOrd="0" parTransId="{4368A74C-8205-410D-B371-F2BF8B5165CD}" sibTransId="{A98C6C33-75D4-4F98-95E2-F0BD5E4F17F3}"/>
    <dgm:cxn modelId="{BBC9CEE5-0303-4A69-8C24-445EEA5D3BCC}" srcId="{A9DBA2C2-C196-4003-A556-565A80E3EB9B}" destId="{C21CF2D3-6E37-4755-AAD4-214C61872CC4}" srcOrd="0" destOrd="0" parTransId="{94C50730-3C1A-497B-B7B3-00529BC81404}" sibTransId="{B114FF50-DCE5-47A8-88A1-456B206377DF}"/>
    <dgm:cxn modelId="{BAE57EFB-6D50-4246-9870-51B4A1DC82A0}" type="presOf" srcId="{5EFD4FFC-2155-4BF1-9BEE-18D2CFCF1BD6}" destId="{4F4B2F49-FAA5-4D4C-83EC-43F3BDE4794B}" srcOrd="0" destOrd="0" presId="urn:microsoft.com/office/officeart/2008/layout/HorizontalMultiLevelHierarchy"/>
    <dgm:cxn modelId="{0ED7C7EE-BE50-4FC6-ADBF-CBD589AA13CC}" type="presOf" srcId="{E4B92556-D43F-420F-98B9-88109A533854}" destId="{CE18A1E9-6FA5-4E8F-86E8-B2981C87BFCB}" srcOrd="1" destOrd="0" presId="urn:microsoft.com/office/officeart/2008/layout/HorizontalMultiLevelHierarchy"/>
    <dgm:cxn modelId="{B8E69ABB-AE0B-4C81-BD4D-986EE5E503C1}" type="presOf" srcId="{354DC885-674F-4666-9ECF-34DDD436D739}" destId="{479339C3-A640-412C-9667-7CC4F0C03F39}" srcOrd="0" destOrd="0" presId="urn:microsoft.com/office/officeart/2008/layout/HorizontalMultiLevelHierarchy"/>
    <dgm:cxn modelId="{08F1B514-8B3F-49F5-8FB7-BACF4B80A376}" type="presOf" srcId="{803E8605-8241-4A5E-A3A0-EB0F63F9B68C}" destId="{45BE4E6F-6A6F-41FD-9901-2000BDBD901A}" srcOrd="1" destOrd="0" presId="urn:microsoft.com/office/officeart/2008/layout/HorizontalMultiLevelHierarchy"/>
    <dgm:cxn modelId="{27D7C9F0-3404-4A84-BF9C-C91EF12F771F}" type="presOf" srcId="{E67F2851-1845-4663-8DD9-8B81A66B6162}" destId="{7BAE8723-3EB5-4466-ACB7-6FA2EABA540C}" srcOrd="0" destOrd="0" presId="urn:microsoft.com/office/officeart/2008/layout/HorizontalMultiLevelHierarchy"/>
    <dgm:cxn modelId="{B528ABB4-16BF-4697-B2D4-E8EC4342E2CC}" type="presOf" srcId="{0A720DD5-ED39-45A7-A691-A326BE4179F6}" destId="{1D4401B8-3585-4B52-9E04-D3084EC60869}" srcOrd="1" destOrd="0" presId="urn:microsoft.com/office/officeart/2008/layout/HorizontalMultiLevelHierarchy"/>
    <dgm:cxn modelId="{993ED145-3102-4678-8BEE-7C5FA2A40C74}" type="presOf" srcId="{B0E3D727-5607-44BA-89F2-3897D67A072E}" destId="{BFC96201-DAD4-42B6-BBA4-6FDCFE5150AC}" srcOrd="1" destOrd="0" presId="urn:microsoft.com/office/officeart/2008/layout/HorizontalMultiLevelHierarchy"/>
    <dgm:cxn modelId="{71706EB3-7C76-4F7C-A673-86A56866B491}" srcId="{7DD19F49-8B9F-4B3E-B7A2-338AB6A5B344}" destId="{E67F2851-1845-4663-8DD9-8B81A66B6162}" srcOrd="0" destOrd="0" parTransId="{0A720DD5-ED39-45A7-A691-A326BE4179F6}" sibTransId="{222E90A7-5092-495B-BFA4-9BF6C244237E}"/>
    <dgm:cxn modelId="{0B6D55CA-86FE-4FAC-B2D5-40908671CEF8}" type="presOf" srcId="{C45666A0-6E36-4AC9-BF98-49C8D4C88517}" destId="{4995A7A7-6EC2-4161-8E9C-C5B42F2EDDDD}" srcOrd="1" destOrd="0" presId="urn:microsoft.com/office/officeart/2008/layout/HorizontalMultiLevelHierarchy"/>
    <dgm:cxn modelId="{957106EC-66CD-4F8D-93C5-932D1E7F0F2C}" type="presOf" srcId="{46056424-1E4F-4882-B3E7-CE7DC53C7F0D}" destId="{3E7AE9EB-8846-4D9E-9AC4-DE1DB5963E1E}" srcOrd="0" destOrd="0" presId="urn:microsoft.com/office/officeart/2008/layout/HorizontalMultiLevelHierarchy"/>
    <dgm:cxn modelId="{687531D6-3782-48A6-BAB0-F5E003A6E7FE}" type="presOf" srcId="{B0E3D727-5607-44BA-89F2-3897D67A072E}" destId="{46C11B59-9651-44C3-9AED-0A6F6A8019E3}" srcOrd="0" destOrd="0" presId="urn:microsoft.com/office/officeart/2008/layout/HorizontalMultiLevelHierarchy"/>
    <dgm:cxn modelId="{E7510894-01C3-4FF9-8E2B-FFD1F8507FEF}" srcId="{5EFD4FFC-2155-4BF1-9BEE-18D2CFCF1BD6}" destId="{46056424-1E4F-4882-B3E7-CE7DC53C7F0D}" srcOrd="0" destOrd="0" parTransId="{C45666A0-6E36-4AC9-BF98-49C8D4C88517}" sibTransId="{8AE6D7B5-7602-4296-8CC0-8A07516CFAC1}"/>
    <dgm:cxn modelId="{6D5ADBFD-CEEF-4417-B029-C0B03180765C}" srcId="{183CCF81-7DAC-4988-98F4-258675F04FE4}" destId="{7DD19F49-8B9F-4B3E-B7A2-338AB6A5B344}" srcOrd="1" destOrd="0" parTransId="{803E8605-8241-4A5E-A3A0-EB0F63F9B68C}" sibTransId="{601BB29F-FB4B-4816-B62E-C76FC9999ECF}"/>
    <dgm:cxn modelId="{35A6585E-F2A2-470E-8A52-CDB04795EFB5}" srcId="{8E2DC223-717E-44AE-9107-D9D38964D5F7}" destId="{A9DBA2C2-C196-4003-A556-565A80E3EB9B}" srcOrd="0" destOrd="0" parTransId="{354DC885-674F-4666-9ECF-34DDD436D739}" sibTransId="{08AD48E9-6D99-41EB-A194-00ECB19B44C1}"/>
    <dgm:cxn modelId="{6EBA899F-B544-491D-801A-875134B63DCA}" type="presOf" srcId="{803E8605-8241-4A5E-A3A0-EB0F63F9B68C}" destId="{B5B77FC8-3083-4CEC-9922-F60AD0B80B51}" srcOrd="0" destOrd="0" presId="urn:microsoft.com/office/officeart/2008/layout/HorizontalMultiLevelHierarchy"/>
    <dgm:cxn modelId="{953074BC-2073-4EFD-8D26-66DB84CB36FF}" srcId="{5019BFE5-B581-42BA-837B-0C5694C864F8}" destId="{8E2DC223-717E-44AE-9107-D9D38964D5F7}" srcOrd="0" destOrd="0" parTransId="{B0E3D727-5607-44BA-89F2-3897D67A072E}" sibTransId="{9ED6C59F-13FD-46FB-AFF5-8CADEB2FB692}"/>
    <dgm:cxn modelId="{81466C32-58E8-4E07-A928-B253CCE59C45}" srcId="{183CCF81-7DAC-4988-98F4-258675F04FE4}" destId="{5019BFE5-B581-42BA-837B-0C5694C864F8}" srcOrd="0" destOrd="0" parTransId="{4A29D4BF-D55C-4626-B8C7-0756DC275BB2}" sibTransId="{D8743D1F-AB87-42E6-BDBA-7E78DE5CB8DA}"/>
    <dgm:cxn modelId="{E81379C0-68C8-40B3-858B-EFFDB3C9826A}" type="presOf" srcId="{354DC885-674F-4666-9ECF-34DDD436D739}" destId="{02EC9D07-DEE0-4E6B-BF23-932388483FE0}" srcOrd="1" destOrd="0" presId="urn:microsoft.com/office/officeart/2008/layout/HorizontalMultiLevelHierarchy"/>
    <dgm:cxn modelId="{FC460BD3-5BD3-41B1-8898-F430CF760FFE}" type="presOf" srcId="{C21CF2D3-6E37-4755-AAD4-214C61872CC4}" destId="{66A8EA07-F9CE-4235-854C-34E094DD8869}" srcOrd="0" destOrd="0" presId="urn:microsoft.com/office/officeart/2008/layout/HorizontalMultiLevelHierarchy"/>
    <dgm:cxn modelId="{67D818EC-5527-41C8-890D-2DEB40DE85B7}" type="presOf" srcId="{A9DBA2C2-C196-4003-A556-565A80E3EB9B}" destId="{199382E7-AED6-45FD-9EA7-6A0B50D24D41}" srcOrd="0" destOrd="0" presId="urn:microsoft.com/office/officeart/2008/layout/HorizontalMultiLevelHierarchy"/>
    <dgm:cxn modelId="{BF5E2157-6F28-4BB7-9063-9EBAEBA84380}" type="presOf" srcId="{0A720DD5-ED39-45A7-A691-A326BE4179F6}" destId="{C19850EB-7888-4D1C-B741-7FDA2266C9A5}" srcOrd="0" destOrd="0" presId="urn:microsoft.com/office/officeart/2008/layout/HorizontalMultiLevelHierarchy"/>
    <dgm:cxn modelId="{B755FA2C-4863-4571-88D8-90ABD8F0E269}" type="presParOf" srcId="{E226B4DD-8E73-46E1-A8D1-2DCD3B420825}" destId="{11C04BE6-8DB9-4329-A09D-070A865DE538}" srcOrd="0" destOrd="0" presId="urn:microsoft.com/office/officeart/2008/layout/HorizontalMultiLevelHierarchy"/>
    <dgm:cxn modelId="{4271B97B-F082-4F85-A178-EFAD2B2FE016}" type="presParOf" srcId="{11C04BE6-8DB9-4329-A09D-070A865DE538}" destId="{01F20407-8AF6-433E-A0CD-6DFFDF9B4E00}" srcOrd="0" destOrd="0" presId="urn:microsoft.com/office/officeart/2008/layout/HorizontalMultiLevelHierarchy"/>
    <dgm:cxn modelId="{174E3F3A-481E-4CA6-9C64-1FCE1ECC06A2}" type="presParOf" srcId="{11C04BE6-8DB9-4329-A09D-070A865DE538}" destId="{116D48A7-5FD2-47C0-BE31-48B5C42DEF7A}" srcOrd="1" destOrd="0" presId="urn:microsoft.com/office/officeart/2008/layout/HorizontalMultiLevelHierarchy"/>
    <dgm:cxn modelId="{82C2B21D-CCEE-49B7-B06E-9B0261E18ACB}" type="presParOf" srcId="{116D48A7-5FD2-47C0-BE31-48B5C42DEF7A}" destId="{079B7D7F-C0E2-4580-8D7B-41ACC4298697}" srcOrd="0" destOrd="0" presId="urn:microsoft.com/office/officeart/2008/layout/HorizontalMultiLevelHierarchy"/>
    <dgm:cxn modelId="{0725120A-4DFB-41C2-A7C4-43EA40865F19}" type="presParOf" srcId="{079B7D7F-C0E2-4580-8D7B-41ACC4298697}" destId="{73768FB6-EB72-4C14-BE10-041342D01BCA}" srcOrd="0" destOrd="0" presId="urn:microsoft.com/office/officeart/2008/layout/HorizontalMultiLevelHierarchy"/>
    <dgm:cxn modelId="{D3B6BB2B-D5A8-40CD-854C-41FB11FCFE59}" type="presParOf" srcId="{116D48A7-5FD2-47C0-BE31-48B5C42DEF7A}" destId="{1564D0EA-CFDC-45CC-9EE3-EAE338D2A9B2}" srcOrd="1" destOrd="0" presId="urn:microsoft.com/office/officeart/2008/layout/HorizontalMultiLevelHierarchy"/>
    <dgm:cxn modelId="{808FF409-A819-45AC-9210-B4882616138E}" type="presParOf" srcId="{1564D0EA-CFDC-45CC-9EE3-EAE338D2A9B2}" destId="{52FB10D6-21EC-4C3C-8F35-C2992ECDB58C}" srcOrd="0" destOrd="0" presId="urn:microsoft.com/office/officeart/2008/layout/HorizontalMultiLevelHierarchy"/>
    <dgm:cxn modelId="{DFE88293-75CC-4B5B-981A-48F9F7FEB743}" type="presParOf" srcId="{1564D0EA-CFDC-45CC-9EE3-EAE338D2A9B2}" destId="{8137A3CD-039F-4740-B351-F77D54F7C8A3}" srcOrd="1" destOrd="0" presId="urn:microsoft.com/office/officeart/2008/layout/HorizontalMultiLevelHierarchy"/>
    <dgm:cxn modelId="{178ABBA4-E3D4-4D5C-A636-4D10394606C1}" type="presParOf" srcId="{8137A3CD-039F-4740-B351-F77D54F7C8A3}" destId="{46C11B59-9651-44C3-9AED-0A6F6A8019E3}" srcOrd="0" destOrd="0" presId="urn:microsoft.com/office/officeart/2008/layout/HorizontalMultiLevelHierarchy"/>
    <dgm:cxn modelId="{FC40295E-A176-436B-8CBF-9F1A22999477}" type="presParOf" srcId="{46C11B59-9651-44C3-9AED-0A6F6A8019E3}" destId="{BFC96201-DAD4-42B6-BBA4-6FDCFE5150AC}" srcOrd="0" destOrd="0" presId="urn:microsoft.com/office/officeart/2008/layout/HorizontalMultiLevelHierarchy"/>
    <dgm:cxn modelId="{FB0E3DEF-1F58-4414-BC5D-9E0F5BE0F017}" type="presParOf" srcId="{8137A3CD-039F-4740-B351-F77D54F7C8A3}" destId="{5A408778-24A6-46DD-8059-38346047BD21}" srcOrd="1" destOrd="0" presId="urn:microsoft.com/office/officeart/2008/layout/HorizontalMultiLevelHierarchy"/>
    <dgm:cxn modelId="{36B45A23-73A1-4E3A-9F36-D0AC299BD979}" type="presParOf" srcId="{5A408778-24A6-46DD-8059-38346047BD21}" destId="{3CD23B4D-4529-4DCA-8F10-3263D9316A4B}" srcOrd="0" destOrd="0" presId="urn:microsoft.com/office/officeart/2008/layout/HorizontalMultiLevelHierarchy"/>
    <dgm:cxn modelId="{AD48F684-E833-4CF3-8A28-9B64B1607497}" type="presParOf" srcId="{5A408778-24A6-46DD-8059-38346047BD21}" destId="{0DEAFFC3-7B79-41FF-8697-FE1E32DE9859}" srcOrd="1" destOrd="0" presId="urn:microsoft.com/office/officeart/2008/layout/HorizontalMultiLevelHierarchy"/>
    <dgm:cxn modelId="{324C5650-85A6-41AC-9749-5C6AD3EF950C}" type="presParOf" srcId="{0DEAFFC3-7B79-41FF-8697-FE1E32DE9859}" destId="{479339C3-A640-412C-9667-7CC4F0C03F39}" srcOrd="0" destOrd="0" presId="urn:microsoft.com/office/officeart/2008/layout/HorizontalMultiLevelHierarchy"/>
    <dgm:cxn modelId="{CCE88512-C70B-4205-BC67-6987DEE46602}" type="presParOf" srcId="{479339C3-A640-412C-9667-7CC4F0C03F39}" destId="{02EC9D07-DEE0-4E6B-BF23-932388483FE0}" srcOrd="0" destOrd="0" presId="urn:microsoft.com/office/officeart/2008/layout/HorizontalMultiLevelHierarchy"/>
    <dgm:cxn modelId="{E477EFE2-E844-4261-8FE2-5E91EE6E326E}" type="presParOf" srcId="{0DEAFFC3-7B79-41FF-8697-FE1E32DE9859}" destId="{FB9FEBA7-E76F-48F6-B981-83E35A773562}" srcOrd="1" destOrd="0" presId="urn:microsoft.com/office/officeart/2008/layout/HorizontalMultiLevelHierarchy"/>
    <dgm:cxn modelId="{4296EED6-A0B4-4755-99BB-A0BEA0C73EB0}" type="presParOf" srcId="{FB9FEBA7-E76F-48F6-B981-83E35A773562}" destId="{199382E7-AED6-45FD-9EA7-6A0B50D24D41}" srcOrd="0" destOrd="0" presId="urn:microsoft.com/office/officeart/2008/layout/HorizontalMultiLevelHierarchy"/>
    <dgm:cxn modelId="{92C465DE-A571-4007-9B2B-1C7E01BBD1D3}" type="presParOf" srcId="{FB9FEBA7-E76F-48F6-B981-83E35A773562}" destId="{8EE6D201-1D81-4742-B9C2-2936BA697F96}" srcOrd="1" destOrd="0" presId="urn:microsoft.com/office/officeart/2008/layout/HorizontalMultiLevelHierarchy"/>
    <dgm:cxn modelId="{F0EC6D5A-C52F-40A3-AC96-4E39EDA471EB}" type="presParOf" srcId="{8EE6D201-1D81-4742-B9C2-2936BA697F96}" destId="{45859D2B-561F-4BBF-B86C-A22FC3B810CF}" srcOrd="0" destOrd="0" presId="urn:microsoft.com/office/officeart/2008/layout/HorizontalMultiLevelHierarchy"/>
    <dgm:cxn modelId="{22D8B1BB-D946-4F6E-84D4-11C3B599A7CF}" type="presParOf" srcId="{45859D2B-561F-4BBF-B86C-A22FC3B810CF}" destId="{AAB5D1F9-4BB6-4569-87E0-26182955DEB8}" srcOrd="0" destOrd="0" presId="urn:microsoft.com/office/officeart/2008/layout/HorizontalMultiLevelHierarchy"/>
    <dgm:cxn modelId="{418A5AA5-CECD-4361-AD1F-65AF21C78782}" type="presParOf" srcId="{8EE6D201-1D81-4742-B9C2-2936BA697F96}" destId="{DC1A4B25-A221-4DF5-B8A4-F7F49D7D2014}" srcOrd="1" destOrd="0" presId="urn:microsoft.com/office/officeart/2008/layout/HorizontalMultiLevelHierarchy"/>
    <dgm:cxn modelId="{0A91A524-2A17-4099-8D3B-5C596EB6E022}" type="presParOf" srcId="{DC1A4B25-A221-4DF5-B8A4-F7F49D7D2014}" destId="{66A8EA07-F9CE-4235-854C-34E094DD8869}" srcOrd="0" destOrd="0" presId="urn:microsoft.com/office/officeart/2008/layout/HorizontalMultiLevelHierarchy"/>
    <dgm:cxn modelId="{27F9657F-A7E6-4503-BB5E-ECC6900563C3}" type="presParOf" srcId="{DC1A4B25-A221-4DF5-B8A4-F7F49D7D2014}" destId="{A9A62017-76C1-46C7-A2F2-8671B6F7B364}" srcOrd="1" destOrd="0" presId="urn:microsoft.com/office/officeart/2008/layout/HorizontalMultiLevelHierarchy"/>
    <dgm:cxn modelId="{0CE69B11-6366-4A82-A7CB-7397F092CCDD}" type="presParOf" srcId="{116D48A7-5FD2-47C0-BE31-48B5C42DEF7A}" destId="{B5B77FC8-3083-4CEC-9922-F60AD0B80B51}" srcOrd="2" destOrd="0" presId="urn:microsoft.com/office/officeart/2008/layout/HorizontalMultiLevelHierarchy"/>
    <dgm:cxn modelId="{4CB4C180-073C-4AE2-8EDB-CC820FA5F498}" type="presParOf" srcId="{B5B77FC8-3083-4CEC-9922-F60AD0B80B51}" destId="{45BE4E6F-6A6F-41FD-9901-2000BDBD901A}" srcOrd="0" destOrd="0" presId="urn:microsoft.com/office/officeart/2008/layout/HorizontalMultiLevelHierarchy"/>
    <dgm:cxn modelId="{D509A08A-22C9-4991-AB49-C70AC767EEC8}" type="presParOf" srcId="{116D48A7-5FD2-47C0-BE31-48B5C42DEF7A}" destId="{0FD31A87-44A7-4E30-B911-1A228A48CF73}" srcOrd="3" destOrd="0" presId="urn:microsoft.com/office/officeart/2008/layout/HorizontalMultiLevelHierarchy"/>
    <dgm:cxn modelId="{22BAFD70-F84F-48A7-A904-54C89F20FC66}" type="presParOf" srcId="{0FD31A87-44A7-4E30-B911-1A228A48CF73}" destId="{2AE20C12-4F37-45D3-B5DF-FFF4A60F622C}" srcOrd="0" destOrd="0" presId="urn:microsoft.com/office/officeart/2008/layout/HorizontalMultiLevelHierarchy"/>
    <dgm:cxn modelId="{9EAAEB3B-275F-4B0C-89CF-0B4029DDFD0C}" type="presParOf" srcId="{0FD31A87-44A7-4E30-B911-1A228A48CF73}" destId="{8D777FFA-979D-47AC-B4E4-4AB9754EA948}" srcOrd="1" destOrd="0" presId="urn:microsoft.com/office/officeart/2008/layout/HorizontalMultiLevelHierarchy"/>
    <dgm:cxn modelId="{06117012-4189-4667-A684-60B2B1453F59}" type="presParOf" srcId="{8D777FFA-979D-47AC-B4E4-4AB9754EA948}" destId="{C19850EB-7888-4D1C-B741-7FDA2266C9A5}" srcOrd="0" destOrd="0" presId="urn:microsoft.com/office/officeart/2008/layout/HorizontalMultiLevelHierarchy"/>
    <dgm:cxn modelId="{386A75B8-7DF4-4BD1-AADF-8DC400BC1E5A}" type="presParOf" srcId="{C19850EB-7888-4D1C-B741-7FDA2266C9A5}" destId="{1D4401B8-3585-4B52-9E04-D3084EC60869}" srcOrd="0" destOrd="0" presId="urn:microsoft.com/office/officeart/2008/layout/HorizontalMultiLevelHierarchy"/>
    <dgm:cxn modelId="{93AD5C21-17B7-41F7-A4E1-86EBC40D6961}" type="presParOf" srcId="{8D777FFA-979D-47AC-B4E4-4AB9754EA948}" destId="{CFE6CDF0-A844-4624-B525-1AD587A19C80}" srcOrd="1" destOrd="0" presId="urn:microsoft.com/office/officeart/2008/layout/HorizontalMultiLevelHierarchy"/>
    <dgm:cxn modelId="{77DDEA1A-863E-412E-BB9C-F52050FFB04E}" type="presParOf" srcId="{CFE6CDF0-A844-4624-B525-1AD587A19C80}" destId="{7BAE8723-3EB5-4466-ACB7-6FA2EABA540C}" srcOrd="0" destOrd="0" presId="urn:microsoft.com/office/officeart/2008/layout/HorizontalMultiLevelHierarchy"/>
    <dgm:cxn modelId="{F23CDBEE-4185-438E-A0A8-4A376DBC207B}" type="presParOf" srcId="{CFE6CDF0-A844-4624-B525-1AD587A19C80}" destId="{AE745B22-36DB-4B14-993F-663D284BC1F5}" srcOrd="1" destOrd="0" presId="urn:microsoft.com/office/officeart/2008/layout/HorizontalMultiLevelHierarchy"/>
    <dgm:cxn modelId="{3BFBCBD6-34C1-4E0E-B03F-8B69F2216EE2}" type="presParOf" srcId="{AE745B22-36DB-4B14-993F-663D284BC1F5}" destId="{D38FF926-0DC3-4C83-8C59-E6A4EB96AA84}" srcOrd="0" destOrd="0" presId="urn:microsoft.com/office/officeart/2008/layout/HorizontalMultiLevelHierarchy"/>
    <dgm:cxn modelId="{4862B73E-3D52-4E50-9D7B-7688A466A2EE}" type="presParOf" srcId="{D38FF926-0DC3-4C83-8C59-E6A4EB96AA84}" destId="{CE18A1E9-6FA5-4E8F-86E8-B2981C87BFCB}" srcOrd="0" destOrd="0" presId="urn:microsoft.com/office/officeart/2008/layout/HorizontalMultiLevelHierarchy"/>
    <dgm:cxn modelId="{B23A3DFC-DD41-4B0E-BB88-83D590742A65}" type="presParOf" srcId="{AE745B22-36DB-4B14-993F-663D284BC1F5}" destId="{FD2F1AD4-384C-4D42-B916-3CE0CE02F385}" srcOrd="1" destOrd="0" presId="urn:microsoft.com/office/officeart/2008/layout/HorizontalMultiLevelHierarchy"/>
    <dgm:cxn modelId="{5299F5B6-F33E-49CE-BA55-683275254C7D}" type="presParOf" srcId="{FD2F1AD4-384C-4D42-B916-3CE0CE02F385}" destId="{4F4B2F49-FAA5-4D4C-83EC-43F3BDE4794B}" srcOrd="0" destOrd="0" presId="urn:microsoft.com/office/officeart/2008/layout/HorizontalMultiLevelHierarchy"/>
    <dgm:cxn modelId="{3D4FAB24-C794-4BD0-92E2-5830466C046D}" type="presParOf" srcId="{FD2F1AD4-384C-4D42-B916-3CE0CE02F385}" destId="{58CDDF1A-DC5D-4AB5-9638-690E1BD83A58}" srcOrd="1" destOrd="0" presId="urn:microsoft.com/office/officeart/2008/layout/HorizontalMultiLevelHierarchy"/>
    <dgm:cxn modelId="{86169EC2-D450-4DE5-85E7-7946709289FC}" type="presParOf" srcId="{58CDDF1A-DC5D-4AB5-9638-690E1BD83A58}" destId="{635C0617-6B64-41F8-BABA-00C9F28105E2}" srcOrd="0" destOrd="0" presId="urn:microsoft.com/office/officeart/2008/layout/HorizontalMultiLevelHierarchy"/>
    <dgm:cxn modelId="{44C474A3-3D2B-4A63-B775-591A3B4DA005}" type="presParOf" srcId="{635C0617-6B64-41F8-BABA-00C9F28105E2}" destId="{4995A7A7-6EC2-4161-8E9C-C5B42F2EDDDD}" srcOrd="0" destOrd="0" presId="urn:microsoft.com/office/officeart/2008/layout/HorizontalMultiLevelHierarchy"/>
    <dgm:cxn modelId="{F3379E12-F9DD-48F1-B401-76F7EDA478BF}" type="presParOf" srcId="{58CDDF1A-DC5D-4AB5-9638-690E1BD83A58}" destId="{A835FD82-4679-4376-A525-485A1BF4FCDA}" srcOrd="1" destOrd="0" presId="urn:microsoft.com/office/officeart/2008/layout/HorizontalMultiLevelHierarchy"/>
    <dgm:cxn modelId="{4E56BFE4-4E39-4FBE-B7F6-B9ED4C695FE5}" type="presParOf" srcId="{A835FD82-4679-4376-A525-485A1BF4FCDA}" destId="{3E7AE9EB-8846-4D9E-9AC4-DE1DB5963E1E}" srcOrd="0" destOrd="0" presId="urn:microsoft.com/office/officeart/2008/layout/HorizontalMultiLevelHierarchy"/>
    <dgm:cxn modelId="{5C06DB38-B07D-4F11-8624-A887E2BE55B7}" type="presParOf" srcId="{A835FD82-4679-4376-A525-485A1BF4FCDA}" destId="{11136C45-3E0B-4939-A6AC-4498DD6F4E57}"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C72A45-5660-496E-8022-EF823657F82C}">
      <dsp:nvSpPr>
        <dsp:cNvPr id="0" name=""/>
        <dsp:cNvSpPr/>
      </dsp:nvSpPr>
      <dsp:spPr>
        <a:xfrm>
          <a:off x="6328576" y="1774871"/>
          <a:ext cx="307278" cy="91440"/>
        </a:xfrm>
        <a:custGeom>
          <a:avLst/>
          <a:gdLst/>
          <a:ahLst/>
          <a:cxnLst/>
          <a:rect l="0" t="0" r="0" b="0"/>
          <a:pathLst>
            <a:path>
              <a:moveTo>
                <a:pt x="0" y="45720"/>
              </a:moveTo>
              <a:lnTo>
                <a:pt x="307278" y="45720"/>
              </a:lnTo>
            </a:path>
          </a:pathLst>
        </a:custGeom>
        <a:noFill/>
        <a:ln w="25400" cap="flat" cmpd="sng" algn="ctr">
          <a:solidFill>
            <a:schemeClr val="accent3">
              <a:tint val="5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474533" y="1812909"/>
        <a:ext cx="15363" cy="15363"/>
      </dsp:txXfrm>
    </dsp:sp>
    <dsp:sp modelId="{73915159-AAF7-4DE9-AB02-79B29D6DEAB4}">
      <dsp:nvSpPr>
        <dsp:cNvPr id="0" name=""/>
        <dsp:cNvSpPr/>
      </dsp:nvSpPr>
      <dsp:spPr>
        <a:xfrm>
          <a:off x="4484905" y="1774871"/>
          <a:ext cx="307278" cy="91440"/>
        </a:xfrm>
        <a:custGeom>
          <a:avLst/>
          <a:gdLst/>
          <a:ahLst/>
          <a:cxnLst/>
          <a:rect l="0" t="0" r="0" b="0"/>
          <a:pathLst>
            <a:path>
              <a:moveTo>
                <a:pt x="0" y="45720"/>
              </a:moveTo>
              <a:lnTo>
                <a:pt x="307278" y="45720"/>
              </a:lnTo>
            </a:path>
          </a:pathLst>
        </a:custGeom>
        <a:noFill/>
        <a:ln w="25400" cap="flat" cmpd="sng" algn="ctr">
          <a:solidFill>
            <a:schemeClr val="accent3">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630862" y="1812909"/>
        <a:ext cx="15363" cy="15363"/>
      </dsp:txXfrm>
    </dsp:sp>
    <dsp:sp modelId="{9D046A3B-9206-4E77-AAA0-3B0129D086DA}">
      <dsp:nvSpPr>
        <dsp:cNvPr id="0" name=""/>
        <dsp:cNvSpPr/>
      </dsp:nvSpPr>
      <dsp:spPr>
        <a:xfrm>
          <a:off x="2641233" y="1235075"/>
          <a:ext cx="307278" cy="585515"/>
        </a:xfrm>
        <a:custGeom>
          <a:avLst/>
          <a:gdLst/>
          <a:ahLst/>
          <a:cxnLst/>
          <a:rect l="0" t="0" r="0" b="0"/>
          <a:pathLst>
            <a:path>
              <a:moveTo>
                <a:pt x="0" y="0"/>
              </a:moveTo>
              <a:lnTo>
                <a:pt x="153639" y="0"/>
              </a:lnTo>
              <a:lnTo>
                <a:pt x="153639" y="585515"/>
              </a:lnTo>
              <a:lnTo>
                <a:pt x="307278" y="585515"/>
              </a:lnTo>
            </a:path>
          </a:pathLst>
        </a:custGeom>
        <a:noFill/>
        <a:ln w="254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solidFill>
              <a:schemeClr val="tx1"/>
            </a:solidFill>
          </a:endParaRPr>
        </a:p>
      </dsp:txBody>
      <dsp:txXfrm>
        <a:off x="2778341" y="1511302"/>
        <a:ext cx="33062" cy="33062"/>
      </dsp:txXfrm>
    </dsp:sp>
    <dsp:sp modelId="{D38FF926-0DC3-4C83-8C59-E6A4EB96AA84}">
      <dsp:nvSpPr>
        <dsp:cNvPr id="0" name=""/>
        <dsp:cNvSpPr/>
      </dsp:nvSpPr>
      <dsp:spPr>
        <a:xfrm>
          <a:off x="6328576" y="1189355"/>
          <a:ext cx="307278" cy="91440"/>
        </a:xfrm>
        <a:custGeom>
          <a:avLst/>
          <a:gdLst/>
          <a:ahLst/>
          <a:cxnLst/>
          <a:rect l="0" t="0" r="0" b="0"/>
          <a:pathLst>
            <a:path>
              <a:moveTo>
                <a:pt x="0" y="45720"/>
              </a:moveTo>
              <a:lnTo>
                <a:pt x="307278" y="45720"/>
              </a:lnTo>
            </a:path>
          </a:pathLst>
        </a:custGeom>
        <a:noFill/>
        <a:ln w="25400" cap="flat" cmpd="sng" algn="ctr">
          <a:solidFill>
            <a:schemeClr val="accent3">
              <a:tint val="5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474533" y="1227393"/>
        <a:ext cx="15363" cy="15363"/>
      </dsp:txXfrm>
    </dsp:sp>
    <dsp:sp modelId="{C19850EB-7888-4D1C-B741-7FDA2266C9A5}">
      <dsp:nvSpPr>
        <dsp:cNvPr id="0" name=""/>
        <dsp:cNvSpPr/>
      </dsp:nvSpPr>
      <dsp:spPr>
        <a:xfrm>
          <a:off x="4484905" y="1189355"/>
          <a:ext cx="307278" cy="91440"/>
        </a:xfrm>
        <a:custGeom>
          <a:avLst/>
          <a:gdLst/>
          <a:ahLst/>
          <a:cxnLst/>
          <a:rect l="0" t="0" r="0" b="0"/>
          <a:pathLst>
            <a:path>
              <a:moveTo>
                <a:pt x="0" y="45720"/>
              </a:moveTo>
              <a:lnTo>
                <a:pt x="307278" y="45720"/>
              </a:lnTo>
            </a:path>
          </a:pathLst>
        </a:custGeom>
        <a:noFill/>
        <a:ln w="25400" cap="flat" cmpd="sng" algn="ctr">
          <a:solidFill>
            <a:schemeClr val="accent3">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630862" y="1227393"/>
        <a:ext cx="15363" cy="15363"/>
      </dsp:txXfrm>
    </dsp:sp>
    <dsp:sp modelId="{B5B77FC8-3083-4CEC-9922-F60AD0B80B51}">
      <dsp:nvSpPr>
        <dsp:cNvPr id="0" name=""/>
        <dsp:cNvSpPr/>
      </dsp:nvSpPr>
      <dsp:spPr>
        <a:xfrm>
          <a:off x="2641233" y="1189355"/>
          <a:ext cx="307278" cy="91440"/>
        </a:xfrm>
        <a:custGeom>
          <a:avLst/>
          <a:gdLst/>
          <a:ahLst/>
          <a:cxnLst/>
          <a:rect l="0" t="0" r="0" b="0"/>
          <a:pathLst>
            <a:path>
              <a:moveTo>
                <a:pt x="0" y="45720"/>
              </a:moveTo>
              <a:lnTo>
                <a:pt x="307278" y="45720"/>
              </a:lnTo>
            </a:path>
          </a:pathLst>
        </a:custGeom>
        <a:noFill/>
        <a:ln w="254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solidFill>
              <a:schemeClr val="tx1"/>
            </a:solidFill>
          </a:endParaRPr>
        </a:p>
      </dsp:txBody>
      <dsp:txXfrm>
        <a:off x="2787190" y="1227393"/>
        <a:ext cx="15363" cy="15363"/>
      </dsp:txXfrm>
    </dsp:sp>
    <dsp:sp modelId="{479339C3-A640-412C-9667-7CC4F0C03F39}">
      <dsp:nvSpPr>
        <dsp:cNvPr id="0" name=""/>
        <dsp:cNvSpPr/>
      </dsp:nvSpPr>
      <dsp:spPr>
        <a:xfrm>
          <a:off x="6328576" y="603839"/>
          <a:ext cx="307278" cy="91440"/>
        </a:xfrm>
        <a:custGeom>
          <a:avLst/>
          <a:gdLst/>
          <a:ahLst/>
          <a:cxnLst/>
          <a:rect l="0" t="0" r="0" b="0"/>
          <a:pathLst>
            <a:path>
              <a:moveTo>
                <a:pt x="0" y="45720"/>
              </a:moveTo>
              <a:lnTo>
                <a:pt x="307278" y="45720"/>
              </a:lnTo>
            </a:path>
          </a:pathLst>
        </a:custGeom>
        <a:noFill/>
        <a:ln w="25400" cap="flat" cmpd="sng" algn="ctr">
          <a:solidFill>
            <a:schemeClr val="accent3">
              <a:tint val="5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6474533" y="641877"/>
        <a:ext cx="15363" cy="15363"/>
      </dsp:txXfrm>
    </dsp:sp>
    <dsp:sp modelId="{46C11B59-9651-44C3-9AED-0A6F6A8019E3}">
      <dsp:nvSpPr>
        <dsp:cNvPr id="0" name=""/>
        <dsp:cNvSpPr/>
      </dsp:nvSpPr>
      <dsp:spPr>
        <a:xfrm>
          <a:off x="4484905" y="603839"/>
          <a:ext cx="307278" cy="91440"/>
        </a:xfrm>
        <a:custGeom>
          <a:avLst/>
          <a:gdLst/>
          <a:ahLst/>
          <a:cxnLst/>
          <a:rect l="0" t="0" r="0" b="0"/>
          <a:pathLst>
            <a:path>
              <a:moveTo>
                <a:pt x="0" y="45720"/>
              </a:moveTo>
              <a:lnTo>
                <a:pt x="307278" y="45720"/>
              </a:lnTo>
            </a:path>
          </a:pathLst>
        </a:custGeom>
        <a:noFill/>
        <a:ln w="25400" cap="flat" cmpd="sng" algn="ctr">
          <a:solidFill>
            <a:schemeClr val="accent3">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630862" y="641877"/>
        <a:ext cx="15363" cy="15363"/>
      </dsp:txXfrm>
    </dsp:sp>
    <dsp:sp modelId="{079B7D7F-C0E2-4580-8D7B-41ACC4298697}">
      <dsp:nvSpPr>
        <dsp:cNvPr id="0" name=""/>
        <dsp:cNvSpPr/>
      </dsp:nvSpPr>
      <dsp:spPr>
        <a:xfrm>
          <a:off x="2641233" y="649559"/>
          <a:ext cx="307278" cy="585515"/>
        </a:xfrm>
        <a:custGeom>
          <a:avLst/>
          <a:gdLst/>
          <a:ahLst/>
          <a:cxnLst/>
          <a:rect l="0" t="0" r="0" b="0"/>
          <a:pathLst>
            <a:path>
              <a:moveTo>
                <a:pt x="0" y="585515"/>
              </a:moveTo>
              <a:lnTo>
                <a:pt x="153639" y="585515"/>
              </a:lnTo>
              <a:lnTo>
                <a:pt x="153639" y="0"/>
              </a:lnTo>
              <a:lnTo>
                <a:pt x="307278" y="0"/>
              </a:lnTo>
            </a:path>
          </a:pathLst>
        </a:custGeom>
        <a:noFill/>
        <a:ln w="254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solidFill>
              <a:schemeClr val="tx1"/>
            </a:solidFill>
          </a:endParaRPr>
        </a:p>
      </dsp:txBody>
      <dsp:txXfrm>
        <a:off x="2778341" y="925786"/>
        <a:ext cx="33062" cy="33062"/>
      </dsp:txXfrm>
    </dsp:sp>
    <dsp:sp modelId="{01F20407-8AF6-433E-A0CD-6DFFDF9B4E00}">
      <dsp:nvSpPr>
        <dsp:cNvPr id="0" name=""/>
        <dsp:cNvSpPr/>
      </dsp:nvSpPr>
      <dsp:spPr>
        <a:xfrm rot="16200000">
          <a:off x="1016068" y="466143"/>
          <a:ext cx="1712466" cy="1537863"/>
        </a:xfrm>
        <a:prstGeom prst="rect">
          <a:avLst/>
        </a:prstGeom>
        <a:solidFill>
          <a:schemeClr val="accent3">
            <a:alpha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 wrap="square" lIns="10160" tIns="10160" rIns="10160" bIns="10160" numCol="1" spcCol="1270" anchor="ctr" anchorCtr="0">
          <a:noAutofit/>
        </a:bodyPr>
        <a:lstStyle/>
        <a:p>
          <a:pPr lvl="0" algn="ctr" defTabSz="711200">
            <a:lnSpc>
              <a:spcPct val="90000"/>
            </a:lnSpc>
            <a:spcBef>
              <a:spcPct val="0"/>
            </a:spcBef>
            <a:spcAft>
              <a:spcPct val="35000"/>
            </a:spcAft>
          </a:pPr>
          <a:r>
            <a:rPr lang="ro-RO" sz="1600" kern="1200" dirty="0" smtClean="0">
              <a:solidFill>
                <a:schemeClr val="tx1"/>
              </a:solidFill>
            </a:rPr>
            <a:t>Linia bugetară pentru executarea TDS pentru infrastructura drumurilor </a:t>
          </a:r>
          <a:endParaRPr lang="en-US" sz="1600" kern="1200" dirty="0">
            <a:solidFill>
              <a:schemeClr val="tx1"/>
            </a:solidFill>
          </a:endParaRPr>
        </a:p>
      </dsp:txBody>
      <dsp:txXfrm>
        <a:off x="1016068" y="466143"/>
        <a:ext cx="1712466" cy="1537863"/>
      </dsp:txXfrm>
    </dsp:sp>
    <dsp:sp modelId="{52FB10D6-21EC-4C3C-8F35-C2992ECDB58C}">
      <dsp:nvSpPr>
        <dsp:cNvPr id="0" name=""/>
        <dsp:cNvSpPr/>
      </dsp:nvSpPr>
      <dsp:spPr>
        <a:xfrm>
          <a:off x="2948512" y="415353"/>
          <a:ext cx="1536392" cy="468412"/>
        </a:xfrm>
        <a:prstGeom prst="rect">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o-RO" sz="1600" b="1" kern="1200" dirty="0" smtClean="0">
              <a:solidFill>
                <a:schemeClr val="tx1"/>
              </a:solidFill>
            </a:rPr>
            <a:t>F1F3</a:t>
          </a:r>
          <a:endParaRPr lang="en-US" sz="1600" b="1" kern="1200" dirty="0">
            <a:solidFill>
              <a:schemeClr val="tx1"/>
            </a:solidFill>
          </a:endParaRPr>
        </a:p>
      </dsp:txBody>
      <dsp:txXfrm>
        <a:off x="2948512" y="415353"/>
        <a:ext cx="1536392" cy="468412"/>
      </dsp:txXfrm>
    </dsp:sp>
    <dsp:sp modelId="{3CD23B4D-4529-4DCA-8F10-3263D9316A4B}">
      <dsp:nvSpPr>
        <dsp:cNvPr id="0" name=""/>
        <dsp:cNvSpPr/>
      </dsp:nvSpPr>
      <dsp:spPr>
        <a:xfrm>
          <a:off x="4792183" y="415353"/>
          <a:ext cx="1536392" cy="468412"/>
        </a:xfrm>
        <a:prstGeom prst="rect">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o-RO" sz="1600" b="1" kern="1200" dirty="0" smtClean="0">
              <a:solidFill>
                <a:schemeClr val="tx1"/>
              </a:solidFill>
            </a:rPr>
            <a:t>0451</a:t>
          </a:r>
          <a:endParaRPr lang="en-US" sz="1600" b="1" kern="1200" dirty="0">
            <a:solidFill>
              <a:schemeClr val="tx1"/>
            </a:solidFill>
          </a:endParaRPr>
        </a:p>
      </dsp:txBody>
      <dsp:txXfrm>
        <a:off x="4792183" y="415353"/>
        <a:ext cx="1536392" cy="468412"/>
      </dsp:txXfrm>
    </dsp:sp>
    <dsp:sp modelId="{199382E7-AED6-45FD-9EA7-6A0B50D24D41}">
      <dsp:nvSpPr>
        <dsp:cNvPr id="0" name=""/>
        <dsp:cNvSpPr/>
      </dsp:nvSpPr>
      <dsp:spPr>
        <a:xfrm>
          <a:off x="6635855" y="415353"/>
          <a:ext cx="1536392" cy="468412"/>
        </a:xfrm>
        <a:prstGeom prst="rect">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o-RO" sz="1600" b="1" kern="1200" noProof="0" dirty="0" smtClean="0">
              <a:solidFill>
                <a:schemeClr val="tx1"/>
              </a:solidFill>
            </a:rPr>
            <a:t>Transport rutier</a:t>
          </a:r>
          <a:endParaRPr lang="ro-RO" sz="1600" b="1" kern="1200" noProof="0" dirty="0">
            <a:solidFill>
              <a:schemeClr val="tx1"/>
            </a:solidFill>
          </a:endParaRPr>
        </a:p>
      </dsp:txBody>
      <dsp:txXfrm>
        <a:off x="6635855" y="415353"/>
        <a:ext cx="1536392" cy="468412"/>
      </dsp:txXfrm>
    </dsp:sp>
    <dsp:sp modelId="{2AE20C12-4F37-45D3-B5DF-FFF4A60F622C}">
      <dsp:nvSpPr>
        <dsp:cNvPr id="0" name=""/>
        <dsp:cNvSpPr/>
      </dsp:nvSpPr>
      <dsp:spPr>
        <a:xfrm>
          <a:off x="2948512" y="1000869"/>
          <a:ext cx="1536392" cy="468412"/>
        </a:xfrm>
        <a:prstGeom prst="rect">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o-RO" sz="1600" b="1" kern="1200" dirty="0" smtClean="0">
              <a:solidFill>
                <a:schemeClr val="tx1"/>
              </a:solidFill>
            </a:rPr>
            <a:t>P1P2</a:t>
          </a:r>
          <a:endParaRPr lang="en-US" sz="1600" b="1" kern="1200" dirty="0">
            <a:solidFill>
              <a:schemeClr val="tx1"/>
            </a:solidFill>
          </a:endParaRPr>
        </a:p>
      </dsp:txBody>
      <dsp:txXfrm>
        <a:off x="2948512" y="1000869"/>
        <a:ext cx="1536392" cy="468412"/>
      </dsp:txXfrm>
    </dsp:sp>
    <dsp:sp modelId="{7BAE8723-3EB5-4466-ACB7-6FA2EABA540C}">
      <dsp:nvSpPr>
        <dsp:cNvPr id="0" name=""/>
        <dsp:cNvSpPr/>
      </dsp:nvSpPr>
      <dsp:spPr>
        <a:xfrm>
          <a:off x="4792183" y="1000869"/>
          <a:ext cx="1536392" cy="468412"/>
        </a:xfrm>
        <a:prstGeom prst="rect">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o-RO" sz="1600" b="1" kern="1200" dirty="0" smtClean="0">
              <a:solidFill>
                <a:schemeClr val="tx1"/>
              </a:solidFill>
            </a:rPr>
            <a:t>6402</a:t>
          </a:r>
          <a:endParaRPr lang="en-US" sz="1600" b="1" kern="1200" dirty="0">
            <a:solidFill>
              <a:schemeClr val="tx1"/>
            </a:solidFill>
          </a:endParaRPr>
        </a:p>
      </dsp:txBody>
      <dsp:txXfrm>
        <a:off x="4792183" y="1000869"/>
        <a:ext cx="1536392" cy="468412"/>
      </dsp:txXfrm>
    </dsp:sp>
    <dsp:sp modelId="{4F4B2F49-FAA5-4D4C-83EC-43F3BDE4794B}">
      <dsp:nvSpPr>
        <dsp:cNvPr id="0" name=""/>
        <dsp:cNvSpPr/>
      </dsp:nvSpPr>
      <dsp:spPr>
        <a:xfrm>
          <a:off x="6635855" y="1000869"/>
          <a:ext cx="1536392" cy="468412"/>
        </a:xfrm>
        <a:prstGeom prst="rect">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o-RO" sz="1600" b="1" kern="1200" noProof="0" dirty="0" smtClean="0">
              <a:solidFill>
                <a:schemeClr val="tx1"/>
              </a:solidFill>
            </a:rPr>
            <a:t>Dezvoltarea drumurilor</a:t>
          </a:r>
          <a:endParaRPr lang="ro-RO" sz="1600" b="1" kern="1200" noProof="0" dirty="0">
            <a:solidFill>
              <a:schemeClr val="tx1"/>
            </a:solidFill>
          </a:endParaRPr>
        </a:p>
      </dsp:txBody>
      <dsp:txXfrm>
        <a:off x="6635855" y="1000869"/>
        <a:ext cx="1536392" cy="468412"/>
      </dsp:txXfrm>
    </dsp:sp>
    <dsp:sp modelId="{CC384C4A-250B-4640-AB24-3C20C5EF5C0E}">
      <dsp:nvSpPr>
        <dsp:cNvPr id="0" name=""/>
        <dsp:cNvSpPr/>
      </dsp:nvSpPr>
      <dsp:spPr>
        <a:xfrm>
          <a:off x="2948512" y="1586384"/>
          <a:ext cx="1536392" cy="468412"/>
        </a:xfrm>
        <a:prstGeom prst="rect">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o-RO" sz="1600" b="1" kern="1200" dirty="0" smtClean="0">
              <a:solidFill>
                <a:schemeClr val="tx1"/>
              </a:solidFill>
            </a:rPr>
            <a:t>P3</a:t>
          </a:r>
          <a:endParaRPr lang="en-US" sz="1600" b="1" kern="1200" dirty="0">
            <a:solidFill>
              <a:schemeClr val="tx1"/>
            </a:solidFill>
          </a:endParaRPr>
        </a:p>
      </dsp:txBody>
      <dsp:txXfrm>
        <a:off x="2948512" y="1586384"/>
        <a:ext cx="1536392" cy="468412"/>
      </dsp:txXfrm>
    </dsp:sp>
    <dsp:sp modelId="{77EC4A51-86DA-44F1-9364-D01A8B45386F}">
      <dsp:nvSpPr>
        <dsp:cNvPr id="0" name=""/>
        <dsp:cNvSpPr/>
      </dsp:nvSpPr>
      <dsp:spPr>
        <a:xfrm>
          <a:off x="4792183" y="1586384"/>
          <a:ext cx="1536392" cy="468412"/>
        </a:xfrm>
        <a:prstGeom prst="rect">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o-RO" sz="1600" b="1" kern="1200" dirty="0" smtClean="0">
              <a:solidFill>
                <a:schemeClr val="tx1"/>
              </a:solidFill>
            </a:rPr>
            <a:t>00395</a:t>
          </a:r>
          <a:endParaRPr lang="en-US" sz="1600" b="1" kern="1200" dirty="0">
            <a:solidFill>
              <a:schemeClr val="tx1"/>
            </a:solidFill>
          </a:endParaRPr>
        </a:p>
      </dsp:txBody>
      <dsp:txXfrm>
        <a:off x="4792183" y="1586384"/>
        <a:ext cx="1536392" cy="468412"/>
      </dsp:txXfrm>
    </dsp:sp>
    <dsp:sp modelId="{1004786D-3E7F-4E70-90A9-AF62F7873A18}">
      <dsp:nvSpPr>
        <dsp:cNvPr id="0" name=""/>
        <dsp:cNvSpPr/>
      </dsp:nvSpPr>
      <dsp:spPr>
        <a:xfrm>
          <a:off x="6635855" y="1586384"/>
          <a:ext cx="1536392" cy="468412"/>
        </a:xfrm>
        <a:prstGeom prst="rect">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o-RO" sz="1600" b="1" kern="1200" noProof="0" dirty="0" smtClean="0">
              <a:solidFill>
                <a:schemeClr val="tx1"/>
              </a:solidFill>
            </a:rPr>
            <a:t>Gospodăria drumurilor</a:t>
          </a:r>
          <a:endParaRPr lang="ro-RO" sz="1600" b="1" kern="1200" noProof="0" dirty="0">
            <a:solidFill>
              <a:schemeClr val="tx1"/>
            </a:solidFill>
          </a:endParaRPr>
        </a:p>
      </dsp:txBody>
      <dsp:txXfrm>
        <a:off x="6635855" y="1586384"/>
        <a:ext cx="1536392" cy="4684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5C0617-6B64-41F8-BABA-00C9F28105E2}">
      <dsp:nvSpPr>
        <dsp:cNvPr id="0" name=""/>
        <dsp:cNvSpPr/>
      </dsp:nvSpPr>
      <dsp:spPr>
        <a:xfrm>
          <a:off x="4576953" y="1178216"/>
          <a:ext cx="147506" cy="91440"/>
        </a:xfrm>
        <a:custGeom>
          <a:avLst/>
          <a:gdLst/>
          <a:ahLst/>
          <a:cxnLst/>
          <a:rect l="0" t="0" r="0" b="0"/>
          <a:pathLst>
            <a:path>
              <a:moveTo>
                <a:pt x="0" y="48928"/>
              </a:moveTo>
              <a:lnTo>
                <a:pt x="73753" y="48928"/>
              </a:lnTo>
              <a:lnTo>
                <a:pt x="73753" y="45720"/>
              </a:lnTo>
              <a:lnTo>
                <a:pt x="147506" y="45720"/>
              </a:lnTo>
            </a:path>
          </a:pathLst>
        </a:custGeom>
        <a:noFill/>
        <a:ln w="25400" cap="flat" cmpd="sng" algn="ctr">
          <a:solidFill>
            <a:schemeClr val="accent3">
              <a:tint val="5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647018" y="1220247"/>
        <a:ext cx="7377" cy="7377"/>
      </dsp:txXfrm>
    </dsp:sp>
    <dsp:sp modelId="{D38FF926-0DC3-4C83-8C59-E6A4EB96AA84}">
      <dsp:nvSpPr>
        <dsp:cNvPr id="0" name=""/>
        <dsp:cNvSpPr/>
      </dsp:nvSpPr>
      <dsp:spPr>
        <a:xfrm>
          <a:off x="3195206" y="1181251"/>
          <a:ext cx="147901" cy="91440"/>
        </a:xfrm>
        <a:custGeom>
          <a:avLst/>
          <a:gdLst/>
          <a:ahLst/>
          <a:cxnLst/>
          <a:rect l="0" t="0" r="0" b="0"/>
          <a:pathLst>
            <a:path>
              <a:moveTo>
                <a:pt x="0" y="45720"/>
              </a:moveTo>
              <a:lnTo>
                <a:pt x="73950" y="45720"/>
              </a:lnTo>
              <a:lnTo>
                <a:pt x="73950" y="45893"/>
              </a:lnTo>
              <a:lnTo>
                <a:pt x="147901" y="45893"/>
              </a:lnTo>
            </a:path>
          </a:pathLst>
        </a:custGeom>
        <a:noFill/>
        <a:ln w="25400" cap="flat" cmpd="sng" algn="ctr">
          <a:solidFill>
            <a:schemeClr val="accent3">
              <a:tint val="5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3265459" y="1223274"/>
        <a:ext cx="7395" cy="7395"/>
      </dsp:txXfrm>
    </dsp:sp>
    <dsp:sp modelId="{C19850EB-7888-4D1C-B741-7FDA2266C9A5}">
      <dsp:nvSpPr>
        <dsp:cNvPr id="0" name=""/>
        <dsp:cNvSpPr/>
      </dsp:nvSpPr>
      <dsp:spPr>
        <a:xfrm>
          <a:off x="2350886" y="1181251"/>
          <a:ext cx="91983" cy="91440"/>
        </a:xfrm>
        <a:custGeom>
          <a:avLst/>
          <a:gdLst/>
          <a:ahLst/>
          <a:cxnLst/>
          <a:rect l="0" t="0" r="0" b="0"/>
          <a:pathLst>
            <a:path>
              <a:moveTo>
                <a:pt x="0" y="45720"/>
              </a:moveTo>
              <a:lnTo>
                <a:pt x="91983" y="45720"/>
              </a:lnTo>
            </a:path>
          </a:pathLst>
        </a:custGeom>
        <a:noFill/>
        <a:ln w="25400" cap="flat" cmpd="sng" algn="ctr">
          <a:solidFill>
            <a:schemeClr val="accent3">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2394578" y="1224672"/>
        <a:ext cx="4599" cy="4599"/>
      </dsp:txXfrm>
    </dsp:sp>
    <dsp:sp modelId="{B5B77FC8-3083-4CEC-9922-F60AD0B80B51}">
      <dsp:nvSpPr>
        <dsp:cNvPr id="0" name=""/>
        <dsp:cNvSpPr/>
      </dsp:nvSpPr>
      <dsp:spPr>
        <a:xfrm>
          <a:off x="1704659" y="991864"/>
          <a:ext cx="246769" cy="235107"/>
        </a:xfrm>
        <a:custGeom>
          <a:avLst/>
          <a:gdLst/>
          <a:ahLst/>
          <a:cxnLst/>
          <a:rect l="0" t="0" r="0" b="0"/>
          <a:pathLst>
            <a:path>
              <a:moveTo>
                <a:pt x="0" y="0"/>
              </a:moveTo>
              <a:lnTo>
                <a:pt x="123384" y="0"/>
              </a:lnTo>
              <a:lnTo>
                <a:pt x="123384" y="235107"/>
              </a:lnTo>
              <a:lnTo>
                <a:pt x="246769" y="235107"/>
              </a:lnTo>
            </a:path>
          </a:pathLst>
        </a:custGeom>
        <a:noFill/>
        <a:ln w="254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solidFill>
              <a:schemeClr val="tx1"/>
            </a:solidFill>
          </a:endParaRPr>
        </a:p>
      </dsp:txBody>
      <dsp:txXfrm>
        <a:off x="1819522" y="1100896"/>
        <a:ext cx="17041" cy="17041"/>
      </dsp:txXfrm>
    </dsp:sp>
    <dsp:sp modelId="{45859D2B-561F-4BBF-B86C-A22FC3B810CF}">
      <dsp:nvSpPr>
        <dsp:cNvPr id="0" name=""/>
        <dsp:cNvSpPr/>
      </dsp:nvSpPr>
      <dsp:spPr>
        <a:xfrm>
          <a:off x="4576953" y="711209"/>
          <a:ext cx="147506" cy="91440"/>
        </a:xfrm>
        <a:custGeom>
          <a:avLst/>
          <a:gdLst/>
          <a:ahLst/>
          <a:cxnLst/>
          <a:rect l="0" t="0" r="0" b="0"/>
          <a:pathLst>
            <a:path>
              <a:moveTo>
                <a:pt x="0" y="45720"/>
              </a:moveTo>
              <a:lnTo>
                <a:pt x="73753" y="45720"/>
              </a:lnTo>
              <a:lnTo>
                <a:pt x="73753" y="49105"/>
              </a:lnTo>
              <a:lnTo>
                <a:pt x="147506" y="49105"/>
              </a:lnTo>
            </a:path>
          </a:pathLst>
        </a:custGeom>
        <a:noFill/>
        <a:ln w="25400" cap="flat" cmpd="sng" algn="ctr">
          <a:solidFill>
            <a:schemeClr val="accent3">
              <a:tint val="5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647018" y="753240"/>
        <a:ext cx="7377" cy="7377"/>
      </dsp:txXfrm>
    </dsp:sp>
    <dsp:sp modelId="{479339C3-A640-412C-9667-7CC4F0C03F39}">
      <dsp:nvSpPr>
        <dsp:cNvPr id="0" name=""/>
        <dsp:cNvSpPr/>
      </dsp:nvSpPr>
      <dsp:spPr>
        <a:xfrm>
          <a:off x="3195206" y="711036"/>
          <a:ext cx="147901" cy="91440"/>
        </a:xfrm>
        <a:custGeom>
          <a:avLst/>
          <a:gdLst/>
          <a:ahLst/>
          <a:cxnLst/>
          <a:rect l="0" t="0" r="0" b="0"/>
          <a:pathLst>
            <a:path>
              <a:moveTo>
                <a:pt x="0" y="45720"/>
              </a:moveTo>
              <a:lnTo>
                <a:pt x="73950" y="45720"/>
              </a:lnTo>
              <a:lnTo>
                <a:pt x="73950" y="45893"/>
              </a:lnTo>
              <a:lnTo>
                <a:pt x="147901" y="45893"/>
              </a:lnTo>
            </a:path>
          </a:pathLst>
        </a:custGeom>
        <a:noFill/>
        <a:ln w="25400" cap="flat" cmpd="sng" algn="ctr">
          <a:solidFill>
            <a:schemeClr val="accent3">
              <a:tint val="5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3265459" y="753058"/>
        <a:ext cx="7395" cy="7395"/>
      </dsp:txXfrm>
    </dsp:sp>
    <dsp:sp modelId="{46C11B59-9651-44C3-9AED-0A6F6A8019E3}">
      <dsp:nvSpPr>
        <dsp:cNvPr id="0" name=""/>
        <dsp:cNvSpPr/>
      </dsp:nvSpPr>
      <dsp:spPr>
        <a:xfrm>
          <a:off x="2350886" y="711036"/>
          <a:ext cx="91983" cy="91440"/>
        </a:xfrm>
        <a:custGeom>
          <a:avLst/>
          <a:gdLst/>
          <a:ahLst/>
          <a:cxnLst/>
          <a:rect l="0" t="0" r="0" b="0"/>
          <a:pathLst>
            <a:path>
              <a:moveTo>
                <a:pt x="0" y="45720"/>
              </a:moveTo>
              <a:lnTo>
                <a:pt x="91983" y="45720"/>
              </a:lnTo>
            </a:path>
          </a:pathLst>
        </a:custGeom>
        <a:noFill/>
        <a:ln w="25400" cap="flat" cmpd="sng" algn="ctr">
          <a:solidFill>
            <a:schemeClr val="accent3">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2394578" y="754456"/>
        <a:ext cx="4599" cy="4599"/>
      </dsp:txXfrm>
    </dsp:sp>
    <dsp:sp modelId="{079B7D7F-C0E2-4580-8D7B-41ACC4298697}">
      <dsp:nvSpPr>
        <dsp:cNvPr id="0" name=""/>
        <dsp:cNvSpPr/>
      </dsp:nvSpPr>
      <dsp:spPr>
        <a:xfrm>
          <a:off x="1704659" y="756756"/>
          <a:ext cx="246769" cy="235107"/>
        </a:xfrm>
        <a:custGeom>
          <a:avLst/>
          <a:gdLst/>
          <a:ahLst/>
          <a:cxnLst/>
          <a:rect l="0" t="0" r="0" b="0"/>
          <a:pathLst>
            <a:path>
              <a:moveTo>
                <a:pt x="0" y="235107"/>
              </a:moveTo>
              <a:lnTo>
                <a:pt x="123384" y="235107"/>
              </a:lnTo>
              <a:lnTo>
                <a:pt x="123384" y="0"/>
              </a:lnTo>
              <a:lnTo>
                <a:pt x="246769" y="0"/>
              </a:lnTo>
            </a:path>
          </a:pathLst>
        </a:custGeom>
        <a:noFill/>
        <a:ln w="254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solidFill>
              <a:schemeClr val="tx1"/>
            </a:solidFill>
          </a:endParaRPr>
        </a:p>
      </dsp:txBody>
      <dsp:txXfrm>
        <a:off x="1819522" y="865789"/>
        <a:ext cx="17041" cy="17041"/>
      </dsp:txXfrm>
    </dsp:sp>
    <dsp:sp modelId="{01F20407-8AF6-433E-A0CD-6DFFDF9B4E00}">
      <dsp:nvSpPr>
        <dsp:cNvPr id="0" name=""/>
        <dsp:cNvSpPr/>
      </dsp:nvSpPr>
      <dsp:spPr>
        <a:xfrm rot="16200000">
          <a:off x="660155" y="413190"/>
          <a:ext cx="931660" cy="1157347"/>
        </a:xfrm>
        <a:prstGeom prst="rect">
          <a:avLst/>
        </a:prstGeom>
        <a:solidFill>
          <a:srgbClr val="C5D5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 wrap="square" lIns="6985" tIns="6985" rIns="6985" bIns="6985" numCol="1" spcCol="1270" anchor="ctr" anchorCtr="0">
          <a:noAutofit/>
        </a:bodyPr>
        <a:lstStyle/>
        <a:p>
          <a:pPr lvl="0" algn="ctr" defTabSz="466725">
            <a:lnSpc>
              <a:spcPct val="90000"/>
            </a:lnSpc>
            <a:spcBef>
              <a:spcPct val="0"/>
            </a:spcBef>
            <a:spcAft>
              <a:spcPct val="35000"/>
            </a:spcAft>
          </a:pPr>
          <a:r>
            <a:rPr lang="ro-RO" sz="1050" b="1" i="1" kern="1200" dirty="0" smtClean="0">
              <a:solidFill>
                <a:schemeClr val="tx1"/>
              </a:solidFill>
            </a:rPr>
            <a:t>A</a:t>
          </a:r>
          <a:r>
            <a:rPr lang="ro-RO" sz="1050" b="1" i="1" kern="1200" noProof="0" dirty="0" smtClean="0">
              <a:solidFill>
                <a:schemeClr val="tx1"/>
              </a:solidFill>
            </a:rPr>
            <a:t>loca</a:t>
          </a:r>
          <a:r>
            <a:rPr lang="ro-RO" sz="1050" b="1" i="1" kern="1200" dirty="0" smtClean="0">
              <a:solidFill>
                <a:schemeClr val="tx1"/>
              </a:solidFill>
            </a:rPr>
            <a:t>ții </a:t>
          </a:r>
          <a:r>
            <a:rPr lang="ro-RO" sz="1050" b="1" i="1" kern="1200" dirty="0" smtClean="0">
              <a:solidFill>
                <a:schemeClr val="tx1"/>
              </a:solidFill>
            </a:rPr>
            <a:t>din BS pentru TDS pentru </a:t>
          </a:r>
          <a:r>
            <a:rPr lang="it-IT" sz="1050" b="1" i="1" kern="1200" dirty="0" smtClean="0">
              <a:solidFill>
                <a:schemeClr val="tx1"/>
              </a:solidFill>
            </a:rPr>
            <a:t>asigurarea </a:t>
          </a:r>
          <a:r>
            <a:rPr lang="ro-RO" sz="1050" b="1" i="1" kern="1200" dirty="0" smtClean="0">
              <a:solidFill>
                <a:schemeClr val="tx1"/>
              </a:solidFill>
            </a:rPr>
            <a:t>ș</a:t>
          </a:r>
          <a:r>
            <a:rPr lang="it-IT" sz="1050" b="1" i="1" kern="1200" dirty="0" smtClean="0">
              <a:solidFill>
                <a:schemeClr val="tx1"/>
              </a:solidFill>
            </a:rPr>
            <a:t>i asisten</a:t>
          </a:r>
          <a:r>
            <a:rPr lang="ro-RO" sz="1050" b="1" i="1" kern="1200" dirty="0" smtClean="0">
              <a:solidFill>
                <a:schemeClr val="tx1"/>
              </a:solidFill>
            </a:rPr>
            <a:t>ț</a:t>
          </a:r>
          <a:r>
            <a:rPr lang="it-IT" sz="1050" b="1" i="1" kern="1200" dirty="0" smtClean="0">
              <a:solidFill>
                <a:schemeClr val="tx1"/>
              </a:solidFill>
            </a:rPr>
            <a:t>a social</a:t>
          </a:r>
          <a:r>
            <a:rPr lang="ro-RO" sz="1050" b="1" i="1" kern="1200" dirty="0" smtClean="0">
              <a:solidFill>
                <a:schemeClr val="tx1"/>
              </a:solidFill>
            </a:rPr>
            <a:t>ă - marker AS</a:t>
          </a:r>
          <a:endParaRPr lang="en-US" sz="1050" b="1" i="1" kern="1200" dirty="0">
            <a:solidFill>
              <a:schemeClr val="tx1"/>
            </a:solidFill>
          </a:endParaRPr>
        </a:p>
      </dsp:txBody>
      <dsp:txXfrm>
        <a:off x="660155" y="413190"/>
        <a:ext cx="931660" cy="1157347"/>
      </dsp:txXfrm>
    </dsp:sp>
    <dsp:sp modelId="{52FB10D6-21EC-4C3C-8F35-C2992ECDB58C}">
      <dsp:nvSpPr>
        <dsp:cNvPr id="0" name=""/>
        <dsp:cNvSpPr/>
      </dsp:nvSpPr>
      <dsp:spPr>
        <a:xfrm>
          <a:off x="1951428" y="568669"/>
          <a:ext cx="399457" cy="376172"/>
        </a:xfrm>
        <a:prstGeom prst="rect">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ro-RO" sz="900" b="1" kern="1200" dirty="0" smtClean="0">
              <a:solidFill>
                <a:schemeClr val="tx1"/>
              </a:solidFill>
            </a:rPr>
            <a:t>P3</a:t>
          </a:r>
          <a:endParaRPr lang="en-US" sz="900" b="1" kern="1200" dirty="0">
            <a:solidFill>
              <a:schemeClr val="tx1"/>
            </a:solidFill>
          </a:endParaRPr>
        </a:p>
      </dsp:txBody>
      <dsp:txXfrm>
        <a:off x="1951428" y="568669"/>
        <a:ext cx="399457" cy="376172"/>
      </dsp:txXfrm>
    </dsp:sp>
    <dsp:sp modelId="{3CD23B4D-4529-4DCA-8F10-3263D9316A4B}">
      <dsp:nvSpPr>
        <dsp:cNvPr id="0" name=""/>
        <dsp:cNvSpPr/>
      </dsp:nvSpPr>
      <dsp:spPr>
        <a:xfrm>
          <a:off x="2442869" y="568669"/>
          <a:ext cx="752337" cy="376172"/>
        </a:xfrm>
        <a:prstGeom prst="rect">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ro-RO" sz="900" b="1" kern="1200" dirty="0" smtClean="0">
              <a:solidFill>
                <a:schemeClr val="tx1"/>
              </a:solidFill>
            </a:rPr>
            <a:t>214</a:t>
          </a:r>
          <a:endParaRPr lang="en-US" sz="900" b="1" kern="1200" dirty="0">
            <a:solidFill>
              <a:schemeClr val="tx1"/>
            </a:solidFill>
          </a:endParaRPr>
        </a:p>
      </dsp:txBody>
      <dsp:txXfrm>
        <a:off x="2442869" y="568669"/>
        <a:ext cx="752337" cy="376172"/>
      </dsp:txXfrm>
    </dsp:sp>
    <dsp:sp modelId="{199382E7-AED6-45FD-9EA7-6A0B50D24D41}">
      <dsp:nvSpPr>
        <dsp:cNvPr id="0" name=""/>
        <dsp:cNvSpPr/>
      </dsp:nvSpPr>
      <dsp:spPr>
        <a:xfrm>
          <a:off x="3343107" y="568842"/>
          <a:ext cx="1233845" cy="376172"/>
        </a:xfrm>
        <a:prstGeom prst="rect">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ro-RO" sz="900" b="1" kern="1200" noProof="0" dirty="0" smtClean="0">
              <a:solidFill>
                <a:schemeClr val="tx1"/>
              </a:solidFill>
            </a:rPr>
            <a:t>Susținerea</a:t>
          </a:r>
          <a:r>
            <a:rPr lang="en-US" sz="900" b="1" kern="1200" dirty="0" smtClean="0">
              <a:solidFill>
                <a:schemeClr val="tx1"/>
              </a:solidFill>
            </a:rPr>
            <a:t> </a:t>
          </a:r>
          <a:r>
            <a:rPr lang="ro-RO" sz="900" b="1" kern="1200" noProof="0" dirty="0" smtClean="0">
              <a:solidFill>
                <a:schemeClr val="tx1"/>
              </a:solidFill>
            </a:rPr>
            <a:t>tinerilor</a:t>
          </a:r>
          <a:r>
            <a:rPr lang="en-US" sz="900" b="1" kern="1200" dirty="0" smtClean="0">
              <a:solidFill>
                <a:schemeClr val="tx1"/>
              </a:solidFill>
            </a:rPr>
            <a:t> </a:t>
          </a:r>
          <a:r>
            <a:rPr lang="ro-RO" sz="900" b="1" kern="1200" noProof="0" dirty="0" smtClean="0">
              <a:solidFill>
                <a:schemeClr val="tx1"/>
              </a:solidFill>
            </a:rPr>
            <a:t>specialiști</a:t>
          </a:r>
          <a:r>
            <a:rPr lang="en-US" sz="900" b="1" kern="1200" dirty="0" smtClean="0">
              <a:solidFill>
                <a:schemeClr val="tx1"/>
              </a:solidFill>
            </a:rPr>
            <a:t> </a:t>
          </a:r>
          <a:endParaRPr lang="en-US" sz="900" b="1" kern="1200" dirty="0">
            <a:solidFill>
              <a:schemeClr val="tx1"/>
            </a:solidFill>
          </a:endParaRPr>
        </a:p>
      </dsp:txBody>
      <dsp:txXfrm>
        <a:off x="3343107" y="568842"/>
        <a:ext cx="1233845" cy="376172"/>
      </dsp:txXfrm>
    </dsp:sp>
    <dsp:sp modelId="{66A8EA07-F9CE-4235-854C-34E094DD8869}">
      <dsp:nvSpPr>
        <dsp:cNvPr id="0" name=""/>
        <dsp:cNvSpPr/>
      </dsp:nvSpPr>
      <dsp:spPr>
        <a:xfrm>
          <a:off x="4724460" y="572228"/>
          <a:ext cx="733040" cy="376172"/>
        </a:xfrm>
        <a:prstGeom prst="rect">
          <a:avLst/>
        </a:prstGeom>
        <a:solidFill>
          <a:schemeClr val="accent3">
            <a:alpha val="3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ro-RO" sz="900" b="1" kern="1200" dirty="0" smtClean="0">
              <a:solidFill>
                <a:schemeClr val="tx1"/>
              </a:solidFill>
            </a:rPr>
            <a:t>214</a:t>
          </a:r>
          <a:endParaRPr lang="en-US" sz="900" b="1" kern="1200" dirty="0">
            <a:solidFill>
              <a:schemeClr val="tx1"/>
            </a:solidFill>
          </a:endParaRPr>
        </a:p>
      </dsp:txBody>
      <dsp:txXfrm>
        <a:off x="4724460" y="572228"/>
        <a:ext cx="733040" cy="376172"/>
      </dsp:txXfrm>
    </dsp:sp>
    <dsp:sp modelId="{2AE20C12-4F37-45D3-B5DF-FFF4A60F622C}">
      <dsp:nvSpPr>
        <dsp:cNvPr id="0" name=""/>
        <dsp:cNvSpPr/>
      </dsp:nvSpPr>
      <dsp:spPr>
        <a:xfrm>
          <a:off x="1951428" y="1038885"/>
          <a:ext cx="399457" cy="376172"/>
        </a:xfrm>
        <a:prstGeom prst="rect">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ro-RO" sz="900" b="1" kern="1200" dirty="0" smtClean="0">
              <a:solidFill>
                <a:schemeClr val="tx1"/>
              </a:solidFill>
            </a:rPr>
            <a:t>P3</a:t>
          </a:r>
          <a:endParaRPr lang="en-US" sz="900" b="1" kern="1200" dirty="0">
            <a:solidFill>
              <a:schemeClr val="tx1"/>
            </a:solidFill>
          </a:endParaRPr>
        </a:p>
      </dsp:txBody>
      <dsp:txXfrm>
        <a:off x="1951428" y="1038885"/>
        <a:ext cx="399457" cy="376172"/>
      </dsp:txXfrm>
    </dsp:sp>
    <dsp:sp modelId="{7BAE8723-3EB5-4466-ACB7-6FA2EABA540C}">
      <dsp:nvSpPr>
        <dsp:cNvPr id="0" name=""/>
        <dsp:cNvSpPr/>
      </dsp:nvSpPr>
      <dsp:spPr>
        <a:xfrm>
          <a:off x="2442869" y="1038885"/>
          <a:ext cx="752337" cy="376172"/>
        </a:xfrm>
        <a:prstGeom prst="rect">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ro-RO" sz="900" b="1" kern="1200" dirty="0" smtClean="0">
              <a:solidFill>
                <a:schemeClr val="tx1"/>
              </a:solidFill>
            </a:rPr>
            <a:t>275</a:t>
          </a:r>
          <a:endParaRPr lang="en-US" sz="900" b="1" kern="1200" dirty="0">
            <a:solidFill>
              <a:schemeClr val="tx1"/>
            </a:solidFill>
          </a:endParaRPr>
        </a:p>
      </dsp:txBody>
      <dsp:txXfrm>
        <a:off x="2442869" y="1038885"/>
        <a:ext cx="752337" cy="376172"/>
      </dsp:txXfrm>
    </dsp:sp>
    <dsp:sp modelId="{4F4B2F49-FAA5-4D4C-83EC-43F3BDE4794B}">
      <dsp:nvSpPr>
        <dsp:cNvPr id="0" name=""/>
        <dsp:cNvSpPr/>
      </dsp:nvSpPr>
      <dsp:spPr>
        <a:xfrm>
          <a:off x="3343107" y="1039058"/>
          <a:ext cx="1233845" cy="376172"/>
        </a:xfrm>
        <a:prstGeom prst="rect">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ro-RO" sz="900" b="1" kern="1200" noProof="0" dirty="0" smtClean="0">
              <a:solidFill>
                <a:schemeClr val="tx1"/>
              </a:solidFill>
            </a:rPr>
            <a:t>Susținerea</a:t>
          </a:r>
          <a:r>
            <a:rPr lang="en-US" sz="900" b="1" kern="1200" dirty="0" smtClean="0">
              <a:solidFill>
                <a:schemeClr val="tx1"/>
              </a:solidFill>
            </a:rPr>
            <a:t> </a:t>
          </a:r>
          <a:r>
            <a:rPr lang="ro-RO" sz="900" b="1" kern="1200" noProof="0" dirty="0" smtClean="0">
              <a:solidFill>
                <a:schemeClr val="tx1"/>
              </a:solidFill>
            </a:rPr>
            <a:t>copiilor</a:t>
          </a:r>
          <a:r>
            <a:rPr lang="en-US" sz="900" b="1" kern="1200" dirty="0" smtClean="0">
              <a:solidFill>
                <a:schemeClr val="tx1"/>
              </a:solidFill>
            </a:rPr>
            <a:t> </a:t>
          </a:r>
          <a:r>
            <a:rPr lang="ro-RO" sz="900" b="1" kern="1200" noProof="0" dirty="0" smtClean="0">
              <a:solidFill>
                <a:schemeClr val="tx1"/>
              </a:solidFill>
            </a:rPr>
            <a:t>rămași fără  îngrijirea părintească</a:t>
          </a:r>
          <a:endParaRPr lang="ro-RO" sz="900" b="1" kern="1200" noProof="0" dirty="0">
            <a:solidFill>
              <a:schemeClr val="tx1"/>
            </a:solidFill>
          </a:endParaRPr>
        </a:p>
      </dsp:txBody>
      <dsp:txXfrm>
        <a:off x="3343107" y="1039058"/>
        <a:ext cx="1233845" cy="376172"/>
      </dsp:txXfrm>
    </dsp:sp>
    <dsp:sp modelId="{3E7AE9EB-8846-4D9E-9AC4-DE1DB5963E1E}">
      <dsp:nvSpPr>
        <dsp:cNvPr id="0" name=""/>
        <dsp:cNvSpPr/>
      </dsp:nvSpPr>
      <dsp:spPr>
        <a:xfrm>
          <a:off x="4724460" y="1035849"/>
          <a:ext cx="733040" cy="376172"/>
        </a:xfrm>
        <a:prstGeom prst="rect">
          <a:avLst/>
        </a:prstGeom>
        <a:solidFill>
          <a:schemeClr val="accent3">
            <a:alpha val="3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ro-RO" sz="900" b="1" kern="1200" dirty="0" smtClean="0">
              <a:solidFill>
                <a:schemeClr val="tx1"/>
              </a:solidFill>
            </a:rPr>
            <a:t>275</a:t>
          </a:r>
          <a:endParaRPr lang="en-US" sz="900" b="1" kern="1200" dirty="0">
            <a:solidFill>
              <a:schemeClr val="tx1"/>
            </a:solidFill>
          </a:endParaRPr>
        </a:p>
      </dsp:txBody>
      <dsp:txXfrm>
        <a:off x="4724460" y="1035849"/>
        <a:ext cx="733040" cy="376172"/>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79375" y="739775"/>
            <a:ext cx="6578600" cy="370046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73577" y="4686499"/>
            <a:ext cx="5388610" cy="4439841"/>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8" name="Shape 68"/>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8" name="Shape 88"/>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lang="ro-RO" noProof="0" dirty="0"/>
          </a:p>
        </p:txBody>
      </p:sp>
    </p:spTree>
    <p:extLst>
      <p:ext uri="{BB962C8B-B14F-4D97-AF65-F5344CB8AC3E}">
        <p14:creationId xmlns:p14="http://schemas.microsoft.com/office/powerpoint/2010/main" val="42375111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8" name="Shape 88"/>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ro-RO" dirty="0" smtClean="0"/>
              <a:t>TDS</a:t>
            </a:r>
            <a:r>
              <a:rPr lang="ro-RO" baseline="0" dirty="0" smtClean="0"/>
              <a:t>  se finanțează din BS conform documentelor de plată (cu marcarea respectivă)  prezentate la TR spre executare. Astfel după, cum s-a convenit, DTS finanțează necesitățile de finanțare a TDS de două ori pe </a:t>
            </a:r>
            <a:r>
              <a:rPr lang="ro-RO" baseline="0" dirty="0" err="1" smtClean="0"/>
              <a:t>săptămînă</a:t>
            </a:r>
            <a:r>
              <a:rPr lang="ro-RO" baseline="0" dirty="0" smtClean="0"/>
              <a:t>   -   în fiecare luni și joi.   </a:t>
            </a:r>
            <a:r>
              <a:rPr lang="ro-RO" baseline="0" dirty="0" err="1" smtClean="0"/>
              <a:t>Întrucît</a:t>
            </a:r>
            <a:r>
              <a:rPr lang="ro-RO" baseline="0" dirty="0" smtClean="0"/>
              <a:t> în </a:t>
            </a:r>
            <a:r>
              <a:rPr lang="ro-RO" baseline="0" dirty="0" err="1" smtClean="0"/>
              <a:t>contrile</a:t>
            </a:r>
            <a:r>
              <a:rPr lang="ro-RO" baseline="0" dirty="0" smtClean="0"/>
              <a:t>  BL  sunt solduri de mijloace bănești marcate (în general de la neexecutarea  integrală de către BL a finanțării precedente) DTS  calculează suma TDS  pentru fiecare buget de nivelul I și II după formula: </a:t>
            </a:r>
            <a:r>
              <a:rPr lang="ro-RO" b="1" baseline="0" dirty="0" smtClean="0"/>
              <a:t>total necesități </a:t>
            </a:r>
            <a:r>
              <a:rPr lang="ro-RO" b="0" baseline="0" dirty="0" smtClean="0"/>
              <a:t>(pe o anumită grupă)  </a:t>
            </a:r>
            <a:r>
              <a:rPr lang="ro-RO" baseline="0" dirty="0" smtClean="0"/>
              <a:t>- </a:t>
            </a:r>
            <a:r>
              <a:rPr lang="ro-RO" b="1" baseline="0" dirty="0" smtClean="0"/>
              <a:t>soldul de mijloace bănești marcate </a:t>
            </a:r>
            <a:r>
              <a:rPr lang="ro-RO" baseline="0" dirty="0" smtClean="0"/>
              <a:t>(pe aceeași grupă). Astfel se primește că soldul de mijloace bănești marcate în contul BL împreună cu TDS finanțate, care urmează să le primiți, acoperă exact (până la bani) suma documentelor de plată marcate, prezentate spre executare până la o anumită dată. </a:t>
            </a:r>
          </a:p>
          <a:p>
            <a:pPr marL="0" lvl="0" indent="0">
              <a:spcBef>
                <a:spcPts val="0"/>
              </a:spcBef>
              <a:spcAft>
                <a:spcPts val="0"/>
              </a:spcAft>
              <a:buNone/>
            </a:pPr>
            <a:r>
              <a:rPr lang="ro-RO" baseline="0" dirty="0" smtClean="0"/>
              <a:t>Ulterior, numai după înscrierea extrasului de către TR, direcțiile finanțe pot utiliza finanțarea respectivă pentru executarea documentelor.  </a:t>
            </a:r>
            <a:endParaRPr dirty="0"/>
          </a:p>
        </p:txBody>
      </p:sp>
    </p:spTree>
    <p:extLst>
      <p:ext uri="{BB962C8B-B14F-4D97-AF65-F5344CB8AC3E}">
        <p14:creationId xmlns:p14="http://schemas.microsoft.com/office/powerpoint/2010/main" val="1194852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Shape 225"/>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6" name="Shape 226"/>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ro-RO" dirty="0" smtClean="0"/>
              <a:t>Ce este important de înțeles și de știut  în mecanismul respectiv, este că:</a:t>
            </a:r>
          </a:p>
          <a:p>
            <a:pPr marL="171450" lvl="0" indent="-171450">
              <a:spcBef>
                <a:spcPts val="0"/>
              </a:spcBef>
              <a:spcAft>
                <a:spcPts val="0"/>
              </a:spcAft>
              <a:buFontTx/>
              <a:buChar char="-"/>
            </a:pPr>
            <a:r>
              <a:rPr lang="ro-RO" dirty="0" smtClean="0"/>
              <a:t>DTS generează necesitățile de finanțare la sfârșitul zilei precedente zilei </a:t>
            </a:r>
            <a:r>
              <a:rPr lang="ro-RO" baseline="0" dirty="0" smtClean="0"/>
              <a:t>în care se efectuează finanțarea respectivă de facto ( deoarece raportul cu care noi operăm – FA008/2, este unul voluminos și necesită timp pentru formare). </a:t>
            </a:r>
          </a:p>
          <a:p>
            <a:pPr marL="171450" lvl="0" indent="-171450">
              <a:spcBef>
                <a:spcPts val="0"/>
              </a:spcBef>
              <a:spcAft>
                <a:spcPts val="0"/>
              </a:spcAft>
              <a:buFontTx/>
              <a:buChar char="-"/>
            </a:pPr>
            <a:r>
              <a:rPr lang="ro-RO" baseline="0" dirty="0" smtClean="0"/>
              <a:t>În necesități sunt incluse documentele de plată marcate cu statutul </a:t>
            </a:r>
            <a:r>
              <a:rPr lang="en-US" sz="1100" b="1" dirty="0" smtClean="0">
                <a:solidFill>
                  <a:schemeClr val="tx1"/>
                </a:solidFill>
              </a:rPr>
              <a:t>“</a:t>
            </a:r>
            <a:r>
              <a:rPr lang="ro-RO" sz="1100" b="1" dirty="0" smtClean="0">
                <a:solidFill>
                  <a:schemeClr val="tx1"/>
                </a:solidFill>
              </a:rPr>
              <a:t>acceptat</a:t>
            </a:r>
            <a:r>
              <a:rPr lang="en-US" sz="1100" b="1" dirty="0" smtClean="0">
                <a:solidFill>
                  <a:schemeClr val="tx1"/>
                </a:solidFill>
              </a:rPr>
              <a:t>”</a:t>
            </a:r>
            <a:r>
              <a:rPr lang="ro-RO" sz="1100" dirty="0" smtClean="0">
                <a:solidFill>
                  <a:schemeClr val="tx1"/>
                </a:solidFill>
              </a:rPr>
              <a:t>,</a:t>
            </a:r>
            <a:r>
              <a:rPr lang="en-US" sz="1100" b="1" dirty="0" smtClean="0">
                <a:solidFill>
                  <a:schemeClr val="tx1"/>
                </a:solidFill>
              </a:rPr>
              <a:t>“</a:t>
            </a:r>
            <a:r>
              <a:rPr lang="ro-RO" sz="1100" b="1" dirty="0" smtClean="0">
                <a:solidFill>
                  <a:schemeClr val="tx1"/>
                </a:solidFill>
              </a:rPr>
              <a:t>spre examinare</a:t>
            </a:r>
            <a:r>
              <a:rPr lang="en-US" sz="1100" b="1" dirty="0" smtClean="0">
                <a:solidFill>
                  <a:schemeClr val="tx1"/>
                </a:solidFill>
              </a:rPr>
              <a:t>”</a:t>
            </a:r>
            <a:r>
              <a:rPr lang="en-US" sz="1100" dirty="0" smtClean="0">
                <a:solidFill>
                  <a:schemeClr val="tx1"/>
                </a:solidFill>
              </a:rPr>
              <a:t>, </a:t>
            </a:r>
            <a:r>
              <a:rPr lang="en-US" sz="1100" b="1" dirty="0" smtClean="0">
                <a:solidFill>
                  <a:schemeClr val="tx1"/>
                </a:solidFill>
              </a:rPr>
              <a:t>“importat”</a:t>
            </a:r>
            <a:r>
              <a:rPr lang="ro-RO" sz="1100" b="1" dirty="0" smtClean="0">
                <a:solidFill>
                  <a:schemeClr val="tx1"/>
                </a:solidFill>
              </a:rPr>
              <a:t>. </a:t>
            </a:r>
            <a:r>
              <a:rPr lang="ro-RO" sz="1100" b="0" dirty="0" smtClean="0">
                <a:solidFill>
                  <a:schemeClr val="tx1"/>
                </a:solidFill>
              </a:rPr>
              <a:t>Deci,  dacă la momentul</a:t>
            </a:r>
            <a:r>
              <a:rPr lang="ro-RO" sz="1100" b="0" baseline="0" dirty="0" smtClean="0">
                <a:solidFill>
                  <a:schemeClr val="tx1"/>
                </a:solidFill>
              </a:rPr>
              <a:t> generării necesităților  de finanțare a TDS  în modulul trez 2 existau astfel de documente marcate cu statutul respectiv, ele cu siguranță vor intra în necesități. </a:t>
            </a:r>
            <a:r>
              <a:rPr lang="ro-RO" sz="1100" b="1" baseline="0" dirty="0" smtClean="0">
                <a:solidFill>
                  <a:schemeClr val="tx1"/>
                </a:solidFill>
              </a:rPr>
              <a:t>Informativ </a:t>
            </a:r>
            <a:r>
              <a:rPr lang="ro-RO" sz="1100" b="0" baseline="0" dirty="0" smtClean="0">
                <a:solidFill>
                  <a:schemeClr val="tx1"/>
                </a:solidFill>
              </a:rPr>
              <a:t>- </a:t>
            </a:r>
            <a:r>
              <a:rPr lang="ro-RO" sz="1100" b="0" i="1" baseline="0" dirty="0" smtClean="0">
                <a:solidFill>
                  <a:schemeClr val="tx1"/>
                </a:solidFill>
              </a:rPr>
              <a:t>Odată ce un anumit document marcat a fost selectat de către BL în necesități (vorbim acum de necesitățile BL) – acesta va primi </a:t>
            </a:r>
            <a:r>
              <a:rPr lang="ro-RO" sz="1100" b="1" i="1" baseline="0" dirty="0" smtClean="0">
                <a:solidFill>
                  <a:schemeClr val="tx1"/>
                </a:solidFill>
              </a:rPr>
              <a:t>statutul inclus în necesități</a:t>
            </a:r>
            <a:r>
              <a:rPr lang="ro-RO" sz="1100" b="0" i="1" baseline="0" dirty="0" smtClean="0">
                <a:solidFill>
                  <a:schemeClr val="tx1"/>
                </a:solidFill>
              </a:rPr>
              <a:t>. Aceasta înseamnă că acest document marcat are acoperire de sold de mijloace bănești marcate, de pe contul bancar al BL. Respectiv acesta va duce la diminuarea soldului corespunzător. </a:t>
            </a:r>
          </a:p>
          <a:p>
            <a:pPr marL="171450" lvl="0" indent="-171450">
              <a:spcBef>
                <a:spcPts val="0"/>
              </a:spcBef>
              <a:spcAft>
                <a:spcPts val="0"/>
              </a:spcAft>
              <a:buFontTx/>
              <a:buChar char="-"/>
            </a:pPr>
            <a:r>
              <a:rPr lang="ro-RO" sz="1100" b="0" baseline="0" dirty="0" smtClean="0">
                <a:solidFill>
                  <a:schemeClr val="tx1"/>
                </a:solidFill>
              </a:rPr>
              <a:t>Alt aspect în mecanismul dat este că TDS se înregistrează pe contul bancar al BL în ziua în care au fost  finanțate acestea de către DTS, însă pentru a putea executa documentele respective (pentru care a  fost calculată finanțarea) este necesar ca TR să înscrie  în modulul trez2, extrasul bancar din ziua în care s-a efectuat finanțarea. </a:t>
            </a:r>
          </a:p>
          <a:p>
            <a:pPr marL="171450" lvl="0" indent="-171450">
              <a:spcBef>
                <a:spcPts val="0"/>
              </a:spcBef>
              <a:spcAft>
                <a:spcPts val="0"/>
              </a:spcAft>
              <a:buFontTx/>
              <a:buChar char="-"/>
            </a:pPr>
            <a:r>
              <a:rPr lang="ro-RO" sz="1100" b="0" baseline="0" dirty="0" smtClean="0">
                <a:solidFill>
                  <a:schemeClr val="tx1"/>
                </a:solidFill>
              </a:rPr>
              <a:t>Cum am menționat anterior, la finanțarea documentelor de către direcțiile finanțe este necesar să se țină cont de data când DTS a generat necesitățile. În acest scop aveți  posibilitatea ca atunci când generați necesitățile BL pentru finanțare,  să aplicați în filtru termenul până la ce dată documentele să fie incluse în necesitățile dvs.  În acest mod se va respecta principiul primul venit, primul servit. Iar documentele care au fost prezentate mai târziu de această dată, vor rămâne în necesități pentru următoarea finanțare.</a:t>
            </a:r>
            <a:endParaRPr lang="ro-RO" b="0" baseline="0" dirty="0" smtClean="0"/>
          </a:p>
          <a:p>
            <a:pPr marL="0" lvl="0" indent="0">
              <a:spcBef>
                <a:spcPts val="0"/>
              </a:spcBef>
              <a:spcAft>
                <a:spcPts val="0"/>
              </a:spcAft>
              <a:buNone/>
            </a:pPr>
            <a:r>
              <a:rPr lang="ro-RO" baseline="0" dirty="0" smtClean="0"/>
              <a:t> </a:t>
            </a:r>
            <a:endParaRPr dirty="0"/>
          </a:p>
        </p:txBody>
      </p:sp>
    </p:spTree>
    <p:extLst>
      <p:ext uri="{BB962C8B-B14F-4D97-AF65-F5344CB8AC3E}">
        <p14:creationId xmlns:p14="http://schemas.microsoft.com/office/powerpoint/2010/main" val="3004502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9700" indent="0">
              <a:buNone/>
            </a:pPr>
            <a:r>
              <a:rPr lang="ro-RO" dirty="0" smtClean="0"/>
              <a:t>Luând în considerare că</a:t>
            </a:r>
            <a:r>
              <a:rPr lang="ro-RO" baseline="0" dirty="0" smtClean="0"/>
              <a:t> la finele anului 2017, ultima finanțare pentru TDS gr9 - învățământ nu a fost executată în baza necesităților dar a fost executat integral soldul TDS din BS pentru gr.9, în rezultat la începutul anului 2018, în BL este un sold de mijloace bănești la gr.9, care conform </a:t>
            </a:r>
            <a:r>
              <a:rPr lang="ro-RO" b="1" baseline="0" dirty="0" smtClean="0">
                <a:solidFill>
                  <a:srgbClr val="FF0000"/>
                </a:solidFill>
              </a:rPr>
              <a:t>legii privind </a:t>
            </a:r>
            <a:r>
              <a:rPr lang="ro-RO" b="1" baseline="0" dirty="0" err="1" smtClean="0">
                <a:solidFill>
                  <a:srgbClr val="FF0000"/>
                </a:solidFill>
              </a:rPr>
              <a:t>finantele</a:t>
            </a:r>
            <a:r>
              <a:rPr lang="ro-RO" b="1" baseline="0" dirty="0" smtClean="0">
                <a:solidFill>
                  <a:srgbClr val="FF0000"/>
                </a:solidFill>
              </a:rPr>
              <a:t> publice </a:t>
            </a:r>
            <a:r>
              <a:rPr lang="ro-RO" baseline="0" dirty="0" smtClean="0"/>
              <a:t>locale, </a:t>
            </a:r>
            <a:r>
              <a:rPr lang="ro-RO" baseline="0" dirty="0" err="1" smtClean="0"/>
              <a:t>urmeaza</a:t>
            </a:r>
            <a:r>
              <a:rPr lang="ro-RO" baseline="0" dirty="0" smtClean="0"/>
              <a:t> a fi repartizat prin decizia </a:t>
            </a:r>
            <a:r>
              <a:rPr lang="ro-RO" baseline="0" dirty="0" err="1" smtClean="0"/>
              <a:t>autoritaților</a:t>
            </a:r>
            <a:r>
              <a:rPr lang="ro-RO" baseline="0" dirty="0" smtClean="0"/>
              <a:t> executive. </a:t>
            </a:r>
          </a:p>
          <a:p>
            <a:pPr marL="139700" indent="0">
              <a:buNone/>
            </a:pPr>
            <a:r>
              <a:rPr lang="ro-RO" baseline="0" dirty="0" smtClean="0"/>
              <a:t>Totodată, </a:t>
            </a:r>
            <a:r>
              <a:rPr lang="ro-RO" baseline="0" dirty="0" err="1" smtClean="0"/>
              <a:t>întrucît</a:t>
            </a:r>
            <a:r>
              <a:rPr lang="ro-RO" baseline="0" dirty="0" smtClean="0"/>
              <a:t> acest sold la fel este </a:t>
            </a:r>
            <a:r>
              <a:rPr lang="ro-RO" baseline="0" dirty="0" err="1" smtClean="0"/>
              <a:t>markat</a:t>
            </a:r>
            <a:r>
              <a:rPr lang="ro-RO" baseline="0" dirty="0" smtClean="0"/>
              <a:t> (marcher NV),  la finanțarea </a:t>
            </a:r>
            <a:r>
              <a:rPr lang="ro-RO" baseline="0" dirty="0" err="1" smtClean="0"/>
              <a:t>necesi</a:t>
            </a:r>
            <a:r>
              <a:rPr lang="ro-RO" baseline="0" dirty="0" smtClean="0"/>
              <a:t> </a:t>
            </a:r>
            <a:endParaRPr lang="en-US" dirty="0"/>
          </a:p>
        </p:txBody>
      </p:sp>
    </p:spTree>
    <p:extLst>
      <p:ext uri="{BB962C8B-B14F-4D97-AF65-F5344CB8AC3E}">
        <p14:creationId xmlns:p14="http://schemas.microsoft.com/office/powerpoint/2010/main" val="29422412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0" name="Shape 110"/>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ro-RO" dirty="0" smtClean="0"/>
              <a:t>O altă problemă, care apare mai des în ultimul trimestru al anului bugetar, este că unele instituții continuă sa prezinte spre executare documente de plată</a:t>
            </a:r>
            <a:r>
              <a:rPr lang="ro-RO" baseline="0" dirty="0" smtClean="0"/>
              <a:t> (cu </a:t>
            </a:r>
            <a:r>
              <a:rPr lang="ro-RO" baseline="0" dirty="0" err="1" smtClean="0"/>
              <a:t>marchere</a:t>
            </a:r>
            <a:r>
              <a:rPr lang="ro-RO" baseline="0" dirty="0" smtClean="0"/>
              <a:t>) contrar faptului că soldul de alocații pentru TDS din bugetul de stat este executat 100%. Aceasta se </a:t>
            </a:r>
            <a:r>
              <a:rPr lang="ro-RO" baseline="0" dirty="0" err="1" smtClean="0"/>
              <a:t>întîmplă</a:t>
            </a:r>
            <a:r>
              <a:rPr lang="ro-RO" baseline="0" dirty="0" smtClean="0"/>
              <a:t> pentru că la acceptarea documentelor de plată marcate sistemul verifică doar soldul de alocații în BL pentru grupele funcționale respective, care de obicei este mai mare </a:t>
            </a:r>
            <a:r>
              <a:rPr lang="ro-RO" baseline="0" dirty="0" err="1" smtClean="0"/>
              <a:t>decît</a:t>
            </a:r>
            <a:r>
              <a:rPr lang="ro-RO" baseline="0" dirty="0" smtClean="0"/>
              <a:t> TDS. În asemenea cazuri, spre </a:t>
            </a:r>
            <a:r>
              <a:rPr lang="ro-RO" baseline="0" dirty="0" err="1" smtClean="0"/>
              <a:t>sfîrșitul</a:t>
            </a:r>
            <a:r>
              <a:rPr lang="ro-RO" baseline="0" dirty="0" smtClean="0"/>
              <a:t> anului, este cazul să verificați care este soldul neexecutat de  TDS și să prezentați documentele marcate in sumă egală cu acest sold neexecutat din BS iar restul documentelor (adică diferența) urmează să fie finanțată din sursele BL.</a:t>
            </a:r>
            <a:endParaRPr dirty="0"/>
          </a:p>
        </p:txBody>
      </p:sp>
    </p:spTree>
    <p:extLst>
      <p:ext uri="{BB962C8B-B14F-4D97-AF65-F5344CB8AC3E}">
        <p14:creationId xmlns:p14="http://schemas.microsoft.com/office/powerpoint/2010/main" val="36351449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0" name="Shape 110"/>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extLst>
      <p:ext uri="{BB962C8B-B14F-4D97-AF65-F5344CB8AC3E}">
        <p14:creationId xmlns:p14="http://schemas.microsoft.com/office/powerpoint/2010/main" val="28271485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0" name="Shape 110"/>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extLst>
      <p:ext uri="{BB962C8B-B14F-4D97-AF65-F5344CB8AC3E}">
        <p14:creationId xmlns:p14="http://schemas.microsoft.com/office/powerpoint/2010/main" val="33911102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3" name="Shape 163"/>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Shape 9"/>
        <p:cNvGrpSpPr/>
        <p:nvPr/>
      </p:nvGrpSpPr>
      <p:grpSpPr>
        <a:xfrm>
          <a:off x="0" y="0"/>
          <a:ext cx="0" cy="0"/>
          <a:chOff x="0" y="0"/>
          <a:chExt cx="0" cy="0"/>
        </a:xfrm>
      </p:grpSpPr>
      <p:sp>
        <p:nvSpPr>
          <p:cNvPr id="10" name="Shape 10"/>
          <p:cNvSpPr/>
          <p:nvPr/>
        </p:nvSpPr>
        <p:spPr>
          <a:xfrm>
            <a:off x="-25" y="0"/>
            <a:ext cx="9144000" cy="2571600"/>
          </a:xfrm>
          <a:prstGeom prst="rect">
            <a:avLst/>
          </a:prstGeom>
          <a:solidFill>
            <a:srgbClr val="00BEF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pic>
        <p:nvPicPr>
          <p:cNvPr id="11" name="Shape 11" descr="marco.png"/>
          <p:cNvPicPr preferRelativeResize="0"/>
          <p:nvPr/>
        </p:nvPicPr>
        <p:blipFill>
          <a:blip r:embed="rId2">
            <a:alphaModFix/>
          </a:blip>
          <a:stretch>
            <a:fillRect/>
          </a:stretch>
        </p:blipFill>
        <p:spPr>
          <a:xfrm>
            <a:off x="0" y="0"/>
            <a:ext cx="9144000" cy="5143500"/>
          </a:xfrm>
          <a:prstGeom prst="rect">
            <a:avLst/>
          </a:prstGeom>
          <a:noFill/>
          <a:ln>
            <a:noFill/>
          </a:ln>
        </p:spPr>
      </p:pic>
      <p:sp>
        <p:nvSpPr>
          <p:cNvPr id="12" name="Shape 12"/>
          <p:cNvSpPr txBox="1">
            <a:spLocks noGrp="1"/>
          </p:cNvSpPr>
          <p:nvPr>
            <p:ph type="ctrTitle"/>
          </p:nvPr>
        </p:nvSpPr>
        <p:spPr>
          <a:xfrm>
            <a:off x="1139200" y="645550"/>
            <a:ext cx="6865800" cy="1926300"/>
          </a:xfrm>
          <a:prstGeom prst="rect">
            <a:avLst/>
          </a:prstGeom>
        </p:spPr>
        <p:txBody>
          <a:bodyPr spcFirstLastPara="1" wrap="square" lIns="91425" tIns="91425" rIns="91425" bIns="91425" anchor="b" anchorCtr="0"/>
          <a:lstStyle>
            <a:lvl1pPr lvl="0">
              <a:spcBef>
                <a:spcPts val="0"/>
              </a:spcBef>
              <a:spcAft>
                <a:spcPts val="0"/>
              </a:spcAft>
              <a:buClr>
                <a:srgbClr val="FFFFFF"/>
              </a:buClr>
              <a:buSzPts val="3600"/>
              <a:buNone/>
              <a:defRPr sz="3600">
                <a:solidFill>
                  <a:srgbClr val="FFFFFF"/>
                </a:solidFill>
              </a:defRPr>
            </a:lvl1pPr>
            <a:lvl2pPr lvl="1">
              <a:spcBef>
                <a:spcPts val="0"/>
              </a:spcBef>
              <a:spcAft>
                <a:spcPts val="0"/>
              </a:spcAft>
              <a:buClr>
                <a:srgbClr val="FFFFFF"/>
              </a:buClr>
              <a:buSzPts val="3600"/>
              <a:buNone/>
              <a:defRPr sz="3600">
                <a:solidFill>
                  <a:srgbClr val="FFFFFF"/>
                </a:solidFill>
              </a:defRPr>
            </a:lvl2pPr>
            <a:lvl3pPr lvl="2">
              <a:spcBef>
                <a:spcPts val="0"/>
              </a:spcBef>
              <a:spcAft>
                <a:spcPts val="0"/>
              </a:spcAft>
              <a:buClr>
                <a:srgbClr val="FFFFFF"/>
              </a:buClr>
              <a:buSzPts val="3600"/>
              <a:buNone/>
              <a:defRPr sz="3600">
                <a:solidFill>
                  <a:srgbClr val="FFFFFF"/>
                </a:solidFill>
              </a:defRPr>
            </a:lvl3pPr>
            <a:lvl4pPr lvl="3">
              <a:spcBef>
                <a:spcPts val="0"/>
              </a:spcBef>
              <a:spcAft>
                <a:spcPts val="0"/>
              </a:spcAft>
              <a:buClr>
                <a:srgbClr val="FFFFFF"/>
              </a:buClr>
              <a:buSzPts val="3600"/>
              <a:buNone/>
              <a:defRPr sz="3600">
                <a:solidFill>
                  <a:srgbClr val="FFFFFF"/>
                </a:solidFill>
              </a:defRPr>
            </a:lvl4pPr>
            <a:lvl5pPr lvl="4">
              <a:spcBef>
                <a:spcPts val="0"/>
              </a:spcBef>
              <a:spcAft>
                <a:spcPts val="0"/>
              </a:spcAft>
              <a:buClr>
                <a:srgbClr val="FFFFFF"/>
              </a:buClr>
              <a:buSzPts val="3600"/>
              <a:buNone/>
              <a:defRPr sz="3600">
                <a:solidFill>
                  <a:srgbClr val="FFFFFF"/>
                </a:solidFill>
              </a:defRPr>
            </a:lvl5pPr>
            <a:lvl6pPr lvl="5">
              <a:spcBef>
                <a:spcPts val="0"/>
              </a:spcBef>
              <a:spcAft>
                <a:spcPts val="0"/>
              </a:spcAft>
              <a:buClr>
                <a:srgbClr val="FFFFFF"/>
              </a:buClr>
              <a:buSzPts val="3600"/>
              <a:buNone/>
              <a:defRPr sz="3600">
                <a:solidFill>
                  <a:srgbClr val="FFFFFF"/>
                </a:solidFill>
              </a:defRPr>
            </a:lvl6pPr>
            <a:lvl7pPr lvl="6">
              <a:spcBef>
                <a:spcPts val="0"/>
              </a:spcBef>
              <a:spcAft>
                <a:spcPts val="0"/>
              </a:spcAft>
              <a:buClr>
                <a:srgbClr val="FFFFFF"/>
              </a:buClr>
              <a:buSzPts val="3600"/>
              <a:buNone/>
              <a:defRPr sz="3600">
                <a:solidFill>
                  <a:srgbClr val="FFFFFF"/>
                </a:solidFill>
              </a:defRPr>
            </a:lvl7pPr>
            <a:lvl8pPr lvl="7">
              <a:spcBef>
                <a:spcPts val="0"/>
              </a:spcBef>
              <a:spcAft>
                <a:spcPts val="0"/>
              </a:spcAft>
              <a:buClr>
                <a:srgbClr val="FFFFFF"/>
              </a:buClr>
              <a:buSzPts val="3600"/>
              <a:buNone/>
              <a:defRPr sz="3600">
                <a:solidFill>
                  <a:srgbClr val="FFFFFF"/>
                </a:solidFill>
              </a:defRPr>
            </a:lvl8pPr>
            <a:lvl9pPr lvl="8">
              <a:spcBef>
                <a:spcPts val="0"/>
              </a:spcBef>
              <a:spcAft>
                <a:spcPts val="0"/>
              </a:spcAft>
              <a:buClr>
                <a:srgbClr val="FFFFFF"/>
              </a:buClr>
              <a:buSzPts val="3600"/>
              <a:buNone/>
              <a:defRPr sz="3600">
                <a:solidFill>
                  <a:srgbClr val="FFFFFF"/>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24"/>
        <p:cNvGrpSpPr/>
        <p:nvPr/>
      </p:nvGrpSpPr>
      <p:grpSpPr>
        <a:xfrm>
          <a:off x="0" y="0"/>
          <a:ext cx="0" cy="0"/>
          <a:chOff x="0" y="0"/>
          <a:chExt cx="0" cy="0"/>
        </a:xfrm>
      </p:grpSpPr>
      <p:sp>
        <p:nvSpPr>
          <p:cNvPr id="25" name="Shape 25"/>
          <p:cNvSpPr/>
          <p:nvPr/>
        </p:nvSpPr>
        <p:spPr>
          <a:xfrm>
            <a:off x="-25" y="0"/>
            <a:ext cx="9144000" cy="1312500"/>
          </a:xfrm>
          <a:prstGeom prst="rect">
            <a:avLst/>
          </a:prstGeom>
          <a:solidFill>
            <a:srgbClr val="00BEF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27" name="Shape 27"/>
          <p:cNvSpPr txBox="1">
            <a:spLocks noGrp="1"/>
          </p:cNvSpPr>
          <p:nvPr>
            <p:ph type="title"/>
          </p:nvPr>
        </p:nvSpPr>
        <p:spPr>
          <a:xfrm>
            <a:off x="1010200" y="648725"/>
            <a:ext cx="7131300" cy="671400"/>
          </a:xfrm>
          <a:prstGeom prst="rect">
            <a:avLst/>
          </a:prstGeom>
        </p:spPr>
        <p:txBody>
          <a:bodyPr spcFirstLastPara="1" wrap="square" lIns="91425" tIns="91425" rIns="91425" bIns="91425" anchor="b" anchorCtr="0"/>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8" name="Shape 28"/>
          <p:cNvSpPr txBox="1">
            <a:spLocks noGrp="1"/>
          </p:cNvSpPr>
          <p:nvPr>
            <p:ph type="body" idx="1"/>
          </p:nvPr>
        </p:nvSpPr>
        <p:spPr>
          <a:xfrm>
            <a:off x="1010200" y="1434950"/>
            <a:ext cx="7131300" cy="2780100"/>
          </a:xfrm>
          <a:prstGeom prst="rect">
            <a:avLst/>
          </a:prstGeom>
        </p:spPr>
        <p:txBody>
          <a:bodyPr spcFirstLastPara="1" wrap="square" lIns="91425" tIns="91425" rIns="91425" bIns="91425" anchor="t" anchorCtr="0"/>
          <a:lstStyle>
            <a:lvl1pPr marL="457200" lvl="0" indent="-381000">
              <a:spcBef>
                <a:spcPts val="600"/>
              </a:spcBef>
              <a:spcAft>
                <a:spcPts val="0"/>
              </a:spcAft>
              <a:buSzPts val="2400"/>
              <a:buChar char="»"/>
              <a:defRPr/>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81000">
              <a:spcBef>
                <a:spcPts val="0"/>
              </a:spcBef>
              <a:spcAft>
                <a:spcPts val="0"/>
              </a:spcAft>
              <a:buSzPts val="2400"/>
              <a:buChar char="●"/>
              <a:defRPr/>
            </a:lvl4pPr>
            <a:lvl5pPr marL="2286000" lvl="4" indent="-381000">
              <a:spcBef>
                <a:spcPts val="0"/>
              </a:spcBef>
              <a:spcAft>
                <a:spcPts val="0"/>
              </a:spcAft>
              <a:buSzPts val="2400"/>
              <a:buChar char="○"/>
              <a:defRPr/>
            </a:lvl5pPr>
            <a:lvl6pPr marL="2743200" lvl="5" indent="-381000">
              <a:spcBef>
                <a:spcPts val="0"/>
              </a:spcBef>
              <a:spcAft>
                <a:spcPts val="0"/>
              </a:spcAft>
              <a:buSzPts val="2400"/>
              <a:buChar char="■"/>
              <a:defRPr/>
            </a:lvl6pPr>
            <a:lvl7pPr marL="3200400" lvl="6" indent="-381000">
              <a:spcBef>
                <a:spcPts val="0"/>
              </a:spcBef>
              <a:spcAft>
                <a:spcPts val="0"/>
              </a:spcAft>
              <a:buSzPts val="2400"/>
              <a:buChar char="●"/>
              <a:defRPr/>
            </a:lvl7pPr>
            <a:lvl8pPr marL="3657600" lvl="7" indent="-381000">
              <a:spcBef>
                <a:spcPts val="0"/>
              </a:spcBef>
              <a:spcAft>
                <a:spcPts val="0"/>
              </a:spcAft>
              <a:buSzPts val="2400"/>
              <a:buChar char="○"/>
              <a:defRPr/>
            </a:lvl8pPr>
            <a:lvl9pPr marL="4114800" lvl="8" indent="-381000">
              <a:spcBef>
                <a:spcPts val="0"/>
              </a:spcBef>
              <a:spcAft>
                <a:spcPts val="0"/>
              </a:spcAft>
              <a:buSzPts val="2400"/>
              <a:buChar char="■"/>
              <a:defRPr/>
            </a:lvl9pPr>
          </a:lstStyle>
          <a:p>
            <a:endParaRPr/>
          </a:p>
        </p:txBody>
      </p:sp>
      <p:sp>
        <p:nvSpPr>
          <p:cNvPr id="29" name="Shape 29"/>
          <p:cNvSpPr txBox="1">
            <a:spLocks noGrp="1"/>
          </p:cNvSpPr>
          <p:nvPr>
            <p:ph type="sldNum" idx="12"/>
          </p:nvPr>
        </p:nvSpPr>
        <p:spPr>
          <a:xfrm>
            <a:off x="7766425" y="648725"/>
            <a:ext cx="548700" cy="6714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fld id="{00000000-1234-1234-1234-123412341234}" type="slidenum">
              <a:rPr lang="en"/>
              <a:t>‹#›</a:t>
            </a:fld>
            <a:endParaRPr dirty="0"/>
          </a:p>
        </p:txBody>
      </p:sp>
      <p:sp>
        <p:nvSpPr>
          <p:cNvPr id="2" name="Frame 1"/>
          <p:cNvSpPr/>
          <p:nvPr userDrawn="1"/>
        </p:nvSpPr>
        <p:spPr>
          <a:xfrm>
            <a:off x="-25" y="0"/>
            <a:ext cx="9144000" cy="5143500"/>
          </a:xfrm>
          <a:prstGeom prst="frame">
            <a:avLst>
              <a:gd name="adj1" fmla="val 3476"/>
            </a:avLst>
          </a:prstGeom>
          <a:solidFill>
            <a:schemeClr val="bg2">
              <a:lumMod val="40000"/>
              <a:lumOff val="60000"/>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37"/>
        <p:cNvGrpSpPr/>
        <p:nvPr/>
      </p:nvGrpSpPr>
      <p:grpSpPr>
        <a:xfrm>
          <a:off x="0" y="0"/>
          <a:ext cx="0" cy="0"/>
          <a:chOff x="0" y="0"/>
          <a:chExt cx="0" cy="0"/>
        </a:xfrm>
      </p:grpSpPr>
      <p:sp>
        <p:nvSpPr>
          <p:cNvPr id="38" name="Shape 38"/>
          <p:cNvSpPr/>
          <p:nvPr/>
        </p:nvSpPr>
        <p:spPr>
          <a:xfrm>
            <a:off x="-25" y="0"/>
            <a:ext cx="9144000" cy="1312500"/>
          </a:xfrm>
          <a:prstGeom prst="rect">
            <a:avLst/>
          </a:prstGeom>
          <a:solidFill>
            <a:srgbClr val="00BEF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pic>
        <p:nvPicPr>
          <p:cNvPr id="39" name="Shape 39" descr="marco.png"/>
          <p:cNvPicPr preferRelativeResize="0"/>
          <p:nvPr userDrawn="1"/>
        </p:nvPicPr>
        <p:blipFill>
          <a:blip r:embed="rId2">
            <a:alphaModFix/>
          </a:blip>
          <a:stretch>
            <a:fillRect/>
          </a:stretch>
        </p:blipFill>
        <p:spPr>
          <a:xfrm>
            <a:off x="0" y="0"/>
            <a:ext cx="9144000" cy="5143500"/>
          </a:xfrm>
          <a:prstGeom prst="rect">
            <a:avLst/>
          </a:prstGeom>
          <a:noFill/>
          <a:ln>
            <a:noFill/>
          </a:ln>
        </p:spPr>
      </p:pic>
      <p:sp>
        <p:nvSpPr>
          <p:cNvPr id="40" name="Shape 40"/>
          <p:cNvSpPr txBox="1">
            <a:spLocks noGrp="1"/>
          </p:cNvSpPr>
          <p:nvPr>
            <p:ph type="title"/>
          </p:nvPr>
        </p:nvSpPr>
        <p:spPr>
          <a:xfrm>
            <a:off x="1010200" y="648725"/>
            <a:ext cx="7131300" cy="671400"/>
          </a:xfrm>
          <a:prstGeom prst="rect">
            <a:avLst/>
          </a:prstGeom>
        </p:spPr>
        <p:txBody>
          <a:bodyPr spcFirstLastPara="1" wrap="square" lIns="91425" tIns="91425" rIns="91425" bIns="91425" anchor="b" anchorCtr="0"/>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dirty="0"/>
          </a:p>
        </p:txBody>
      </p:sp>
      <p:sp>
        <p:nvSpPr>
          <p:cNvPr id="41" name="Shape 41"/>
          <p:cNvSpPr txBox="1">
            <a:spLocks noGrp="1"/>
          </p:cNvSpPr>
          <p:nvPr>
            <p:ph type="body" idx="1"/>
          </p:nvPr>
        </p:nvSpPr>
        <p:spPr>
          <a:xfrm>
            <a:off x="1010200" y="1458421"/>
            <a:ext cx="2298600" cy="2855400"/>
          </a:xfrm>
          <a:prstGeom prst="rect">
            <a:avLst/>
          </a:prstGeom>
        </p:spPr>
        <p:txBody>
          <a:bodyPr spcFirstLastPara="1" wrap="square" lIns="91425" tIns="91425" rIns="91425" bIns="91425" anchor="t" anchorCtr="0"/>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2" name="Shape 42"/>
          <p:cNvSpPr txBox="1">
            <a:spLocks noGrp="1"/>
          </p:cNvSpPr>
          <p:nvPr>
            <p:ph type="body" idx="2"/>
          </p:nvPr>
        </p:nvSpPr>
        <p:spPr>
          <a:xfrm>
            <a:off x="3426550" y="1458421"/>
            <a:ext cx="2298600" cy="2855400"/>
          </a:xfrm>
          <a:prstGeom prst="rect">
            <a:avLst/>
          </a:prstGeom>
        </p:spPr>
        <p:txBody>
          <a:bodyPr spcFirstLastPara="1" wrap="square" lIns="91425" tIns="91425" rIns="91425" bIns="91425" anchor="t" anchorCtr="0"/>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dirty="0"/>
          </a:p>
        </p:txBody>
      </p:sp>
      <p:sp>
        <p:nvSpPr>
          <p:cNvPr id="43" name="Shape 43"/>
          <p:cNvSpPr txBox="1">
            <a:spLocks noGrp="1"/>
          </p:cNvSpPr>
          <p:nvPr>
            <p:ph type="body" idx="3"/>
          </p:nvPr>
        </p:nvSpPr>
        <p:spPr>
          <a:xfrm>
            <a:off x="5842900" y="1458421"/>
            <a:ext cx="2298600" cy="2855400"/>
          </a:xfrm>
          <a:prstGeom prst="rect">
            <a:avLst/>
          </a:prstGeom>
        </p:spPr>
        <p:txBody>
          <a:bodyPr spcFirstLastPara="1" wrap="square" lIns="91425" tIns="91425" rIns="91425" bIns="91425" anchor="t" anchorCtr="0"/>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4" name="Shape 44"/>
          <p:cNvSpPr txBox="1">
            <a:spLocks noGrp="1"/>
          </p:cNvSpPr>
          <p:nvPr>
            <p:ph type="sldNum" idx="12"/>
          </p:nvPr>
        </p:nvSpPr>
        <p:spPr>
          <a:xfrm>
            <a:off x="7766425" y="648725"/>
            <a:ext cx="548700" cy="6714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fld id="{00000000-1234-1234-1234-123412341234}" type="slidenum">
              <a:rPr lang="en"/>
              <a:t>‹#›</a:t>
            </a:fld>
            <a:endParaRPr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cSld name="Image background">
    <p:spTree>
      <p:nvGrpSpPr>
        <p:cNvPr id="1" name="Shape 50"/>
        <p:cNvGrpSpPr/>
        <p:nvPr/>
      </p:nvGrpSpPr>
      <p:grpSpPr>
        <a:xfrm>
          <a:off x="0" y="0"/>
          <a:ext cx="0" cy="0"/>
          <a:chOff x="0" y="0"/>
          <a:chExt cx="0" cy="0"/>
        </a:xfrm>
      </p:grpSpPr>
      <p:sp>
        <p:nvSpPr>
          <p:cNvPr id="2" name="Rectangle 1"/>
          <p:cNvSpPr/>
          <p:nvPr userDrawn="1"/>
        </p:nvSpPr>
        <p:spPr>
          <a:xfrm>
            <a:off x="0" y="0"/>
            <a:ext cx="9144000" cy="54032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1010200" y="648725"/>
            <a:ext cx="7131300" cy="671400"/>
          </a:xfrm>
          <a:prstGeom prst="rect">
            <a:avLst/>
          </a:prstGeom>
          <a:noFill/>
          <a:ln>
            <a:noFill/>
          </a:ln>
        </p:spPr>
        <p:txBody>
          <a:bodyPr spcFirstLastPara="1" wrap="square" lIns="91425" tIns="91425" rIns="91425" bIns="91425" anchor="b" anchorCtr="0"/>
          <a:lstStyle>
            <a:lvl1pPr lvl="0">
              <a:spcBef>
                <a:spcPts val="0"/>
              </a:spcBef>
              <a:spcAft>
                <a:spcPts val="0"/>
              </a:spcAft>
              <a:buClr>
                <a:srgbClr val="FFFFFF"/>
              </a:buClr>
              <a:buSzPts val="1400"/>
              <a:buFont typeface="Montserrat"/>
              <a:buNone/>
              <a:defRPr b="1">
                <a:solidFill>
                  <a:srgbClr val="FFFFFF"/>
                </a:solidFill>
                <a:latin typeface="Montserrat"/>
                <a:ea typeface="Montserrat"/>
                <a:cs typeface="Montserrat"/>
                <a:sym typeface="Montserrat"/>
              </a:defRPr>
            </a:lvl1pPr>
            <a:lvl2pPr lvl="1">
              <a:spcBef>
                <a:spcPts val="0"/>
              </a:spcBef>
              <a:spcAft>
                <a:spcPts val="0"/>
              </a:spcAft>
              <a:buClr>
                <a:srgbClr val="FFFFFF"/>
              </a:buClr>
              <a:buSzPts val="1400"/>
              <a:buFont typeface="Montserrat"/>
              <a:buNone/>
              <a:defRPr b="1">
                <a:solidFill>
                  <a:srgbClr val="FFFFFF"/>
                </a:solidFill>
                <a:latin typeface="Montserrat"/>
                <a:ea typeface="Montserrat"/>
                <a:cs typeface="Montserrat"/>
                <a:sym typeface="Montserrat"/>
              </a:defRPr>
            </a:lvl2pPr>
            <a:lvl3pPr lvl="2">
              <a:spcBef>
                <a:spcPts val="0"/>
              </a:spcBef>
              <a:spcAft>
                <a:spcPts val="0"/>
              </a:spcAft>
              <a:buClr>
                <a:srgbClr val="FFFFFF"/>
              </a:buClr>
              <a:buSzPts val="1400"/>
              <a:buFont typeface="Montserrat"/>
              <a:buNone/>
              <a:defRPr b="1">
                <a:solidFill>
                  <a:srgbClr val="FFFFFF"/>
                </a:solidFill>
                <a:latin typeface="Montserrat"/>
                <a:ea typeface="Montserrat"/>
                <a:cs typeface="Montserrat"/>
                <a:sym typeface="Montserrat"/>
              </a:defRPr>
            </a:lvl3pPr>
            <a:lvl4pPr lvl="3">
              <a:spcBef>
                <a:spcPts val="0"/>
              </a:spcBef>
              <a:spcAft>
                <a:spcPts val="0"/>
              </a:spcAft>
              <a:buClr>
                <a:srgbClr val="FFFFFF"/>
              </a:buClr>
              <a:buSzPts val="1400"/>
              <a:buFont typeface="Montserrat"/>
              <a:buNone/>
              <a:defRPr b="1">
                <a:solidFill>
                  <a:srgbClr val="FFFFFF"/>
                </a:solidFill>
                <a:latin typeface="Montserrat"/>
                <a:ea typeface="Montserrat"/>
                <a:cs typeface="Montserrat"/>
                <a:sym typeface="Montserrat"/>
              </a:defRPr>
            </a:lvl4pPr>
            <a:lvl5pPr lvl="4">
              <a:spcBef>
                <a:spcPts val="0"/>
              </a:spcBef>
              <a:spcAft>
                <a:spcPts val="0"/>
              </a:spcAft>
              <a:buClr>
                <a:srgbClr val="FFFFFF"/>
              </a:buClr>
              <a:buSzPts val="1400"/>
              <a:buFont typeface="Montserrat"/>
              <a:buNone/>
              <a:defRPr b="1">
                <a:solidFill>
                  <a:srgbClr val="FFFFFF"/>
                </a:solidFill>
                <a:latin typeface="Montserrat"/>
                <a:ea typeface="Montserrat"/>
                <a:cs typeface="Montserrat"/>
                <a:sym typeface="Montserrat"/>
              </a:defRPr>
            </a:lvl5pPr>
            <a:lvl6pPr lvl="5">
              <a:spcBef>
                <a:spcPts val="0"/>
              </a:spcBef>
              <a:spcAft>
                <a:spcPts val="0"/>
              </a:spcAft>
              <a:buClr>
                <a:srgbClr val="FFFFFF"/>
              </a:buClr>
              <a:buSzPts val="1400"/>
              <a:buFont typeface="Montserrat"/>
              <a:buNone/>
              <a:defRPr b="1">
                <a:solidFill>
                  <a:srgbClr val="FFFFFF"/>
                </a:solidFill>
                <a:latin typeface="Montserrat"/>
                <a:ea typeface="Montserrat"/>
                <a:cs typeface="Montserrat"/>
                <a:sym typeface="Montserrat"/>
              </a:defRPr>
            </a:lvl6pPr>
            <a:lvl7pPr lvl="6">
              <a:spcBef>
                <a:spcPts val="0"/>
              </a:spcBef>
              <a:spcAft>
                <a:spcPts val="0"/>
              </a:spcAft>
              <a:buClr>
                <a:srgbClr val="FFFFFF"/>
              </a:buClr>
              <a:buSzPts val="1400"/>
              <a:buFont typeface="Montserrat"/>
              <a:buNone/>
              <a:defRPr b="1">
                <a:solidFill>
                  <a:srgbClr val="FFFFFF"/>
                </a:solidFill>
                <a:latin typeface="Montserrat"/>
                <a:ea typeface="Montserrat"/>
                <a:cs typeface="Montserrat"/>
                <a:sym typeface="Montserrat"/>
              </a:defRPr>
            </a:lvl7pPr>
            <a:lvl8pPr lvl="7">
              <a:spcBef>
                <a:spcPts val="0"/>
              </a:spcBef>
              <a:spcAft>
                <a:spcPts val="0"/>
              </a:spcAft>
              <a:buClr>
                <a:srgbClr val="FFFFFF"/>
              </a:buClr>
              <a:buSzPts val="1400"/>
              <a:buFont typeface="Montserrat"/>
              <a:buNone/>
              <a:defRPr b="1">
                <a:solidFill>
                  <a:srgbClr val="FFFFFF"/>
                </a:solidFill>
                <a:latin typeface="Montserrat"/>
                <a:ea typeface="Montserrat"/>
                <a:cs typeface="Montserrat"/>
                <a:sym typeface="Montserrat"/>
              </a:defRPr>
            </a:lvl8pPr>
            <a:lvl9pPr lvl="8">
              <a:spcBef>
                <a:spcPts val="0"/>
              </a:spcBef>
              <a:spcAft>
                <a:spcPts val="0"/>
              </a:spcAft>
              <a:buClr>
                <a:srgbClr val="FFFFFF"/>
              </a:buClr>
              <a:buSzPts val="1400"/>
              <a:buFont typeface="Montserrat"/>
              <a:buNone/>
              <a:defRPr b="1">
                <a:solidFill>
                  <a:srgbClr val="FFFFFF"/>
                </a:solidFill>
                <a:latin typeface="Montserrat"/>
                <a:ea typeface="Montserrat"/>
                <a:cs typeface="Montserrat"/>
                <a:sym typeface="Montserrat"/>
              </a:defRPr>
            </a:lvl9pPr>
          </a:lstStyle>
          <a:p>
            <a:endParaRPr/>
          </a:p>
        </p:txBody>
      </p:sp>
      <p:sp>
        <p:nvSpPr>
          <p:cNvPr id="7" name="Shape 7"/>
          <p:cNvSpPr txBox="1">
            <a:spLocks noGrp="1"/>
          </p:cNvSpPr>
          <p:nvPr>
            <p:ph type="body" idx="1"/>
          </p:nvPr>
        </p:nvSpPr>
        <p:spPr>
          <a:xfrm>
            <a:off x="1010200" y="1434950"/>
            <a:ext cx="7131300" cy="2780100"/>
          </a:xfrm>
          <a:prstGeom prst="rect">
            <a:avLst/>
          </a:prstGeom>
          <a:noFill/>
          <a:ln>
            <a:noFill/>
          </a:ln>
        </p:spPr>
        <p:txBody>
          <a:bodyPr spcFirstLastPara="1" wrap="square" lIns="91425" tIns="91425" rIns="91425" bIns="91425" anchor="t" anchorCtr="0"/>
          <a:lstStyle>
            <a:lvl1pPr marL="457200" lvl="0" indent="-381000">
              <a:spcBef>
                <a:spcPts val="600"/>
              </a:spcBef>
              <a:spcAft>
                <a:spcPts val="0"/>
              </a:spcAft>
              <a:buClr>
                <a:srgbClr val="00BEF2"/>
              </a:buClr>
              <a:buSzPts val="2400"/>
              <a:buFont typeface="Source Sans Pro"/>
              <a:buChar char="»"/>
              <a:defRPr sz="2400">
                <a:solidFill>
                  <a:srgbClr val="25516C"/>
                </a:solidFill>
                <a:latin typeface="Source Sans Pro"/>
                <a:ea typeface="Source Sans Pro"/>
                <a:cs typeface="Source Sans Pro"/>
                <a:sym typeface="Source Sans Pro"/>
              </a:defRPr>
            </a:lvl1pPr>
            <a:lvl2pPr marL="914400" lvl="1" indent="-381000">
              <a:spcBef>
                <a:spcPts val="0"/>
              </a:spcBef>
              <a:spcAft>
                <a:spcPts val="0"/>
              </a:spcAft>
              <a:buClr>
                <a:srgbClr val="00BEF2"/>
              </a:buClr>
              <a:buSzPts val="2400"/>
              <a:buFont typeface="Source Sans Pro"/>
              <a:buChar char="»"/>
              <a:defRPr sz="2400">
                <a:solidFill>
                  <a:srgbClr val="25516C"/>
                </a:solidFill>
                <a:latin typeface="Source Sans Pro"/>
                <a:ea typeface="Source Sans Pro"/>
                <a:cs typeface="Source Sans Pro"/>
                <a:sym typeface="Source Sans Pro"/>
              </a:defRPr>
            </a:lvl2pPr>
            <a:lvl3pPr marL="1371600" lvl="2" indent="-381000">
              <a:spcBef>
                <a:spcPts val="0"/>
              </a:spcBef>
              <a:spcAft>
                <a:spcPts val="0"/>
              </a:spcAft>
              <a:buClr>
                <a:srgbClr val="00BEF2"/>
              </a:buClr>
              <a:buSzPts val="2400"/>
              <a:buFont typeface="Source Sans Pro"/>
              <a:buChar char="»"/>
              <a:defRPr sz="2400">
                <a:solidFill>
                  <a:srgbClr val="25516C"/>
                </a:solidFill>
                <a:latin typeface="Source Sans Pro"/>
                <a:ea typeface="Source Sans Pro"/>
                <a:cs typeface="Source Sans Pro"/>
                <a:sym typeface="Source Sans Pro"/>
              </a:defRPr>
            </a:lvl3pPr>
            <a:lvl4pPr marL="1828800" lvl="3" indent="-381000">
              <a:spcBef>
                <a:spcPts val="0"/>
              </a:spcBef>
              <a:spcAft>
                <a:spcPts val="0"/>
              </a:spcAft>
              <a:buClr>
                <a:srgbClr val="00BEF2"/>
              </a:buClr>
              <a:buSzPts val="2400"/>
              <a:buFont typeface="Source Sans Pro"/>
              <a:buChar char="●"/>
              <a:defRPr sz="2400">
                <a:solidFill>
                  <a:srgbClr val="25516C"/>
                </a:solidFill>
                <a:latin typeface="Source Sans Pro"/>
                <a:ea typeface="Source Sans Pro"/>
                <a:cs typeface="Source Sans Pro"/>
                <a:sym typeface="Source Sans Pro"/>
              </a:defRPr>
            </a:lvl4pPr>
            <a:lvl5pPr marL="2286000" lvl="4" indent="-381000">
              <a:spcBef>
                <a:spcPts val="0"/>
              </a:spcBef>
              <a:spcAft>
                <a:spcPts val="0"/>
              </a:spcAft>
              <a:buClr>
                <a:srgbClr val="00BEF2"/>
              </a:buClr>
              <a:buSzPts val="2400"/>
              <a:buFont typeface="Source Sans Pro"/>
              <a:buChar char="○"/>
              <a:defRPr sz="2400">
                <a:solidFill>
                  <a:srgbClr val="25516C"/>
                </a:solidFill>
                <a:latin typeface="Source Sans Pro"/>
                <a:ea typeface="Source Sans Pro"/>
                <a:cs typeface="Source Sans Pro"/>
                <a:sym typeface="Source Sans Pro"/>
              </a:defRPr>
            </a:lvl5pPr>
            <a:lvl6pPr marL="2743200" lvl="5" indent="-381000">
              <a:spcBef>
                <a:spcPts val="0"/>
              </a:spcBef>
              <a:spcAft>
                <a:spcPts val="0"/>
              </a:spcAft>
              <a:buClr>
                <a:srgbClr val="00BEF2"/>
              </a:buClr>
              <a:buSzPts val="2400"/>
              <a:buFont typeface="Source Sans Pro"/>
              <a:buChar char="■"/>
              <a:defRPr sz="2400">
                <a:solidFill>
                  <a:srgbClr val="25516C"/>
                </a:solidFill>
                <a:latin typeface="Source Sans Pro"/>
                <a:ea typeface="Source Sans Pro"/>
                <a:cs typeface="Source Sans Pro"/>
                <a:sym typeface="Source Sans Pro"/>
              </a:defRPr>
            </a:lvl6pPr>
            <a:lvl7pPr marL="3200400" lvl="6" indent="-381000">
              <a:spcBef>
                <a:spcPts val="0"/>
              </a:spcBef>
              <a:spcAft>
                <a:spcPts val="0"/>
              </a:spcAft>
              <a:buClr>
                <a:srgbClr val="00BEF2"/>
              </a:buClr>
              <a:buSzPts val="2400"/>
              <a:buFont typeface="Source Sans Pro"/>
              <a:buChar char="●"/>
              <a:defRPr sz="2400">
                <a:solidFill>
                  <a:srgbClr val="25516C"/>
                </a:solidFill>
                <a:latin typeface="Source Sans Pro"/>
                <a:ea typeface="Source Sans Pro"/>
                <a:cs typeface="Source Sans Pro"/>
                <a:sym typeface="Source Sans Pro"/>
              </a:defRPr>
            </a:lvl7pPr>
            <a:lvl8pPr marL="3657600" lvl="7" indent="-381000">
              <a:spcBef>
                <a:spcPts val="0"/>
              </a:spcBef>
              <a:spcAft>
                <a:spcPts val="0"/>
              </a:spcAft>
              <a:buClr>
                <a:srgbClr val="00BEF2"/>
              </a:buClr>
              <a:buSzPts val="2400"/>
              <a:buFont typeface="Source Sans Pro"/>
              <a:buChar char="○"/>
              <a:defRPr sz="2400">
                <a:solidFill>
                  <a:srgbClr val="25516C"/>
                </a:solidFill>
                <a:latin typeface="Source Sans Pro"/>
                <a:ea typeface="Source Sans Pro"/>
                <a:cs typeface="Source Sans Pro"/>
                <a:sym typeface="Source Sans Pro"/>
              </a:defRPr>
            </a:lvl8pPr>
            <a:lvl9pPr marL="4114800" lvl="8" indent="-381000">
              <a:spcBef>
                <a:spcPts val="0"/>
              </a:spcBef>
              <a:spcAft>
                <a:spcPts val="0"/>
              </a:spcAft>
              <a:buClr>
                <a:srgbClr val="00BEF2"/>
              </a:buClr>
              <a:buSzPts val="2400"/>
              <a:buFont typeface="Source Sans Pro"/>
              <a:buChar char="■"/>
              <a:defRPr sz="2400">
                <a:solidFill>
                  <a:srgbClr val="25516C"/>
                </a:solidFill>
                <a:latin typeface="Source Sans Pro"/>
                <a:ea typeface="Source Sans Pro"/>
                <a:cs typeface="Source Sans Pro"/>
                <a:sym typeface="Source Sans Pro"/>
              </a:defRPr>
            </a:lvl9pPr>
          </a:lstStyle>
          <a:p>
            <a:endParaRPr/>
          </a:p>
        </p:txBody>
      </p:sp>
      <p:sp>
        <p:nvSpPr>
          <p:cNvPr id="8" name="Shape 8"/>
          <p:cNvSpPr txBox="1">
            <a:spLocks noGrp="1"/>
          </p:cNvSpPr>
          <p:nvPr>
            <p:ph type="sldNum" idx="12"/>
          </p:nvPr>
        </p:nvSpPr>
        <p:spPr>
          <a:xfrm>
            <a:off x="7766425" y="648725"/>
            <a:ext cx="548700" cy="671400"/>
          </a:xfrm>
          <a:prstGeom prst="rect">
            <a:avLst/>
          </a:prstGeom>
          <a:noFill/>
          <a:ln>
            <a:noFill/>
          </a:ln>
        </p:spPr>
        <p:txBody>
          <a:bodyPr spcFirstLastPara="1" wrap="square" lIns="91425" tIns="91425" rIns="91425" bIns="91425" anchor="b" anchorCtr="0">
            <a:noAutofit/>
          </a:bodyPr>
          <a:lstStyle/>
          <a:p>
            <a:pPr marL="0" lvl="0" indent="0" algn="r">
              <a:spcBef>
                <a:spcPts val="0"/>
              </a:spcBef>
              <a:spcAft>
                <a:spcPts val="0"/>
              </a:spcAft>
              <a:buNone/>
            </a:pPr>
            <a:fld id="{00000000-1234-1234-1234-123412341234}" type="slidenum">
              <a:rPr lang="en" sz="1200">
                <a:solidFill>
                  <a:srgbClr val="FFFFFF"/>
                </a:solidFill>
                <a:latin typeface="Montserrat"/>
                <a:ea typeface="Montserrat"/>
                <a:cs typeface="Montserrat"/>
                <a:sym typeface="Montserrat"/>
              </a:rPr>
              <a:t>‹#›</a:t>
            </a:fld>
            <a:endParaRPr sz="1200" dirty="0">
              <a:solidFill>
                <a:srgbClr val="FFFFFF"/>
              </a:solidFill>
              <a:latin typeface="Montserrat"/>
              <a:ea typeface="Montserrat"/>
              <a:cs typeface="Montserrat"/>
              <a:sym typeface="Montserrat"/>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3" r:id="rId3"/>
    <p:sldLayoutId id="2147483655" r:id="rId4"/>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5.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hyperlink" Target="mailto:olga.ignat@mf.gov.md" TargetMode="External"/><Relationship Id="rId5" Type="http://schemas.openxmlformats.org/officeDocument/2006/relationships/hyperlink" Target="mailto:dan.berladean@mf.gov.md" TargetMode="External"/><Relationship Id="rId4" Type="http://schemas.openxmlformats.org/officeDocument/2006/relationships/hyperlink" Target="mailto:maxim.ciobanu@mf.gov.m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Shape 70"/>
          <p:cNvSpPr txBox="1">
            <a:spLocks noGrp="1"/>
          </p:cNvSpPr>
          <p:nvPr>
            <p:ph type="ctrTitle"/>
          </p:nvPr>
        </p:nvSpPr>
        <p:spPr>
          <a:xfrm>
            <a:off x="644236" y="650376"/>
            <a:ext cx="6090379" cy="1920899"/>
          </a:xfrm>
          <a:prstGeom prst="rect">
            <a:avLst/>
          </a:prstGeom>
          <a:solidFill>
            <a:srgbClr val="FFFFFF"/>
          </a:solidFill>
        </p:spPr>
        <p:txBody>
          <a:bodyPr spcFirstLastPara="1" wrap="square" lIns="91425" tIns="91425" rIns="91425" bIns="91425" anchor="b" anchorCtr="0">
            <a:noAutofit/>
          </a:bodyPr>
          <a:lstStyle/>
          <a:p>
            <a:pPr lvl="0" algn="ctr"/>
            <a:r>
              <a:rPr lang="ro-RO" sz="3200" dirty="0" smtClean="0">
                <a:solidFill>
                  <a:schemeClr val="tx2">
                    <a:lumMod val="25000"/>
                  </a:schemeClr>
                </a:solidFill>
              </a:rPr>
              <a:t>Executarea transferurilor </a:t>
            </a:r>
            <a:r>
              <a:rPr lang="da-DK" sz="3200" dirty="0">
                <a:solidFill>
                  <a:schemeClr val="tx2">
                    <a:lumMod val="25000"/>
                  </a:schemeClr>
                </a:solidFill>
              </a:rPr>
              <a:t>din bugetul de stat către bugetele </a:t>
            </a:r>
            <a:r>
              <a:rPr lang="da-DK" sz="3200" dirty="0" smtClean="0">
                <a:solidFill>
                  <a:schemeClr val="tx2">
                    <a:lumMod val="25000"/>
                  </a:schemeClr>
                </a:solidFill>
              </a:rPr>
              <a:t>locale</a:t>
            </a:r>
            <a:endParaRPr sz="3200" dirty="0">
              <a:solidFill>
                <a:schemeClr val="tx2">
                  <a:lumMod val="25000"/>
                </a:schemeClr>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4615" y="650376"/>
            <a:ext cx="1770615" cy="1920899"/>
          </a:xfrm>
          <a:prstGeom prst="rect">
            <a:avLst/>
          </a:prstGeom>
          <a:noFill/>
          <a:ln>
            <a:noFill/>
          </a:ln>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32309" y="2797110"/>
            <a:ext cx="6087614" cy="1532436"/>
          </a:xfrm>
          <a:prstGeom prst="rect">
            <a:avLst/>
          </a:prstGeom>
        </p:spPr>
      </p:pic>
      <p:cxnSp>
        <p:nvCxnSpPr>
          <p:cNvPr id="7" name="Straight Connector 6"/>
          <p:cNvCxnSpPr/>
          <p:nvPr/>
        </p:nvCxnSpPr>
        <p:spPr>
          <a:xfrm flipV="1">
            <a:off x="644236" y="2564474"/>
            <a:ext cx="7845834" cy="6801"/>
          </a:xfrm>
          <a:prstGeom prst="line">
            <a:avLst/>
          </a:prstGeom>
          <a:ln>
            <a:solidFill>
              <a:srgbClr val="0594BE"/>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2" name="Shape 92"/>
          <p:cNvSpPr txBox="1">
            <a:spLocks noGrp="1"/>
          </p:cNvSpPr>
          <p:nvPr>
            <p:ph type="sldNum" idx="12"/>
          </p:nvPr>
        </p:nvSpPr>
        <p:spPr>
          <a:xfrm>
            <a:off x="8406834" y="4275535"/>
            <a:ext cx="548700" cy="6714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fld id="{00000000-1234-1234-1234-123412341234}" type="slidenum">
              <a:rPr lang="en"/>
              <a:t>2</a:t>
            </a:fld>
            <a:endParaRPr dirty="0"/>
          </a:p>
        </p:txBody>
      </p:sp>
      <p:sp>
        <p:nvSpPr>
          <p:cNvPr id="2" name="TextBox 1"/>
          <p:cNvSpPr txBox="1"/>
          <p:nvPr/>
        </p:nvSpPr>
        <p:spPr>
          <a:xfrm>
            <a:off x="284922" y="328158"/>
            <a:ext cx="8706678" cy="707886"/>
          </a:xfrm>
          <a:prstGeom prst="rect">
            <a:avLst/>
          </a:prstGeom>
          <a:noFill/>
        </p:spPr>
        <p:txBody>
          <a:bodyPr wrap="square" rtlCol="0">
            <a:spAutoFit/>
          </a:bodyPr>
          <a:lstStyle/>
          <a:p>
            <a:pPr algn="ctr">
              <a:buClr>
                <a:srgbClr val="FFFFFF"/>
              </a:buClr>
              <a:buSzPts val="1400"/>
            </a:pPr>
            <a:r>
              <a:rPr lang="ro-RO" sz="2000" b="1" dirty="0" smtClean="0">
                <a:solidFill>
                  <a:srgbClr val="FFFFFF"/>
                </a:solidFill>
                <a:latin typeface="Montserrat"/>
                <a:ea typeface="Montserrat"/>
                <a:cs typeface="Montserrat"/>
                <a:sym typeface="Montserrat"/>
              </a:rPr>
              <a:t>Executarea  </a:t>
            </a:r>
            <a:r>
              <a:rPr lang="ro-RO" sz="2000" b="1" dirty="0">
                <a:solidFill>
                  <a:srgbClr val="FFFFFF"/>
                </a:solidFill>
                <a:latin typeface="Montserrat"/>
                <a:ea typeface="Montserrat"/>
                <a:cs typeface="Montserrat"/>
                <a:sym typeface="Montserrat"/>
              </a:rPr>
              <a:t>transferurilor cu destinație </a:t>
            </a:r>
            <a:r>
              <a:rPr lang="en-US" sz="2000" b="1" dirty="0" smtClean="0">
                <a:solidFill>
                  <a:srgbClr val="FFFFFF"/>
                </a:solidFill>
                <a:latin typeface="Montserrat"/>
                <a:ea typeface="Montserrat"/>
                <a:cs typeface="Montserrat"/>
                <a:sym typeface="Montserrat"/>
              </a:rPr>
              <a:t>general</a:t>
            </a:r>
            <a:r>
              <a:rPr lang="ro-RO" sz="2000" b="1" dirty="0" smtClean="0">
                <a:solidFill>
                  <a:srgbClr val="FFFFFF"/>
                </a:solidFill>
                <a:latin typeface="Montserrat"/>
                <a:ea typeface="Montserrat"/>
                <a:cs typeface="Montserrat"/>
                <a:sym typeface="Montserrat"/>
              </a:rPr>
              <a:t>ă </a:t>
            </a:r>
            <a:r>
              <a:rPr lang="ro-RO" sz="2000" b="1" dirty="0">
                <a:solidFill>
                  <a:srgbClr val="FFFFFF"/>
                </a:solidFill>
                <a:latin typeface="Montserrat"/>
                <a:ea typeface="Montserrat"/>
                <a:cs typeface="Montserrat"/>
                <a:sym typeface="Montserrat"/>
              </a:rPr>
              <a:t>din bugetul de stat către bugetele locale</a:t>
            </a:r>
            <a:endParaRPr lang="en-US" sz="2000" b="1" dirty="0">
              <a:solidFill>
                <a:srgbClr val="FFFFFF"/>
              </a:solidFill>
              <a:latin typeface="Montserrat"/>
              <a:ea typeface="Montserrat"/>
              <a:cs typeface="Montserrat"/>
              <a:sym typeface="Montserrat"/>
            </a:endParaRPr>
          </a:p>
        </p:txBody>
      </p:sp>
      <p:sp>
        <p:nvSpPr>
          <p:cNvPr id="4" name="Rectangle 3"/>
          <p:cNvSpPr/>
          <p:nvPr/>
        </p:nvSpPr>
        <p:spPr>
          <a:xfrm>
            <a:off x="284921" y="3224158"/>
            <a:ext cx="8481391" cy="1600438"/>
          </a:xfrm>
          <a:prstGeom prst="rect">
            <a:avLst/>
          </a:prstGeom>
          <a:ln w="57150">
            <a:solidFill>
              <a:schemeClr val="accent1">
                <a:lumMod val="75000"/>
              </a:schemeClr>
            </a:solidFill>
          </a:ln>
        </p:spPr>
        <p:txBody>
          <a:bodyPr wrap="square">
            <a:spAutoFit/>
          </a:bodyPr>
          <a:lstStyle/>
          <a:p>
            <a:r>
              <a:rPr lang="ro-RO" b="1" dirty="0" smtClean="0">
                <a:latin typeface="Arial" panose="020B0604020202020204" pitchFamily="34" charset="0"/>
              </a:rPr>
              <a:t>Articolul 27, al.(4) </a:t>
            </a:r>
            <a:r>
              <a:rPr lang="ro-RO" dirty="0" smtClean="0">
                <a:latin typeface="Arial" panose="020B0604020202020204" pitchFamily="34" charset="0"/>
              </a:rPr>
              <a:t>Transferurile cu destinație generală din fondul de susținere financiară a unităților administrativ-teritoriale vor fi repartizate proporțional pe lunile anului și alocate lunar în două tranșe: prima tranșă – până la data de 10, a doua tranșă – până la data de 20 a lunii în curs.</a:t>
            </a:r>
            <a:r>
              <a:rPr lang="ro-RO" b="1" dirty="0" smtClean="0">
                <a:latin typeface="Arial" panose="020B0604020202020204" pitchFamily="34" charset="0"/>
              </a:rPr>
              <a:t/>
            </a:r>
            <a:br>
              <a:rPr lang="ro-RO" b="1" dirty="0" smtClean="0">
                <a:latin typeface="Arial" panose="020B0604020202020204" pitchFamily="34" charset="0"/>
              </a:rPr>
            </a:br>
            <a:r>
              <a:rPr lang="ro-RO" b="1" dirty="0" smtClean="0">
                <a:latin typeface="Arial" panose="020B0604020202020204" pitchFamily="34" charset="0"/>
              </a:rPr>
              <a:t>_______________________</a:t>
            </a:r>
            <a:br>
              <a:rPr lang="ro-RO" b="1" dirty="0" smtClean="0">
                <a:latin typeface="Arial" panose="020B0604020202020204" pitchFamily="34" charset="0"/>
              </a:rPr>
            </a:br>
            <a:r>
              <a:rPr lang="ro-RO" b="1" dirty="0" smtClean="0">
                <a:latin typeface="Arial" panose="020B0604020202020204" pitchFamily="34" charset="0"/>
              </a:rPr>
              <a:t>Parlamentul Republicii Moldova</a:t>
            </a:r>
            <a:br>
              <a:rPr lang="ro-RO" b="1" dirty="0" smtClean="0">
                <a:latin typeface="Arial" panose="020B0604020202020204" pitchFamily="34" charset="0"/>
              </a:rPr>
            </a:br>
            <a:r>
              <a:rPr lang="ro-RO" b="1" dirty="0" smtClean="0">
                <a:latin typeface="Arial" panose="020B0604020202020204" pitchFamily="34" charset="0"/>
              </a:rPr>
              <a:t>397/16.10.2003 Lege privind finanțele publice locale</a:t>
            </a:r>
            <a:br>
              <a:rPr lang="ro-RO" b="1" dirty="0" smtClean="0">
                <a:latin typeface="Arial" panose="020B0604020202020204" pitchFamily="34" charset="0"/>
              </a:rPr>
            </a:br>
            <a:r>
              <a:rPr lang="ro-RO" b="1" dirty="0" smtClean="0">
                <a:latin typeface="Arial" panose="020B0604020202020204" pitchFamily="34" charset="0"/>
              </a:rPr>
              <a:t>Monitorul Oficial al R. Moldova, 248-253/996, 19.12.2003</a:t>
            </a:r>
            <a:endParaRPr lang="ro-RO" b="1" dirty="0">
              <a:latin typeface="Arial" panose="020B0604020202020204" pitchFamily="34" charset="0"/>
            </a:endParaRPr>
          </a:p>
        </p:txBody>
      </p:sp>
      <p:sp>
        <p:nvSpPr>
          <p:cNvPr id="7" name="Rectangle 6"/>
          <p:cNvSpPr/>
          <p:nvPr/>
        </p:nvSpPr>
        <p:spPr>
          <a:xfrm>
            <a:off x="284921" y="1437603"/>
            <a:ext cx="8481391" cy="1384995"/>
          </a:xfrm>
          <a:prstGeom prst="rect">
            <a:avLst/>
          </a:prstGeom>
          <a:ln w="57150">
            <a:solidFill>
              <a:schemeClr val="accent1">
                <a:lumMod val="75000"/>
              </a:schemeClr>
            </a:solidFill>
          </a:ln>
        </p:spPr>
        <p:txBody>
          <a:bodyPr wrap="square">
            <a:spAutoFit/>
          </a:bodyPr>
          <a:lstStyle/>
          <a:p>
            <a:r>
              <a:rPr lang="ro-RO" b="1" dirty="0" smtClean="0">
                <a:latin typeface="Arial" panose="020B0604020202020204" pitchFamily="34" charset="0"/>
              </a:rPr>
              <a:t>Articolul 3, lit.(a) </a:t>
            </a:r>
            <a:r>
              <a:rPr lang="ro-RO" dirty="0" smtClean="0">
                <a:latin typeface="Arial" panose="020B0604020202020204" pitchFamily="34" charset="0"/>
              </a:rPr>
              <a:t>...în anul 2018 transferurile cu destinație generală vor fi alocate lunar, pornind de la proporția de 1/10 lunar din suma anuală în primele 6 luni ale anului și 1/15 lunar în următoarele 6 luni.</a:t>
            </a:r>
            <a:br>
              <a:rPr lang="ro-RO" dirty="0" smtClean="0">
                <a:latin typeface="Arial" panose="020B0604020202020204" pitchFamily="34" charset="0"/>
              </a:rPr>
            </a:br>
            <a:r>
              <a:rPr lang="ro-RO" dirty="0" smtClean="0">
                <a:latin typeface="Arial" panose="020B0604020202020204" pitchFamily="34" charset="0"/>
              </a:rPr>
              <a:t>_______________________</a:t>
            </a:r>
            <a:br>
              <a:rPr lang="ro-RO" dirty="0" smtClean="0">
                <a:latin typeface="Arial" panose="020B0604020202020204" pitchFamily="34" charset="0"/>
              </a:rPr>
            </a:br>
            <a:r>
              <a:rPr lang="ro-RO" b="1" dirty="0" smtClean="0">
                <a:latin typeface="Arial" panose="020B0604020202020204" pitchFamily="34" charset="0"/>
              </a:rPr>
              <a:t>Parlamentul Republicii Moldova</a:t>
            </a:r>
            <a:br>
              <a:rPr lang="ro-RO" b="1" dirty="0" smtClean="0">
                <a:latin typeface="Arial" panose="020B0604020202020204" pitchFamily="34" charset="0"/>
              </a:rPr>
            </a:br>
            <a:r>
              <a:rPr lang="ro-RO" b="1" dirty="0" smtClean="0">
                <a:latin typeface="Arial" panose="020B0604020202020204" pitchFamily="34" charset="0"/>
              </a:rPr>
              <a:t>289/15.12.2017 Legea bugetului de stat pentru anul 2018</a:t>
            </a:r>
            <a:br>
              <a:rPr lang="ro-RO" b="1" dirty="0" smtClean="0">
                <a:latin typeface="Arial" panose="020B0604020202020204" pitchFamily="34" charset="0"/>
              </a:rPr>
            </a:br>
            <a:r>
              <a:rPr lang="ro-RO" b="1" i="1" dirty="0" smtClean="0">
                <a:latin typeface="Arial" panose="020B0604020202020204" pitchFamily="34" charset="0"/>
              </a:rPr>
              <a:t>Monitorul Oficial al R. Moldova, 464-470/810, 29.12.2017</a:t>
            </a:r>
            <a:endParaRPr lang="ro-RO" b="1" dirty="0"/>
          </a:p>
        </p:txBody>
      </p:sp>
    </p:spTree>
    <p:extLst>
      <p:ext uri="{BB962C8B-B14F-4D97-AF65-F5344CB8AC3E}">
        <p14:creationId xmlns:p14="http://schemas.microsoft.com/office/powerpoint/2010/main" val="17281776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2" name="Shape 92"/>
          <p:cNvSpPr txBox="1">
            <a:spLocks noGrp="1"/>
          </p:cNvSpPr>
          <p:nvPr>
            <p:ph type="sldNum" idx="12"/>
          </p:nvPr>
        </p:nvSpPr>
        <p:spPr>
          <a:xfrm>
            <a:off x="8406834" y="4275535"/>
            <a:ext cx="548700" cy="6714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fld id="{00000000-1234-1234-1234-123412341234}" type="slidenum">
              <a:rPr lang="en"/>
              <a:t>3</a:t>
            </a:fld>
            <a:endParaRPr dirty="0"/>
          </a:p>
        </p:txBody>
      </p:sp>
      <p:sp>
        <p:nvSpPr>
          <p:cNvPr id="2" name="TextBox 1"/>
          <p:cNvSpPr txBox="1"/>
          <p:nvPr/>
        </p:nvSpPr>
        <p:spPr>
          <a:xfrm>
            <a:off x="284922" y="328158"/>
            <a:ext cx="8706678" cy="707886"/>
          </a:xfrm>
          <a:prstGeom prst="rect">
            <a:avLst/>
          </a:prstGeom>
          <a:noFill/>
        </p:spPr>
        <p:txBody>
          <a:bodyPr wrap="square" rtlCol="0">
            <a:spAutoFit/>
          </a:bodyPr>
          <a:lstStyle/>
          <a:p>
            <a:pPr algn="ctr">
              <a:buClr>
                <a:srgbClr val="FFFFFF"/>
              </a:buClr>
              <a:buSzPts val="1400"/>
            </a:pPr>
            <a:r>
              <a:rPr lang="ro-RO" sz="2000" b="1" dirty="0">
                <a:solidFill>
                  <a:srgbClr val="FFFFFF"/>
                </a:solidFill>
                <a:latin typeface="Montserrat"/>
                <a:ea typeface="Montserrat"/>
                <a:cs typeface="Montserrat"/>
                <a:sym typeface="Montserrat"/>
              </a:rPr>
              <a:t>Mecanismul de </a:t>
            </a:r>
            <a:r>
              <a:rPr lang="ro-RO" sz="2000" b="1" dirty="0" smtClean="0">
                <a:solidFill>
                  <a:srgbClr val="FFFFFF"/>
                </a:solidFill>
                <a:latin typeface="Montserrat"/>
                <a:ea typeface="Montserrat"/>
                <a:cs typeface="Montserrat"/>
                <a:sym typeface="Montserrat"/>
              </a:rPr>
              <a:t>executare </a:t>
            </a:r>
            <a:r>
              <a:rPr lang="ro-RO" sz="2000" b="1" dirty="0">
                <a:solidFill>
                  <a:srgbClr val="FFFFFF"/>
                </a:solidFill>
                <a:latin typeface="Montserrat"/>
                <a:ea typeface="Montserrat"/>
                <a:cs typeface="Montserrat"/>
                <a:sym typeface="Montserrat"/>
              </a:rPr>
              <a:t>a transferurilor cu destinație specială din bugetul de stat către bugetele locale</a:t>
            </a:r>
            <a:endParaRPr lang="en-US" sz="2000" b="1" dirty="0">
              <a:solidFill>
                <a:srgbClr val="FFFFFF"/>
              </a:solidFill>
              <a:latin typeface="Montserrat"/>
              <a:ea typeface="Montserrat"/>
              <a:cs typeface="Montserrat"/>
              <a:sym typeface="Montserrat"/>
            </a:endParaRPr>
          </a:p>
        </p:txBody>
      </p:sp>
      <p:grpSp>
        <p:nvGrpSpPr>
          <p:cNvPr id="10" name="Group 9"/>
          <p:cNvGrpSpPr/>
          <p:nvPr/>
        </p:nvGrpSpPr>
        <p:grpSpPr>
          <a:xfrm>
            <a:off x="7667959" y="2410212"/>
            <a:ext cx="1013225" cy="1078574"/>
            <a:chOff x="7148719" y="1669772"/>
            <a:chExt cx="1213403" cy="1354596"/>
          </a:xfrm>
        </p:grpSpPr>
        <p:pic>
          <p:nvPicPr>
            <p:cNvPr id="5" name="Picture 4"/>
            <p:cNvPicPr>
              <a:picLocks noChangeAspect="1"/>
            </p:cNvPicPr>
            <p:nvPr/>
          </p:nvPicPr>
          <p:blipFill>
            <a:blip r:embed="rId3">
              <a:duotone>
                <a:schemeClr val="accent6">
                  <a:shade val="45000"/>
                  <a:satMod val="135000"/>
                </a:schemeClr>
                <a:prstClr val="white"/>
              </a:duotone>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val="0"/>
                </a:ext>
              </a:extLst>
            </a:blip>
            <a:stretch>
              <a:fillRect/>
            </a:stretch>
          </p:blipFill>
          <p:spPr>
            <a:xfrm>
              <a:off x="7148719" y="1669772"/>
              <a:ext cx="1213403" cy="1213403"/>
            </a:xfrm>
            <a:prstGeom prst="rect">
              <a:avLst/>
            </a:prstGeom>
          </p:spPr>
        </p:pic>
        <p:sp>
          <p:nvSpPr>
            <p:cNvPr id="6" name="TextBox 5"/>
            <p:cNvSpPr txBox="1"/>
            <p:nvPr/>
          </p:nvSpPr>
          <p:spPr>
            <a:xfrm>
              <a:off x="7431007" y="2696925"/>
              <a:ext cx="767218" cy="327443"/>
            </a:xfrm>
            <a:prstGeom prst="rect">
              <a:avLst/>
            </a:prstGeom>
            <a:noFill/>
          </p:spPr>
          <p:txBody>
            <a:bodyPr wrap="square" rtlCol="0">
              <a:spAutoFit/>
            </a:bodyPr>
            <a:lstStyle/>
            <a:p>
              <a:r>
                <a:rPr lang="ro-RO" sz="1200" b="1" dirty="0" smtClean="0"/>
                <a:t>APL</a:t>
              </a:r>
              <a:endParaRPr lang="en-US" sz="1200" b="1" dirty="0"/>
            </a:p>
          </p:txBody>
        </p:sp>
      </p:grpSp>
      <p:grpSp>
        <p:nvGrpSpPr>
          <p:cNvPr id="9" name="Group 8"/>
          <p:cNvGrpSpPr/>
          <p:nvPr/>
        </p:nvGrpSpPr>
        <p:grpSpPr>
          <a:xfrm>
            <a:off x="202558" y="2949499"/>
            <a:ext cx="946542" cy="1064614"/>
            <a:chOff x="734889" y="1888545"/>
            <a:chExt cx="1770535" cy="2276350"/>
          </a:xfrm>
        </p:grpSpPr>
        <p:pic>
          <p:nvPicPr>
            <p:cNvPr id="8" name="Picture 7"/>
            <p:cNvPicPr>
              <a:picLocks noChangeAspect="1"/>
            </p:cNvPicPr>
            <p:nvPr/>
          </p:nvPicPr>
          <p:blipFill>
            <a:blip r:embed="rId5">
              <a:duotone>
                <a:prstClr val="black"/>
                <a:schemeClr val="accent4">
                  <a:tint val="45000"/>
                  <a:satMod val="400000"/>
                </a:schemeClr>
              </a:duotone>
              <a:extLst>
                <a:ext uri="{BEBA8EAE-BF5A-486C-A8C5-ECC9F3942E4B}">
                  <a14:imgProps xmlns:a14="http://schemas.microsoft.com/office/drawing/2010/main">
                    <a14:imgLayer r:embed="rId6">
                      <a14:imgEffect>
                        <a14:saturation sat="33000"/>
                      </a14:imgEffect>
                    </a14:imgLayer>
                  </a14:imgProps>
                </a:ext>
                <a:ext uri="{28A0092B-C50C-407E-A947-70E740481C1C}">
                  <a14:useLocalDpi xmlns:a14="http://schemas.microsoft.com/office/drawing/2010/main" val="0"/>
                </a:ext>
              </a:extLst>
            </a:blip>
            <a:stretch>
              <a:fillRect/>
            </a:stretch>
          </p:blipFill>
          <p:spPr>
            <a:xfrm>
              <a:off x="1032163" y="1888545"/>
              <a:ext cx="1283277" cy="1283277"/>
            </a:xfrm>
            <a:prstGeom prst="rect">
              <a:avLst/>
            </a:prstGeom>
          </p:spPr>
        </p:pic>
        <p:sp>
          <p:nvSpPr>
            <p:cNvPr id="11" name="TextBox 10"/>
            <p:cNvSpPr txBox="1"/>
            <p:nvPr/>
          </p:nvSpPr>
          <p:spPr>
            <a:xfrm>
              <a:off x="734889" y="3177766"/>
              <a:ext cx="1770535" cy="987129"/>
            </a:xfrm>
            <a:prstGeom prst="rect">
              <a:avLst/>
            </a:prstGeom>
            <a:noFill/>
          </p:spPr>
          <p:txBody>
            <a:bodyPr wrap="square" rtlCol="0">
              <a:spAutoFit/>
            </a:bodyPr>
            <a:lstStyle/>
            <a:p>
              <a:pPr algn="ctr"/>
              <a:r>
                <a:rPr lang="ro-RO" sz="1200" b="1" dirty="0" smtClean="0"/>
                <a:t>Trezoreria de Stat</a:t>
              </a:r>
              <a:endParaRPr lang="en-US" sz="1200" b="1" dirty="0"/>
            </a:p>
          </p:txBody>
        </p:sp>
      </p:grpSp>
      <p:grpSp>
        <p:nvGrpSpPr>
          <p:cNvPr id="33" name="Group 32"/>
          <p:cNvGrpSpPr/>
          <p:nvPr/>
        </p:nvGrpSpPr>
        <p:grpSpPr>
          <a:xfrm>
            <a:off x="7667959" y="1135805"/>
            <a:ext cx="1201691" cy="1181142"/>
            <a:chOff x="3731915" y="2313402"/>
            <a:chExt cx="2176254" cy="1803731"/>
          </a:xfrm>
        </p:grpSpPr>
        <p:pic>
          <p:nvPicPr>
            <p:cNvPr id="32" name="Picture 31"/>
            <p:cNvPicPr>
              <a:picLocks noChangeAspect="1"/>
            </p:cNvPicPr>
            <p:nvPr/>
          </p:nvPicPr>
          <p:blipFill>
            <a:blip r:embed="rId7">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920649" y="2313402"/>
              <a:ext cx="1467632" cy="1467632"/>
            </a:xfrm>
            <a:prstGeom prst="rect">
              <a:avLst/>
            </a:prstGeom>
          </p:spPr>
        </p:pic>
        <p:sp>
          <p:nvSpPr>
            <p:cNvPr id="36" name="TextBox 35"/>
            <p:cNvSpPr txBox="1"/>
            <p:nvPr/>
          </p:nvSpPr>
          <p:spPr>
            <a:xfrm>
              <a:off x="3731915" y="3412121"/>
              <a:ext cx="2176254" cy="705012"/>
            </a:xfrm>
            <a:prstGeom prst="rect">
              <a:avLst/>
            </a:prstGeom>
            <a:noFill/>
          </p:spPr>
          <p:txBody>
            <a:bodyPr wrap="square" rtlCol="0">
              <a:spAutoFit/>
            </a:bodyPr>
            <a:lstStyle/>
            <a:p>
              <a:r>
                <a:rPr lang="ro-RO" sz="1200" b="1" dirty="0" smtClean="0"/>
                <a:t>Instituții de </a:t>
              </a:r>
              <a:r>
                <a:rPr lang="ro-RO" sz="1200" b="1" dirty="0" smtClean="0"/>
                <a:t>învățământ</a:t>
              </a:r>
              <a:endParaRPr lang="en-US" sz="1200" b="1" dirty="0"/>
            </a:p>
          </p:txBody>
        </p:sp>
      </p:grpSp>
      <p:grpSp>
        <p:nvGrpSpPr>
          <p:cNvPr id="38" name="Group 37"/>
          <p:cNvGrpSpPr/>
          <p:nvPr/>
        </p:nvGrpSpPr>
        <p:grpSpPr>
          <a:xfrm>
            <a:off x="3581497" y="3147973"/>
            <a:ext cx="1062139" cy="1077406"/>
            <a:chOff x="544904" y="1888545"/>
            <a:chExt cx="2344857" cy="2245441"/>
          </a:xfrm>
        </p:grpSpPr>
        <p:pic>
          <p:nvPicPr>
            <p:cNvPr id="39" name="Picture 38"/>
            <p:cNvPicPr>
              <a:picLocks noChangeAspect="1"/>
            </p:cNvPicPr>
            <p:nvPr/>
          </p:nvPicPr>
          <p:blipFill>
            <a:blip r:embed="rId5">
              <a:duotone>
                <a:prstClr val="black"/>
                <a:schemeClr val="accent4">
                  <a:tint val="45000"/>
                  <a:satMod val="400000"/>
                </a:schemeClr>
              </a:duotone>
              <a:extLst>
                <a:ext uri="{BEBA8EAE-BF5A-486C-A8C5-ECC9F3942E4B}">
                  <a14:imgProps xmlns:a14="http://schemas.microsoft.com/office/drawing/2010/main">
                    <a14:imgLayer r:embed="rId6">
                      <a14:imgEffect>
                        <a14:saturation sat="33000"/>
                      </a14:imgEffect>
                    </a14:imgLayer>
                  </a14:imgProps>
                </a:ext>
                <a:ext uri="{28A0092B-C50C-407E-A947-70E740481C1C}">
                  <a14:useLocalDpi xmlns:a14="http://schemas.microsoft.com/office/drawing/2010/main" val="0"/>
                </a:ext>
              </a:extLst>
            </a:blip>
            <a:stretch>
              <a:fillRect/>
            </a:stretch>
          </p:blipFill>
          <p:spPr>
            <a:xfrm>
              <a:off x="1032163" y="1888545"/>
              <a:ext cx="1283277" cy="1283277"/>
            </a:xfrm>
            <a:prstGeom prst="rect">
              <a:avLst/>
            </a:prstGeom>
          </p:spPr>
        </p:pic>
        <p:sp>
          <p:nvSpPr>
            <p:cNvPr id="40" name="TextBox 39"/>
            <p:cNvSpPr txBox="1"/>
            <p:nvPr/>
          </p:nvSpPr>
          <p:spPr>
            <a:xfrm>
              <a:off x="544904" y="3171822"/>
              <a:ext cx="2344857" cy="962164"/>
            </a:xfrm>
            <a:prstGeom prst="rect">
              <a:avLst/>
            </a:prstGeom>
            <a:noFill/>
          </p:spPr>
          <p:txBody>
            <a:bodyPr wrap="square" rtlCol="0">
              <a:spAutoFit/>
            </a:bodyPr>
            <a:lstStyle/>
            <a:p>
              <a:pPr algn="ctr"/>
              <a:r>
                <a:rPr lang="ro-RO" sz="1200" b="1" dirty="0" smtClean="0"/>
                <a:t>Trezoreria regională</a:t>
              </a:r>
              <a:endParaRPr lang="en-US" sz="1200" b="1" dirty="0"/>
            </a:p>
          </p:txBody>
        </p:sp>
      </p:grpSp>
      <p:sp>
        <p:nvSpPr>
          <p:cNvPr id="34" name="Right Arrow 33"/>
          <p:cNvSpPr/>
          <p:nvPr/>
        </p:nvSpPr>
        <p:spPr>
          <a:xfrm>
            <a:off x="716183" y="4151257"/>
            <a:ext cx="2582153" cy="795678"/>
          </a:xfrm>
          <a:prstGeom prst="rightArrow">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200" b="1" dirty="0" smtClean="0">
                <a:solidFill>
                  <a:schemeClr val="tx1"/>
                </a:solidFill>
              </a:rPr>
              <a:t>3</a:t>
            </a:r>
            <a:r>
              <a:rPr lang="ro-RO" sz="1200" dirty="0" smtClean="0">
                <a:solidFill>
                  <a:schemeClr val="tx1"/>
                </a:solidFill>
              </a:rPr>
              <a:t>.Finanțarea necesităților: </a:t>
            </a:r>
          </a:p>
          <a:p>
            <a:pPr algn="ctr"/>
            <a:r>
              <a:rPr lang="ro-RO" sz="1200" b="1" u="sng" dirty="0" smtClean="0">
                <a:solidFill>
                  <a:schemeClr val="tx1"/>
                </a:solidFill>
              </a:rPr>
              <a:t>Transf</a:t>
            </a:r>
            <a:r>
              <a:rPr lang="ro-RO" sz="1200" b="1" u="sng" dirty="0" smtClean="0">
                <a:solidFill>
                  <a:schemeClr val="tx1"/>
                </a:solidFill>
              </a:rPr>
              <a:t>. NV </a:t>
            </a:r>
            <a:r>
              <a:rPr lang="ro-RO" sz="1200" dirty="0" smtClean="0">
                <a:solidFill>
                  <a:schemeClr val="tx1"/>
                </a:solidFill>
              </a:rPr>
              <a:t>= </a:t>
            </a:r>
            <a:r>
              <a:rPr lang="ro-RO" sz="1200" b="1" dirty="0" smtClean="0">
                <a:solidFill>
                  <a:schemeClr val="tx1"/>
                </a:solidFill>
              </a:rPr>
              <a:t>∑</a:t>
            </a:r>
            <a:r>
              <a:rPr lang="ro-RO" sz="1200" dirty="0" smtClean="0">
                <a:solidFill>
                  <a:schemeClr val="tx1"/>
                </a:solidFill>
              </a:rPr>
              <a:t> </a:t>
            </a:r>
            <a:r>
              <a:rPr lang="ro-RO" sz="1200" b="1" dirty="0" smtClean="0">
                <a:solidFill>
                  <a:schemeClr val="tx1"/>
                </a:solidFill>
              </a:rPr>
              <a:t>- sold NV</a:t>
            </a:r>
            <a:endParaRPr lang="en-US" sz="1200" b="1" dirty="0">
              <a:solidFill>
                <a:schemeClr val="tx1"/>
              </a:solidFill>
            </a:endParaRPr>
          </a:p>
        </p:txBody>
      </p:sp>
      <p:sp>
        <p:nvSpPr>
          <p:cNvPr id="37" name="Left Arrow 36"/>
          <p:cNvSpPr/>
          <p:nvPr/>
        </p:nvSpPr>
        <p:spPr>
          <a:xfrm>
            <a:off x="5519160" y="2549119"/>
            <a:ext cx="1968347" cy="657461"/>
          </a:xfrm>
          <a:prstGeom prst="leftArrow">
            <a:avLst/>
          </a:prstGeom>
          <a:solidFill>
            <a:schemeClr val="accent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100" b="1" dirty="0" smtClean="0">
                <a:solidFill>
                  <a:schemeClr val="tx1"/>
                </a:solidFill>
              </a:rPr>
              <a:t>5</a:t>
            </a:r>
            <a:r>
              <a:rPr lang="ro-RO" sz="1100" dirty="0" smtClean="0">
                <a:solidFill>
                  <a:schemeClr val="tx1"/>
                </a:solidFill>
              </a:rPr>
              <a:t>.Finanțare documente de plată NV</a:t>
            </a:r>
            <a:endParaRPr lang="en-US" sz="1100" dirty="0"/>
          </a:p>
        </p:txBody>
      </p:sp>
      <p:sp>
        <p:nvSpPr>
          <p:cNvPr id="43" name="Left Arrow 42"/>
          <p:cNvSpPr/>
          <p:nvPr/>
        </p:nvSpPr>
        <p:spPr>
          <a:xfrm>
            <a:off x="675829" y="2062104"/>
            <a:ext cx="2622507" cy="750252"/>
          </a:xfrm>
          <a:prstGeom prst="leftArrow">
            <a:avLst/>
          </a:prstGeom>
          <a:solidFill>
            <a:schemeClr val="accent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200" b="1" dirty="0" smtClean="0">
                <a:solidFill>
                  <a:schemeClr val="tx1"/>
                </a:solidFill>
              </a:rPr>
              <a:t>2</a:t>
            </a:r>
            <a:r>
              <a:rPr lang="ro-RO" sz="1200" dirty="0" smtClean="0">
                <a:solidFill>
                  <a:schemeClr val="tx1"/>
                </a:solidFill>
              </a:rPr>
              <a:t>.Generalizarea necesităților:</a:t>
            </a:r>
          </a:p>
          <a:p>
            <a:pPr algn="ctr"/>
            <a:r>
              <a:rPr lang="ro-RO" sz="1200" dirty="0" smtClean="0">
                <a:solidFill>
                  <a:schemeClr val="tx1"/>
                </a:solidFill>
              </a:rPr>
              <a:t> </a:t>
            </a:r>
            <a:r>
              <a:rPr lang="ro-RO" sz="1200" b="1" u="sng" dirty="0" smtClean="0">
                <a:solidFill>
                  <a:schemeClr val="tx1"/>
                </a:solidFill>
              </a:rPr>
              <a:t>necesități NV </a:t>
            </a:r>
            <a:r>
              <a:rPr lang="ro-RO" sz="1200" dirty="0" smtClean="0">
                <a:solidFill>
                  <a:schemeClr val="tx1"/>
                </a:solidFill>
              </a:rPr>
              <a:t>= </a:t>
            </a:r>
            <a:r>
              <a:rPr lang="ro-RO" sz="1200" b="1" dirty="0" smtClean="0">
                <a:solidFill>
                  <a:schemeClr val="tx1"/>
                </a:solidFill>
              </a:rPr>
              <a:t>doc. NV </a:t>
            </a:r>
            <a:r>
              <a:rPr lang="ro-RO" sz="1200" dirty="0" smtClean="0">
                <a:solidFill>
                  <a:schemeClr val="tx1"/>
                </a:solidFill>
              </a:rPr>
              <a:t>= </a:t>
            </a:r>
            <a:r>
              <a:rPr lang="ro-RO" sz="1200" dirty="0">
                <a:solidFill>
                  <a:schemeClr val="tx1"/>
                </a:solidFill>
              </a:rPr>
              <a:t>∑</a:t>
            </a:r>
            <a:endParaRPr lang="en-US" sz="1200" dirty="0"/>
          </a:p>
        </p:txBody>
      </p:sp>
      <p:sp>
        <p:nvSpPr>
          <p:cNvPr id="3" name="Rounded Rectangle 2"/>
          <p:cNvSpPr/>
          <p:nvPr/>
        </p:nvSpPr>
        <p:spPr>
          <a:xfrm>
            <a:off x="3303654" y="4213393"/>
            <a:ext cx="2563746" cy="657231"/>
          </a:xfrm>
          <a:prstGeom prst="roundRect">
            <a:avLst/>
          </a:prstGeom>
          <a:solidFill>
            <a:schemeClr val="accent2">
              <a:lumMod val="7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100" b="1" dirty="0">
                <a:solidFill>
                  <a:schemeClr val="accent6">
                    <a:lumMod val="75000"/>
                  </a:schemeClr>
                </a:solidFill>
              </a:rPr>
              <a:t>Cont bancar BL:</a:t>
            </a:r>
          </a:p>
          <a:p>
            <a:pPr algn="ctr"/>
            <a:endParaRPr lang="ro-RO" sz="1100" b="1" dirty="0">
              <a:solidFill>
                <a:schemeClr val="accent6">
                  <a:lumMod val="75000"/>
                </a:schemeClr>
              </a:solidFill>
            </a:endParaRPr>
          </a:p>
          <a:p>
            <a:pPr algn="ctr"/>
            <a:r>
              <a:rPr lang="ro-RO" sz="1100" b="1" u="sng" dirty="0" smtClean="0">
                <a:solidFill>
                  <a:schemeClr val="tx1"/>
                </a:solidFill>
              </a:rPr>
              <a:t>Sold final </a:t>
            </a:r>
            <a:r>
              <a:rPr lang="ro-RO" sz="1100" b="1" u="sng" dirty="0">
                <a:solidFill>
                  <a:schemeClr val="tx1"/>
                </a:solidFill>
              </a:rPr>
              <a:t>NV </a:t>
            </a:r>
            <a:r>
              <a:rPr lang="ro-RO" sz="1100" b="1" dirty="0">
                <a:solidFill>
                  <a:schemeClr val="tx1"/>
                </a:solidFill>
              </a:rPr>
              <a:t>= Sold </a:t>
            </a:r>
            <a:r>
              <a:rPr lang="ro-RO" sz="1100" b="1" dirty="0">
                <a:solidFill>
                  <a:schemeClr val="tx1"/>
                </a:solidFill>
              </a:rPr>
              <a:t>NV+Transf.NV</a:t>
            </a:r>
            <a:endParaRPr lang="en-US" sz="1100" b="1" dirty="0">
              <a:solidFill>
                <a:schemeClr val="tx1"/>
              </a:solidFill>
            </a:endParaRPr>
          </a:p>
        </p:txBody>
      </p:sp>
      <p:sp>
        <p:nvSpPr>
          <p:cNvPr id="20" name="Rounded Rectangle 19"/>
          <p:cNvSpPr/>
          <p:nvPr/>
        </p:nvSpPr>
        <p:spPr>
          <a:xfrm>
            <a:off x="3402553" y="1875078"/>
            <a:ext cx="2032244" cy="1192033"/>
          </a:xfrm>
          <a:prstGeom prst="roundRect">
            <a:avLst/>
          </a:prstGeom>
          <a:solidFill>
            <a:schemeClr val="accent2">
              <a:lumMod val="7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100" b="1" dirty="0" smtClean="0">
                <a:solidFill>
                  <a:schemeClr val="accent6">
                    <a:lumMod val="75000"/>
                  </a:schemeClr>
                </a:solidFill>
              </a:rPr>
              <a:t>Modulul Trez2:</a:t>
            </a:r>
          </a:p>
          <a:p>
            <a:pPr algn="ctr"/>
            <a:endParaRPr lang="ro-RO" sz="1100" b="1" dirty="0" smtClean="0">
              <a:solidFill>
                <a:schemeClr val="tx1"/>
              </a:solidFill>
            </a:endParaRPr>
          </a:p>
          <a:p>
            <a:pPr algn="ctr"/>
            <a:r>
              <a:rPr lang="ro-RO" sz="1050" b="1" u="sng" dirty="0" smtClean="0">
                <a:solidFill>
                  <a:schemeClr val="tx1"/>
                </a:solidFill>
              </a:rPr>
              <a:t>doc. NV </a:t>
            </a:r>
            <a:r>
              <a:rPr lang="ro-RO" sz="1050" dirty="0" smtClean="0">
                <a:solidFill>
                  <a:schemeClr val="tx1"/>
                </a:solidFill>
              </a:rPr>
              <a:t>= </a:t>
            </a:r>
            <a:r>
              <a:rPr lang="ro-RO" sz="1050" b="1" dirty="0" smtClean="0">
                <a:solidFill>
                  <a:schemeClr val="tx1"/>
                </a:solidFill>
              </a:rPr>
              <a:t>∑</a:t>
            </a:r>
          </a:p>
          <a:p>
            <a:pPr algn="ctr"/>
            <a:endParaRPr lang="ro-RO" sz="1050" dirty="0" smtClean="0">
              <a:solidFill>
                <a:schemeClr val="tx1"/>
              </a:solidFill>
            </a:endParaRPr>
          </a:p>
          <a:p>
            <a:pPr algn="ctr"/>
            <a:r>
              <a:rPr lang="ro-RO" sz="1050" b="1" u="sng" dirty="0" smtClean="0">
                <a:solidFill>
                  <a:schemeClr val="tx1"/>
                </a:solidFill>
              </a:rPr>
              <a:t>Sold NV</a:t>
            </a:r>
            <a:endParaRPr lang="en-US" sz="1050" b="1" dirty="0">
              <a:solidFill>
                <a:schemeClr val="tx1"/>
              </a:solidFill>
            </a:endParaRPr>
          </a:p>
        </p:txBody>
      </p:sp>
      <p:sp>
        <p:nvSpPr>
          <p:cNvPr id="21" name="Left Arrow 20"/>
          <p:cNvSpPr/>
          <p:nvPr/>
        </p:nvSpPr>
        <p:spPr>
          <a:xfrm rot="5400000">
            <a:off x="4459970" y="3105068"/>
            <a:ext cx="1043174" cy="1020854"/>
          </a:xfrm>
          <a:prstGeom prst="leftArrow">
            <a:avLst/>
          </a:prstGeom>
          <a:solidFill>
            <a:schemeClr val="accent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ro-RO" sz="1050" b="1" dirty="0" smtClean="0">
                <a:solidFill>
                  <a:schemeClr val="tx1"/>
                </a:solidFill>
              </a:rPr>
              <a:t>4. </a:t>
            </a:r>
            <a:r>
              <a:rPr lang="ro-RO" sz="1050" dirty="0" smtClean="0">
                <a:solidFill>
                  <a:schemeClr val="tx1"/>
                </a:solidFill>
              </a:rPr>
              <a:t>Înscriere extras bancar</a:t>
            </a:r>
            <a:r>
              <a:rPr lang="ro-RO" sz="1050" dirty="0" smtClean="0"/>
              <a:t> </a:t>
            </a:r>
            <a:endParaRPr lang="en-US" sz="1050" dirty="0"/>
          </a:p>
        </p:txBody>
      </p:sp>
      <p:sp>
        <p:nvSpPr>
          <p:cNvPr id="22" name="Left Arrow 21"/>
          <p:cNvSpPr/>
          <p:nvPr/>
        </p:nvSpPr>
        <p:spPr>
          <a:xfrm>
            <a:off x="5519160" y="1773383"/>
            <a:ext cx="1951709" cy="680906"/>
          </a:xfrm>
          <a:prstGeom prst="leftArrow">
            <a:avLst/>
          </a:prstGeom>
          <a:solidFill>
            <a:schemeClr val="accent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100" b="1" dirty="0" smtClean="0">
                <a:solidFill>
                  <a:schemeClr val="tx1"/>
                </a:solidFill>
              </a:rPr>
              <a:t>1</a:t>
            </a:r>
            <a:r>
              <a:rPr lang="ro-RO" sz="1100" dirty="0" smtClean="0">
                <a:solidFill>
                  <a:schemeClr val="tx1"/>
                </a:solidFill>
              </a:rPr>
              <a:t>.Documente de plată NV</a:t>
            </a:r>
            <a:endParaRPr lang="en-US" sz="1100" dirty="0"/>
          </a:p>
        </p:txBody>
      </p:sp>
    </p:spTree>
    <p:extLst>
      <p:ext uri="{BB962C8B-B14F-4D97-AF65-F5344CB8AC3E}">
        <p14:creationId xmlns:p14="http://schemas.microsoft.com/office/powerpoint/2010/main" val="9216047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40" name="Rectangle 39"/>
          <p:cNvSpPr/>
          <p:nvPr/>
        </p:nvSpPr>
        <p:spPr>
          <a:xfrm>
            <a:off x="668718" y="1373608"/>
            <a:ext cx="1929784" cy="2990118"/>
          </a:xfrm>
          <a:prstGeom prst="rect">
            <a:avLst/>
          </a:prstGeom>
          <a:solidFill>
            <a:schemeClr val="accent3">
              <a:lumMod val="60000"/>
              <a:lumOff val="40000"/>
              <a:alpha val="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630125" y="1373608"/>
            <a:ext cx="1929784" cy="2990118"/>
          </a:xfrm>
          <a:prstGeom prst="rect">
            <a:avLst/>
          </a:prstGeom>
          <a:solidFill>
            <a:schemeClr val="accent3">
              <a:lumMod val="60000"/>
              <a:lumOff val="40000"/>
              <a:alpha val="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4559909" y="1372074"/>
            <a:ext cx="1929784" cy="2991652"/>
          </a:xfrm>
          <a:prstGeom prst="rect">
            <a:avLst/>
          </a:prstGeom>
          <a:solidFill>
            <a:schemeClr val="accent3">
              <a:lumMod val="60000"/>
              <a:lumOff val="40000"/>
              <a:alpha val="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8" name="Shape 228"/>
          <p:cNvSpPr txBox="1">
            <a:spLocks noGrp="1"/>
          </p:cNvSpPr>
          <p:nvPr>
            <p:ph type="body" idx="1"/>
          </p:nvPr>
        </p:nvSpPr>
        <p:spPr>
          <a:xfrm>
            <a:off x="820316" y="1475450"/>
            <a:ext cx="1626588" cy="3002807"/>
          </a:xfrm>
          <a:prstGeom prst="rect">
            <a:avLst/>
          </a:prstGeom>
        </p:spPr>
        <p:txBody>
          <a:bodyPr spcFirstLastPara="1" wrap="square" lIns="91425" tIns="91425" rIns="91425" bIns="91425" anchor="t" anchorCtr="0">
            <a:noAutofit/>
          </a:bodyPr>
          <a:lstStyle/>
          <a:p>
            <a:pPr marL="0" lvl="0" indent="0" algn="just">
              <a:buNone/>
            </a:pPr>
            <a:endParaRPr lang="ro-RO" sz="1200" dirty="0" smtClean="0">
              <a:solidFill>
                <a:schemeClr val="tx1"/>
              </a:solidFill>
            </a:endParaRPr>
          </a:p>
          <a:p>
            <a:pPr marL="0" lvl="0" indent="0" algn="just">
              <a:buNone/>
            </a:pPr>
            <a:r>
              <a:rPr lang="ro-RO" sz="1200" dirty="0" smtClean="0">
                <a:solidFill>
                  <a:schemeClr val="tx1"/>
                </a:solidFill>
              </a:rPr>
              <a:t>Trezoreria </a:t>
            </a:r>
            <a:r>
              <a:rPr lang="ro-RO" sz="1200" dirty="0">
                <a:solidFill>
                  <a:schemeClr val="tx1"/>
                </a:solidFill>
              </a:rPr>
              <a:t>de Stat </a:t>
            </a:r>
            <a:r>
              <a:rPr lang="ro-RO" sz="1200" dirty="0" smtClean="0">
                <a:solidFill>
                  <a:schemeClr val="tx1"/>
                </a:solidFill>
              </a:rPr>
              <a:t>generează necesitățile de finanțare a TDS  la sfârșitul zilei precedente zilei în care se finanțează TDS.</a:t>
            </a:r>
            <a:endParaRPr sz="1200" dirty="0">
              <a:solidFill>
                <a:schemeClr val="tx1"/>
              </a:solidFill>
            </a:endParaRPr>
          </a:p>
        </p:txBody>
      </p:sp>
      <p:sp>
        <p:nvSpPr>
          <p:cNvPr id="229" name="Shape 229"/>
          <p:cNvSpPr txBox="1">
            <a:spLocks noGrp="1"/>
          </p:cNvSpPr>
          <p:nvPr>
            <p:ph type="body" idx="2"/>
          </p:nvPr>
        </p:nvSpPr>
        <p:spPr>
          <a:xfrm>
            <a:off x="4683467" y="1381392"/>
            <a:ext cx="1626588" cy="2876710"/>
          </a:xfrm>
          <a:prstGeom prst="rect">
            <a:avLst/>
          </a:prstGeom>
        </p:spPr>
        <p:txBody>
          <a:bodyPr spcFirstLastPara="1" wrap="square" lIns="91425" tIns="91425" rIns="91425" bIns="91425" anchor="t" anchorCtr="0">
            <a:noAutofit/>
          </a:bodyPr>
          <a:lstStyle/>
          <a:p>
            <a:pPr marL="0" lvl="0" indent="0" algn="just" rtl="0">
              <a:spcBef>
                <a:spcPts val="600"/>
              </a:spcBef>
              <a:spcAft>
                <a:spcPts val="0"/>
              </a:spcAft>
              <a:buNone/>
            </a:pPr>
            <a:endParaRPr lang="ro-RO" b="1" dirty="0">
              <a:solidFill>
                <a:schemeClr val="tx1"/>
              </a:solidFill>
            </a:endParaRPr>
          </a:p>
          <a:p>
            <a:pPr marL="0" lvl="0" indent="0" algn="just" rtl="0">
              <a:spcBef>
                <a:spcPts val="600"/>
              </a:spcBef>
              <a:spcAft>
                <a:spcPts val="0"/>
              </a:spcAft>
              <a:buNone/>
            </a:pPr>
            <a:r>
              <a:rPr lang="ro-RO" sz="1200" dirty="0" smtClean="0">
                <a:solidFill>
                  <a:schemeClr val="tx1"/>
                </a:solidFill>
              </a:rPr>
              <a:t>APL pot efectua cheltuielile din contul TDS finanțate doar după înscrierea extrasului bancar de către trezoreria regională.</a:t>
            </a:r>
          </a:p>
        </p:txBody>
      </p:sp>
      <p:sp>
        <p:nvSpPr>
          <p:cNvPr id="230" name="Shape 230"/>
          <p:cNvSpPr txBox="1">
            <a:spLocks noGrp="1"/>
          </p:cNvSpPr>
          <p:nvPr>
            <p:ph type="body" idx="3"/>
          </p:nvPr>
        </p:nvSpPr>
        <p:spPr>
          <a:xfrm>
            <a:off x="6476124" y="1475450"/>
            <a:ext cx="1892727" cy="2876709"/>
          </a:xfrm>
          <a:prstGeom prst="rect">
            <a:avLst/>
          </a:prstGeom>
        </p:spPr>
        <p:txBody>
          <a:bodyPr spcFirstLastPara="1" wrap="square" lIns="91425" tIns="91425" rIns="91425" bIns="91425" anchor="t" anchorCtr="0">
            <a:noAutofit/>
          </a:bodyPr>
          <a:lstStyle/>
          <a:p>
            <a:pPr marL="0" lvl="0" indent="0" algn="just">
              <a:buNone/>
            </a:pPr>
            <a:endParaRPr lang="ro-RO" sz="1200" dirty="0" smtClean="0">
              <a:solidFill>
                <a:schemeClr val="tx1"/>
              </a:solidFill>
            </a:endParaRPr>
          </a:p>
          <a:p>
            <a:pPr marL="0" lvl="0" indent="0" algn="just">
              <a:buNone/>
            </a:pPr>
            <a:r>
              <a:rPr lang="ro-RO" sz="1200" dirty="0" smtClean="0">
                <a:solidFill>
                  <a:schemeClr val="tx1"/>
                </a:solidFill>
              </a:rPr>
              <a:t>La efectuarea finanțării cheltuielilor cu destinație specială, este necesar  de a se lua în considerare că soldul de mijloace bănești marcate este egal  cu suma documentelor de plată acceptate spre finanțare până la o anumită dată – astfel se va respecta principiul </a:t>
            </a:r>
            <a:r>
              <a:rPr lang="ru-RU" sz="1200" dirty="0" smtClean="0">
                <a:solidFill>
                  <a:schemeClr val="tx1"/>
                </a:solidFill>
              </a:rPr>
              <a:t> </a:t>
            </a:r>
            <a:r>
              <a:rPr lang="en-US" sz="1200" dirty="0" smtClean="0">
                <a:solidFill>
                  <a:schemeClr val="tx1"/>
                </a:solidFill>
              </a:rPr>
              <a:t>“primul </a:t>
            </a:r>
            <a:r>
              <a:rPr lang="ro-RO" sz="1200" dirty="0" smtClean="0">
                <a:solidFill>
                  <a:schemeClr val="tx1"/>
                </a:solidFill>
              </a:rPr>
              <a:t>venit</a:t>
            </a:r>
            <a:r>
              <a:rPr lang="en-US" sz="1200" dirty="0" smtClean="0">
                <a:solidFill>
                  <a:schemeClr val="tx1"/>
                </a:solidFill>
              </a:rPr>
              <a:t>, primul servit”</a:t>
            </a:r>
            <a:r>
              <a:rPr lang="ro-RO" sz="1200" dirty="0" smtClean="0">
                <a:solidFill>
                  <a:schemeClr val="tx1"/>
                </a:solidFill>
              </a:rPr>
              <a:t> . </a:t>
            </a:r>
            <a:endParaRPr sz="1200" dirty="0">
              <a:solidFill>
                <a:schemeClr val="tx1"/>
              </a:solidFill>
            </a:endParaRPr>
          </a:p>
        </p:txBody>
      </p:sp>
      <p:sp>
        <p:nvSpPr>
          <p:cNvPr id="234" name="Shape 234"/>
          <p:cNvSpPr txBox="1">
            <a:spLocks noGrp="1"/>
          </p:cNvSpPr>
          <p:nvPr>
            <p:ph type="title"/>
          </p:nvPr>
        </p:nvSpPr>
        <p:spPr>
          <a:xfrm>
            <a:off x="1010200" y="648725"/>
            <a:ext cx="7131300" cy="671400"/>
          </a:xfrm>
          <a:prstGeom prst="rect">
            <a:avLst/>
          </a:prstGeom>
        </p:spPr>
        <p:txBody>
          <a:bodyPr spcFirstLastPara="1" wrap="square" lIns="91425" tIns="91425" rIns="91425" bIns="91425" anchor="b" anchorCtr="0">
            <a:noAutofit/>
          </a:bodyPr>
          <a:lstStyle/>
          <a:p>
            <a:pPr algn="ctr"/>
            <a:r>
              <a:rPr lang="ro-RO" sz="1600" dirty="0"/>
              <a:t>Momente cheie în executarea documentelor de plată finanțate din transferuri cu destinație </a:t>
            </a:r>
            <a:r>
              <a:rPr lang="ro-RO" sz="1600" dirty="0" smtClean="0"/>
              <a:t>specială</a:t>
            </a:r>
            <a:endParaRPr lang="en-US" sz="1600" dirty="0"/>
          </a:p>
        </p:txBody>
      </p:sp>
      <p:sp>
        <p:nvSpPr>
          <p:cNvPr id="256" name="Shape 256"/>
          <p:cNvSpPr txBox="1">
            <a:spLocks noGrp="1"/>
          </p:cNvSpPr>
          <p:nvPr>
            <p:ph type="sldNum" idx="12"/>
          </p:nvPr>
        </p:nvSpPr>
        <p:spPr>
          <a:xfrm>
            <a:off x="8542280" y="4472100"/>
            <a:ext cx="548700" cy="6714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fld id="{00000000-1234-1234-1234-123412341234}" type="slidenum">
              <a:rPr lang="en"/>
              <a:t>4</a:t>
            </a:fld>
            <a:endParaRPr dirty="0"/>
          </a:p>
        </p:txBody>
      </p:sp>
      <p:sp>
        <p:nvSpPr>
          <p:cNvPr id="34" name="Shape 229"/>
          <p:cNvSpPr txBox="1">
            <a:spLocks/>
          </p:cNvSpPr>
          <p:nvPr/>
        </p:nvSpPr>
        <p:spPr>
          <a:xfrm>
            <a:off x="2705787" y="1389944"/>
            <a:ext cx="1688337" cy="295744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00BEF2"/>
              </a:buClr>
              <a:buSzPts val="1800"/>
              <a:buFont typeface="Source Sans Pro"/>
              <a:buChar char="»"/>
              <a:defRPr sz="1800" b="0" i="0" u="none" strike="noStrike" cap="none">
                <a:solidFill>
                  <a:srgbClr val="25516C"/>
                </a:solidFill>
                <a:latin typeface="Source Sans Pro"/>
                <a:ea typeface="Source Sans Pro"/>
                <a:cs typeface="Source Sans Pro"/>
                <a:sym typeface="Source Sans Pro"/>
              </a:defRPr>
            </a:lvl1pPr>
            <a:lvl2pPr marL="914400" marR="0" lvl="1" indent="-342900" algn="l" rtl="0">
              <a:lnSpc>
                <a:spcPct val="100000"/>
              </a:lnSpc>
              <a:spcBef>
                <a:spcPts val="0"/>
              </a:spcBef>
              <a:spcAft>
                <a:spcPts val="0"/>
              </a:spcAft>
              <a:buClr>
                <a:srgbClr val="00BEF2"/>
              </a:buClr>
              <a:buSzPts val="1800"/>
              <a:buFont typeface="Source Sans Pro"/>
              <a:buChar char="»"/>
              <a:defRPr sz="1800" b="0" i="0" u="none" strike="noStrike" cap="none">
                <a:solidFill>
                  <a:srgbClr val="25516C"/>
                </a:solidFill>
                <a:latin typeface="Source Sans Pro"/>
                <a:ea typeface="Source Sans Pro"/>
                <a:cs typeface="Source Sans Pro"/>
                <a:sym typeface="Source Sans Pro"/>
              </a:defRPr>
            </a:lvl2pPr>
            <a:lvl3pPr marL="1371600" marR="0" lvl="2" indent="-342900" algn="l" rtl="0">
              <a:lnSpc>
                <a:spcPct val="100000"/>
              </a:lnSpc>
              <a:spcBef>
                <a:spcPts val="0"/>
              </a:spcBef>
              <a:spcAft>
                <a:spcPts val="0"/>
              </a:spcAft>
              <a:buClr>
                <a:srgbClr val="00BEF2"/>
              </a:buClr>
              <a:buSzPts val="1800"/>
              <a:buFont typeface="Source Sans Pro"/>
              <a:buChar char="»"/>
              <a:defRPr sz="1800" b="0" i="0" u="none" strike="noStrike" cap="none">
                <a:solidFill>
                  <a:srgbClr val="25516C"/>
                </a:solidFill>
                <a:latin typeface="Source Sans Pro"/>
                <a:ea typeface="Source Sans Pro"/>
                <a:cs typeface="Source Sans Pro"/>
                <a:sym typeface="Source Sans Pro"/>
              </a:defRPr>
            </a:lvl3pPr>
            <a:lvl4pPr marL="1828800" marR="0" lvl="3" indent="-342900" algn="l" rtl="0">
              <a:lnSpc>
                <a:spcPct val="100000"/>
              </a:lnSpc>
              <a:spcBef>
                <a:spcPts val="0"/>
              </a:spcBef>
              <a:spcAft>
                <a:spcPts val="0"/>
              </a:spcAft>
              <a:buClr>
                <a:srgbClr val="00BEF2"/>
              </a:buClr>
              <a:buSzPts val="1800"/>
              <a:buFont typeface="Source Sans Pro"/>
              <a:buChar char="●"/>
              <a:defRPr sz="1800" b="0" i="0" u="none" strike="noStrike" cap="none">
                <a:solidFill>
                  <a:srgbClr val="25516C"/>
                </a:solidFill>
                <a:latin typeface="Source Sans Pro"/>
                <a:ea typeface="Source Sans Pro"/>
                <a:cs typeface="Source Sans Pro"/>
                <a:sym typeface="Source Sans Pro"/>
              </a:defRPr>
            </a:lvl4pPr>
            <a:lvl5pPr marL="2286000" marR="0" lvl="4" indent="-342900" algn="l" rtl="0">
              <a:lnSpc>
                <a:spcPct val="100000"/>
              </a:lnSpc>
              <a:spcBef>
                <a:spcPts val="0"/>
              </a:spcBef>
              <a:spcAft>
                <a:spcPts val="0"/>
              </a:spcAft>
              <a:buClr>
                <a:srgbClr val="00BEF2"/>
              </a:buClr>
              <a:buSzPts val="1800"/>
              <a:buFont typeface="Source Sans Pro"/>
              <a:buChar char="○"/>
              <a:defRPr sz="1800" b="0" i="0" u="none" strike="noStrike" cap="none">
                <a:solidFill>
                  <a:srgbClr val="25516C"/>
                </a:solidFill>
                <a:latin typeface="Source Sans Pro"/>
                <a:ea typeface="Source Sans Pro"/>
                <a:cs typeface="Source Sans Pro"/>
                <a:sym typeface="Source Sans Pro"/>
              </a:defRPr>
            </a:lvl5pPr>
            <a:lvl6pPr marL="2743200" marR="0" lvl="5" indent="-342900" algn="l" rtl="0">
              <a:lnSpc>
                <a:spcPct val="100000"/>
              </a:lnSpc>
              <a:spcBef>
                <a:spcPts val="0"/>
              </a:spcBef>
              <a:spcAft>
                <a:spcPts val="0"/>
              </a:spcAft>
              <a:buClr>
                <a:srgbClr val="00BEF2"/>
              </a:buClr>
              <a:buSzPts val="1800"/>
              <a:buFont typeface="Source Sans Pro"/>
              <a:buChar char="■"/>
              <a:defRPr sz="1800" b="0" i="0" u="none" strike="noStrike" cap="none">
                <a:solidFill>
                  <a:srgbClr val="25516C"/>
                </a:solidFill>
                <a:latin typeface="Source Sans Pro"/>
                <a:ea typeface="Source Sans Pro"/>
                <a:cs typeface="Source Sans Pro"/>
                <a:sym typeface="Source Sans Pro"/>
              </a:defRPr>
            </a:lvl6pPr>
            <a:lvl7pPr marL="3200400" marR="0" lvl="6" indent="-342900" algn="l" rtl="0">
              <a:lnSpc>
                <a:spcPct val="100000"/>
              </a:lnSpc>
              <a:spcBef>
                <a:spcPts val="0"/>
              </a:spcBef>
              <a:spcAft>
                <a:spcPts val="0"/>
              </a:spcAft>
              <a:buClr>
                <a:srgbClr val="00BEF2"/>
              </a:buClr>
              <a:buSzPts val="1800"/>
              <a:buFont typeface="Source Sans Pro"/>
              <a:buChar char="●"/>
              <a:defRPr sz="1800" b="0" i="0" u="none" strike="noStrike" cap="none">
                <a:solidFill>
                  <a:srgbClr val="25516C"/>
                </a:solidFill>
                <a:latin typeface="Source Sans Pro"/>
                <a:ea typeface="Source Sans Pro"/>
                <a:cs typeface="Source Sans Pro"/>
                <a:sym typeface="Source Sans Pro"/>
              </a:defRPr>
            </a:lvl7pPr>
            <a:lvl8pPr marL="3657600" marR="0" lvl="7" indent="-342900" algn="l" rtl="0">
              <a:lnSpc>
                <a:spcPct val="100000"/>
              </a:lnSpc>
              <a:spcBef>
                <a:spcPts val="0"/>
              </a:spcBef>
              <a:spcAft>
                <a:spcPts val="0"/>
              </a:spcAft>
              <a:buClr>
                <a:srgbClr val="00BEF2"/>
              </a:buClr>
              <a:buSzPts val="1800"/>
              <a:buFont typeface="Source Sans Pro"/>
              <a:buChar char="○"/>
              <a:defRPr sz="1800" b="0" i="0" u="none" strike="noStrike" cap="none">
                <a:solidFill>
                  <a:srgbClr val="25516C"/>
                </a:solidFill>
                <a:latin typeface="Source Sans Pro"/>
                <a:ea typeface="Source Sans Pro"/>
                <a:cs typeface="Source Sans Pro"/>
                <a:sym typeface="Source Sans Pro"/>
              </a:defRPr>
            </a:lvl8pPr>
            <a:lvl9pPr marL="4114800" marR="0" lvl="8" indent="-342900" algn="l" rtl="0">
              <a:lnSpc>
                <a:spcPct val="100000"/>
              </a:lnSpc>
              <a:spcBef>
                <a:spcPts val="0"/>
              </a:spcBef>
              <a:spcAft>
                <a:spcPts val="0"/>
              </a:spcAft>
              <a:buClr>
                <a:srgbClr val="00BEF2"/>
              </a:buClr>
              <a:buSzPts val="1800"/>
              <a:buFont typeface="Source Sans Pro"/>
              <a:buChar char="■"/>
              <a:defRPr sz="1800" b="0" i="0" u="none" strike="noStrike" cap="none">
                <a:solidFill>
                  <a:srgbClr val="25516C"/>
                </a:solidFill>
                <a:latin typeface="Source Sans Pro"/>
                <a:ea typeface="Source Sans Pro"/>
                <a:cs typeface="Source Sans Pro"/>
                <a:sym typeface="Source Sans Pro"/>
              </a:defRPr>
            </a:lvl9pPr>
          </a:lstStyle>
          <a:p>
            <a:pPr marL="0" indent="0">
              <a:buFont typeface="Source Sans Pro"/>
              <a:buNone/>
            </a:pPr>
            <a:endParaRPr lang="en-US" b="1" dirty="0" smtClean="0">
              <a:solidFill>
                <a:schemeClr val="tx1"/>
              </a:solidFill>
            </a:endParaRPr>
          </a:p>
          <a:p>
            <a:pPr marL="0" indent="0" algn="just">
              <a:buNone/>
            </a:pPr>
            <a:r>
              <a:rPr lang="ro-RO" sz="1100" dirty="0" smtClean="0">
                <a:solidFill>
                  <a:schemeClr val="tx1"/>
                </a:solidFill>
              </a:rPr>
              <a:t>În necesități  sunt incluse documentele de plată marcate</a:t>
            </a:r>
            <a:r>
              <a:rPr lang="en-US" sz="1100" dirty="0" smtClean="0">
                <a:solidFill>
                  <a:schemeClr val="tx1"/>
                </a:solidFill>
              </a:rPr>
              <a:t>, </a:t>
            </a:r>
            <a:r>
              <a:rPr lang="ro-RO" sz="1100" dirty="0" smtClean="0">
                <a:solidFill>
                  <a:schemeClr val="tx1"/>
                </a:solidFill>
              </a:rPr>
              <a:t> cu statutul </a:t>
            </a:r>
            <a:r>
              <a:rPr lang="en-US" sz="1100" b="1" dirty="0" smtClean="0">
                <a:solidFill>
                  <a:schemeClr val="tx1"/>
                </a:solidFill>
              </a:rPr>
              <a:t>“</a:t>
            </a:r>
            <a:r>
              <a:rPr lang="ro-RO" sz="1100" b="1" dirty="0" smtClean="0">
                <a:solidFill>
                  <a:schemeClr val="tx1"/>
                </a:solidFill>
              </a:rPr>
              <a:t>acceptat</a:t>
            </a:r>
            <a:r>
              <a:rPr lang="en-US" sz="1100" b="1" dirty="0" smtClean="0">
                <a:solidFill>
                  <a:schemeClr val="tx1"/>
                </a:solidFill>
              </a:rPr>
              <a:t>”</a:t>
            </a:r>
            <a:r>
              <a:rPr lang="ro-RO" sz="1100" dirty="0" smtClean="0">
                <a:solidFill>
                  <a:schemeClr val="tx1"/>
                </a:solidFill>
              </a:rPr>
              <a:t>,</a:t>
            </a:r>
            <a:r>
              <a:rPr lang="en-US" sz="1100" b="1" dirty="0" smtClean="0">
                <a:solidFill>
                  <a:schemeClr val="tx1"/>
                </a:solidFill>
              </a:rPr>
              <a:t>“</a:t>
            </a:r>
            <a:r>
              <a:rPr lang="ro-RO" sz="1100" b="1" dirty="0" smtClean="0">
                <a:solidFill>
                  <a:schemeClr val="tx1"/>
                </a:solidFill>
              </a:rPr>
              <a:t>spre examinare</a:t>
            </a:r>
            <a:r>
              <a:rPr lang="en-US" sz="1100" b="1" dirty="0" smtClean="0">
                <a:solidFill>
                  <a:schemeClr val="tx1"/>
                </a:solidFill>
              </a:rPr>
              <a:t>”</a:t>
            </a:r>
            <a:r>
              <a:rPr lang="en-US" sz="1100" dirty="0" smtClean="0">
                <a:solidFill>
                  <a:schemeClr val="tx1"/>
                </a:solidFill>
              </a:rPr>
              <a:t>, </a:t>
            </a:r>
            <a:r>
              <a:rPr lang="en-US" sz="1100" b="1" dirty="0">
                <a:solidFill>
                  <a:schemeClr val="tx1"/>
                </a:solidFill>
              </a:rPr>
              <a:t>“importat</a:t>
            </a:r>
            <a:r>
              <a:rPr lang="en-US" sz="1100" b="1" dirty="0" smtClean="0">
                <a:solidFill>
                  <a:schemeClr val="tx1"/>
                </a:solidFill>
              </a:rPr>
              <a:t>” </a:t>
            </a:r>
            <a:endParaRPr lang="ro-RO" sz="1100" dirty="0" smtClean="0">
              <a:solidFill>
                <a:schemeClr val="tx1"/>
              </a:solidFill>
            </a:endParaRPr>
          </a:p>
          <a:p>
            <a:pPr marL="0" indent="0" algn="just">
              <a:buFont typeface="Source Sans Pro"/>
              <a:buNone/>
            </a:pPr>
            <a:r>
              <a:rPr lang="ro-RO" sz="1100" dirty="0" smtClean="0">
                <a:solidFill>
                  <a:schemeClr val="tx1"/>
                </a:solidFill>
              </a:rPr>
              <a:t> Nu sunt incluse documentele cu statut </a:t>
            </a:r>
            <a:r>
              <a:rPr lang="en-US" sz="1100" b="1" dirty="0" smtClean="0">
                <a:solidFill>
                  <a:schemeClr val="tx1"/>
                </a:solidFill>
              </a:rPr>
              <a:t>“</a:t>
            </a:r>
            <a:r>
              <a:rPr lang="ro-RO" sz="1100" b="1" dirty="0" smtClean="0">
                <a:solidFill>
                  <a:schemeClr val="tx1"/>
                </a:solidFill>
              </a:rPr>
              <a:t>inclus în necesități</a:t>
            </a:r>
            <a:r>
              <a:rPr lang="en-US" sz="1100" b="1" dirty="0" smtClean="0">
                <a:solidFill>
                  <a:schemeClr val="tx1"/>
                </a:solidFill>
              </a:rPr>
              <a:t>”</a:t>
            </a:r>
            <a:r>
              <a:rPr lang="ro-RO" sz="1100" b="1" dirty="0" smtClean="0">
                <a:solidFill>
                  <a:schemeClr val="tx1"/>
                </a:solidFill>
              </a:rPr>
              <a:t> </a:t>
            </a:r>
            <a:r>
              <a:rPr lang="ro-RO" sz="1100" dirty="0" smtClean="0">
                <a:solidFill>
                  <a:schemeClr val="tx1"/>
                </a:solidFill>
              </a:rPr>
              <a:t> </a:t>
            </a:r>
            <a:r>
              <a:rPr lang="en-US" sz="1100" dirty="0" smtClean="0">
                <a:solidFill>
                  <a:schemeClr val="tx1"/>
                </a:solidFill>
              </a:rPr>
              <a:t> </a:t>
            </a:r>
            <a:r>
              <a:rPr lang="ro-RO" sz="1100" dirty="0" smtClean="0">
                <a:solidFill>
                  <a:schemeClr val="tx1"/>
                </a:solidFill>
              </a:rPr>
              <a:t>- deoarece acestea au rezervat din soldul de mijloace bănești marcate, ceea ce duce la diminuarea  lui. </a:t>
            </a:r>
            <a:endParaRPr lang="en-US" sz="1100" dirty="0" smtClean="0">
              <a:solidFill>
                <a:schemeClr val="tx1"/>
              </a:solidFill>
            </a:endParaRPr>
          </a:p>
        </p:txBody>
      </p:sp>
      <p:grpSp>
        <p:nvGrpSpPr>
          <p:cNvPr id="41" name="Shape 578"/>
          <p:cNvGrpSpPr/>
          <p:nvPr/>
        </p:nvGrpSpPr>
        <p:grpSpPr>
          <a:xfrm>
            <a:off x="3295774" y="1389944"/>
            <a:ext cx="528871" cy="436269"/>
            <a:chOff x="5241175" y="4959100"/>
            <a:chExt cx="539775" cy="517775"/>
          </a:xfrm>
          <a:solidFill>
            <a:srgbClr val="92D050"/>
          </a:solidFill>
        </p:grpSpPr>
        <p:sp>
          <p:nvSpPr>
            <p:cNvPr id="42" name="Shape 579"/>
            <p:cNvSpPr/>
            <p:nvPr/>
          </p:nvSpPr>
          <p:spPr>
            <a:xfrm>
              <a:off x="5575150" y="4959100"/>
              <a:ext cx="161225" cy="178300"/>
            </a:xfrm>
            <a:custGeom>
              <a:avLst/>
              <a:gdLst/>
              <a:ahLst/>
              <a:cxnLst/>
              <a:rect l="0" t="0" r="0" b="0"/>
              <a:pathLst>
                <a:path w="6449" h="7132" extrusionOk="0">
                  <a:moveTo>
                    <a:pt x="4641" y="0"/>
                  </a:moveTo>
                  <a:lnTo>
                    <a:pt x="4470" y="25"/>
                  </a:lnTo>
                  <a:lnTo>
                    <a:pt x="4299" y="49"/>
                  </a:lnTo>
                  <a:lnTo>
                    <a:pt x="4128" y="98"/>
                  </a:lnTo>
                  <a:lnTo>
                    <a:pt x="3957" y="147"/>
                  </a:lnTo>
                  <a:lnTo>
                    <a:pt x="3786" y="220"/>
                  </a:lnTo>
                  <a:lnTo>
                    <a:pt x="3640" y="318"/>
                  </a:lnTo>
                  <a:lnTo>
                    <a:pt x="3517" y="415"/>
                  </a:lnTo>
                  <a:lnTo>
                    <a:pt x="3395" y="538"/>
                  </a:lnTo>
                  <a:lnTo>
                    <a:pt x="3273" y="660"/>
                  </a:lnTo>
                  <a:lnTo>
                    <a:pt x="3175" y="806"/>
                  </a:lnTo>
                  <a:lnTo>
                    <a:pt x="3078" y="953"/>
                  </a:lnTo>
                  <a:lnTo>
                    <a:pt x="3005" y="1099"/>
                  </a:lnTo>
                  <a:lnTo>
                    <a:pt x="2931" y="1270"/>
                  </a:lnTo>
                  <a:lnTo>
                    <a:pt x="2907" y="1441"/>
                  </a:lnTo>
                  <a:lnTo>
                    <a:pt x="2882" y="1612"/>
                  </a:lnTo>
                  <a:lnTo>
                    <a:pt x="2858" y="1808"/>
                  </a:lnTo>
                  <a:lnTo>
                    <a:pt x="2882" y="2076"/>
                  </a:lnTo>
                  <a:lnTo>
                    <a:pt x="2956" y="2345"/>
                  </a:lnTo>
                  <a:lnTo>
                    <a:pt x="3053" y="2589"/>
                  </a:lnTo>
                  <a:lnTo>
                    <a:pt x="3175" y="2809"/>
                  </a:lnTo>
                  <a:lnTo>
                    <a:pt x="0" y="6546"/>
                  </a:lnTo>
                  <a:lnTo>
                    <a:pt x="367" y="6814"/>
                  </a:lnTo>
                  <a:lnTo>
                    <a:pt x="709" y="7132"/>
                  </a:lnTo>
                  <a:lnTo>
                    <a:pt x="3884" y="3419"/>
                  </a:lnTo>
                  <a:lnTo>
                    <a:pt x="4055" y="3493"/>
                  </a:lnTo>
                  <a:lnTo>
                    <a:pt x="4250" y="3542"/>
                  </a:lnTo>
                  <a:lnTo>
                    <a:pt x="4445" y="3566"/>
                  </a:lnTo>
                  <a:lnTo>
                    <a:pt x="4641" y="3590"/>
                  </a:lnTo>
                  <a:lnTo>
                    <a:pt x="4836" y="3566"/>
                  </a:lnTo>
                  <a:lnTo>
                    <a:pt x="5007" y="3542"/>
                  </a:lnTo>
                  <a:lnTo>
                    <a:pt x="5178" y="3517"/>
                  </a:lnTo>
                  <a:lnTo>
                    <a:pt x="5349" y="3444"/>
                  </a:lnTo>
                  <a:lnTo>
                    <a:pt x="5496" y="3371"/>
                  </a:lnTo>
                  <a:lnTo>
                    <a:pt x="5642" y="3273"/>
                  </a:lnTo>
                  <a:lnTo>
                    <a:pt x="5789" y="3175"/>
                  </a:lnTo>
                  <a:lnTo>
                    <a:pt x="5911" y="3053"/>
                  </a:lnTo>
                  <a:lnTo>
                    <a:pt x="6033" y="2931"/>
                  </a:lnTo>
                  <a:lnTo>
                    <a:pt x="6131" y="2809"/>
                  </a:lnTo>
                  <a:lnTo>
                    <a:pt x="6228" y="2638"/>
                  </a:lnTo>
                  <a:lnTo>
                    <a:pt x="6302" y="2491"/>
                  </a:lnTo>
                  <a:lnTo>
                    <a:pt x="6350" y="2320"/>
                  </a:lnTo>
                  <a:lnTo>
                    <a:pt x="6399" y="2149"/>
                  </a:lnTo>
                  <a:lnTo>
                    <a:pt x="6424" y="1979"/>
                  </a:lnTo>
                  <a:lnTo>
                    <a:pt x="6448" y="1808"/>
                  </a:lnTo>
                  <a:lnTo>
                    <a:pt x="6424" y="1612"/>
                  </a:lnTo>
                  <a:lnTo>
                    <a:pt x="6399" y="1441"/>
                  </a:lnTo>
                  <a:lnTo>
                    <a:pt x="6350" y="1270"/>
                  </a:lnTo>
                  <a:lnTo>
                    <a:pt x="6302" y="1099"/>
                  </a:lnTo>
                  <a:lnTo>
                    <a:pt x="6228" y="953"/>
                  </a:lnTo>
                  <a:lnTo>
                    <a:pt x="6131" y="806"/>
                  </a:lnTo>
                  <a:lnTo>
                    <a:pt x="6033" y="660"/>
                  </a:lnTo>
                  <a:lnTo>
                    <a:pt x="5911" y="538"/>
                  </a:lnTo>
                  <a:lnTo>
                    <a:pt x="5789" y="415"/>
                  </a:lnTo>
                  <a:lnTo>
                    <a:pt x="5642" y="318"/>
                  </a:lnTo>
                  <a:lnTo>
                    <a:pt x="5496" y="220"/>
                  </a:lnTo>
                  <a:lnTo>
                    <a:pt x="5349" y="147"/>
                  </a:lnTo>
                  <a:lnTo>
                    <a:pt x="5178" y="98"/>
                  </a:lnTo>
                  <a:lnTo>
                    <a:pt x="5007" y="49"/>
                  </a:lnTo>
                  <a:lnTo>
                    <a:pt x="4836" y="25"/>
                  </a:lnTo>
                  <a:lnTo>
                    <a:pt x="4641"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43" name="Shape 580"/>
            <p:cNvSpPr/>
            <p:nvPr/>
          </p:nvSpPr>
          <p:spPr>
            <a:xfrm>
              <a:off x="5330925" y="4985350"/>
              <a:ext cx="128250" cy="148400"/>
            </a:xfrm>
            <a:custGeom>
              <a:avLst/>
              <a:gdLst/>
              <a:ahLst/>
              <a:cxnLst/>
              <a:rect l="0" t="0" r="0" b="0"/>
              <a:pathLst>
                <a:path w="5130" h="5936" extrusionOk="0">
                  <a:moveTo>
                    <a:pt x="1563" y="0"/>
                  </a:moveTo>
                  <a:lnTo>
                    <a:pt x="1392" y="25"/>
                  </a:lnTo>
                  <a:lnTo>
                    <a:pt x="1221" y="74"/>
                  </a:lnTo>
                  <a:lnTo>
                    <a:pt x="1075" y="147"/>
                  </a:lnTo>
                  <a:lnTo>
                    <a:pt x="904" y="220"/>
                  </a:lnTo>
                  <a:lnTo>
                    <a:pt x="757" y="318"/>
                  </a:lnTo>
                  <a:lnTo>
                    <a:pt x="635" y="416"/>
                  </a:lnTo>
                  <a:lnTo>
                    <a:pt x="513" y="538"/>
                  </a:lnTo>
                  <a:lnTo>
                    <a:pt x="391" y="660"/>
                  </a:lnTo>
                  <a:lnTo>
                    <a:pt x="293" y="806"/>
                  </a:lnTo>
                  <a:lnTo>
                    <a:pt x="196" y="953"/>
                  </a:lnTo>
                  <a:lnTo>
                    <a:pt x="122" y="1099"/>
                  </a:lnTo>
                  <a:lnTo>
                    <a:pt x="74" y="1270"/>
                  </a:lnTo>
                  <a:lnTo>
                    <a:pt x="25" y="1466"/>
                  </a:lnTo>
                  <a:lnTo>
                    <a:pt x="0" y="1637"/>
                  </a:lnTo>
                  <a:lnTo>
                    <a:pt x="0" y="1808"/>
                  </a:lnTo>
                  <a:lnTo>
                    <a:pt x="0" y="2003"/>
                  </a:lnTo>
                  <a:lnTo>
                    <a:pt x="25" y="2174"/>
                  </a:lnTo>
                  <a:lnTo>
                    <a:pt x="74" y="2345"/>
                  </a:lnTo>
                  <a:lnTo>
                    <a:pt x="147" y="2492"/>
                  </a:lnTo>
                  <a:lnTo>
                    <a:pt x="220" y="2663"/>
                  </a:lnTo>
                  <a:lnTo>
                    <a:pt x="318" y="2785"/>
                  </a:lnTo>
                  <a:lnTo>
                    <a:pt x="415" y="2931"/>
                  </a:lnTo>
                  <a:lnTo>
                    <a:pt x="538" y="3053"/>
                  </a:lnTo>
                  <a:lnTo>
                    <a:pt x="660" y="3175"/>
                  </a:lnTo>
                  <a:lnTo>
                    <a:pt x="806" y="3273"/>
                  </a:lnTo>
                  <a:lnTo>
                    <a:pt x="953" y="3371"/>
                  </a:lnTo>
                  <a:lnTo>
                    <a:pt x="1099" y="3444"/>
                  </a:lnTo>
                  <a:lnTo>
                    <a:pt x="1270" y="3493"/>
                  </a:lnTo>
                  <a:lnTo>
                    <a:pt x="1466" y="3542"/>
                  </a:lnTo>
                  <a:lnTo>
                    <a:pt x="1710" y="3566"/>
                  </a:lnTo>
                  <a:lnTo>
                    <a:pt x="1979" y="3566"/>
                  </a:lnTo>
                  <a:lnTo>
                    <a:pt x="2223" y="3517"/>
                  </a:lnTo>
                  <a:lnTo>
                    <a:pt x="2467" y="3444"/>
                  </a:lnTo>
                  <a:lnTo>
                    <a:pt x="4396" y="5935"/>
                  </a:lnTo>
                  <a:lnTo>
                    <a:pt x="4738" y="5642"/>
                  </a:lnTo>
                  <a:lnTo>
                    <a:pt x="5129" y="5374"/>
                  </a:lnTo>
                  <a:lnTo>
                    <a:pt x="3200" y="2858"/>
                  </a:lnTo>
                  <a:lnTo>
                    <a:pt x="3322" y="2687"/>
                  </a:lnTo>
                  <a:lnTo>
                    <a:pt x="3419" y="2516"/>
                  </a:lnTo>
                  <a:lnTo>
                    <a:pt x="3493" y="2321"/>
                  </a:lnTo>
                  <a:lnTo>
                    <a:pt x="3542" y="2101"/>
                  </a:lnTo>
                  <a:lnTo>
                    <a:pt x="3566" y="1930"/>
                  </a:lnTo>
                  <a:lnTo>
                    <a:pt x="3566" y="1734"/>
                  </a:lnTo>
                  <a:lnTo>
                    <a:pt x="3566" y="1564"/>
                  </a:lnTo>
                  <a:lnTo>
                    <a:pt x="3517" y="1393"/>
                  </a:lnTo>
                  <a:lnTo>
                    <a:pt x="3468" y="1222"/>
                  </a:lnTo>
                  <a:lnTo>
                    <a:pt x="3419" y="1075"/>
                  </a:lnTo>
                  <a:lnTo>
                    <a:pt x="3346" y="904"/>
                  </a:lnTo>
                  <a:lnTo>
                    <a:pt x="3249" y="758"/>
                  </a:lnTo>
                  <a:lnTo>
                    <a:pt x="3151" y="635"/>
                  </a:lnTo>
                  <a:lnTo>
                    <a:pt x="3029" y="513"/>
                  </a:lnTo>
                  <a:lnTo>
                    <a:pt x="2907" y="391"/>
                  </a:lnTo>
                  <a:lnTo>
                    <a:pt x="2760" y="294"/>
                  </a:lnTo>
                  <a:lnTo>
                    <a:pt x="2614" y="196"/>
                  </a:lnTo>
                  <a:lnTo>
                    <a:pt x="2443" y="123"/>
                  </a:lnTo>
                  <a:lnTo>
                    <a:pt x="2272" y="74"/>
                  </a:lnTo>
                  <a:lnTo>
                    <a:pt x="2101" y="25"/>
                  </a:lnTo>
                  <a:lnTo>
                    <a:pt x="1930"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44" name="Shape 581"/>
            <p:cNvSpPr/>
            <p:nvPr/>
          </p:nvSpPr>
          <p:spPr>
            <a:xfrm>
              <a:off x="5241175" y="5241175"/>
              <a:ext cx="180125" cy="109325"/>
            </a:xfrm>
            <a:custGeom>
              <a:avLst/>
              <a:gdLst/>
              <a:ahLst/>
              <a:cxnLst/>
              <a:rect l="0" t="0" r="0" b="0"/>
              <a:pathLst>
                <a:path w="7205" h="4373" extrusionOk="0">
                  <a:moveTo>
                    <a:pt x="6839" y="1"/>
                  </a:moveTo>
                  <a:lnTo>
                    <a:pt x="3224" y="1491"/>
                  </a:lnTo>
                  <a:lnTo>
                    <a:pt x="3102" y="1368"/>
                  </a:lnTo>
                  <a:lnTo>
                    <a:pt x="2980" y="1246"/>
                  </a:lnTo>
                  <a:lnTo>
                    <a:pt x="2858" y="1124"/>
                  </a:lnTo>
                  <a:lnTo>
                    <a:pt x="2687" y="1026"/>
                  </a:lnTo>
                  <a:lnTo>
                    <a:pt x="2540" y="953"/>
                  </a:lnTo>
                  <a:lnTo>
                    <a:pt x="2369" y="880"/>
                  </a:lnTo>
                  <a:lnTo>
                    <a:pt x="2198" y="831"/>
                  </a:lnTo>
                  <a:lnTo>
                    <a:pt x="2027" y="807"/>
                  </a:lnTo>
                  <a:lnTo>
                    <a:pt x="1856" y="782"/>
                  </a:lnTo>
                  <a:lnTo>
                    <a:pt x="1685" y="807"/>
                  </a:lnTo>
                  <a:lnTo>
                    <a:pt x="1514" y="807"/>
                  </a:lnTo>
                  <a:lnTo>
                    <a:pt x="1343" y="856"/>
                  </a:lnTo>
                  <a:lnTo>
                    <a:pt x="1172" y="904"/>
                  </a:lnTo>
                  <a:lnTo>
                    <a:pt x="1026" y="978"/>
                  </a:lnTo>
                  <a:lnTo>
                    <a:pt x="879" y="1051"/>
                  </a:lnTo>
                  <a:lnTo>
                    <a:pt x="733" y="1149"/>
                  </a:lnTo>
                  <a:lnTo>
                    <a:pt x="586" y="1271"/>
                  </a:lnTo>
                  <a:lnTo>
                    <a:pt x="464" y="1393"/>
                  </a:lnTo>
                  <a:lnTo>
                    <a:pt x="342" y="1515"/>
                  </a:lnTo>
                  <a:lnTo>
                    <a:pt x="244" y="1686"/>
                  </a:lnTo>
                  <a:lnTo>
                    <a:pt x="171" y="1832"/>
                  </a:lnTo>
                  <a:lnTo>
                    <a:pt x="98" y="2003"/>
                  </a:lnTo>
                  <a:lnTo>
                    <a:pt x="49" y="2174"/>
                  </a:lnTo>
                  <a:lnTo>
                    <a:pt x="25" y="2345"/>
                  </a:lnTo>
                  <a:lnTo>
                    <a:pt x="0" y="2516"/>
                  </a:lnTo>
                  <a:lnTo>
                    <a:pt x="0" y="2687"/>
                  </a:lnTo>
                  <a:lnTo>
                    <a:pt x="25" y="2858"/>
                  </a:lnTo>
                  <a:lnTo>
                    <a:pt x="73" y="3029"/>
                  </a:lnTo>
                  <a:lnTo>
                    <a:pt x="122" y="3200"/>
                  </a:lnTo>
                  <a:lnTo>
                    <a:pt x="195" y="3347"/>
                  </a:lnTo>
                  <a:lnTo>
                    <a:pt x="269" y="3518"/>
                  </a:lnTo>
                  <a:lnTo>
                    <a:pt x="366" y="3640"/>
                  </a:lnTo>
                  <a:lnTo>
                    <a:pt x="464" y="3786"/>
                  </a:lnTo>
                  <a:lnTo>
                    <a:pt x="611" y="3908"/>
                  </a:lnTo>
                  <a:lnTo>
                    <a:pt x="733" y="4031"/>
                  </a:lnTo>
                  <a:lnTo>
                    <a:pt x="904" y="4128"/>
                  </a:lnTo>
                  <a:lnTo>
                    <a:pt x="1050" y="4201"/>
                  </a:lnTo>
                  <a:lnTo>
                    <a:pt x="1221" y="4275"/>
                  </a:lnTo>
                  <a:lnTo>
                    <a:pt x="1392" y="4324"/>
                  </a:lnTo>
                  <a:lnTo>
                    <a:pt x="1563" y="4348"/>
                  </a:lnTo>
                  <a:lnTo>
                    <a:pt x="1734" y="4372"/>
                  </a:lnTo>
                  <a:lnTo>
                    <a:pt x="1905" y="4372"/>
                  </a:lnTo>
                  <a:lnTo>
                    <a:pt x="2076" y="4348"/>
                  </a:lnTo>
                  <a:lnTo>
                    <a:pt x="2247" y="4299"/>
                  </a:lnTo>
                  <a:lnTo>
                    <a:pt x="2418" y="4250"/>
                  </a:lnTo>
                  <a:lnTo>
                    <a:pt x="2565" y="4201"/>
                  </a:lnTo>
                  <a:lnTo>
                    <a:pt x="2711" y="4104"/>
                  </a:lnTo>
                  <a:lnTo>
                    <a:pt x="2858" y="4006"/>
                  </a:lnTo>
                  <a:lnTo>
                    <a:pt x="3004" y="3908"/>
                  </a:lnTo>
                  <a:lnTo>
                    <a:pt x="3126" y="3786"/>
                  </a:lnTo>
                  <a:lnTo>
                    <a:pt x="3248" y="3640"/>
                  </a:lnTo>
                  <a:lnTo>
                    <a:pt x="3346" y="3493"/>
                  </a:lnTo>
                  <a:lnTo>
                    <a:pt x="3468" y="3200"/>
                  </a:lnTo>
                  <a:lnTo>
                    <a:pt x="3541" y="2931"/>
                  </a:lnTo>
                  <a:lnTo>
                    <a:pt x="3590" y="2638"/>
                  </a:lnTo>
                  <a:lnTo>
                    <a:pt x="3566" y="2345"/>
                  </a:lnTo>
                  <a:lnTo>
                    <a:pt x="7205" y="856"/>
                  </a:lnTo>
                  <a:lnTo>
                    <a:pt x="6985" y="440"/>
                  </a:lnTo>
                  <a:lnTo>
                    <a:pt x="6839"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45" name="Shape 582"/>
            <p:cNvSpPr/>
            <p:nvPr/>
          </p:nvSpPr>
          <p:spPr>
            <a:xfrm>
              <a:off x="5461575" y="5316900"/>
              <a:ext cx="89175" cy="159975"/>
            </a:xfrm>
            <a:custGeom>
              <a:avLst/>
              <a:gdLst/>
              <a:ahLst/>
              <a:cxnLst/>
              <a:rect l="0" t="0" r="0" b="0"/>
              <a:pathLst>
                <a:path w="3567" h="6399" extrusionOk="0">
                  <a:moveTo>
                    <a:pt x="1491" y="0"/>
                  </a:moveTo>
                  <a:lnTo>
                    <a:pt x="1393" y="2858"/>
                  </a:lnTo>
                  <a:lnTo>
                    <a:pt x="1198" y="2907"/>
                  </a:lnTo>
                  <a:lnTo>
                    <a:pt x="1002" y="3004"/>
                  </a:lnTo>
                  <a:lnTo>
                    <a:pt x="807" y="3102"/>
                  </a:lnTo>
                  <a:lnTo>
                    <a:pt x="636" y="3224"/>
                  </a:lnTo>
                  <a:lnTo>
                    <a:pt x="489" y="3346"/>
                  </a:lnTo>
                  <a:lnTo>
                    <a:pt x="392" y="3493"/>
                  </a:lnTo>
                  <a:lnTo>
                    <a:pt x="269" y="3639"/>
                  </a:lnTo>
                  <a:lnTo>
                    <a:pt x="196" y="3786"/>
                  </a:lnTo>
                  <a:lnTo>
                    <a:pt x="123" y="3932"/>
                  </a:lnTo>
                  <a:lnTo>
                    <a:pt x="74" y="4103"/>
                  </a:lnTo>
                  <a:lnTo>
                    <a:pt x="25" y="4274"/>
                  </a:lnTo>
                  <a:lnTo>
                    <a:pt x="1" y="4445"/>
                  </a:lnTo>
                  <a:lnTo>
                    <a:pt x="1" y="4616"/>
                  </a:lnTo>
                  <a:lnTo>
                    <a:pt x="1" y="4787"/>
                  </a:lnTo>
                  <a:lnTo>
                    <a:pt x="25" y="4958"/>
                  </a:lnTo>
                  <a:lnTo>
                    <a:pt x="74" y="5129"/>
                  </a:lnTo>
                  <a:lnTo>
                    <a:pt x="123" y="5276"/>
                  </a:lnTo>
                  <a:lnTo>
                    <a:pt x="196" y="5447"/>
                  </a:lnTo>
                  <a:lnTo>
                    <a:pt x="294" y="5593"/>
                  </a:lnTo>
                  <a:lnTo>
                    <a:pt x="416" y="5740"/>
                  </a:lnTo>
                  <a:lnTo>
                    <a:pt x="538" y="5886"/>
                  </a:lnTo>
                  <a:lnTo>
                    <a:pt x="660" y="6008"/>
                  </a:lnTo>
                  <a:lnTo>
                    <a:pt x="807" y="6106"/>
                  </a:lnTo>
                  <a:lnTo>
                    <a:pt x="953" y="6179"/>
                  </a:lnTo>
                  <a:lnTo>
                    <a:pt x="1124" y="6252"/>
                  </a:lnTo>
                  <a:lnTo>
                    <a:pt x="1271" y="6326"/>
                  </a:lnTo>
                  <a:lnTo>
                    <a:pt x="1442" y="6350"/>
                  </a:lnTo>
                  <a:lnTo>
                    <a:pt x="1613" y="6375"/>
                  </a:lnTo>
                  <a:lnTo>
                    <a:pt x="1784" y="6399"/>
                  </a:lnTo>
                  <a:lnTo>
                    <a:pt x="1955" y="6375"/>
                  </a:lnTo>
                  <a:lnTo>
                    <a:pt x="2126" y="6350"/>
                  </a:lnTo>
                  <a:lnTo>
                    <a:pt x="2297" y="6301"/>
                  </a:lnTo>
                  <a:lnTo>
                    <a:pt x="2468" y="6252"/>
                  </a:lnTo>
                  <a:lnTo>
                    <a:pt x="2614" y="6179"/>
                  </a:lnTo>
                  <a:lnTo>
                    <a:pt x="2785" y="6082"/>
                  </a:lnTo>
                  <a:lnTo>
                    <a:pt x="2932" y="5984"/>
                  </a:lnTo>
                  <a:lnTo>
                    <a:pt x="3054" y="5862"/>
                  </a:lnTo>
                  <a:lnTo>
                    <a:pt x="3176" y="5715"/>
                  </a:lnTo>
                  <a:lnTo>
                    <a:pt x="3273" y="5569"/>
                  </a:lnTo>
                  <a:lnTo>
                    <a:pt x="3371" y="5422"/>
                  </a:lnTo>
                  <a:lnTo>
                    <a:pt x="3444" y="5276"/>
                  </a:lnTo>
                  <a:lnTo>
                    <a:pt x="3493" y="5105"/>
                  </a:lnTo>
                  <a:lnTo>
                    <a:pt x="3542" y="4934"/>
                  </a:lnTo>
                  <a:lnTo>
                    <a:pt x="3567" y="4763"/>
                  </a:lnTo>
                  <a:lnTo>
                    <a:pt x="3567" y="4592"/>
                  </a:lnTo>
                  <a:lnTo>
                    <a:pt x="3567" y="4421"/>
                  </a:lnTo>
                  <a:lnTo>
                    <a:pt x="3542" y="4250"/>
                  </a:lnTo>
                  <a:lnTo>
                    <a:pt x="3493" y="4079"/>
                  </a:lnTo>
                  <a:lnTo>
                    <a:pt x="3420" y="3908"/>
                  </a:lnTo>
                  <a:lnTo>
                    <a:pt x="3347" y="3761"/>
                  </a:lnTo>
                  <a:lnTo>
                    <a:pt x="3273" y="3615"/>
                  </a:lnTo>
                  <a:lnTo>
                    <a:pt x="3151" y="3468"/>
                  </a:lnTo>
                  <a:lnTo>
                    <a:pt x="2980" y="3273"/>
                  </a:lnTo>
                  <a:lnTo>
                    <a:pt x="2761" y="3102"/>
                  </a:lnTo>
                  <a:lnTo>
                    <a:pt x="2541" y="2980"/>
                  </a:lnTo>
                  <a:lnTo>
                    <a:pt x="2321" y="2907"/>
                  </a:lnTo>
                  <a:lnTo>
                    <a:pt x="2419" y="25"/>
                  </a:lnTo>
                  <a:lnTo>
                    <a:pt x="2419" y="25"/>
                  </a:lnTo>
                  <a:lnTo>
                    <a:pt x="2126" y="49"/>
                  </a:lnTo>
                  <a:lnTo>
                    <a:pt x="1808" y="25"/>
                  </a:lnTo>
                  <a:lnTo>
                    <a:pt x="1491"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46" name="Shape 583"/>
            <p:cNvSpPr/>
            <p:nvPr/>
          </p:nvSpPr>
          <p:spPr>
            <a:xfrm>
              <a:off x="5619100" y="5194175"/>
              <a:ext cx="161850" cy="89775"/>
            </a:xfrm>
            <a:custGeom>
              <a:avLst/>
              <a:gdLst/>
              <a:ahLst/>
              <a:cxnLst/>
              <a:rect l="0" t="0" r="0" b="0"/>
              <a:pathLst>
                <a:path w="6474" h="3591" extrusionOk="0">
                  <a:moveTo>
                    <a:pt x="4592" y="0"/>
                  </a:moveTo>
                  <a:lnTo>
                    <a:pt x="4422" y="25"/>
                  </a:lnTo>
                  <a:lnTo>
                    <a:pt x="4251" y="73"/>
                  </a:lnTo>
                  <a:lnTo>
                    <a:pt x="4080" y="122"/>
                  </a:lnTo>
                  <a:lnTo>
                    <a:pt x="3884" y="196"/>
                  </a:lnTo>
                  <a:lnTo>
                    <a:pt x="3713" y="293"/>
                  </a:lnTo>
                  <a:lnTo>
                    <a:pt x="3567" y="391"/>
                  </a:lnTo>
                  <a:lnTo>
                    <a:pt x="3420" y="513"/>
                  </a:lnTo>
                  <a:lnTo>
                    <a:pt x="3298" y="660"/>
                  </a:lnTo>
                  <a:lnTo>
                    <a:pt x="3200" y="806"/>
                  </a:lnTo>
                  <a:lnTo>
                    <a:pt x="3103" y="953"/>
                  </a:lnTo>
                  <a:lnTo>
                    <a:pt x="3029" y="1124"/>
                  </a:lnTo>
                  <a:lnTo>
                    <a:pt x="99" y="757"/>
                  </a:lnTo>
                  <a:lnTo>
                    <a:pt x="74" y="1221"/>
                  </a:lnTo>
                  <a:lnTo>
                    <a:pt x="1" y="1661"/>
                  </a:lnTo>
                  <a:lnTo>
                    <a:pt x="2907" y="2027"/>
                  </a:lnTo>
                  <a:lnTo>
                    <a:pt x="2932" y="2223"/>
                  </a:lnTo>
                  <a:lnTo>
                    <a:pt x="3005" y="2418"/>
                  </a:lnTo>
                  <a:lnTo>
                    <a:pt x="3078" y="2565"/>
                  </a:lnTo>
                  <a:lnTo>
                    <a:pt x="3152" y="2736"/>
                  </a:lnTo>
                  <a:lnTo>
                    <a:pt x="3249" y="2882"/>
                  </a:lnTo>
                  <a:lnTo>
                    <a:pt x="3371" y="3004"/>
                  </a:lnTo>
                  <a:lnTo>
                    <a:pt x="3493" y="3126"/>
                  </a:lnTo>
                  <a:lnTo>
                    <a:pt x="3616" y="3248"/>
                  </a:lnTo>
                  <a:lnTo>
                    <a:pt x="3762" y="3346"/>
                  </a:lnTo>
                  <a:lnTo>
                    <a:pt x="3909" y="3419"/>
                  </a:lnTo>
                  <a:lnTo>
                    <a:pt x="4080" y="3493"/>
                  </a:lnTo>
                  <a:lnTo>
                    <a:pt x="4251" y="3541"/>
                  </a:lnTo>
                  <a:lnTo>
                    <a:pt x="4422" y="3566"/>
                  </a:lnTo>
                  <a:lnTo>
                    <a:pt x="4592" y="3590"/>
                  </a:lnTo>
                  <a:lnTo>
                    <a:pt x="4763" y="3590"/>
                  </a:lnTo>
                  <a:lnTo>
                    <a:pt x="4934" y="3566"/>
                  </a:lnTo>
                  <a:lnTo>
                    <a:pt x="5105" y="3541"/>
                  </a:lnTo>
                  <a:lnTo>
                    <a:pt x="5276" y="3468"/>
                  </a:lnTo>
                  <a:lnTo>
                    <a:pt x="5447" y="3419"/>
                  </a:lnTo>
                  <a:lnTo>
                    <a:pt x="5618" y="3322"/>
                  </a:lnTo>
                  <a:lnTo>
                    <a:pt x="5765" y="3224"/>
                  </a:lnTo>
                  <a:lnTo>
                    <a:pt x="5887" y="3102"/>
                  </a:lnTo>
                  <a:lnTo>
                    <a:pt x="6009" y="2980"/>
                  </a:lnTo>
                  <a:lnTo>
                    <a:pt x="6131" y="2858"/>
                  </a:lnTo>
                  <a:lnTo>
                    <a:pt x="6204" y="2711"/>
                  </a:lnTo>
                  <a:lnTo>
                    <a:pt x="6302" y="2565"/>
                  </a:lnTo>
                  <a:lnTo>
                    <a:pt x="6351" y="2394"/>
                  </a:lnTo>
                  <a:lnTo>
                    <a:pt x="6400" y="2223"/>
                  </a:lnTo>
                  <a:lnTo>
                    <a:pt x="6449" y="2076"/>
                  </a:lnTo>
                  <a:lnTo>
                    <a:pt x="6473" y="1881"/>
                  </a:lnTo>
                  <a:lnTo>
                    <a:pt x="6473" y="1710"/>
                  </a:lnTo>
                  <a:lnTo>
                    <a:pt x="6449" y="1539"/>
                  </a:lnTo>
                  <a:lnTo>
                    <a:pt x="6424" y="1368"/>
                  </a:lnTo>
                  <a:lnTo>
                    <a:pt x="6351" y="1197"/>
                  </a:lnTo>
                  <a:lnTo>
                    <a:pt x="6278" y="1026"/>
                  </a:lnTo>
                  <a:lnTo>
                    <a:pt x="6204" y="855"/>
                  </a:lnTo>
                  <a:lnTo>
                    <a:pt x="6107" y="708"/>
                  </a:lnTo>
                  <a:lnTo>
                    <a:pt x="5985" y="586"/>
                  </a:lnTo>
                  <a:lnTo>
                    <a:pt x="5862" y="464"/>
                  </a:lnTo>
                  <a:lnTo>
                    <a:pt x="5740" y="342"/>
                  </a:lnTo>
                  <a:lnTo>
                    <a:pt x="5594" y="269"/>
                  </a:lnTo>
                  <a:lnTo>
                    <a:pt x="5447" y="171"/>
                  </a:lnTo>
                  <a:lnTo>
                    <a:pt x="5276" y="122"/>
                  </a:lnTo>
                  <a:lnTo>
                    <a:pt x="5105" y="73"/>
                  </a:lnTo>
                  <a:lnTo>
                    <a:pt x="4934" y="25"/>
                  </a:lnTo>
                  <a:lnTo>
                    <a:pt x="4763" y="25"/>
                  </a:lnTo>
                  <a:lnTo>
                    <a:pt x="4592"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47" name="Shape 584"/>
            <p:cNvSpPr/>
            <p:nvPr/>
          </p:nvSpPr>
          <p:spPr>
            <a:xfrm>
              <a:off x="5420075" y="5116000"/>
              <a:ext cx="189300" cy="189925"/>
            </a:xfrm>
            <a:custGeom>
              <a:avLst/>
              <a:gdLst/>
              <a:ahLst/>
              <a:cxnLst/>
              <a:rect l="0" t="0" r="0" b="0"/>
              <a:pathLst>
                <a:path w="7572" h="7597" extrusionOk="0">
                  <a:moveTo>
                    <a:pt x="3786" y="1"/>
                  </a:moveTo>
                  <a:lnTo>
                    <a:pt x="3395" y="25"/>
                  </a:lnTo>
                  <a:lnTo>
                    <a:pt x="3028" y="74"/>
                  </a:lnTo>
                  <a:lnTo>
                    <a:pt x="2662" y="172"/>
                  </a:lnTo>
                  <a:lnTo>
                    <a:pt x="2320" y="294"/>
                  </a:lnTo>
                  <a:lnTo>
                    <a:pt x="1978" y="465"/>
                  </a:lnTo>
                  <a:lnTo>
                    <a:pt x="1661" y="660"/>
                  </a:lnTo>
                  <a:lnTo>
                    <a:pt x="1392" y="880"/>
                  </a:lnTo>
                  <a:lnTo>
                    <a:pt x="1123" y="1124"/>
                  </a:lnTo>
                  <a:lnTo>
                    <a:pt x="879" y="1393"/>
                  </a:lnTo>
                  <a:lnTo>
                    <a:pt x="659" y="1686"/>
                  </a:lnTo>
                  <a:lnTo>
                    <a:pt x="464" y="1979"/>
                  </a:lnTo>
                  <a:lnTo>
                    <a:pt x="293" y="2321"/>
                  </a:lnTo>
                  <a:lnTo>
                    <a:pt x="171" y="2663"/>
                  </a:lnTo>
                  <a:lnTo>
                    <a:pt x="73" y="3029"/>
                  </a:lnTo>
                  <a:lnTo>
                    <a:pt x="24" y="3420"/>
                  </a:lnTo>
                  <a:lnTo>
                    <a:pt x="0" y="3787"/>
                  </a:lnTo>
                  <a:lnTo>
                    <a:pt x="24" y="4177"/>
                  </a:lnTo>
                  <a:lnTo>
                    <a:pt x="73" y="4568"/>
                  </a:lnTo>
                  <a:lnTo>
                    <a:pt x="171" y="4934"/>
                  </a:lnTo>
                  <a:lnTo>
                    <a:pt x="293" y="5276"/>
                  </a:lnTo>
                  <a:lnTo>
                    <a:pt x="464" y="5594"/>
                  </a:lnTo>
                  <a:lnTo>
                    <a:pt x="659" y="5911"/>
                  </a:lnTo>
                  <a:lnTo>
                    <a:pt x="879" y="6204"/>
                  </a:lnTo>
                  <a:lnTo>
                    <a:pt x="1123" y="6473"/>
                  </a:lnTo>
                  <a:lnTo>
                    <a:pt x="1392" y="6717"/>
                  </a:lnTo>
                  <a:lnTo>
                    <a:pt x="1661" y="6937"/>
                  </a:lnTo>
                  <a:lnTo>
                    <a:pt x="1978" y="7133"/>
                  </a:lnTo>
                  <a:lnTo>
                    <a:pt x="2320" y="7279"/>
                  </a:lnTo>
                  <a:lnTo>
                    <a:pt x="2662" y="7426"/>
                  </a:lnTo>
                  <a:lnTo>
                    <a:pt x="3028" y="7499"/>
                  </a:lnTo>
                  <a:lnTo>
                    <a:pt x="3395" y="7572"/>
                  </a:lnTo>
                  <a:lnTo>
                    <a:pt x="3786" y="7597"/>
                  </a:lnTo>
                  <a:lnTo>
                    <a:pt x="4176" y="7572"/>
                  </a:lnTo>
                  <a:lnTo>
                    <a:pt x="4567" y="7499"/>
                  </a:lnTo>
                  <a:lnTo>
                    <a:pt x="4909" y="7426"/>
                  </a:lnTo>
                  <a:lnTo>
                    <a:pt x="5275" y="7279"/>
                  </a:lnTo>
                  <a:lnTo>
                    <a:pt x="5593" y="7133"/>
                  </a:lnTo>
                  <a:lnTo>
                    <a:pt x="5910" y="6937"/>
                  </a:lnTo>
                  <a:lnTo>
                    <a:pt x="6203" y="6717"/>
                  </a:lnTo>
                  <a:lnTo>
                    <a:pt x="6472" y="6473"/>
                  </a:lnTo>
                  <a:lnTo>
                    <a:pt x="6716" y="6204"/>
                  </a:lnTo>
                  <a:lnTo>
                    <a:pt x="6936" y="5911"/>
                  </a:lnTo>
                  <a:lnTo>
                    <a:pt x="7132" y="5594"/>
                  </a:lnTo>
                  <a:lnTo>
                    <a:pt x="7278" y="5276"/>
                  </a:lnTo>
                  <a:lnTo>
                    <a:pt x="7425" y="4934"/>
                  </a:lnTo>
                  <a:lnTo>
                    <a:pt x="7498" y="4568"/>
                  </a:lnTo>
                  <a:lnTo>
                    <a:pt x="7571" y="4177"/>
                  </a:lnTo>
                  <a:lnTo>
                    <a:pt x="7571" y="3787"/>
                  </a:lnTo>
                  <a:lnTo>
                    <a:pt x="7571" y="3420"/>
                  </a:lnTo>
                  <a:lnTo>
                    <a:pt x="7498" y="3029"/>
                  </a:lnTo>
                  <a:lnTo>
                    <a:pt x="7425" y="2663"/>
                  </a:lnTo>
                  <a:lnTo>
                    <a:pt x="7278" y="2321"/>
                  </a:lnTo>
                  <a:lnTo>
                    <a:pt x="7132" y="1979"/>
                  </a:lnTo>
                  <a:lnTo>
                    <a:pt x="6936" y="1686"/>
                  </a:lnTo>
                  <a:lnTo>
                    <a:pt x="6716" y="1393"/>
                  </a:lnTo>
                  <a:lnTo>
                    <a:pt x="6472" y="1124"/>
                  </a:lnTo>
                  <a:lnTo>
                    <a:pt x="6203" y="880"/>
                  </a:lnTo>
                  <a:lnTo>
                    <a:pt x="5910" y="660"/>
                  </a:lnTo>
                  <a:lnTo>
                    <a:pt x="5593" y="465"/>
                  </a:lnTo>
                  <a:lnTo>
                    <a:pt x="5275" y="294"/>
                  </a:lnTo>
                  <a:lnTo>
                    <a:pt x="4909" y="172"/>
                  </a:lnTo>
                  <a:lnTo>
                    <a:pt x="4567" y="74"/>
                  </a:lnTo>
                  <a:lnTo>
                    <a:pt x="4176" y="25"/>
                  </a:lnTo>
                  <a:lnTo>
                    <a:pt x="3786"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grpSp>
      <p:grpSp>
        <p:nvGrpSpPr>
          <p:cNvPr id="48" name="Shape 457"/>
          <p:cNvGrpSpPr/>
          <p:nvPr/>
        </p:nvGrpSpPr>
        <p:grpSpPr>
          <a:xfrm>
            <a:off x="5311798" y="1449795"/>
            <a:ext cx="317958" cy="427723"/>
            <a:chOff x="6730350" y="2315900"/>
            <a:chExt cx="257700" cy="420100"/>
          </a:xfrm>
          <a:solidFill>
            <a:srgbClr val="FFC000"/>
          </a:solidFill>
        </p:grpSpPr>
        <p:sp>
          <p:nvSpPr>
            <p:cNvPr id="49" name="Shape 458"/>
            <p:cNvSpPr/>
            <p:nvPr/>
          </p:nvSpPr>
          <p:spPr>
            <a:xfrm>
              <a:off x="6807900" y="2671250"/>
              <a:ext cx="102600" cy="22625"/>
            </a:xfrm>
            <a:custGeom>
              <a:avLst/>
              <a:gdLst/>
              <a:ahLst/>
              <a:cxnLst/>
              <a:rect l="0" t="0" r="0" b="0"/>
              <a:pathLst>
                <a:path w="4104" h="905" extrusionOk="0">
                  <a:moveTo>
                    <a:pt x="1" y="1"/>
                  </a:moveTo>
                  <a:lnTo>
                    <a:pt x="1" y="905"/>
                  </a:lnTo>
                  <a:lnTo>
                    <a:pt x="4104" y="905"/>
                  </a:lnTo>
                  <a:lnTo>
                    <a:pt x="4104"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50" name="Shape 459"/>
            <p:cNvSpPr/>
            <p:nvPr/>
          </p:nvSpPr>
          <p:spPr>
            <a:xfrm>
              <a:off x="6807900" y="2636450"/>
              <a:ext cx="102600" cy="22625"/>
            </a:xfrm>
            <a:custGeom>
              <a:avLst/>
              <a:gdLst/>
              <a:ahLst/>
              <a:cxnLst/>
              <a:rect l="0" t="0" r="0" b="0"/>
              <a:pathLst>
                <a:path w="4104" h="905" extrusionOk="0">
                  <a:moveTo>
                    <a:pt x="1" y="1"/>
                  </a:moveTo>
                  <a:lnTo>
                    <a:pt x="1" y="905"/>
                  </a:lnTo>
                  <a:lnTo>
                    <a:pt x="4104" y="905"/>
                  </a:lnTo>
                  <a:lnTo>
                    <a:pt x="4104"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51" name="Shape 460"/>
            <p:cNvSpPr/>
            <p:nvPr/>
          </p:nvSpPr>
          <p:spPr>
            <a:xfrm>
              <a:off x="6807900" y="2706075"/>
              <a:ext cx="102600" cy="29925"/>
            </a:xfrm>
            <a:custGeom>
              <a:avLst/>
              <a:gdLst/>
              <a:ahLst/>
              <a:cxnLst/>
              <a:rect l="0" t="0" r="0" b="0"/>
              <a:pathLst>
                <a:path w="4104" h="1197" extrusionOk="0">
                  <a:moveTo>
                    <a:pt x="1" y="0"/>
                  </a:moveTo>
                  <a:lnTo>
                    <a:pt x="1" y="171"/>
                  </a:lnTo>
                  <a:lnTo>
                    <a:pt x="25" y="318"/>
                  </a:lnTo>
                  <a:lnTo>
                    <a:pt x="98" y="464"/>
                  </a:lnTo>
                  <a:lnTo>
                    <a:pt x="196" y="586"/>
                  </a:lnTo>
                  <a:lnTo>
                    <a:pt x="343" y="660"/>
                  </a:lnTo>
                  <a:lnTo>
                    <a:pt x="1881" y="1172"/>
                  </a:lnTo>
                  <a:lnTo>
                    <a:pt x="2052" y="1197"/>
                  </a:lnTo>
                  <a:lnTo>
                    <a:pt x="2223" y="1172"/>
                  </a:lnTo>
                  <a:lnTo>
                    <a:pt x="3762" y="660"/>
                  </a:lnTo>
                  <a:lnTo>
                    <a:pt x="3908" y="586"/>
                  </a:lnTo>
                  <a:lnTo>
                    <a:pt x="4006" y="464"/>
                  </a:lnTo>
                  <a:lnTo>
                    <a:pt x="4079" y="318"/>
                  </a:lnTo>
                  <a:lnTo>
                    <a:pt x="4104" y="171"/>
                  </a:lnTo>
                  <a:lnTo>
                    <a:pt x="4104"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52" name="Shape 461"/>
            <p:cNvSpPr/>
            <p:nvPr/>
          </p:nvSpPr>
          <p:spPr>
            <a:xfrm>
              <a:off x="6811575" y="2463675"/>
              <a:ext cx="95275" cy="160600"/>
            </a:xfrm>
            <a:custGeom>
              <a:avLst/>
              <a:gdLst/>
              <a:ahLst/>
              <a:cxnLst/>
              <a:rect l="0" t="0" r="0" b="0"/>
              <a:pathLst>
                <a:path w="3811" h="6424" extrusionOk="0">
                  <a:moveTo>
                    <a:pt x="1905" y="0"/>
                  </a:moveTo>
                  <a:lnTo>
                    <a:pt x="928" y="831"/>
                  </a:lnTo>
                  <a:lnTo>
                    <a:pt x="855" y="879"/>
                  </a:lnTo>
                  <a:lnTo>
                    <a:pt x="782" y="904"/>
                  </a:lnTo>
                  <a:lnTo>
                    <a:pt x="684" y="879"/>
                  </a:lnTo>
                  <a:lnTo>
                    <a:pt x="611" y="831"/>
                  </a:lnTo>
                  <a:lnTo>
                    <a:pt x="0" y="318"/>
                  </a:lnTo>
                  <a:lnTo>
                    <a:pt x="1319" y="6423"/>
                  </a:lnTo>
                  <a:lnTo>
                    <a:pt x="2491" y="6423"/>
                  </a:lnTo>
                  <a:lnTo>
                    <a:pt x="3810" y="318"/>
                  </a:lnTo>
                  <a:lnTo>
                    <a:pt x="3200" y="831"/>
                  </a:lnTo>
                  <a:lnTo>
                    <a:pt x="3126" y="879"/>
                  </a:lnTo>
                  <a:lnTo>
                    <a:pt x="3029" y="904"/>
                  </a:lnTo>
                  <a:lnTo>
                    <a:pt x="2955" y="879"/>
                  </a:lnTo>
                  <a:lnTo>
                    <a:pt x="2882" y="831"/>
                  </a:lnTo>
                  <a:lnTo>
                    <a:pt x="1905"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53" name="Shape 462"/>
            <p:cNvSpPr/>
            <p:nvPr/>
          </p:nvSpPr>
          <p:spPr>
            <a:xfrm>
              <a:off x="6730350" y="2315900"/>
              <a:ext cx="257700" cy="308375"/>
            </a:xfrm>
            <a:custGeom>
              <a:avLst/>
              <a:gdLst/>
              <a:ahLst/>
              <a:cxnLst/>
              <a:rect l="0" t="0" r="0" b="0"/>
              <a:pathLst>
                <a:path w="10308" h="12335" extrusionOk="0">
                  <a:moveTo>
                    <a:pt x="5154" y="1"/>
                  </a:moveTo>
                  <a:lnTo>
                    <a:pt x="4617" y="25"/>
                  </a:lnTo>
                  <a:lnTo>
                    <a:pt x="4128" y="98"/>
                  </a:lnTo>
                  <a:lnTo>
                    <a:pt x="3615" y="245"/>
                  </a:lnTo>
                  <a:lnTo>
                    <a:pt x="3151" y="416"/>
                  </a:lnTo>
                  <a:lnTo>
                    <a:pt x="2712" y="636"/>
                  </a:lnTo>
                  <a:lnTo>
                    <a:pt x="2272" y="880"/>
                  </a:lnTo>
                  <a:lnTo>
                    <a:pt x="1881" y="1173"/>
                  </a:lnTo>
                  <a:lnTo>
                    <a:pt x="1515" y="1515"/>
                  </a:lnTo>
                  <a:lnTo>
                    <a:pt x="1198" y="1881"/>
                  </a:lnTo>
                  <a:lnTo>
                    <a:pt x="880" y="2272"/>
                  </a:lnTo>
                  <a:lnTo>
                    <a:pt x="636" y="2687"/>
                  </a:lnTo>
                  <a:lnTo>
                    <a:pt x="416" y="3151"/>
                  </a:lnTo>
                  <a:lnTo>
                    <a:pt x="245" y="3615"/>
                  </a:lnTo>
                  <a:lnTo>
                    <a:pt x="123" y="4104"/>
                  </a:lnTo>
                  <a:lnTo>
                    <a:pt x="50" y="4617"/>
                  </a:lnTo>
                  <a:lnTo>
                    <a:pt x="1" y="5154"/>
                  </a:lnTo>
                  <a:lnTo>
                    <a:pt x="25" y="5423"/>
                  </a:lnTo>
                  <a:lnTo>
                    <a:pt x="50" y="5691"/>
                  </a:lnTo>
                  <a:lnTo>
                    <a:pt x="123" y="6204"/>
                  </a:lnTo>
                  <a:lnTo>
                    <a:pt x="245" y="6693"/>
                  </a:lnTo>
                  <a:lnTo>
                    <a:pt x="416" y="7132"/>
                  </a:lnTo>
                  <a:lnTo>
                    <a:pt x="636" y="7572"/>
                  </a:lnTo>
                  <a:lnTo>
                    <a:pt x="856" y="7963"/>
                  </a:lnTo>
                  <a:lnTo>
                    <a:pt x="1100" y="8353"/>
                  </a:lnTo>
                  <a:lnTo>
                    <a:pt x="1369" y="8744"/>
                  </a:lnTo>
                  <a:lnTo>
                    <a:pt x="1906" y="9526"/>
                  </a:lnTo>
                  <a:lnTo>
                    <a:pt x="2150" y="9941"/>
                  </a:lnTo>
                  <a:lnTo>
                    <a:pt x="2394" y="10356"/>
                  </a:lnTo>
                  <a:lnTo>
                    <a:pt x="2614" y="10796"/>
                  </a:lnTo>
                  <a:lnTo>
                    <a:pt x="2810" y="11284"/>
                  </a:lnTo>
                  <a:lnTo>
                    <a:pt x="2980" y="11797"/>
                  </a:lnTo>
                  <a:lnTo>
                    <a:pt x="3103" y="12334"/>
                  </a:lnTo>
                  <a:lnTo>
                    <a:pt x="4079" y="12334"/>
                  </a:lnTo>
                  <a:lnTo>
                    <a:pt x="3249" y="8500"/>
                  </a:lnTo>
                  <a:lnTo>
                    <a:pt x="2663" y="5642"/>
                  </a:lnTo>
                  <a:lnTo>
                    <a:pt x="2663" y="5520"/>
                  </a:lnTo>
                  <a:lnTo>
                    <a:pt x="2712" y="5423"/>
                  </a:lnTo>
                  <a:lnTo>
                    <a:pt x="2785" y="5374"/>
                  </a:lnTo>
                  <a:lnTo>
                    <a:pt x="2883" y="5349"/>
                  </a:lnTo>
                  <a:lnTo>
                    <a:pt x="2956" y="5349"/>
                  </a:lnTo>
                  <a:lnTo>
                    <a:pt x="3054" y="5398"/>
                  </a:lnTo>
                  <a:lnTo>
                    <a:pt x="4031" y="6253"/>
                  </a:lnTo>
                  <a:lnTo>
                    <a:pt x="4983" y="5398"/>
                  </a:lnTo>
                  <a:lnTo>
                    <a:pt x="5081" y="5349"/>
                  </a:lnTo>
                  <a:lnTo>
                    <a:pt x="5227" y="5349"/>
                  </a:lnTo>
                  <a:lnTo>
                    <a:pt x="5325" y="5398"/>
                  </a:lnTo>
                  <a:lnTo>
                    <a:pt x="6278" y="6253"/>
                  </a:lnTo>
                  <a:lnTo>
                    <a:pt x="7254" y="5398"/>
                  </a:lnTo>
                  <a:lnTo>
                    <a:pt x="7352" y="5349"/>
                  </a:lnTo>
                  <a:lnTo>
                    <a:pt x="7425" y="5349"/>
                  </a:lnTo>
                  <a:lnTo>
                    <a:pt x="7523" y="5374"/>
                  </a:lnTo>
                  <a:lnTo>
                    <a:pt x="7596" y="5423"/>
                  </a:lnTo>
                  <a:lnTo>
                    <a:pt x="7645" y="5520"/>
                  </a:lnTo>
                  <a:lnTo>
                    <a:pt x="7645" y="5642"/>
                  </a:lnTo>
                  <a:lnTo>
                    <a:pt x="7059" y="8500"/>
                  </a:lnTo>
                  <a:lnTo>
                    <a:pt x="6229" y="12334"/>
                  </a:lnTo>
                  <a:lnTo>
                    <a:pt x="7206" y="12334"/>
                  </a:lnTo>
                  <a:lnTo>
                    <a:pt x="7328" y="11797"/>
                  </a:lnTo>
                  <a:lnTo>
                    <a:pt x="7499" y="11284"/>
                  </a:lnTo>
                  <a:lnTo>
                    <a:pt x="7694" y="10796"/>
                  </a:lnTo>
                  <a:lnTo>
                    <a:pt x="7914" y="10356"/>
                  </a:lnTo>
                  <a:lnTo>
                    <a:pt x="8158" y="9941"/>
                  </a:lnTo>
                  <a:lnTo>
                    <a:pt x="8402" y="9526"/>
                  </a:lnTo>
                  <a:lnTo>
                    <a:pt x="8940" y="8744"/>
                  </a:lnTo>
                  <a:lnTo>
                    <a:pt x="9208" y="8353"/>
                  </a:lnTo>
                  <a:lnTo>
                    <a:pt x="9453" y="7963"/>
                  </a:lnTo>
                  <a:lnTo>
                    <a:pt x="9672" y="7572"/>
                  </a:lnTo>
                  <a:lnTo>
                    <a:pt x="9892" y="7132"/>
                  </a:lnTo>
                  <a:lnTo>
                    <a:pt x="10063" y="6693"/>
                  </a:lnTo>
                  <a:lnTo>
                    <a:pt x="10185" y="6204"/>
                  </a:lnTo>
                  <a:lnTo>
                    <a:pt x="10259" y="5691"/>
                  </a:lnTo>
                  <a:lnTo>
                    <a:pt x="10283" y="5423"/>
                  </a:lnTo>
                  <a:lnTo>
                    <a:pt x="10307" y="5154"/>
                  </a:lnTo>
                  <a:lnTo>
                    <a:pt x="10259" y="4617"/>
                  </a:lnTo>
                  <a:lnTo>
                    <a:pt x="10185" y="4104"/>
                  </a:lnTo>
                  <a:lnTo>
                    <a:pt x="10063" y="3615"/>
                  </a:lnTo>
                  <a:lnTo>
                    <a:pt x="9892" y="3151"/>
                  </a:lnTo>
                  <a:lnTo>
                    <a:pt x="9672" y="2687"/>
                  </a:lnTo>
                  <a:lnTo>
                    <a:pt x="9428" y="2272"/>
                  </a:lnTo>
                  <a:lnTo>
                    <a:pt x="9111" y="1881"/>
                  </a:lnTo>
                  <a:lnTo>
                    <a:pt x="8793" y="1515"/>
                  </a:lnTo>
                  <a:lnTo>
                    <a:pt x="8427" y="1173"/>
                  </a:lnTo>
                  <a:lnTo>
                    <a:pt x="8036" y="880"/>
                  </a:lnTo>
                  <a:lnTo>
                    <a:pt x="7596" y="636"/>
                  </a:lnTo>
                  <a:lnTo>
                    <a:pt x="7157" y="416"/>
                  </a:lnTo>
                  <a:lnTo>
                    <a:pt x="6693" y="245"/>
                  </a:lnTo>
                  <a:lnTo>
                    <a:pt x="6180" y="98"/>
                  </a:lnTo>
                  <a:lnTo>
                    <a:pt x="5691" y="25"/>
                  </a:lnTo>
                  <a:lnTo>
                    <a:pt x="5154"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grpSp>
      <p:sp>
        <p:nvSpPr>
          <p:cNvPr id="54" name="Shape 537"/>
          <p:cNvSpPr/>
          <p:nvPr/>
        </p:nvSpPr>
        <p:spPr>
          <a:xfrm>
            <a:off x="7211388" y="1420989"/>
            <a:ext cx="422198" cy="362531"/>
          </a:xfrm>
          <a:custGeom>
            <a:avLst/>
            <a:gdLst/>
            <a:ahLst/>
            <a:cxnLst/>
            <a:rect l="0" t="0" r="0" b="0"/>
            <a:pathLst>
              <a:path w="16266" h="14215" extrusionOk="0">
                <a:moveTo>
                  <a:pt x="8597" y="4397"/>
                </a:moveTo>
                <a:lnTo>
                  <a:pt x="8719" y="4421"/>
                </a:lnTo>
                <a:lnTo>
                  <a:pt x="8866" y="4445"/>
                </a:lnTo>
                <a:lnTo>
                  <a:pt x="8988" y="4519"/>
                </a:lnTo>
                <a:lnTo>
                  <a:pt x="9085" y="4616"/>
                </a:lnTo>
                <a:lnTo>
                  <a:pt x="9159" y="4714"/>
                </a:lnTo>
                <a:lnTo>
                  <a:pt x="9208" y="4836"/>
                </a:lnTo>
                <a:lnTo>
                  <a:pt x="9232" y="4958"/>
                </a:lnTo>
                <a:lnTo>
                  <a:pt x="9256" y="5105"/>
                </a:lnTo>
                <a:lnTo>
                  <a:pt x="8963" y="8939"/>
                </a:lnTo>
                <a:lnTo>
                  <a:pt x="8939" y="9086"/>
                </a:lnTo>
                <a:lnTo>
                  <a:pt x="8890" y="9232"/>
                </a:lnTo>
                <a:lnTo>
                  <a:pt x="8817" y="9330"/>
                </a:lnTo>
                <a:lnTo>
                  <a:pt x="8719" y="9452"/>
                </a:lnTo>
                <a:lnTo>
                  <a:pt x="8597" y="9525"/>
                </a:lnTo>
                <a:lnTo>
                  <a:pt x="8475" y="9599"/>
                </a:lnTo>
                <a:lnTo>
                  <a:pt x="8353" y="9648"/>
                </a:lnTo>
                <a:lnTo>
                  <a:pt x="7913" y="9648"/>
                </a:lnTo>
                <a:lnTo>
                  <a:pt x="7791" y="9599"/>
                </a:lnTo>
                <a:lnTo>
                  <a:pt x="7669" y="9525"/>
                </a:lnTo>
                <a:lnTo>
                  <a:pt x="7547" y="9452"/>
                </a:lnTo>
                <a:lnTo>
                  <a:pt x="7449" y="9330"/>
                </a:lnTo>
                <a:lnTo>
                  <a:pt x="7376" y="9232"/>
                </a:lnTo>
                <a:lnTo>
                  <a:pt x="7327" y="9086"/>
                </a:lnTo>
                <a:lnTo>
                  <a:pt x="7303" y="8939"/>
                </a:lnTo>
                <a:lnTo>
                  <a:pt x="7010" y="5105"/>
                </a:lnTo>
                <a:lnTo>
                  <a:pt x="7034" y="4958"/>
                </a:lnTo>
                <a:lnTo>
                  <a:pt x="7058" y="4836"/>
                </a:lnTo>
                <a:lnTo>
                  <a:pt x="7107" y="4714"/>
                </a:lnTo>
                <a:lnTo>
                  <a:pt x="7180" y="4616"/>
                </a:lnTo>
                <a:lnTo>
                  <a:pt x="7278" y="4519"/>
                </a:lnTo>
                <a:lnTo>
                  <a:pt x="7400" y="4445"/>
                </a:lnTo>
                <a:lnTo>
                  <a:pt x="7547" y="4421"/>
                </a:lnTo>
                <a:lnTo>
                  <a:pt x="7669" y="4397"/>
                </a:lnTo>
                <a:close/>
                <a:moveTo>
                  <a:pt x="8133" y="10429"/>
                </a:moveTo>
                <a:lnTo>
                  <a:pt x="8328" y="10454"/>
                </a:lnTo>
                <a:lnTo>
                  <a:pt x="8499" y="10502"/>
                </a:lnTo>
                <a:lnTo>
                  <a:pt x="8670" y="10600"/>
                </a:lnTo>
                <a:lnTo>
                  <a:pt x="8817" y="10722"/>
                </a:lnTo>
                <a:lnTo>
                  <a:pt x="8939" y="10869"/>
                </a:lnTo>
                <a:lnTo>
                  <a:pt x="9037" y="11040"/>
                </a:lnTo>
                <a:lnTo>
                  <a:pt x="9085" y="11211"/>
                </a:lnTo>
                <a:lnTo>
                  <a:pt x="9110" y="11406"/>
                </a:lnTo>
                <a:lnTo>
                  <a:pt x="9085" y="11601"/>
                </a:lnTo>
                <a:lnTo>
                  <a:pt x="9037" y="11797"/>
                </a:lnTo>
                <a:lnTo>
                  <a:pt x="8939" y="11943"/>
                </a:lnTo>
                <a:lnTo>
                  <a:pt x="8817" y="12090"/>
                </a:lnTo>
                <a:lnTo>
                  <a:pt x="8670" y="12212"/>
                </a:lnTo>
                <a:lnTo>
                  <a:pt x="8499" y="12310"/>
                </a:lnTo>
                <a:lnTo>
                  <a:pt x="8328" y="12359"/>
                </a:lnTo>
                <a:lnTo>
                  <a:pt x="8133" y="12383"/>
                </a:lnTo>
                <a:lnTo>
                  <a:pt x="7938" y="12359"/>
                </a:lnTo>
                <a:lnTo>
                  <a:pt x="7742" y="12310"/>
                </a:lnTo>
                <a:lnTo>
                  <a:pt x="7596" y="12212"/>
                </a:lnTo>
                <a:lnTo>
                  <a:pt x="7449" y="12090"/>
                </a:lnTo>
                <a:lnTo>
                  <a:pt x="7327" y="11943"/>
                </a:lnTo>
                <a:lnTo>
                  <a:pt x="7229" y="11797"/>
                </a:lnTo>
                <a:lnTo>
                  <a:pt x="7180" y="11601"/>
                </a:lnTo>
                <a:lnTo>
                  <a:pt x="7156" y="11406"/>
                </a:lnTo>
                <a:lnTo>
                  <a:pt x="7180" y="11211"/>
                </a:lnTo>
                <a:lnTo>
                  <a:pt x="7229" y="11040"/>
                </a:lnTo>
                <a:lnTo>
                  <a:pt x="7327" y="10869"/>
                </a:lnTo>
                <a:lnTo>
                  <a:pt x="7449" y="10722"/>
                </a:lnTo>
                <a:lnTo>
                  <a:pt x="7596" y="10600"/>
                </a:lnTo>
                <a:lnTo>
                  <a:pt x="7742" y="10502"/>
                </a:lnTo>
                <a:lnTo>
                  <a:pt x="7938" y="10454"/>
                </a:lnTo>
                <a:lnTo>
                  <a:pt x="8133" y="10429"/>
                </a:lnTo>
                <a:close/>
                <a:moveTo>
                  <a:pt x="7986" y="0"/>
                </a:moveTo>
                <a:lnTo>
                  <a:pt x="7864" y="25"/>
                </a:lnTo>
                <a:lnTo>
                  <a:pt x="7742" y="74"/>
                </a:lnTo>
                <a:lnTo>
                  <a:pt x="7620" y="123"/>
                </a:lnTo>
                <a:lnTo>
                  <a:pt x="7522" y="196"/>
                </a:lnTo>
                <a:lnTo>
                  <a:pt x="7425" y="294"/>
                </a:lnTo>
                <a:lnTo>
                  <a:pt x="7327" y="391"/>
                </a:lnTo>
                <a:lnTo>
                  <a:pt x="7254" y="489"/>
                </a:lnTo>
                <a:lnTo>
                  <a:pt x="147" y="12700"/>
                </a:lnTo>
                <a:lnTo>
                  <a:pt x="73" y="12823"/>
                </a:lnTo>
                <a:lnTo>
                  <a:pt x="25" y="12945"/>
                </a:lnTo>
                <a:lnTo>
                  <a:pt x="0" y="13067"/>
                </a:lnTo>
                <a:lnTo>
                  <a:pt x="0" y="13213"/>
                </a:lnTo>
                <a:lnTo>
                  <a:pt x="0" y="13335"/>
                </a:lnTo>
                <a:lnTo>
                  <a:pt x="25" y="13458"/>
                </a:lnTo>
                <a:lnTo>
                  <a:pt x="73" y="13604"/>
                </a:lnTo>
                <a:lnTo>
                  <a:pt x="147" y="13726"/>
                </a:lnTo>
                <a:lnTo>
                  <a:pt x="220" y="13824"/>
                </a:lnTo>
                <a:lnTo>
                  <a:pt x="293" y="13922"/>
                </a:lnTo>
                <a:lnTo>
                  <a:pt x="391" y="14019"/>
                </a:lnTo>
                <a:lnTo>
                  <a:pt x="513" y="14093"/>
                </a:lnTo>
                <a:lnTo>
                  <a:pt x="635" y="14141"/>
                </a:lnTo>
                <a:lnTo>
                  <a:pt x="757" y="14190"/>
                </a:lnTo>
                <a:lnTo>
                  <a:pt x="879" y="14215"/>
                </a:lnTo>
                <a:lnTo>
                  <a:pt x="15387" y="14215"/>
                </a:lnTo>
                <a:lnTo>
                  <a:pt x="15509" y="14190"/>
                </a:lnTo>
                <a:lnTo>
                  <a:pt x="15631" y="14141"/>
                </a:lnTo>
                <a:lnTo>
                  <a:pt x="15753" y="14093"/>
                </a:lnTo>
                <a:lnTo>
                  <a:pt x="15875" y="14019"/>
                </a:lnTo>
                <a:lnTo>
                  <a:pt x="15973" y="13922"/>
                </a:lnTo>
                <a:lnTo>
                  <a:pt x="16046" y="13824"/>
                </a:lnTo>
                <a:lnTo>
                  <a:pt x="16119" y="13726"/>
                </a:lnTo>
                <a:lnTo>
                  <a:pt x="16193" y="13604"/>
                </a:lnTo>
                <a:lnTo>
                  <a:pt x="16241" y="13458"/>
                </a:lnTo>
                <a:lnTo>
                  <a:pt x="16266" y="13335"/>
                </a:lnTo>
                <a:lnTo>
                  <a:pt x="16266" y="13213"/>
                </a:lnTo>
                <a:lnTo>
                  <a:pt x="16266" y="13067"/>
                </a:lnTo>
                <a:lnTo>
                  <a:pt x="16241" y="12945"/>
                </a:lnTo>
                <a:lnTo>
                  <a:pt x="16193" y="12823"/>
                </a:lnTo>
                <a:lnTo>
                  <a:pt x="16119" y="12700"/>
                </a:lnTo>
                <a:lnTo>
                  <a:pt x="9012" y="489"/>
                </a:lnTo>
                <a:lnTo>
                  <a:pt x="8939" y="391"/>
                </a:lnTo>
                <a:lnTo>
                  <a:pt x="8841" y="294"/>
                </a:lnTo>
                <a:lnTo>
                  <a:pt x="8744" y="196"/>
                </a:lnTo>
                <a:lnTo>
                  <a:pt x="8646" y="123"/>
                </a:lnTo>
                <a:lnTo>
                  <a:pt x="8524" y="74"/>
                </a:lnTo>
                <a:lnTo>
                  <a:pt x="8402" y="25"/>
                </a:lnTo>
                <a:lnTo>
                  <a:pt x="8255" y="0"/>
                </a:lnTo>
                <a:close/>
              </a:path>
            </a:pathLst>
          </a:custGeom>
          <a:solidFill>
            <a:srgbClr val="FF00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grpSp>
        <p:nvGrpSpPr>
          <p:cNvPr id="55" name="Shape 346"/>
          <p:cNvGrpSpPr/>
          <p:nvPr/>
        </p:nvGrpSpPr>
        <p:grpSpPr>
          <a:xfrm>
            <a:off x="1343188" y="1400934"/>
            <a:ext cx="460869" cy="411692"/>
            <a:chOff x="5983625" y="301625"/>
            <a:chExt cx="403000" cy="395050"/>
          </a:xfrm>
          <a:solidFill>
            <a:schemeClr val="accent2">
              <a:lumMod val="40000"/>
              <a:lumOff val="60000"/>
            </a:schemeClr>
          </a:solidFill>
        </p:grpSpPr>
        <p:sp>
          <p:nvSpPr>
            <p:cNvPr id="56" name="Shape 347"/>
            <p:cNvSpPr/>
            <p:nvPr/>
          </p:nvSpPr>
          <p:spPr>
            <a:xfrm>
              <a:off x="5983625" y="319925"/>
              <a:ext cx="403000" cy="67200"/>
            </a:xfrm>
            <a:custGeom>
              <a:avLst/>
              <a:gdLst/>
              <a:ahLst/>
              <a:cxnLst/>
              <a:rect l="0" t="0" r="0" b="0"/>
              <a:pathLst>
                <a:path w="16120" h="2688" extrusionOk="0">
                  <a:moveTo>
                    <a:pt x="3102" y="416"/>
                  </a:moveTo>
                  <a:lnTo>
                    <a:pt x="3273" y="465"/>
                  </a:lnTo>
                  <a:lnTo>
                    <a:pt x="3444" y="562"/>
                  </a:lnTo>
                  <a:lnTo>
                    <a:pt x="3566" y="660"/>
                  </a:lnTo>
                  <a:lnTo>
                    <a:pt x="3688" y="807"/>
                  </a:lnTo>
                  <a:lnTo>
                    <a:pt x="3762" y="953"/>
                  </a:lnTo>
                  <a:lnTo>
                    <a:pt x="3810" y="1124"/>
                  </a:lnTo>
                  <a:lnTo>
                    <a:pt x="3835" y="1320"/>
                  </a:lnTo>
                  <a:lnTo>
                    <a:pt x="3810" y="1491"/>
                  </a:lnTo>
                  <a:lnTo>
                    <a:pt x="3762" y="1661"/>
                  </a:lnTo>
                  <a:lnTo>
                    <a:pt x="3688" y="1808"/>
                  </a:lnTo>
                  <a:lnTo>
                    <a:pt x="3566" y="1955"/>
                  </a:lnTo>
                  <a:lnTo>
                    <a:pt x="3444" y="2052"/>
                  </a:lnTo>
                  <a:lnTo>
                    <a:pt x="3273" y="2150"/>
                  </a:lnTo>
                  <a:lnTo>
                    <a:pt x="3102" y="2199"/>
                  </a:lnTo>
                  <a:lnTo>
                    <a:pt x="2931" y="2223"/>
                  </a:lnTo>
                  <a:lnTo>
                    <a:pt x="2760" y="2199"/>
                  </a:lnTo>
                  <a:lnTo>
                    <a:pt x="2589" y="2150"/>
                  </a:lnTo>
                  <a:lnTo>
                    <a:pt x="2418" y="2052"/>
                  </a:lnTo>
                  <a:lnTo>
                    <a:pt x="2296" y="1955"/>
                  </a:lnTo>
                  <a:lnTo>
                    <a:pt x="2174" y="1808"/>
                  </a:lnTo>
                  <a:lnTo>
                    <a:pt x="2101" y="1661"/>
                  </a:lnTo>
                  <a:lnTo>
                    <a:pt x="2052" y="1491"/>
                  </a:lnTo>
                  <a:lnTo>
                    <a:pt x="2028" y="1320"/>
                  </a:lnTo>
                  <a:lnTo>
                    <a:pt x="2052" y="1124"/>
                  </a:lnTo>
                  <a:lnTo>
                    <a:pt x="2101" y="953"/>
                  </a:lnTo>
                  <a:lnTo>
                    <a:pt x="2174" y="807"/>
                  </a:lnTo>
                  <a:lnTo>
                    <a:pt x="2296" y="660"/>
                  </a:lnTo>
                  <a:lnTo>
                    <a:pt x="2418" y="562"/>
                  </a:lnTo>
                  <a:lnTo>
                    <a:pt x="2589" y="465"/>
                  </a:lnTo>
                  <a:lnTo>
                    <a:pt x="2760" y="416"/>
                  </a:lnTo>
                  <a:close/>
                  <a:moveTo>
                    <a:pt x="13360" y="416"/>
                  </a:moveTo>
                  <a:lnTo>
                    <a:pt x="13531" y="465"/>
                  </a:lnTo>
                  <a:lnTo>
                    <a:pt x="13702" y="562"/>
                  </a:lnTo>
                  <a:lnTo>
                    <a:pt x="13824" y="660"/>
                  </a:lnTo>
                  <a:lnTo>
                    <a:pt x="13946" y="807"/>
                  </a:lnTo>
                  <a:lnTo>
                    <a:pt x="14019" y="953"/>
                  </a:lnTo>
                  <a:lnTo>
                    <a:pt x="14068" y="1124"/>
                  </a:lnTo>
                  <a:lnTo>
                    <a:pt x="14093" y="1320"/>
                  </a:lnTo>
                  <a:lnTo>
                    <a:pt x="14068" y="1491"/>
                  </a:lnTo>
                  <a:lnTo>
                    <a:pt x="14019" y="1661"/>
                  </a:lnTo>
                  <a:lnTo>
                    <a:pt x="13946" y="1808"/>
                  </a:lnTo>
                  <a:lnTo>
                    <a:pt x="13824" y="1955"/>
                  </a:lnTo>
                  <a:lnTo>
                    <a:pt x="13702" y="2052"/>
                  </a:lnTo>
                  <a:lnTo>
                    <a:pt x="13531" y="2150"/>
                  </a:lnTo>
                  <a:lnTo>
                    <a:pt x="13360" y="2199"/>
                  </a:lnTo>
                  <a:lnTo>
                    <a:pt x="13189" y="2223"/>
                  </a:lnTo>
                  <a:lnTo>
                    <a:pt x="13018" y="2199"/>
                  </a:lnTo>
                  <a:lnTo>
                    <a:pt x="12847" y="2150"/>
                  </a:lnTo>
                  <a:lnTo>
                    <a:pt x="12676" y="2052"/>
                  </a:lnTo>
                  <a:lnTo>
                    <a:pt x="12554" y="1955"/>
                  </a:lnTo>
                  <a:lnTo>
                    <a:pt x="12432" y="1808"/>
                  </a:lnTo>
                  <a:lnTo>
                    <a:pt x="12359" y="1661"/>
                  </a:lnTo>
                  <a:lnTo>
                    <a:pt x="12310" y="1491"/>
                  </a:lnTo>
                  <a:lnTo>
                    <a:pt x="12285" y="1320"/>
                  </a:lnTo>
                  <a:lnTo>
                    <a:pt x="12310" y="1124"/>
                  </a:lnTo>
                  <a:lnTo>
                    <a:pt x="12359" y="953"/>
                  </a:lnTo>
                  <a:lnTo>
                    <a:pt x="12432" y="807"/>
                  </a:lnTo>
                  <a:lnTo>
                    <a:pt x="12554" y="660"/>
                  </a:lnTo>
                  <a:lnTo>
                    <a:pt x="12676" y="562"/>
                  </a:lnTo>
                  <a:lnTo>
                    <a:pt x="12847" y="465"/>
                  </a:lnTo>
                  <a:lnTo>
                    <a:pt x="13018" y="416"/>
                  </a:lnTo>
                  <a:close/>
                  <a:moveTo>
                    <a:pt x="0" y="1"/>
                  </a:moveTo>
                  <a:lnTo>
                    <a:pt x="0" y="2687"/>
                  </a:lnTo>
                  <a:lnTo>
                    <a:pt x="16120" y="2687"/>
                  </a:lnTo>
                  <a:lnTo>
                    <a:pt x="16120"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57" name="Shape 348"/>
            <p:cNvSpPr/>
            <p:nvPr/>
          </p:nvSpPr>
          <p:spPr>
            <a:xfrm>
              <a:off x="5983625" y="664900"/>
              <a:ext cx="403000" cy="31775"/>
            </a:xfrm>
            <a:custGeom>
              <a:avLst/>
              <a:gdLst/>
              <a:ahLst/>
              <a:cxnLst/>
              <a:rect l="0" t="0" r="0" b="0"/>
              <a:pathLst>
                <a:path w="16120" h="1271" extrusionOk="0">
                  <a:moveTo>
                    <a:pt x="0" y="1"/>
                  </a:moveTo>
                  <a:lnTo>
                    <a:pt x="0" y="489"/>
                  </a:lnTo>
                  <a:lnTo>
                    <a:pt x="25" y="660"/>
                  </a:lnTo>
                  <a:lnTo>
                    <a:pt x="74" y="807"/>
                  </a:lnTo>
                  <a:lnTo>
                    <a:pt x="147" y="929"/>
                  </a:lnTo>
                  <a:lnTo>
                    <a:pt x="220" y="1051"/>
                  </a:lnTo>
                  <a:lnTo>
                    <a:pt x="342" y="1149"/>
                  </a:lnTo>
                  <a:lnTo>
                    <a:pt x="489" y="1222"/>
                  </a:lnTo>
                  <a:lnTo>
                    <a:pt x="635" y="1271"/>
                  </a:lnTo>
                  <a:lnTo>
                    <a:pt x="15485" y="1271"/>
                  </a:lnTo>
                  <a:lnTo>
                    <a:pt x="15631" y="1222"/>
                  </a:lnTo>
                  <a:lnTo>
                    <a:pt x="15778" y="1149"/>
                  </a:lnTo>
                  <a:lnTo>
                    <a:pt x="15900" y="1051"/>
                  </a:lnTo>
                  <a:lnTo>
                    <a:pt x="15973" y="929"/>
                  </a:lnTo>
                  <a:lnTo>
                    <a:pt x="16046" y="807"/>
                  </a:lnTo>
                  <a:lnTo>
                    <a:pt x="16095" y="660"/>
                  </a:lnTo>
                  <a:lnTo>
                    <a:pt x="16120" y="489"/>
                  </a:lnTo>
                  <a:lnTo>
                    <a:pt x="16120" y="1"/>
                  </a:lnTo>
                  <a:lnTo>
                    <a:pt x="16095" y="172"/>
                  </a:lnTo>
                  <a:lnTo>
                    <a:pt x="16046" y="318"/>
                  </a:lnTo>
                  <a:lnTo>
                    <a:pt x="15973" y="440"/>
                  </a:lnTo>
                  <a:lnTo>
                    <a:pt x="15900" y="562"/>
                  </a:lnTo>
                  <a:lnTo>
                    <a:pt x="15778" y="660"/>
                  </a:lnTo>
                  <a:lnTo>
                    <a:pt x="15631" y="733"/>
                  </a:lnTo>
                  <a:lnTo>
                    <a:pt x="15485" y="782"/>
                  </a:lnTo>
                  <a:lnTo>
                    <a:pt x="635" y="782"/>
                  </a:lnTo>
                  <a:lnTo>
                    <a:pt x="489" y="733"/>
                  </a:lnTo>
                  <a:lnTo>
                    <a:pt x="342" y="660"/>
                  </a:lnTo>
                  <a:lnTo>
                    <a:pt x="220" y="562"/>
                  </a:lnTo>
                  <a:lnTo>
                    <a:pt x="147" y="440"/>
                  </a:lnTo>
                  <a:lnTo>
                    <a:pt x="74" y="318"/>
                  </a:lnTo>
                  <a:lnTo>
                    <a:pt x="25" y="172"/>
                  </a:lnTo>
                  <a:lnTo>
                    <a:pt x="0"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58" name="Shape 349"/>
            <p:cNvSpPr/>
            <p:nvPr/>
          </p:nvSpPr>
          <p:spPr>
            <a:xfrm>
              <a:off x="6041025" y="301625"/>
              <a:ext cx="29325" cy="63500"/>
            </a:xfrm>
            <a:custGeom>
              <a:avLst/>
              <a:gdLst/>
              <a:ahLst/>
              <a:cxnLst/>
              <a:rect l="0" t="0" r="0" b="0"/>
              <a:pathLst>
                <a:path w="1173" h="2540" extrusionOk="0">
                  <a:moveTo>
                    <a:pt x="391" y="0"/>
                  </a:moveTo>
                  <a:lnTo>
                    <a:pt x="293" y="49"/>
                  </a:lnTo>
                  <a:lnTo>
                    <a:pt x="220" y="73"/>
                  </a:lnTo>
                  <a:lnTo>
                    <a:pt x="147" y="147"/>
                  </a:lnTo>
                  <a:lnTo>
                    <a:pt x="74" y="220"/>
                  </a:lnTo>
                  <a:lnTo>
                    <a:pt x="49" y="293"/>
                  </a:lnTo>
                  <a:lnTo>
                    <a:pt x="0" y="391"/>
                  </a:lnTo>
                  <a:lnTo>
                    <a:pt x="0" y="488"/>
                  </a:lnTo>
                  <a:lnTo>
                    <a:pt x="0" y="2052"/>
                  </a:lnTo>
                  <a:lnTo>
                    <a:pt x="0" y="2149"/>
                  </a:lnTo>
                  <a:lnTo>
                    <a:pt x="49" y="2247"/>
                  </a:lnTo>
                  <a:lnTo>
                    <a:pt x="74" y="2320"/>
                  </a:lnTo>
                  <a:lnTo>
                    <a:pt x="147" y="2393"/>
                  </a:lnTo>
                  <a:lnTo>
                    <a:pt x="220" y="2467"/>
                  </a:lnTo>
                  <a:lnTo>
                    <a:pt x="293" y="2491"/>
                  </a:lnTo>
                  <a:lnTo>
                    <a:pt x="391" y="2540"/>
                  </a:lnTo>
                  <a:lnTo>
                    <a:pt x="782" y="2540"/>
                  </a:lnTo>
                  <a:lnTo>
                    <a:pt x="879" y="2491"/>
                  </a:lnTo>
                  <a:lnTo>
                    <a:pt x="953" y="2467"/>
                  </a:lnTo>
                  <a:lnTo>
                    <a:pt x="1026" y="2393"/>
                  </a:lnTo>
                  <a:lnTo>
                    <a:pt x="1099" y="2320"/>
                  </a:lnTo>
                  <a:lnTo>
                    <a:pt x="1124" y="2247"/>
                  </a:lnTo>
                  <a:lnTo>
                    <a:pt x="1173" y="2149"/>
                  </a:lnTo>
                  <a:lnTo>
                    <a:pt x="1173" y="2052"/>
                  </a:lnTo>
                  <a:lnTo>
                    <a:pt x="1173" y="488"/>
                  </a:lnTo>
                  <a:lnTo>
                    <a:pt x="1173" y="391"/>
                  </a:lnTo>
                  <a:lnTo>
                    <a:pt x="1124" y="293"/>
                  </a:lnTo>
                  <a:lnTo>
                    <a:pt x="1099" y="220"/>
                  </a:lnTo>
                  <a:lnTo>
                    <a:pt x="1026" y="147"/>
                  </a:lnTo>
                  <a:lnTo>
                    <a:pt x="953" y="73"/>
                  </a:lnTo>
                  <a:lnTo>
                    <a:pt x="879" y="49"/>
                  </a:lnTo>
                  <a:lnTo>
                    <a:pt x="782"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59" name="Shape 350"/>
            <p:cNvSpPr/>
            <p:nvPr/>
          </p:nvSpPr>
          <p:spPr>
            <a:xfrm>
              <a:off x="6297450" y="301625"/>
              <a:ext cx="29350" cy="63500"/>
            </a:xfrm>
            <a:custGeom>
              <a:avLst/>
              <a:gdLst/>
              <a:ahLst/>
              <a:cxnLst/>
              <a:rect l="0" t="0" r="0" b="0"/>
              <a:pathLst>
                <a:path w="1174" h="2540" extrusionOk="0">
                  <a:moveTo>
                    <a:pt x="392" y="0"/>
                  </a:moveTo>
                  <a:lnTo>
                    <a:pt x="294" y="49"/>
                  </a:lnTo>
                  <a:lnTo>
                    <a:pt x="221" y="73"/>
                  </a:lnTo>
                  <a:lnTo>
                    <a:pt x="147" y="147"/>
                  </a:lnTo>
                  <a:lnTo>
                    <a:pt x="74" y="220"/>
                  </a:lnTo>
                  <a:lnTo>
                    <a:pt x="50" y="293"/>
                  </a:lnTo>
                  <a:lnTo>
                    <a:pt x="1" y="391"/>
                  </a:lnTo>
                  <a:lnTo>
                    <a:pt x="1" y="488"/>
                  </a:lnTo>
                  <a:lnTo>
                    <a:pt x="1" y="2052"/>
                  </a:lnTo>
                  <a:lnTo>
                    <a:pt x="1" y="2149"/>
                  </a:lnTo>
                  <a:lnTo>
                    <a:pt x="50" y="2247"/>
                  </a:lnTo>
                  <a:lnTo>
                    <a:pt x="74" y="2320"/>
                  </a:lnTo>
                  <a:lnTo>
                    <a:pt x="147" y="2393"/>
                  </a:lnTo>
                  <a:lnTo>
                    <a:pt x="221" y="2467"/>
                  </a:lnTo>
                  <a:lnTo>
                    <a:pt x="294" y="2491"/>
                  </a:lnTo>
                  <a:lnTo>
                    <a:pt x="392" y="2540"/>
                  </a:lnTo>
                  <a:lnTo>
                    <a:pt x="782" y="2540"/>
                  </a:lnTo>
                  <a:lnTo>
                    <a:pt x="880" y="2491"/>
                  </a:lnTo>
                  <a:lnTo>
                    <a:pt x="953" y="2467"/>
                  </a:lnTo>
                  <a:lnTo>
                    <a:pt x="1027" y="2393"/>
                  </a:lnTo>
                  <a:lnTo>
                    <a:pt x="1100" y="2320"/>
                  </a:lnTo>
                  <a:lnTo>
                    <a:pt x="1124" y="2247"/>
                  </a:lnTo>
                  <a:lnTo>
                    <a:pt x="1173" y="2149"/>
                  </a:lnTo>
                  <a:lnTo>
                    <a:pt x="1173" y="2052"/>
                  </a:lnTo>
                  <a:lnTo>
                    <a:pt x="1173" y="488"/>
                  </a:lnTo>
                  <a:lnTo>
                    <a:pt x="1173" y="391"/>
                  </a:lnTo>
                  <a:lnTo>
                    <a:pt x="1124" y="293"/>
                  </a:lnTo>
                  <a:lnTo>
                    <a:pt x="1100" y="220"/>
                  </a:lnTo>
                  <a:lnTo>
                    <a:pt x="1027" y="147"/>
                  </a:lnTo>
                  <a:lnTo>
                    <a:pt x="953" y="73"/>
                  </a:lnTo>
                  <a:lnTo>
                    <a:pt x="880" y="49"/>
                  </a:lnTo>
                  <a:lnTo>
                    <a:pt x="782"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60" name="Shape 351"/>
            <p:cNvSpPr/>
            <p:nvPr/>
          </p:nvSpPr>
          <p:spPr>
            <a:xfrm>
              <a:off x="6097200" y="509200"/>
              <a:ext cx="50700" cy="53775"/>
            </a:xfrm>
            <a:custGeom>
              <a:avLst/>
              <a:gdLst/>
              <a:ahLst/>
              <a:cxnLst/>
              <a:rect l="0" t="0" r="0" b="0"/>
              <a:pathLst>
                <a:path w="2028" h="2151" extrusionOk="0">
                  <a:moveTo>
                    <a:pt x="0" y="1"/>
                  </a:moveTo>
                  <a:lnTo>
                    <a:pt x="0" y="2150"/>
                  </a:lnTo>
                  <a:lnTo>
                    <a:pt x="2027" y="2150"/>
                  </a:lnTo>
                  <a:lnTo>
                    <a:pt x="2027"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61" name="Shape 352"/>
            <p:cNvSpPr/>
            <p:nvPr/>
          </p:nvSpPr>
          <p:spPr>
            <a:xfrm>
              <a:off x="6097200" y="448150"/>
              <a:ext cx="50700" cy="48875"/>
            </a:xfrm>
            <a:custGeom>
              <a:avLst/>
              <a:gdLst/>
              <a:ahLst/>
              <a:cxnLst/>
              <a:rect l="0" t="0" r="0" b="0"/>
              <a:pathLst>
                <a:path w="2028" h="1955" extrusionOk="0">
                  <a:moveTo>
                    <a:pt x="0" y="1"/>
                  </a:moveTo>
                  <a:lnTo>
                    <a:pt x="0" y="1954"/>
                  </a:lnTo>
                  <a:lnTo>
                    <a:pt x="2027" y="1954"/>
                  </a:lnTo>
                  <a:lnTo>
                    <a:pt x="2027"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62" name="Shape 353"/>
            <p:cNvSpPr/>
            <p:nvPr/>
          </p:nvSpPr>
          <p:spPr>
            <a:xfrm>
              <a:off x="6097200" y="575150"/>
              <a:ext cx="50700" cy="48875"/>
            </a:xfrm>
            <a:custGeom>
              <a:avLst/>
              <a:gdLst/>
              <a:ahLst/>
              <a:cxnLst/>
              <a:rect l="0" t="0" r="0" b="0"/>
              <a:pathLst>
                <a:path w="2028" h="1955" extrusionOk="0">
                  <a:moveTo>
                    <a:pt x="0" y="1"/>
                  </a:moveTo>
                  <a:lnTo>
                    <a:pt x="0" y="1954"/>
                  </a:lnTo>
                  <a:lnTo>
                    <a:pt x="2027" y="1954"/>
                  </a:lnTo>
                  <a:lnTo>
                    <a:pt x="2027"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63" name="Shape 354"/>
            <p:cNvSpPr/>
            <p:nvPr/>
          </p:nvSpPr>
          <p:spPr>
            <a:xfrm>
              <a:off x="6160075" y="575150"/>
              <a:ext cx="50100" cy="48875"/>
            </a:xfrm>
            <a:custGeom>
              <a:avLst/>
              <a:gdLst/>
              <a:ahLst/>
              <a:cxnLst/>
              <a:rect l="0" t="0" r="0" b="0"/>
              <a:pathLst>
                <a:path w="2004" h="1955" extrusionOk="0">
                  <a:moveTo>
                    <a:pt x="1" y="1"/>
                  </a:moveTo>
                  <a:lnTo>
                    <a:pt x="1" y="1954"/>
                  </a:lnTo>
                  <a:lnTo>
                    <a:pt x="2003" y="1954"/>
                  </a:lnTo>
                  <a:lnTo>
                    <a:pt x="2003"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64" name="Shape 355"/>
            <p:cNvSpPr/>
            <p:nvPr/>
          </p:nvSpPr>
          <p:spPr>
            <a:xfrm>
              <a:off x="6034300" y="509200"/>
              <a:ext cx="50700" cy="53775"/>
            </a:xfrm>
            <a:custGeom>
              <a:avLst/>
              <a:gdLst/>
              <a:ahLst/>
              <a:cxnLst/>
              <a:rect l="0" t="0" r="0" b="0"/>
              <a:pathLst>
                <a:path w="2028" h="2151" extrusionOk="0">
                  <a:moveTo>
                    <a:pt x="1" y="1"/>
                  </a:moveTo>
                  <a:lnTo>
                    <a:pt x="1" y="2150"/>
                  </a:lnTo>
                  <a:lnTo>
                    <a:pt x="2028" y="2150"/>
                  </a:lnTo>
                  <a:lnTo>
                    <a:pt x="202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65" name="Shape 356"/>
            <p:cNvSpPr/>
            <p:nvPr/>
          </p:nvSpPr>
          <p:spPr>
            <a:xfrm>
              <a:off x="6034300" y="575150"/>
              <a:ext cx="50700" cy="48875"/>
            </a:xfrm>
            <a:custGeom>
              <a:avLst/>
              <a:gdLst/>
              <a:ahLst/>
              <a:cxnLst/>
              <a:rect l="0" t="0" r="0" b="0"/>
              <a:pathLst>
                <a:path w="2028" h="1955" extrusionOk="0">
                  <a:moveTo>
                    <a:pt x="1" y="1"/>
                  </a:moveTo>
                  <a:lnTo>
                    <a:pt x="1" y="1954"/>
                  </a:lnTo>
                  <a:lnTo>
                    <a:pt x="2028" y="1954"/>
                  </a:lnTo>
                  <a:lnTo>
                    <a:pt x="202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66" name="Shape 357"/>
            <p:cNvSpPr/>
            <p:nvPr/>
          </p:nvSpPr>
          <p:spPr>
            <a:xfrm>
              <a:off x="6034300" y="448150"/>
              <a:ext cx="50700" cy="48875"/>
            </a:xfrm>
            <a:custGeom>
              <a:avLst/>
              <a:gdLst/>
              <a:ahLst/>
              <a:cxnLst/>
              <a:rect l="0" t="0" r="0" b="0"/>
              <a:pathLst>
                <a:path w="2028" h="1955" extrusionOk="0">
                  <a:moveTo>
                    <a:pt x="1" y="1"/>
                  </a:moveTo>
                  <a:lnTo>
                    <a:pt x="1" y="1954"/>
                  </a:lnTo>
                  <a:lnTo>
                    <a:pt x="2028" y="1954"/>
                  </a:lnTo>
                  <a:lnTo>
                    <a:pt x="202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67" name="Shape 358"/>
            <p:cNvSpPr/>
            <p:nvPr/>
          </p:nvSpPr>
          <p:spPr>
            <a:xfrm>
              <a:off x="6160075" y="509200"/>
              <a:ext cx="50100" cy="53775"/>
            </a:xfrm>
            <a:custGeom>
              <a:avLst/>
              <a:gdLst/>
              <a:ahLst/>
              <a:cxnLst/>
              <a:rect l="0" t="0" r="0" b="0"/>
              <a:pathLst>
                <a:path w="2004" h="2151" extrusionOk="0">
                  <a:moveTo>
                    <a:pt x="1" y="1"/>
                  </a:moveTo>
                  <a:lnTo>
                    <a:pt x="1" y="2150"/>
                  </a:lnTo>
                  <a:lnTo>
                    <a:pt x="2003" y="2150"/>
                  </a:lnTo>
                  <a:lnTo>
                    <a:pt x="2003"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68" name="Shape 359"/>
            <p:cNvSpPr/>
            <p:nvPr/>
          </p:nvSpPr>
          <p:spPr>
            <a:xfrm>
              <a:off x="5983625" y="399300"/>
              <a:ext cx="403000" cy="272950"/>
            </a:xfrm>
            <a:custGeom>
              <a:avLst/>
              <a:gdLst/>
              <a:ahLst/>
              <a:cxnLst/>
              <a:rect l="0" t="0" r="0" b="0"/>
              <a:pathLst>
                <a:path w="16120" h="10918" extrusionOk="0">
                  <a:moveTo>
                    <a:pt x="14434" y="1466"/>
                  </a:moveTo>
                  <a:lnTo>
                    <a:pt x="14508" y="1515"/>
                  </a:lnTo>
                  <a:lnTo>
                    <a:pt x="14557" y="1613"/>
                  </a:lnTo>
                  <a:lnTo>
                    <a:pt x="14581" y="1710"/>
                  </a:lnTo>
                  <a:lnTo>
                    <a:pt x="14581" y="9233"/>
                  </a:lnTo>
                  <a:lnTo>
                    <a:pt x="14557" y="9330"/>
                  </a:lnTo>
                  <a:lnTo>
                    <a:pt x="14508" y="9404"/>
                  </a:lnTo>
                  <a:lnTo>
                    <a:pt x="14434" y="9452"/>
                  </a:lnTo>
                  <a:lnTo>
                    <a:pt x="14337" y="9477"/>
                  </a:lnTo>
                  <a:lnTo>
                    <a:pt x="1783" y="9477"/>
                  </a:lnTo>
                  <a:lnTo>
                    <a:pt x="1686" y="9452"/>
                  </a:lnTo>
                  <a:lnTo>
                    <a:pt x="1612" y="9404"/>
                  </a:lnTo>
                  <a:lnTo>
                    <a:pt x="1564" y="9330"/>
                  </a:lnTo>
                  <a:lnTo>
                    <a:pt x="1539" y="9233"/>
                  </a:lnTo>
                  <a:lnTo>
                    <a:pt x="1539" y="1710"/>
                  </a:lnTo>
                  <a:lnTo>
                    <a:pt x="1564" y="1613"/>
                  </a:lnTo>
                  <a:lnTo>
                    <a:pt x="1612" y="1515"/>
                  </a:lnTo>
                  <a:lnTo>
                    <a:pt x="1686" y="1466"/>
                  </a:lnTo>
                  <a:close/>
                  <a:moveTo>
                    <a:pt x="0" y="1"/>
                  </a:moveTo>
                  <a:lnTo>
                    <a:pt x="0" y="10332"/>
                  </a:lnTo>
                  <a:lnTo>
                    <a:pt x="25" y="10429"/>
                  </a:lnTo>
                  <a:lnTo>
                    <a:pt x="74" y="10527"/>
                  </a:lnTo>
                  <a:lnTo>
                    <a:pt x="147" y="10625"/>
                  </a:lnTo>
                  <a:lnTo>
                    <a:pt x="220" y="10722"/>
                  </a:lnTo>
                  <a:lnTo>
                    <a:pt x="342" y="10796"/>
                  </a:lnTo>
                  <a:lnTo>
                    <a:pt x="489" y="10869"/>
                  </a:lnTo>
                  <a:lnTo>
                    <a:pt x="635" y="10918"/>
                  </a:lnTo>
                  <a:lnTo>
                    <a:pt x="15485" y="10918"/>
                  </a:lnTo>
                  <a:lnTo>
                    <a:pt x="15631" y="10869"/>
                  </a:lnTo>
                  <a:lnTo>
                    <a:pt x="15778" y="10796"/>
                  </a:lnTo>
                  <a:lnTo>
                    <a:pt x="15900" y="10698"/>
                  </a:lnTo>
                  <a:lnTo>
                    <a:pt x="15973" y="10576"/>
                  </a:lnTo>
                  <a:lnTo>
                    <a:pt x="16046" y="10454"/>
                  </a:lnTo>
                  <a:lnTo>
                    <a:pt x="16095" y="10307"/>
                  </a:lnTo>
                  <a:lnTo>
                    <a:pt x="16120" y="10136"/>
                  </a:lnTo>
                  <a:lnTo>
                    <a:pt x="16120"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69" name="Shape 360"/>
            <p:cNvSpPr/>
            <p:nvPr/>
          </p:nvSpPr>
          <p:spPr>
            <a:xfrm>
              <a:off x="6285250" y="575150"/>
              <a:ext cx="50700" cy="48875"/>
            </a:xfrm>
            <a:custGeom>
              <a:avLst/>
              <a:gdLst/>
              <a:ahLst/>
              <a:cxnLst/>
              <a:rect l="0" t="0" r="0" b="0"/>
              <a:pathLst>
                <a:path w="2028" h="1955" extrusionOk="0">
                  <a:moveTo>
                    <a:pt x="0" y="1"/>
                  </a:moveTo>
                  <a:lnTo>
                    <a:pt x="0" y="1954"/>
                  </a:lnTo>
                  <a:lnTo>
                    <a:pt x="2028" y="1954"/>
                  </a:lnTo>
                  <a:lnTo>
                    <a:pt x="202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70" name="Shape 361"/>
            <p:cNvSpPr/>
            <p:nvPr/>
          </p:nvSpPr>
          <p:spPr>
            <a:xfrm>
              <a:off x="6285250" y="509200"/>
              <a:ext cx="50700" cy="53775"/>
            </a:xfrm>
            <a:custGeom>
              <a:avLst/>
              <a:gdLst/>
              <a:ahLst/>
              <a:cxnLst/>
              <a:rect l="0" t="0" r="0" b="0"/>
              <a:pathLst>
                <a:path w="2028" h="2151" extrusionOk="0">
                  <a:moveTo>
                    <a:pt x="0" y="1"/>
                  </a:moveTo>
                  <a:lnTo>
                    <a:pt x="0" y="2150"/>
                  </a:lnTo>
                  <a:lnTo>
                    <a:pt x="2028" y="2150"/>
                  </a:lnTo>
                  <a:lnTo>
                    <a:pt x="202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71" name="Shape 362"/>
            <p:cNvSpPr/>
            <p:nvPr/>
          </p:nvSpPr>
          <p:spPr>
            <a:xfrm>
              <a:off x="6285250" y="448150"/>
              <a:ext cx="50700" cy="48875"/>
            </a:xfrm>
            <a:custGeom>
              <a:avLst/>
              <a:gdLst/>
              <a:ahLst/>
              <a:cxnLst/>
              <a:rect l="0" t="0" r="0" b="0"/>
              <a:pathLst>
                <a:path w="2028" h="1955" extrusionOk="0">
                  <a:moveTo>
                    <a:pt x="0" y="1"/>
                  </a:moveTo>
                  <a:lnTo>
                    <a:pt x="0" y="1954"/>
                  </a:lnTo>
                  <a:lnTo>
                    <a:pt x="2028" y="1954"/>
                  </a:lnTo>
                  <a:lnTo>
                    <a:pt x="202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72" name="Shape 363"/>
            <p:cNvSpPr/>
            <p:nvPr/>
          </p:nvSpPr>
          <p:spPr>
            <a:xfrm>
              <a:off x="6222350" y="575150"/>
              <a:ext cx="50700" cy="48875"/>
            </a:xfrm>
            <a:custGeom>
              <a:avLst/>
              <a:gdLst/>
              <a:ahLst/>
              <a:cxnLst/>
              <a:rect l="0" t="0" r="0" b="0"/>
              <a:pathLst>
                <a:path w="2028" h="1955" extrusionOk="0">
                  <a:moveTo>
                    <a:pt x="1" y="1"/>
                  </a:moveTo>
                  <a:lnTo>
                    <a:pt x="1" y="1954"/>
                  </a:lnTo>
                  <a:lnTo>
                    <a:pt x="2028" y="1954"/>
                  </a:lnTo>
                  <a:lnTo>
                    <a:pt x="202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73" name="Shape 364"/>
            <p:cNvSpPr/>
            <p:nvPr/>
          </p:nvSpPr>
          <p:spPr>
            <a:xfrm>
              <a:off x="6160075" y="448150"/>
              <a:ext cx="50100" cy="48875"/>
            </a:xfrm>
            <a:custGeom>
              <a:avLst/>
              <a:gdLst/>
              <a:ahLst/>
              <a:cxnLst/>
              <a:rect l="0" t="0" r="0" b="0"/>
              <a:pathLst>
                <a:path w="2004" h="1955" extrusionOk="0">
                  <a:moveTo>
                    <a:pt x="1" y="1"/>
                  </a:moveTo>
                  <a:lnTo>
                    <a:pt x="1" y="1954"/>
                  </a:lnTo>
                  <a:lnTo>
                    <a:pt x="2003" y="1954"/>
                  </a:lnTo>
                  <a:lnTo>
                    <a:pt x="2003"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74" name="Shape 365"/>
            <p:cNvSpPr/>
            <p:nvPr/>
          </p:nvSpPr>
          <p:spPr>
            <a:xfrm>
              <a:off x="6222350" y="509200"/>
              <a:ext cx="50700" cy="53775"/>
            </a:xfrm>
            <a:custGeom>
              <a:avLst/>
              <a:gdLst/>
              <a:ahLst/>
              <a:cxnLst/>
              <a:rect l="0" t="0" r="0" b="0"/>
              <a:pathLst>
                <a:path w="2028" h="2151" extrusionOk="0">
                  <a:moveTo>
                    <a:pt x="1" y="1"/>
                  </a:moveTo>
                  <a:lnTo>
                    <a:pt x="1" y="2150"/>
                  </a:lnTo>
                  <a:lnTo>
                    <a:pt x="2028" y="2150"/>
                  </a:lnTo>
                  <a:lnTo>
                    <a:pt x="202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75" name="Shape 366"/>
            <p:cNvSpPr/>
            <p:nvPr/>
          </p:nvSpPr>
          <p:spPr>
            <a:xfrm>
              <a:off x="6222350" y="448150"/>
              <a:ext cx="50700" cy="48875"/>
            </a:xfrm>
            <a:custGeom>
              <a:avLst/>
              <a:gdLst/>
              <a:ahLst/>
              <a:cxnLst/>
              <a:rect l="0" t="0" r="0" b="0"/>
              <a:pathLst>
                <a:path w="2028" h="1955" extrusionOk="0">
                  <a:moveTo>
                    <a:pt x="1" y="1"/>
                  </a:moveTo>
                  <a:lnTo>
                    <a:pt x="1" y="1954"/>
                  </a:lnTo>
                  <a:lnTo>
                    <a:pt x="2028" y="1954"/>
                  </a:lnTo>
                  <a:lnTo>
                    <a:pt x="202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grpSp>
    </p:spTree>
    <p:extLst>
      <p:ext uri="{BB962C8B-B14F-4D97-AF65-F5344CB8AC3E}">
        <p14:creationId xmlns:p14="http://schemas.microsoft.com/office/powerpoint/2010/main" val="3278357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grpId="0" nodeType="clickEffect">
                                  <p:stCondLst>
                                    <p:cond delay="0"/>
                                  </p:stCondLst>
                                  <p:childTnLst>
                                    <p:animMotion origin="layout" path="M 4.16667E-6 3.95062E-6 L 0.21423 3.95062E-6 " pathEditMode="relative" rAng="0" ptsTypes="AA">
                                      <p:cBhvr>
                                        <p:cTn id="6" dur="2000" fill="hold"/>
                                        <p:tgtEl>
                                          <p:spTgt spid="40"/>
                                        </p:tgtEl>
                                        <p:attrNameLst>
                                          <p:attrName>ppt_x</p:attrName>
                                          <p:attrName>ppt_y</p:attrName>
                                        </p:attrNameLst>
                                      </p:cBhvr>
                                      <p:rCtr x="10712" y="0"/>
                                    </p:animMotion>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40"/>
                                        </p:tgtEl>
                                        <p:attrNameLst>
                                          <p:attrName>style.visibility</p:attrName>
                                        </p:attrNameLst>
                                      </p:cBhvr>
                                      <p:to>
                                        <p:strVal val="hidden"/>
                                      </p:to>
                                    </p:set>
                                  </p:childTnLst>
                                </p:cTn>
                              </p:par>
                              <p:par>
                                <p:cTn id="11" presetID="1" presetClass="entr" presetSubtype="0" fill="hold" grpId="1" nodeType="withEffect">
                                  <p:stCondLst>
                                    <p:cond delay="0"/>
                                  </p:stCondLst>
                                  <p:childTnLst>
                                    <p:set>
                                      <p:cBhvr>
                                        <p:cTn id="12" dur="1" fill="hold">
                                          <p:stCondLst>
                                            <p:cond delay="0"/>
                                          </p:stCondLst>
                                        </p:cTn>
                                        <p:tgtEl>
                                          <p:spTgt spid="76"/>
                                        </p:tgtEl>
                                        <p:attrNameLst>
                                          <p:attrName>style.visibility</p:attrName>
                                        </p:attrNameLst>
                                      </p:cBhvr>
                                      <p:to>
                                        <p:strVal val="visible"/>
                                      </p:to>
                                    </p:set>
                                  </p:childTnLst>
                                </p:cTn>
                              </p:par>
                              <p:par>
                                <p:cTn id="13" presetID="63" presetClass="path" presetSubtype="0" accel="50000" decel="50000" fill="hold" grpId="0" nodeType="withEffect">
                                  <p:stCondLst>
                                    <p:cond delay="0"/>
                                  </p:stCondLst>
                                  <p:childTnLst>
                                    <p:animMotion origin="layout" path="M 4.44444E-6 3.95062E-6 L 0.21423 3.95062E-6 " pathEditMode="relative" rAng="0" ptsTypes="AA">
                                      <p:cBhvr>
                                        <p:cTn id="14" dur="2000" fill="hold"/>
                                        <p:tgtEl>
                                          <p:spTgt spid="76"/>
                                        </p:tgtEl>
                                        <p:attrNameLst>
                                          <p:attrName>ppt_x</p:attrName>
                                          <p:attrName>ppt_y</p:attrName>
                                        </p:attrNameLst>
                                      </p:cBhvr>
                                      <p:rCtr x="10712" y="0"/>
                                    </p:animMotion>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2" nodeType="clickEffect">
                                  <p:stCondLst>
                                    <p:cond delay="0"/>
                                  </p:stCondLst>
                                  <p:childTnLst>
                                    <p:set>
                                      <p:cBhvr>
                                        <p:cTn id="18" dur="1" fill="hold">
                                          <p:stCondLst>
                                            <p:cond delay="0"/>
                                          </p:stCondLst>
                                        </p:cTn>
                                        <p:tgtEl>
                                          <p:spTgt spid="76"/>
                                        </p:tgtEl>
                                        <p:attrNameLst>
                                          <p:attrName>style.visibility</p:attrName>
                                        </p:attrNameLst>
                                      </p:cBhvr>
                                      <p:to>
                                        <p:strVal val="hidden"/>
                                      </p:to>
                                    </p:set>
                                  </p:childTnLst>
                                </p:cTn>
                              </p:par>
                              <p:par>
                                <p:cTn id="19" presetID="1" presetClass="entr" presetSubtype="0" fill="hold" grpId="1" nodeType="withEffect">
                                  <p:stCondLst>
                                    <p:cond delay="0"/>
                                  </p:stCondLst>
                                  <p:childTnLst>
                                    <p:set>
                                      <p:cBhvr>
                                        <p:cTn id="20" dur="1" fill="hold">
                                          <p:stCondLst>
                                            <p:cond delay="0"/>
                                          </p:stCondLst>
                                        </p:cTn>
                                        <p:tgtEl>
                                          <p:spTgt spid="77"/>
                                        </p:tgtEl>
                                        <p:attrNameLst>
                                          <p:attrName>style.visibility</p:attrName>
                                        </p:attrNameLst>
                                      </p:cBhvr>
                                      <p:to>
                                        <p:strVal val="visible"/>
                                      </p:to>
                                    </p:set>
                                  </p:childTnLst>
                                </p:cTn>
                              </p:par>
                              <p:par>
                                <p:cTn id="21" presetID="63" presetClass="path" presetSubtype="0" accel="50000" decel="50000" fill="hold" grpId="0" nodeType="withEffect">
                                  <p:stCondLst>
                                    <p:cond delay="0"/>
                                  </p:stCondLst>
                                  <p:childTnLst>
                                    <p:animMotion origin="layout" path="M 3.33333E-6 2.59259E-6 L 0.21128 -0.00155 " pathEditMode="relative" rAng="0" ptsTypes="AA">
                                      <p:cBhvr>
                                        <p:cTn id="22" dur="2000" fill="hold"/>
                                        <p:tgtEl>
                                          <p:spTgt spid="77"/>
                                        </p:tgtEl>
                                        <p:attrNameLst>
                                          <p:attrName>ppt_x</p:attrName>
                                          <p:attrName>ppt_y</p:attrName>
                                        </p:attrNameLst>
                                      </p:cBhvr>
                                      <p:rCtr x="10556" y="-93"/>
                                    </p:animMotion>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2" nodeType="clickEffect">
                                  <p:stCondLst>
                                    <p:cond delay="0"/>
                                  </p:stCondLst>
                                  <p:childTnLst>
                                    <p:set>
                                      <p:cBhvr>
                                        <p:cTn id="26" dur="1" fill="hold">
                                          <p:stCondLst>
                                            <p:cond delay="0"/>
                                          </p:stCondLst>
                                        </p:cTn>
                                        <p:tgtEl>
                                          <p:spTgt spid="7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0" grpId="1" animBg="1"/>
      <p:bldP spid="76" grpId="0" animBg="1"/>
      <p:bldP spid="76" grpId="1" animBg="1"/>
      <p:bldP spid="76" grpId="2" animBg="1"/>
      <p:bldP spid="77" grpId="0" animBg="1"/>
      <p:bldP spid="77" grpId="1" animBg="1"/>
      <p:bldP spid="77" grpId="2"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0" y="98350"/>
            <a:ext cx="9144000" cy="369332"/>
          </a:xfrm>
          <a:prstGeom prst="rect">
            <a:avLst/>
          </a:prstGeom>
          <a:noFill/>
        </p:spPr>
        <p:txBody>
          <a:bodyPr wrap="square" rtlCol="0">
            <a:spAutoFit/>
          </a:bodyPr>
          <a:lstStyle/>
          <a:p>
            <a:pPr algn="ctr">
              <a:buClr>
                <a:srgbClr val="FFFFFF"/>
              </a:buClr>
              <a:buSzPts val="1400"/>
            </a:pPr>
            <a:r>
              <a:rPr lang="ro-RO" sz="1800" b="1" dirty="0" smtClean="0">
                <a:solidFill>
                  <a:srgbClr val="FFFFFF"/>
                </a:solidFill>
                <a:latin typeface="Montserrat"/>
                <a:ea typeface="Montserrat"/>
                <a:cs typeface="Montserrat"/>
                <a:sym typeface="Montserrat"/>
              </a:rPr>
              <a:t>Soldurile transferurilor cu destinație specială din anul bugetar 2017</a:t>
            </a:r>
            <a:endParaRPr lang="ro-RO" sz="1800" b="1" dirty="0">
              <a:solidFill>
                <a:srgbClr val="FFFFFF"/>
              </a:solidFill>
              <a:latin typeface="Montserrat"/>
              <a:ea typeface="Montserrat"/>
              <a:cs typeface="Montserrat"/>
              <a:sym typeface="Montserrat"/>
            </a:endParaRPr>
          </a:p>
        </p:txBody>
      </p:sp>
      <p:sp>
        <p:nvSpPr>
          <p:cNvPr id="14" name="Block Arc 13"/>
          <p:cNvSpPr/>
          <p:nvPr/>
        </p:nvSpPr>
        <p:spPr>
          <a:xfrm rot="7779001">
            <a:off x="3299687" y="579770"/>
            <a:ext cx="1972848" cy="1981727"/>
          </a:xfrm>
          <a:prstGeom prst="blockArc">
            <a:avLst>
              <a:gd name="adj1" fmla="val 10711774"/>
              <a:gd name="adj2" fmla="val 10711764"/>
              <a:gd name="adj3" fmla="val 1556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dirty="0">
              <a:solidFill>
                <a:schemeClr val="tx1"/>
              </a:solidFill>
            </a:endParaRPr>
          </a:p>
        </p:txBody>
      </p:sp>
      <p:cxnSp>
        <p:nvCxnSpPr>
          <p:cNvPr id="17" name="Elbow Connector 16"/>
          <p:cNvCxnSpPr/>
          <p:nvPr/>
        </p:nvCxnSpPr>
        <p:spPr>
          <a:xfrm>
            <a:off x="5213710" y="1848683"/>
            <a:ext cx="3126080" cy="547784"/>
          </a:xfrm>
          <a:prstGeom prst="bentConnector3">
            <a:avLst>
              <a:gd name="adj1" fmla="val 24073"/>
            </a:avLst>
          </a:prstGeom>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860190" y="1927108"/>
            <a:ext cx="2594969" cy="430887"/>
          </a:xfrm>
          <a:prstGeom prst="rect">
            <a:avLst/>
          </a:prstGeom>
          <a:noFill/>
        </p:spPr>
        <p:txBody>
          <a:bodyPr wrap="square" rtlCol="0">
            <a:spAutoFit/>
          </a:bodyPr>
          <a:lstStyle/>
          <a:p>
            <a:pPr algn="ctr"/>
            <a:r>
              <a:rPr lang="ro-RO" sz="1100" dirty="0" smtClean="0"/>
              <a:t>Finanțarea documentelor de plată NV din </a:t>
            </a:r>
            <a:r>
              <a:rPr lang="ro-RO" sz="1100" b="1" dirty="0" smtClean="0"/>
              <a:t>TDS 2018</a:t>
            </a:r>
            <a:endParaRPr lang="ro-RO" sz="1100" b="1" dirty="0"/>
          </a:p>
        </p:txBody>
      </p:sp>
      <p:cxnSp>
        <p:nvCxnSpPr>
          <p:cNvPr id="19" name="Elbow Connector 18"/>
          <p:cNvCxnSpPr/>
          <p:nvPr/>
        </p:nvCxnSpPr>
        <p:spPr>
          <a:xfrm>
            <a:off x="4781567" y="709700"/>
            <a:ext cx="3558223" cy="511915"/>
          </a:xfrm>
          <a:prstGeom prst="bentConnector3">
            <a:avLst>
              <a:gd name="adj1" fmla="val 29516"/>
            </a:avLst>
          </a:prstGeom>
          <a:ln>
            <a:solidFill>
              <a:srgbClr val="92D050"/>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920407" y="815901"/>
            <a:ext cx="2594969" cy="430887"/>
          </a:xfrm>
          <a:prstGeom prst="rect">
            <a:avLst/>
          </a:prstGeom>
          <a:noFill/>
        </p:spPr>
        <p:txBody>
          <a:bodyPr wrap="square" rtlCol="0">
            <a:spAutoFit/>
          </a:bodyPr>
          <a:lstStyle/>
          <a:p>
            <a:pPr algn="ctr"/>
            <a:r>
              <a:rPr lang="ro-RO" sz="1100" dirty="0" smtClean="0"/>
              <a:t>Finanțarea documentelor de plată NV din </a:t>
            </a:r>
            <a:r>
              <a:rPr lang="ro-RO" sz="1100" b="1" dirty="0" smtClean="0"/>
              <a:t>sold TDS 2017</a:t>
            </a:r>
            <a:endParaRPr lang="ro-RO" sz="1100" b="1" dirty="0"/>
          </a:p>
        </p:txBody>
      </p:sp>
      <p:sp>
        <p:nvSpPr>
          <p:cNvPr id="21" name="TextBox 20"/>
          <p:cNvSpPr txBox="1"/>
          <p:nvPr/>
        </p:nvSpPr>
        <p:spPr>
          <a:xfrm>
            <a:off x="3731106" y="1301144"/>
            <a:ext cx="1129668" cy="738664"/>
          </a:xfrm>
          <a:prstGeom prst="rect">
            <a:avLst/>
          </a:prstGeom>
          <a:noFill/>
        </p:spPr>
        <p:txBody>
          <a:bodyPr wrap="square" rtlCol="0">
            <a:spAutoFit/>
          </a:bodyPr>
          <a:lstStyle/>
          <a:p>
            <a:pPr algn="ctr"/>
            <a:r>
              <a:rPr lang="ro-RO" b="1" dirty="0" smtClean="0"/>
              <a:t>Anul bugetar 2018</a:t>
            </a:r>
            <a:endParaRPr lang="ro-RO" b="1" dirty="0"/>
          </a:p>
        </p:txBody>
      </p:sp>
      <p:sp>
        <p:nvSpPr>
          <p:cNvPr id="22" name="Rectangle 21"/>
          <p:cNvSpPr/>
          <p:nvPr/>
        </p:nvSpPr>
        <p:spPr>
          <a:xfrm>
            <a:off x="154094" y="1125641"/>
            <a:ext cx="534723" cy="2507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000" dirty="0" smtClean="0">
                <a:solidFill>
                  <a:schemeClr val="tx1"/>
                </a:solidFill>
              </a:rPr>
              <a:t>10.00</a:t>
            </a:r>
            <a:endParaRPr lang="ro-RO" sz="1000" dirty="0">
              <a:solidFill>
                <a:schemeClr val="tx1"/>
              </a:solidFill>
            </a:endParaRPr>
          </a:p>
        </p:txBody>
      </p:sp>
      <p:sp>
        <p:nvSpPr>
          <p:cNvPr id="23" name="Rectangle 22"/>
          <p:cNvSpPr/>
          <p:nvPr/>
        </p:nvSpPr>
        <p:spPr>
          <a:xfrm>
            <a:off x="154094" y="720761"/>
            <a:ext cx="534723" cy="225998"/>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050" dirty="0" smtClean="0">
                <a:solidFill>
                  <a:schemeClr val="tx1"/>
                </a:solidFill>
              </a:rPr>
              <a:t>2.00</a:t>
            </a:r>
            <a:endParaRPr lang="ro-RO" sz="1050" dirty="0">
              <a:solidFill>
                <a:schemeClr val="tx1"/>
              </a:solidFill>
            </a:endParaRPr>
          </a:p>
        </p:txBody>
      </p:sp>
      <p:sp>
        <p:nvSpPr>
          <p:cNvPr id="24" name="TextBox 23"/>
          <p:cNvSpPr txBox="1"/>
          <p:nvPr/>
        </p:nvSpPr>
        <p:spPr>
          <a:xfrm>
            <a:off x="683234" y="701976"/>
            <a:ext cx="1765457" cy="261610"/>
          </a:xfrm>
          <a:prstGeom prst="rect">
            <a:avLst/>
          </a:prstGeom>
          <a:noFill/>
        </p:spPr>
        <p:txBody>
          <a:bodyPr wrap="square" rtlCol="0">
            <a:spAutoFit/>
          </a:bodyPr>
          <a:lstStyle/>
          <a:p>
            <a:r>
              <a:rPr lang="ro-RO" sz="1050" b="1" dirty="0" smtClean="0"/>
              <a:t>Sold TDS - buget 2017</a:t>
            </a:r>
            <a:endParaRPr lang="ro-RO" sz="1050" b="1" dirty="0"/>
          </a:p>
        </p:txBody>
      </p:sp>
      <p:sp>
        <p:nvSpPr>
          <p:cNvPr id="25" name="TextBox 24"/>
          <p:cNvSpPr txBox="1"/>
          <p:nvPr/>
        </p:nvSpPr>
        <p:spPr>
          <a:xfrm>
            <a:off x="704986" y="1126003"/>
            <a:ext cx="1822067" cy="261610"/>
          </a:xfrm>
          <a:prstGeom prst="rect">
            <a:avLst/>
          </a:prstGeom>
          <a:noFill/>
        </p:spPr>
        <p:txBody>
          <a:bodyPr wrap="square" rtlCol="0">
            <a:spAutoFit/>
          </a:bodyPr>
          <a:lstStyle/>
          <a:p>
            <a:r>
              <a:rPr lang="ro-RO" sz="1050" b="1" dirty="0" smtClean="0"/>
              <a:t>Alocații TDS - buget 2018</a:t>
            </a:r>
            <a:endParaRPr lang="ro-RO" sz="1050" b="1" dirty="0"/>
          </a:p>
        </p:txBody>
      </p:sp>
      <p:cxnSp>
        <p:nvCxnSpPr>
          <p:cNvPr id="26" name="Elbow Connector 25"/>
          <p:cNvCxnSpPr/>
          <p:nvPr/>
        </p:nvCxnSpPr>
        <p:spPr>
          <a:xfrm flipV="1">
            <a:off x="76494" y="2177393"/>
            <a:ext cx="2971261" cy="395573"/>
          </a:xfrm>
          <a:prstGeom prst="bentConnector4">
            <a:avLst>
              <a:gd name="adj1" fmla="val 42942"/>
              <a:gd name="adj2" fmla="val 181"/>
            </a:avLst>
          </a:prstGeom>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54094" y="1683813"/>
            <a:ext cx="2365406" cy="938719"/>
          </a:xfrm>
          <a:prstGeom prst="rect">
            <a:avLst/>
          </a:prstGeom>
          <a:noFill/>
        </p:spPr>
        <p:txBody>
          <a:bodyPr wrap="square" rtlCol="0">
            <a:spAutoFit/>
          </a:bodyPr>
          <a:lstStyle/>
          <a:p>
            <a:pPr algn="just"/>
            <a:r>
              <a:rPr lang="ro-RO" sz="1100" dirty="0" smtClean="0"/>
              <a:t>Executarea soldului </a:t>
            </a:r>
            <a:r>
              <a:rPr lang="ro-RO" sz="1100" b="1" dirty="0" smtClean="0"/>
              <a:t>TDS 2017, </a:t>
            </a:r>
            <a:r>
              <a:rPr lang="ro-RO" sz="1100" dirty="0" smtClean="0"/>
              <a:t>conform deciziei APL de repartizare a soldului - cu finanțarea documentelor respective din </a:t>
            </a:r>
            <a:r>
              <a:rPr lang="ro-RO" sz="1100" b="1" dirty="0" smtClean="0"/>
              <a:t>TDS 2018</a:t>
            </a:r>
            <a:endParaRPr lang="ro-RO" sz="1100" b="1" dirty="0"/>
          </a:p>
        </p:txBody>
      </p:sp>
      <p:graphicFrame>
        <p:nvGraphicFramePr>
          <p:cNvPr id="57" name="Table 56"/>
          <p:cNvGraphicFramePr>
            <a:graphicFrameLocks noGrp="1"/>
          </p:cNvGraphicFramePr>
          <p:nvPr>
            <p:extLst>
              <p:ext uri="{D42A27DB-BD31-4B8C-83A1-F6EECF244321}">
                <p14:modId xmlns:p14="http://schemas.microsoft.com/office/powerpoint/2010/main" val="2407259431"/>
              </p:ext>
            </p:extLst>
          </p:nvPr>
        </p:nvGraphicFramePr>
        <p:xfrm>
          <a:off x="505049" y="3196813"/>
          <a:ext cx="8207648" cy="1901887"/>
        </p:xfrm>
        <a:graphic>
          <a:graphicData uri="http://schemas.openxmlformats.org/drawingml/2006/table">
            <a:tbl>
              <a:tblPr>
                <a:tableStyleId>{970A429A-533F-40F5-A678-562649785E0B}</a:tableStyleId>
              </a:tblPr>
              <a:tblGrid>
                <a:gridCol w="248211">
                  <a:extLst>
                    <a:ext uri="{9D8B030D-6E8A-4147-A177-3AD203B41FA5}">
                      <a16:colId xmlns:a16="http://schemas.microsoft.com/office/drawing/2014/main" val="901013644"/>
                    </a:ext>
                  </a:extLst>
                </a:gridCol>
                <a:gridCol w="1717882">
                  <a:extLst>
                    <a:ext uri="{9D8B030D-6E8A-4147-A177-3AD203B41FA5}">
                      <a16:colId xmlns:a16="http://schemas.microsoft.com/office/drawing/2014/main" val="3038549947"/>
                    </a:ext>
                  </a:extLst>
                </a:gridCol>
                <a:gridCol w="1060612">
                  <a:extLst>
                    <a:ext uri="{9D8B030D-6E8A-4147-A177-3AD203B41FA5}">
                      <a16:colId xmlns:a16="http://schemas.microsoft.com/office/drawing/2014/main" val="3655742795"/>
                    </a:ext>
                  </a:extLst>
                </a:gridCol>
                <a:gridCol w="1253436">
                  <a:extLst>
                    <a:ext uri="{9D8B030D-6E8A-4147-A177-3AD203B41FA5}">
                      <a16:colId xmlns:a16="http://schemas.microsoft.com/office/drawing/2014/main" val="1716845442"/>
                    </a:ext>
                  </a:extLst>
                </a:gridCol>
                <a:gridCol w="1282324">
                  <a:extLst>
                    <a:ext uri="{9D8B030D-6E8A-4147-A177-3AD203B41FA5}">
                      <a16:colId xmlns:a16="http://schemas.microsoft.com/office/drawing/2014/main" val="2650819112"/>
                    </a:ext>
                  </a:extLst>
                </a:gridCol>
                <a:gridCol w="1287437">
                  <a:extLst>
                    <a:ext uri="{9D8B030D-6E8A-4147-A177-3AD203B41FA5}">
                      <a16:colId xmlns:a16="http://schemas.microsoft.com/office/drawing/2014/main" val="4241701812"/>
                    </a:ext>
                  </a:extLst>
                </a:gridCol>
                <a:gridCol w="1357746">
                  <a:extLst>
                    <a:ext uri="{9D8B030D-6E8A-4147-A177-3AD203B41FA5}">
                      <a16:colId xmlns:a16="http://schemas.microsoft.com/office/drawing/2014/main" val="463199993"/>
                    </a:ext>
                  </a:extLst>
                </a:gridCol>
              </a:tblGrid>
              <a:tr h="240913">
                <a:tc rowSpan="2">
                  <a:txBody>
                    <a:bodyPr/>
                    <a:lstStyle/>
                    <a:p>
                      <a:pPr algn="ctr" fontAlgn="ctr"/>
                      <a:r>
                        <a:rPr lang="en-US" sz="1100" u="none" strike="noStrike" dirty="0">
                          <a:effectLst/>
                        </a:rPr>
                        <a:t>Nr. d/o</a:t>
                      </a:r>
                      <a:endParaRPr lang="en-US" sz="1100" b="1" i="0" u="none" strike="noStrike" dirty="0">
                        <a:solidFill>
                          <a:srgbClr val="000000"/>
                        </a:solidFill>
                        <a:effectLst/>
                        <a:latin typeface="Calibri" panose="020F0502020204030204" pitchFamily="34" charset="0"/>
                      </a:endParaRPr>
                    </a:p>
                  </a:txBody>
                  <a:tcPr marL="9336" marR="9336" marT="9336" marB="0" anchor="ctr"/>
                </a:tc>
                <a:tc rowSpan="2">
                  <a:txBody>
                    <a:bodyPr/>
                    <a:lstStyle/>
                    <a:p>
                      <a:pPr algn="ctr" fontAlgn="ctr"/>
                      <a:r>
                        <a:rPr lang="ro-RO" sz="1100" u="none" strike="noStrike" noProof="0" dirty="0" smtClean="0">
                          <a:effectLst/>
                        </a:rPr>
                        <a:t>Acțiuni</a:t>
                      </a:r>
                      <a:endParaRPr lang="ro-RO" sz="1100" b="1" i="0" u="none" strike="noStrike" noProof="0" dirty="0">
                        <a:solidFill>
                          <a:srgbClr val="000000"/>
                        </a:solidFill>
                        <a:effectLst/>
                        <a:latin typeface="Calibri" panose="020F0502020204030204" pitchFamily="34" charset="0"/>
                      </a:endParaRPr>
                    </a:p>
                  </a:txBody>
                  <a:tcPr marL="9336" marR="9336" marT="9336" marB="0" anchor="ctr"/>
                </a:tc>
                <a:tc gridSpan="2">
                  <a:txBody>
                    <a:bodyPr/>
                    <a:lstStyle/>
                    <a:p>
                      <a:pPr algn="ctr" fontAlgn="b"/>
                      <a:r>
                        <a:rPr lang="en-US" sz="1400" u="none" strike="noStrike" dirty="0" err="1">
                          <a:effectLst/>
                        </a:rPr>
                        <a:t>Buget</a:t>
                      </a:r>
                      <a:r>
                        <a:rPr lang="en-US" sz="1400" u="none" strike="noStrike" dirty="0">
                          <a:effectLst/>
                        </a:rPr>
                        <a:t> (sold </a:t>
                      </a:r>
                      <a:r>
                        <a:rPr lang="en-US" sz="1400" u="none" strike="noStrike" dirty="0" err="1">
                          <a:effectLst/>
                        </a:rPr>
                        <a:t>alocații</a:t>
                      </a:r>
                      <a:r>
                        <a:rPr lang="en-US" sz="1400" u="none" strike="noStrike" dirty="0">
                          <a:effectLst/>
                        </a:rPr>
                        <a:t>)</a:t>
                      </a:r>
                      <a:endParaRPr lang="en-US" sz="1400" b="1" i="0" u="none" strike="noStrike" dirty="0">
                        <a:solidFill>
                          <a:srgbClr val="000000"/>
                        </a:solidFill>
                        <a:effectLst/>
                        <a:latin typeface="Calibri" panose="020F0502020204030204" pitchFamily="34" charset="0"/>
                      </a:endParaRPr>
                    </a:p>
                  </a:txBody>
                  <a:tcPr marL="9336" marR="9336" marT="9336" marB="0" anchor="b"/>
                </a:tc>
                <a:tc hMerge="1">
                  <a:txBody>
                    <a:bodyPr/>
                    <a:lstStyle/>
                    <a:p>
                      <a:endParaRPr lang="en-US"/>
                    </a:p>
                  </a:txBody>
                  <a:tcPr/>
                </a:tc>
                <a:tc gridSpan="3">
                  <a:txBody>
                    <a:bodyPr/>
                    <a:lstStyle/>
                    <a:p>
                      <a:pPr algn="ctr" fontAlgn="b"/>
                      <a:r>
                        <a:rPr lang="en-US" sz="1400" u="none" strike="noStrike" dirty="0" err="1">
                          <a:effectLst/>
                        </a:rPr>
                        <a:t>Finanțarea</a:t>
                      </a:r>
                      <a:endParaRPr lang="en-US" sz="1400" b="1" i="0" u="none" strike="noStrike" dirty="0">
                        <a:solidFill>
                          <a:srgbClr val="000000"/>
                        </a:solidFill>
                        <a:effectLst/>
                        <a:latin typeface="Calibri" panose="020F0502020204030204" pitchFamily="34" charset="0"/>
                      </a:endParaRPr>
                    </a:p>
                  </a:txBody>
                  <a:tcPr marL="9336" marR="9336" marT="9336"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72212652"/>
                  </a:ext>
                </a:extLst>
              </a:tr>
              <a:tr h="342939">
                <a:tc vMerge="1">
                  <a:txBody>
                    <a:bodyPr/>
                    <a:lstStyle/>
                    <a:p>
                      <a:endParaRPr lang="en-US"/>
                    </a:p>
                  </a:txBody>
                  <a:tcPr/>
                </a:tc>
                <a:tc vMerge="1">
                  <a:txBody>
                    <a:bodyPr/>
                    <a:lstStyle/>
                    <a:p>
                      <a:endParaRPr lang="en-US"/>
                    </a:p>
                  </a:txBody>
                  <a:tcPr/>
                </a:tc>
                <a:tc>
                  <a:txBody>
                    <a:bodyPr/>
                    <a:lstStyle/>
                    <a:p>
                      <a:pPr algn="l" fontAlgn="t"/>
                      <a:r>
                        <a:rPr lang="ro-RO" sz="1100" u="none" strike="noStrike" dirty="0" smtClean="0">
                          <a:effectLst/>
                        </a:rPr>
                        <a:t>Alocații  b</a:t>
                      </a:r>
                      <a:r>
                        <a:rPr lang="en-US" sz="1100" u="none" strike="noStrike" dirty="0" err="1" smtClean="0">
                          <a:effectLst/>
                        </a:rPr>
                        <a:t>ugetul</a:t>
                      </a:r>
                      <a:r>
                        <a:rPr lang="ro-RO" sz="1100" u="none" strike="noStrike" dirty="0" smtClean="0">
                          <a:effectLst/>
                        </a:rPr>
                        <a:t> </a:t>
                      </a:r>
                      <a:r>
                        <a:rPr lang="en-US" sz="1100" u="none" strike="noStrike" dirty="0" smtClean="0">
                          <a:effectLst/>
                        </a:rPr>
                        <a:t>de stat</a:t>
                      </a:r>
                      <a:r>
                        <a:rPr lang="ro-RO" sz="1100" u="none" strike="noStrike" dirty="0" smtClean="0">
                          <a:effectLst/>
                        </a:rPr>
                        <a:t> TDS</a:t>
                      </a:r>
                      <a:endParaRPr lang="en-US" sz="1100" b="1" i="0" u="none" strike="noStrike" dirty="0">
                        <a:solidFill>
                          <a:srgbClr val="000000"/>
                        </a:solidFill>
                        <a:effectLst/>
                        <a:latin typeface="Calibri" panose="020F0502020204030204" pitchFamily="34" charset="0"/>
                      </a:endParaRPr>
                    </a:p>
                  </a:txBody>
                  <a:tcPr marL="9336" marR="9336" marT="9336" marB="0"/>
                </a:tc>
                <a:tc>
                  <a:txBody>
                    <a:bodyPr/>
                    <a:lstStyle/>
                    <a:p>
                      <a:pPr algn="l" fontAlgn="t"/>
                      <a:r>
                        <a:rPr lang="ro-RO" sz="1100" u="none" strike="noStrike" dirty="0" smtClean="0">
                          <a:effectLst/>
                        </a:rPr>
                        <a:t>Alocații b</a:t>
                      </a:r>
                      <a:r>
                        <a:rPr lang="en-US" sz="1100" u="none" strike="noStrike" dirty="0" err="1" smtClean="0">
                          <a:effectLst/>
                        </a:rPr>
                        <a:t>ugetul</a:t>
                      </a:r>
                      <a:r>
                        <a:rPr lang="en-US" sz="1100" u="none" strike="noStrike" dirty="0" smtClean="0">
                          <a:effectLst/>
                        </a:rPr>
                        <a:t> local</a:t>
                      </a:r>
                      <a:r>
                        <a:rPr lang="ro-RO" sz="1100" u="none" strike="noStrike" dirty="0" smtClean="0">
                          <a:effectLst/>
                        </a:rPr>
                        <a:t> din TDS</a:t>
                      </a:r>
                      <a:endParaRPr lang="en-US" sz="1100" b="1" i="0" u="none" strike="noStrike" dirty="0">
                        <a:solidFill>
                          <a:srgbClr val="000000"/>
                        </a:solidFill>
                        <a:effectLst/>
                        <a:latin typeface="Calibri" panose="020F0502020204030204" pitchFamily="34" charset="0"/>
                      </a:endParaRPr>
                    </a:p>
                  </a:txBody>
                  <a:tcPr marL="9336" marR="9336" marT="9336" marB="0"/>
                </a:tc>
                <a:tc>
                  <a:txBody>
                    <a:bodyPr/>
                    <a:lstStyle/>
                    <a:p>
                      <a:pPr algn="l" fontAlgn="t"/>
                      <a:r>
                        <a:rPr lang="en-US" sz="1100" u="none" strike="noStrike" dirty="0" err="1">
                          <a:effectLst/>
                        </a:rPr>
                        <a:t>Necesități</a:t>
                      </a:r>
                      <a:r>
                        <a:rPr lang="en-US" sz="1100" u="none" strike="noStrike" dirty="0">
                          <a:effectLst/>
                        </a:rPr>
                        <a:t> </a:t>
                      </a:r>
                      <a:r>
                        <a:rPr lang="ro-RO" sz="1100" u="none" strike="noStrike" dirty="0" smtClean="0">
                          <a:effectLst/>
                        </a:rPr>
                        <a:t> spre finanțare</a:t>
                      </a:r>
                      <a:endParaRPr lang="en-US" sz="1100" b="1" i="0" u="none" strike="noStrike" dirty="0">
                        <a:solidFill>
                          <a:srgbClr val="000000"/>
                        </a:solidFill>
                        <a:effectLst/>
                        <a:latin typeface="Calibri" panose="020F0502020204030204" pitchFamily="34" charset="0"/>
                      </a:endParaRPr>
                    </a:p>
                  </a:txBody>
                  <a:tcPr marL="9336" marR="9336" marT="9336" marB="0"/>
                </a:tc>
                <a:tc>
                  <a:txBody>
                    <a:bodyPr/>
                    <a:lstStyle/>
                    <a:p>
                      <a:pPr algn="l" fontAlgn="t"/>
                      <a:r>
                        <a:rPr lang="ro-RO" sz="1100" u="none" strike="noStrike" dirty="0" smtClean="0">
                          <a:effectLst/>
                        </a:rPr>
                        <a:t>Finanțarea din contul s</a:t>
                      </a:r>
                      <a:r>
                        <a:rPr lang="en-US" sz="1100" u="none" strike="noStrike" dirty="0" smtClean="0">
                          <a:effectLst/>
                        </a:rPr>
                        <a:t>old</a:t>
                      </a:r>
                      <a:r>
                        <a:rPr lang="ro-RO" sz="1100" u="none" strike="noStrike" dirty="0" smtClean="0">
                          <a:effectLst/>
                        </a:rPr>
                        <a:t>ului mijloace bănești</a:t>
                      </a:r>
                      <a:endParaRPr lang="en-US" sz="1100" b="1" i="0" u="none" strike="noStrike" dirty="0">
                        <a:solidFill>
                          <a:srgbClr val="000000"/>
                        </a:solidFill>
                        <a:effectLst/>
                        <a:latin typeface="Calibri" panose="020F0502020204030204" pitchFamily="34" charset="0"/>
                      </a:endParaRPr>
                    </a:p>
                  </a:txBody>
                  <a:tcPr marL="9336" marR="9336" marT="9336" marB="0"/>
                </a:tc>
                <a:tc>
                  <a:txBody>
                    <a:bodyPr/>
                    <a:lstStyle/>
                    <a:p>
                      <a:pPr algn="l" fontAlgn="t"/>
                      <a:r>
                        <a:rPr lang="en-US" sz="1100" u="none" strike="noStrike" dirty="0" err="1" smtClean="0">
                          <a:effectLst/>
                        </a:rPr>
                        <a:t>Finanțare</a:t>
                      </a:r>
                      <a:r>
                        <a:rPr lang="en-US" sz="1100" u="none" strike="noStrike" dirty="0" smtClean="0">
                          <a:effectLst/>
                        </a:rPr>
                        <a:t> </a:t>
                      </a:r>
                      <a:r>
                        <a:rPr lang="ro-RO" sz="1100" u="none" strike="noStrike" dirty="0" smtClean="0">
                          <a:effectLst/>
                        </a:rPr>
                        <a:t>din BS</a:t>
                      </a:r>
                      <a:endParaRPr lang="en-US" sz="1100" b="1" i="0" u="none" strike="noStrike" dirty="0">
                        <a:solidFill>
                          <a:srgbClr val="000000"/>
                        </a:solidFill>
                        <a:effectLst/>
                        <a:latin typeface="Calibri" panose="020F0502020204030204" pitchFamily="34" charset="0"/>
                      </a:endParaRPr>
                    </a:p>
                  </a:txBody>
                  <a:tcPr marL="9336" marR="9336" marT="9336" marB="0"/>
                </a:tc>
                <a:extLst>
                  <a:ext uri="{0D108BD9-81ED-4DB2-BD59-A6C34878D82A}">
                    <a16:rowId xmlns:a16="http://schemas.microsoft.com/office/drawing/2014/main" val="525999610"/>
                  </a:ext>
                </a:extLst>
              </a:tr>
              <a:tr h="191453">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9336" marR="9336" marT="9336" marB="0" anchor="b"/>
                </a:tc>
                <a:tc>
                  <a:txBody>
                    <a:bodyPr/>
                    <a:lstStyle/>
                    <a:p>
                      <a:pPr algn="l" fontAlgn="b"/>
                      <a:r>
                        <a:rPr lang="en-US" sz="1100" u="none" strike="noStrike">
                          <a:effectLst/>
                        </a:rPr>
                        <a:t>Buget aprobat 2018</a:t>
                      </a:r>
                      <a:endParaRPr lang="en-US" sz="1100" b="0" i="0" u="none" strike="noStrike">
                        <a:solidFill>
                          <a:srgbClr val="000000"/>
                        </a:solidFill>
                        <a:effectLst/>
                        <a:latin typeface="Calibri" panose="020F0502020204030204" pitchFamily="34" charset="0"/>
                      </a:endParaRPr>
                    </a:p>
                  </a:txBody>
                  <a:tcPr marL="9336" marR="9336" marT="9336" marB="0" anchor="b"/>
                </a:tc>
                <a:tc>
                  <a:txBody>
                    <a:bodyPr/>
                    <a:lstStyle/>
                    <a:p>
                      <a:pPr algn="r" fontAlgn="b"/>
                      <a:r>
                        <a:rPr lang="en-US" sz="1100" u="none" strike="noStrike">
                          <a:effectLst/>
                        </a:rPr>
                        <a:t>10.00</a:t>
                      </a:r>
                      <a:endParaRPr lang="en-US" sz="1100" b="0" i="0" u="none" strike="noStrike">
                        <a:solidFill>
                          <a:srgbClr val="000000"/>
                        </a:solidFill>
                        <a:effectLst/>
                        <a:latin typeface="Calibri" panose="020F0502020204030204" pitchFamily="34" charset="0"/>
                      </a:endParaRPr>
                    </a:p>
                  </a:txBody>
                  <a:tcPr marL="9336" marR="9336" marT="9336" marB="0" anchor="b"/>
                </a:tc>
                <a:tc>
                  <a:txBody>
                    <a:bodyPr/>
                    <a:lstStyle/>
                    <a:p>
                      <a:pPr algn="r" fontAlgn="b"/>
                      <a:r>
                        <a:rPr lang="en-US" sz="1100" u="none" strike="noStrike" dirty="0">
                          <a:effectLst/>
                        </a:rPr>
                        <a:t>10.00</a:t>
                      </a:r>
                      <a:endParaRPr lang="en-US" sz="1100" b="0" i="0" u="none" strike="noStrike" dirty="0">
                        <a:solidFill>
                          <a:srgbClr val="000000"/>
                        </a:solidFill>
                        <a:effectLst/>
                        <a:latin typeface="Calibri" panose="020F0502020204030204" pitchFamily="34" charset="0"/>
                      </a:endParaRPr>
                    </a:p>
                  </a:txBody>
                  <a:tcPr marL="9336" marR="9336" marT="9336"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336" marR="9336" marT="9336" marB="0" anchor="b"/>
                </a:tc>
                <a:tc>
                  <a:txBody>
                    <a:bodyPr/>
                    <a:lstStyle/>
                    <a:p>
                      <a:pPr algn="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9336" marR="9336" marT="9336"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336" marR="9336" marT="9336" marB="0" anchor="b"/>
                </a:tc>
                <a:extLst>
                  <a:ext uri="{0D108BD9-81ED-4DB2-BD59-A6C34878D82A}">
                    <a16:rowId xmlns:a16="http://schemas.microsoft.com/office/drawing/2014/main" val="4288472671"/>
                  </a:ext>
                </a:extLst>
              </a:tr>
              <a:tr h="191453">
                <a:tc>
                  <a:txBody>
                    <a:bodyPr/>
                    <a:lstStyle/>
                    <a:p>
                      <a:pPr algn="r" fontAlgn="b"/>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9336" marR="9336" marT="9336" marB="0" anchor="b"/>
                </a:tc>
                <a:tc>
                  <a:txBody>
                    <a:bodyPr/>
                    <a:lstStyle/>
                    <a:p>
                      <a:pPr algn="l" fontAlgn="b"/>
                      <a:r>
                        <a:rPr lang="en-US" sz="1100" u="none" strike="noStrike">
                          <a:effectLst/>
                        </a:rPr>
                        <a:t>Finanțarea 1</a:t>
                      </a:r>
                      <a:endParaRPr lang="en-US" sz="1100" b="0" i="0" u="none" strike="noStrike">
                        <a:solidFill>
                          <a:srgbClr val="000000"/>
                        </a:solidFill>
                        <a:effectLst/>
                        <a:latin typeface="Calibri" panose="020F0502020204030204" pitchFamily="34" charset="0"/>
                      </a:endParaRPr>
                    </a:p>
                  </a:txBody>
                  <a:tcPr marL="9336" marR="9336" marT="9336"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336" marR="9336" marT="9336"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336" marR="9336" marT="9336" marB="0" anchor="b"/>
                </a:tc>
                <a:tc>
                  <a:txBody>
                    <a:bodyPr/>
                    <a:lstStyle/>
                    <a:p>
                      <a:pPr algn="r" fontAlgn="b"/>
                      <a:r>
                        <a:rPr lang="en-US" sz="1100" u="none" strike="noStrike" dirty="0">
                          <a:effectLst/>
                        </a:rPr>
                        <a:t>3.00</a:t>
                      </a:r>
                      <a:endParaRPr lang="en-US" sz="1100" b="0" i="0" u="none" strike="noStrike" dirty="0">
                        <a:solidFill>
                          <a:srgbClr val="000000"/>
                        </a:solidFill>
                        <a:effectLst/>
                        <a:latin typeface="Calibri" panose="020F0502020204030204" pitchFamily="34" charset="0"/>
                      </a:endParaRPr>
                    </a:p>
                  </a:txBody>
                  <a:tcPr marL="9336" marR="9336" marT="9336" marB="0" anchor="b"/>
                </a:tc>
                <a:tc>
                  <a:txBody>
                    <a:bodyPr/>
                    <a:lstStyle/>
                    <a:p>
                      <a:pPr algn="r" fontAlgn="b"/>
                      <a:r>
                        <a:rPr lang="en-US" sz="1100" u="none" strike="noStrike" dirty="0">
                          <a:effectLst/>
                        </a:rPr>
                        <a:t>2.00</a:t>
                      </a:r>
                      <a:endParaRPr lang="en-US" sz="1100" b="0" i="0" u="none" strike="noStrike" dirty="0">
                        <a:solidFill>
                          <a:srgbClr val="000000"/>
                        </a:solidFill>
                        <a:effectLst/>
                        <a:latin typeface="Calibri" panose="020F0502020204030204" pitchFamily="34" charset="0"/>
                      </a:endParaRPr>
                    </a:p>
                  </a:txBody>
                  <a:tcPr marL="9336" marR="9336" marT="9336" marB="0" anchor="b"/>
                </a:tc>
                <a:tc>
                  <a:txBody>
                    <a:bodyPr/>
                    <a:lstStyle/>
                    <a:p>
                      <a:pPr algn="r" fontAlgn="b"/>
                      <a:r>
                        <a:rPr lang="en-US" sz="1100" u="none" strike="noStrike" dirty="0">
                          <a:effectLst/>
                        </a:rPr>
                        <a:t>1.00</a:t>
                      </a:r>
                      <a:endParaRPr lang="en-US" sz="1100" b="0" i="0" u="none" strike="noStrike" dirty="0">
                        <a:solidFill>
                          <a:srgbClr val="000000"/>
                        </a:solidFill>
                        <a:effectLst/>
                        <a:latin typeface="Calibri" panose="020F0502020204030204" pitchFamily="34" charset="0"/>
                      </a:endParaRPr>
                    </a:p>
                  </a:txBody>
                  <a:tcPr marL="9336" marR="9336" marT="9336" marB="0" anchor="b"/>
                </a:tc>
                <a:extLst>
                  <a:ext uri="{0D108BD9-81ED-4DB2-BD59-A6C34878D82A}">
                    <a16:rowId xmlns:a16="http://schemas.microsoft.com/office/drawing/2014/main" val="4294929202"/>
                  </a:ext>
                </a:extLst>
              </a:tr>
              <a:tr h="191453">
                <a:tc>
                  <a:txBody>
                    <a:bodyPr/>
                    <a:lstStyle/>
                    <a:p>
                      <a:pPr algn="r" fontAlgn="b"/>
                      <a:r>
                        <a:rPr lang="en-US" sz="1100" u="none" strike="noStrike">
                          <a:effectLst/>
                        </a:rPr>
                        <a:t>3</a:t>
                      </a:r>
                      <a:endParaRPr lang="en-US" sz="1100" b="0" i="0" u="none" strike="noStrike">
                        <a:solidFill>
                          <a:srgbClr val="000000"/>
                        </a:solidFill>
                        <a:effectLst/>
                        <a:latin typeface="Calibri" panose="020F0502020204030204" pitchFamily="34" charset="0"/>
                      </a:endParaRPr>
                    </a:p>
                  </a:txBody>
                  <a:tcPr marL="9336" marR="9336" marT="9336" marB="0" anchor="b"/>
                </a:tc>
                <a:tc>
                  <a:txBody>
                    <a:bodyPr/>
                    <a:lstStyle/>
                    <a:p>
                      <a:pPr algn="l" fontAlgn="b"/>
                      <a:r>
                        <a:rPr lang="en-US" sz="1100" u="none" strike="noStrike">
                          <a:effectLst/>
                        </a:rPr>
                        <a:t>Sold alocații</a:t>
                      </a:r>
                      <a:endParaRPr lang="en-US" sz="1100" b="0" i="0" u="none" strike="noStrike">
                        <a:solidFill>
                          <a:srgbClr val="000000"/>
                        </a:solidFill>
                        <a:effectLst/>
                        <a:latin typeface="Calibri" panose="020F0502020204030204" pitchFamily="34" charset="0"/>
                      </a:endParaRPr>
                    </a:p>
                  </a:txBody>
                  <a:tcPr marL="9336" marR="9336" marT="9336" marB="0" anchor="b"/>
                </a:tc>
                <a:tc>
                  <a:txBody>
                    <a:bodyPr/>
                    <a:lstStyle/>
                    <a:p>
                      <a:pPr algn="r" fontAlgn="b"/>
                      <a:r>
                        <a:rPr lang="en-US" sz="1100" u="none" strike="noStrike" dirty="0">
                          <a:effectLst/>
                        </a:rPr>
                        <a:t>9.00</a:t>
                      </a:r>
                      <a:endParaRPr lang="en-US" sz="1100" b="0" i="0" u="none" strike="noStrike" dirty="0">
                        <a:solidFill>
                          <a:srgbClr val="000000"/>
                        </a:solidFill>
                        <a:effectLst/>
                        <a:latin typeface="Calibri" panose="020F0502020204030204" pitchFamily="34" charset="0"/>
                      </a:endParaRPr>
                    </a:p>
                  </a:txBody>
                  <a:tcPr marL="9336" marR="9336" marT="9336" marB="0" anchor="b"/>
                </a:tc>
                <a:tc>
                  <a:txBody>
                    <a:bodyPr/>
                    <a:lstStyle/>
                    <a:p>
                      <a:pPr algn="r" fontAlgn="b"/>
                      <a:r>
                        <a:rPr lang="en-US" sz="1100" u="none" strike="noStrike" dirty="0">
                          <a:effectLst/>
                        </a:rPr>
                        <a:t>7.00</a:t>
                      </a:r>
                      <a:endParaRPr lang="en-US" sz="1100" b="0" i="0" u="none" strike="noStrike" dirty="0">
                        <a:solidFill>
                          <a:srgbClr val="000000"/>
                        </a:solidFill>
                        <a:effectLst/>
                        <a:latin typeface="Calibri" panose="020F0502020204030204" pitchFamily="34" charset="0"/>
                      </a:endParaRPr>
                    </a:p>
                  </a:txBody>
                  <a:tcPr marL="9336" marR="9336" marT="9336" marB="0" anchor="b"/>
                </a:tc>
                <a:tc>
                  <a:txBody>
                    <a:bodyPr/>
                    <a:lstStyle/>
                    <a:p>
                      <a:pPr algn="l"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9336" marR="9336" marT="9336" marB="0" anchor="b"/>
                </a:tc>
                <a:tc>
                  <a:txBody>
                    <a:bodyPr/>
                    <a:lstStyle/>
                    <a:p>
                      <a:pPr algn="l"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9336" marR="9336" marT="9336" marB="0" anchor="b"/>
                </a:tc>
                <a:tc>
                  <a:txBody>
                    <a:bodyPr/>
                    <a:lstStyle/>
                    <a:p>
                      <a:pPr algn="l"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9336" marR="9336" marT="9336" marB="0" anchor="b"/>
                </a:tc>
                <a:extLst>
                  <a:ext uri="{0D108BD9-81ED-4DB2-BD59-A6C34878D82A}">
                    <a16:rowId xmlns:a16="http://schemas.microsoft.com/office/drawing/2014/main" val="2922659261"/>
                  </a:ext>
                </a:extLst>
              </a:tr>
              <a:tr h="191453">
                <a:tc>
                  <a:txBody>
                    <a:bodyPr/>
                    <a:lstStyle/>
                    <a:p>
                      <a:pPr algn="r" fontAlgn="b"/>
                      <a:r>
                        <a:rPr lang="en-US" sz="1100" b="1" u="none" strike="noStrike" dirty="0">
                          <a:effectLst/>
                        </a:rPr>
                        <a:t>4</a:t>
                      </a:r>
                      <a:endParaRPr lang="en-US" sz="1100" b="1" i="0" u="none" strike="noStrike" dirty="0">
                        <a:solidFill>
                          <a:srgbClr val="000000"/>
                        </a:solidFill>
                        <a:effectLst/>
                        <a:latin typeface="Calibri" panose="020F0502020204030204" pitchFamily="34" charset="0"/>
                      </a:endParaRPr>
                    </a:p>
                  </a:txBody>
                  <a:tcPr marL="9336" marR="9336" marT="9336" marB="0" anchor="b"/>
                </a:tc>
                <a:tc>
                  <a:txBody>
                    <a:bodyPr/>
                    <a:lstStyle/>
                    <a:p>
                      <a:pPr algn="l" fontAlgn="b"/>
                      <a:r>
                        <a:rPr lang="en-US" sz="1100" b="1" u="none" strike="noStrike" dirty="0" err="1" smtClean="0">
                          <a:effectLst/>
                        </a:rPr>
                        <a:t>Buget</a:t>
                      </a:r>
                      <a:r>
                        <a:rPr lang="ro-RO" sz="1100" b="1" u="none" strike="noStrike" dirty="0" smtClean="0">
                          <a:effectLst/>
                        </a:rPr>
                        <a:t> local</a:t>
                      </a:r>
                      <a:r>
                        <a:rPr lang="en-US" sz="1100" b="1" u="none" strike="noStrike" dirty="0" smtClean="0">
                          <a:effectLst/>
                        </a:rPr>
                        <a:t> </a:t>
                      </a:r>
                      <a:r>
                        <a:rPr lang="en-US" sz="1100" b="1" u="none" strike="noStrike" dirty="0">
                          <a:effectLst/>
                        </a:rPr>
                        <a:t>2018 </a:t>
                      </a:r>
                      <a:r>
                        <a:rPr lang="en-US" sz="1100" b="1" u="none" strike="noStrike" dirty="0" err="1">
                          <a:effectLst/>
                        </a:rPr>
                        <a:t>precizat</a:t>
                      </a:r>
                      <a:endParaRPr lang="en-US" sz="1100" b="1" i="0" u="none" strike="noStrike" dirty="0">
                        <a:solidFill>
                          <a:srgbClr val="000000"/>
                        </a:solidFill>
                        <a:effectLst/>
                        <a:latin typeface="Calibri" panose="020F0502020204030204" pitchFamily="34" charset="0"/>
                      </a:endParaRPr>
                    </a:p>
                  </a:txBody>
                  <a:tcPr marL="9336" marR="9336" marT="9336" marB="0" anchor="b"/>
                </a:tc>
                <a:tc>
                  <a:txBody>
                    <a:bodyPr/>
                    <a:lstStyle/>
                    <a:p>
                      <a:pPr algn="r" fontAlgn="b"/>
                      <a:r>
                        <a:rPr lang="en-US" sz="1100" b="1" u="none" strike="noStrike" dirty="0">
                          <a:effectLst/>
                        </a:rPr>
                        <a:t>9.00</a:t>
                      </a:r>
                      <a:endParaRPr lang="en-US" sz="1100" b="1" i="0" u="none" strike="noStrike" dirty="0">
                        <a:solidFill>
                          <a:srgbClr val="000000"/>
                        </a:solidFill>
                        <a:effectLst/>
                        <a:latin typeface="Calibri" panose="020F0502020204030204" pitchFamily="34" charset="0"/>
                      </a:endParaRPr>
                    </a:p>
                  </a:txBody>
                  <a:tcPr marL="9336" marR="9336" marT="9336" marB="0" anchor="b"/>
                </a:tc>
                <a:tc>
                  <a:txBody>
                    <a:bodyPr/>
                    <a:lstStyle/>
                    <a:p>
                      <a:pPr algn="r" fontAlgn="b"/>
                      <a:r>
                        <a:rPr lang="en-US" sz="1100" b="1" u="none" strike="noStrike" dirty="0">
                          <a:effectLst/>
                        </a:rPr>
                        <a:t>7.00 + 2.00 = 9.00</a:t>
                      </a:r>
                      <a:endParaRPr lang="en-US" sz="1100" b="1" i="0" u="none" strike="noStrike" dirty="0">
                        <a:solidFill>
                          <a:srgbClr val="000000"/>
                        </a:solidFill>
                        <a:effectLst/>
                        <a:latin typeface="Calibri" panose="020F0502020204030204" pitchFamily="34" charset="0"/>
                      </a:endParaRPr>
                    </a:p>
                  </a:txBody>
                  <a:tcPr marL="9336" marR="9336" marT="9336" marB="0" anchor="b"/>
                </a:tc>
                <a:tc>
                  <a:txBody>
                    <a:bodyPr/>
                    <a:lstStyle/>
                    <a:p>
                      <a:pPr algn="l"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9336" marR="9336" marT="9336"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336" marR="9336" marT="9336"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336" marR="9336" marT="9336" marB="0" anchor="b"/>
                </a:tc>
                <a:extLst>
                  <a:ext uri="{0D108BD9-81ED-4DB2-BD59-A6C34878D82A}">
                    <a16:rowId xmlns:a16="http://schemas.microsoft.com/office/drawing/2014/main" val="1136031952"/>
                  </a:ext>
                </a:extLst>
              </a:tr>
              <a:tr h="191453">
                <a:tc>
                  <a:txBody>
                    <a:bodyPr/>
                    <a:lstStyle/>
                    <a:p>
                      <a:pPr algn="r" fontAlgn="b"/>
                      <a:r>
                        <a:rPr lang="en-US" sz="1100" u="none" strike="noStrike">
                          <a:effectLst/>
                        </a:rPr>
                        <a:t>5</a:t>
                      </a:r>
                      <a:endParaRPr lang="en-US" sz="1100" b="0" i="0" u="none" strike="noStrike">
                        <a:solidFill>
                          <a:srgbClr val="000000"/>
                        </a:solidFill>
                        <a:effectLst/>
                        <a:latin typeface="Calibri" panose="020F0502020204030204" pitchFamily="34" charset="0"/>
                      </a:endParaRPr>
                    </a:p>
                  </a:txBody>
                  <a:tcPr marL="9336" marR="9336" marT="9336" marB="0" anchor="b"/>
                </a:tc>
                <a:tc>
                  <a:txBody>
                    <a:bodyPr/>
                    <a:lstStyle/>
                    <a:p>
                      <a:pPr algn="l" fontAlgn="b"/>
                      <a:r>
                        <a:rPr lang="en-US" sz="1100" u="none" strike="noStrike" dirty="0" err="1">
                          <a:effectLst/>
                        </a:rPr>
                        <a:t>Finanțarea</a:t>
                      </a:r>
                      <a:r>
                        <a:rPr lang="en-US" sz="1100" u="none" strike="noStrike" dirty="0">
                          <a:effectLst/>
                        </a:rPr>
                        <a:t> 2</a:t>
                      </a:r>
                      <a:endParaRPr lang="en-US" sz="1100" b="0" i="0" u="none" strike="noStrike" dirty="0">
                        <a:solidFill>
                          <a:srgbClr val="000000"/>
                        </a:solidFill>
                        <a:effectLst/>
                        <a:latin typeface="Calibri" panose="020F0502020204030204" pitchFamily="34" charset="0"/>
                      </a:endParaRPr>
                    </a:p>
                  </a:txBody>
                  <a:tcPr marL="9336" marR="9336" marT="9336"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336" marR="9336" marT="9336" marB="0" anchor="b"/>
                </a:tc>
                <a:tc>
                  <a:txBody>
                    <a:bodyPr/>
                    <a:lstStyle/>
                    <a:p>
                      <a:pPr algn="l"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9336" marR="9336" marT="9336" marB="0" anchor="b"/>
                </a:tc>
                <a:tc>
                  <a:txBody>
                    <a:bodyPr/>
                    <a:lstStyle/>
                    <a:p>
                      <a:pPr algn="l" fontAlgn="b"/>
                      <a:r>
                        <a:rPr lang="en-US" sz="1100" u="none" strike="noStrike">
                          <a:effectLst/>
                        </a:rPr>
                        <a:t>7.00 + 2.00 = 9.00</a:t>
                      </a:r>
                      <a:endParaRPr lang="en-US" sz="1100" b="0" i="0" u="none" strike="noStrike">
                        <a:solidFill>
                          <a:srgbClr val="000000"/>
                        </a:solidFill>
                        <a:effectLst/>
                        <a:latin typeface="Calibri" panose="020F0502020204030204" pitchFamily="34" charset="0"/>
                      </a:endParaRPr>
                    </a:p>
                  </a:txBody>
                  <a:tcPr marL="9336" marR="9336" marT="9336" marB="0" anchor="b"/>
                </a:tc>
                <a:tc>
                  <a:txBody>
                    <a:bodyPr/>
                    <a:lstStyle/>
                    <a:p>
                      <a:pPr algn="r" fontAlgn="b"/>
                      <a:r>
                        <a:rPr lang="en-US" sz="1100" u="none" strike="noStrike" dirty="0">
                          <a:effectLst/>
                        </a:rPr>
                        <a:t>0.00</a:t>
                      </a:r>
                      <a:endParaRPr lang="en-US" sz="1100" b="0" i="0" u="none" strike="noStrike" dirty="0">
                        <a:solidFill>
                          <a:srgbClr val="000000"/>
                        </a:solidFill>
                        <a:effectLst/>
                        <a:latin typeface="Calibri" panose="020F0502020204030204" pitchFamily="34" charset="0"/>
                      </a:endParaRPr>
                    </a:p>
                  </a:txBody>
                  <a:tcPr marL="9336" marR="9336" marT="9336" marB="0" anchor="b"/>
                </a:tc>
                <a:tc>
                  <a:txBody>
                    <a:bodyPr/>
                    <a:lstStyle/>
                    <a:p>
                      <a:pPr algn="r" fontAlgn="b"/>
                      <a:r>
                        <a:rPr lang="en-US" sz="1100" u="none" strike="noStrike" dirty="0">
                          <a:effectLst/>
                        </a:rPr>
                        <a:t>9.00</a:t>
                      </a:r>
                      <a:endParaRPr lang="en-US" sz="1100" b="0" i="0" u="none" strike="noStrike" dirty="0">
                        <a:solidFill>
                          <a:srgbClr val="000000"/>
                        </a:solidFill>
                        <a:effectLst/>
                        <a:latin typeface="Calibri" panose="020F0502020204030204" pitchFamily="34" charset="0"/>
                      </a:endParaRPr>
                    </a:p>
                  </a:txBody>
                  <a:tcPr marL="9336" marR="9336" marT="9336" marB="0" anchor="b"/>
                </a:tc>
                <a:extLst>
                  <a:ext uri="{0D108BD9-81ED-4DB2-BD59-A6C34878D82A}">
                    <a16:rowId xmlns:a16="http://schemas.microsoft.com/office/drawing/2014/main" val="3673995389"/>
                  </a:ext>
                </a:extLst>
              </a:tr>
              <a:tr h="191453">
                <a:tc>
                  <a:txBody>
                    <a:bodyPr/>
                    <a:lstStyle/>
                    <a:p>
                      <a:pPr algn="r" fontAlgn="b"/>
                      <a:r>
                        <a:rPr lang="en-US" sz="1100" b="1" u="none" strike="noStrike" dirty="0">
                          <a:effectLst/>
                        </a:rPr>
                        <a:t>6</a:t>
                      </a:r>
                      <a:endParaRPr lang="en-US" sz="1100" b="1" i="0" u="none" strike="noStrike" dirty="0">
                        <a:solidFill>
                          <a:srgbClr val="000000"/>
                        </a:solidFill>
                        <a:effectLst/>
                        <a:latin typeface="Calibri" panose="020F0502020204030204" pitchFamily="34" charset="0"/>
                      </a:endParaRPr>
                    </a:p>
                  </a:txBody>
                  <a:tcPr marL="9336" marR="9336" marT="9336" marB="0" anchor="b"/>
                </a:tc>
                <a:tc>
                  <a:txBody>
                    <a:bodyPr/>
                    <a:lstStyle/>
                    <a:p>
                      <a:pPr algn="l" fontAlgn="b"/>
                      <a:r>
                        <a:rPr lang="en-US" sz="1100" b="1" u="none" strike="noStrike" dirty="0" err="1">
                          <a:effectLst/>
                        </a:rPr>
                        <a:t>Executat</a:t>
                      </a:r>
                      <a:r>
                        <a:rPr lang="en-US" sz="1100" b="1" u="none" strike="noStrike" dirty="0">
                          <a:effectLst/>
                        </a:rPr>
                        <a:t> total</a:t>
                      </a:r>
                      <a:endParaRPr lang="en-US" sz="1100" b="1" i="0" u="none" strike="noStrike" dirty="0">
                        <a:solidFill>
                          <a:srgbClr val="000000"/>
                        </a:solidFill>
                        <a:effectLst/>
                        <a:latin typeface="Calibri" panose="020F0502020204030204" pitchFamily="34" charset="0"/>
                      </a:endParaRPr>
                    </a:p>
                  </a:txBody>
                  <a:tcPr marL="9336" marR="9336" marT="9336" marB="0" anchor="b"/>
                </a:tc>
                <a:tc>
                  <a:txBody>
                    <a:bodyPr/>
                    <a:lstStyle/>
                    <a:p>
                      <a:pPr algn="r" fontAlgn="b"/>
                      <a:r>
                        <a:rPr lang="en-US" sz="1100" b="1" u="none" strike="noStrike" dirty="0">
                          <a:effectLst/>
                        </a:rPr>
                        <a:t>0.00</a:t>
                      </a:r>
                      <a:endParaRPr lang="en-US" sz="1100" b="1" i="0" u="none" strike="noStrike" dirty="0">
                        <a:solidFill>
                          <a:srgbClr val="000000"/>
                        </a:solidFill>
                        <a:effectLst/>
                        <a:latin typeface="Calibri" panose="020F0502020204030204" pitchFamily="34" charset="0"/>
                      </a:endParaRPr>
                    </a:p>
                  </a:txBody>
                  <a:tcPr marL="9336" marR="9336" marT="9336" marB="0" anchor="b"/>
                </a:tc>
                <a:tc>
                  <a:txBody>
                    <a:bodyPr/>
                    <a:lstStyle/>
                    <a:p>
                      <a:pPr algn="r" fontAlgn="b"/>
                      <a:r>
                        <a:rPr lang="en-US" sz="1100" b="1" u="none" strike="noStrike" dirty="0">
                          <a:effectLst/>
                        </a:rPr>
                        <a:t>0.00</a:t>
                      </a:r>
                      <a:endParaRPr lang="en-US" sz="1100" b="1" i="0" u="none" strike="noStrike" dirty="0">
                        <a:solidFill>
                          <a:srgbClr val="000000"/>
                        </a:solidFill>
                        <a:effectLst/>
                        <a:latin typeface="Calibri" panose="020F0502020204030204" pitchFamily="34" charset="0"/>
                      </a:endParaRPr>
                    </a:p>
                  </a:txBody>
                  <a:tcPr marL="9336" marR="9336" marT="9336" marB="0" anchor="b"/>
                </a:tc>
                <a:tc>
                  <a:txBody>
                    <a:bodyPr/>
                    <a:lstStyle/>
                    <a:p>
                      <a:pPr algn="r" fontAlgn="b"/>
                      <a:r>
                        <a:rPr lang="en-US" sz="1100" b="1" u="none" strike="noStrike" dirty="0">
                          <a:effectLst/>
                        </a:rPr>
                        <a:t>12.00</a:t>
                      </a:r>
                      <a:endParaRPr lang="en-US" sz="1100" b="1" i="0" u="none" strike="noStrike" dirty="0">
                        <a:solidFill>
                          <a:srgbClr val="000000"/>
                        </a:solidFill>
                        <a:effectLst/>
                        <a:latin typeface="Calibri" panose="020F0502020204030204" pitchFamily="34" charset="0"/>
                      </a:endParaRPr>
                    </a:p>
                  </a:txBody>
                  <a:tcPr marL="9336" marR="9336" marT="9336" marB="0" anchor="b"/>
                </a:tc>
                <a:tc>
                  <a:txBody>
                    <a:bodyPr/>
                    <a:lstStyle/>
                    <a:p>
                      <a:pPr algn="r" fontAlgn="b"/>
                      <a:r>
                        <a:rPr lang="en-US" sz="1100" b="1" u="none" strike="noStrike" dirty="0">
                          <a:effectLst/>
                        </a:rPr>
                        <a:t>2.00</a:t>
                      </a:r>
                      <a:endParaRPr lang="en-US" sz="1100" b="1" i="0" u="none" strike="noStrike" dirty="0">
                        <a:solidFill>
                          <a:srgbClr val="000000"/>
                        </a:solidFill>
                        <a:effectLst/>
                        <a:latin typeface="Calibri" panose="020F0502020204030204" pitchFamily="34" charset="0"/>
                      </a:endParaRPr>
                    </a:p>
                  </a:txBody>
                  <a:tcPr marL="9336" marR="9336" marT="9336" marB="0" anchor="b"/>
                </a:tc>
                <a:tc>
                  <a:txBody>
                    <a:bodyPr/>
                    <a:lstStyle/>
                    <a:p>
                      <a:pPr algn="r" fontAlgn="b"/>
                      <a:r>
                        <a:rPr lang="en-US" sz="1100" b="1" u="none" strike="noStrike" dirty="0">
                          <a:effectLst/>
                        </a:rPr>
                        <a:t>10.00</a:t>
                      </a:r>
                      <a:endParaRPr lang="en-US" sz="1100" b="1" i="0" u="none" strike="noStrike" dirty="0">
                        <a:solidFill>
                          <a:srgbClr val="000000"/>
                        </a:solidFill>
                        <a:effectLst/>
                        <a:latin typeface="Calibri" panose="020F0502020204030204" pitchFamily="34" charset="0"/>
                      </a:endParaRPr>
                    </a:p>
                  </a:txBody>
                  <a:tcPr marL="9336" marR="9336" marT="9336" marB="0" anchor="b"/>
                </a:tc>
                <a:extLst>
                  <a:ext uri="{0D108BD9-81ED-4DB2-BD59-A6C34878D82A}">
                    <a16:rowId xmlns:a16="http://schemas.microsoft.com/office/drawing/2014/main" val="3548219670"/>
                  </a:ext>
                </a:extLst>
              </a:tr>
            </a:tbl>
          </a:graphicData>
        </a:graphic>
      </p:graphicFrame>
      <p:sp>
        <p:nvSpPr>
          <p:cNvPr id="67" name="Block Arc 66"/>
          <p:cNvSpPr/>
          <p:nvPr/>
        </p:nvSpPr>
        <p:spPr>
          <a:xfrm rot="5694227">
            <a:off x="3278568" y="575387"/>
            <a:ext cx="1972848" cy="1981727"/>
          </a:xfrm>
          <a:prstGeom prst="blockArc">
            <a:avLst>
              <a:gd name="adj1" fmla="val 10711774"/>
              <a:gd name="adj2" fmla="val 12829075"/>
              <a:gd name="adj3" fmla="val 15346"/>
            </a:avLst>
          </a:prstGeom>
          <a:solidFill>
            <a:srgbClr val="BBD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dirty="0">
              <a:solidFill>
                <a:schemeClr val="tx1"/>
              </a:solidFill>
            </a:endParaRPr>
          </a:p>
        </p:txBody>
      </p:sp>
      <p:sp>
        <p:nvSpPr>
          <p:cNvPr id="69" name="Block Arc 68"/>
          <p:cNvSpPr/>
          <p:nvPr/>
        </p:nvSpPr>
        <p:spPr>
          <a:xfrm rot="19322246">
            <a:off x="2984716" y="726639"/>
            <a:ext cx="1972848" cy="1981727"/>
          </a:xfrm>
          <a:prstGeom prst="blockArc">
            <a:avLst>
              <a:gd name="adj1" fmla="val 10711774"/>
              <a:gd name="adj2" fmla="val 12829075"/>
              <a:gd name="adj3" fmla="val 15346"/>
            </a:avLst>
          </a:prstGeom>
          <a:solidFill>
            <a:srgbClr val="3A8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dirty="0">
              <a:solidFill>
                <a:schemeClr val="tx1"/>
              </a:solidFill>
            </a:endParaRPr>
          </a:p>
        </p:txBody>
      </p:sp>
      <p:grpSp>
        <p:nvGrpSpPr>
          <p:cNvPr id="71" name="Group 70"/>
          <p:cNvGrpSpPr/>
          <p:nvPr/>
        </p:nvGrpSpPr>
        <p:grpSpPr>
          <a:xfrm>
            <a:off x="2033553" y="2686175"/>
            <a:ext cx="5502966" cy="1172083"/>
            <a:chOff x="4295939" y="2875521"/>
            <a:chExt cx="5502966" cy="1155837"/>
          </a:xfrm>
        </p:grpSpPr>
        <p:grpSp>
          <p:nvGrpSpPr>
            <p:cNvPr id="28" name="Group 27"/>
            <p:cNvGrpSpPr/>
            <p:nvPr/>
          </p:nvGrpSpPr>
          <p:grpSpPr>
            <a:xfrm>
              <a:off x="4295939" y="2875521"/>
              <a:ext cx="5502966" cy="446934"/>
              <a:chOff x="1595953" y="4118136"/>
              <a:chExt cx="6808456" cy="846319"/>
            </a:xfrm>
          </p:grpSpPr>
          <p:sp>
            <p:nvSpPr>
              <p:cNvPr id="29" name="Rounded Rectangle 28"/>
              <p:cNvSpPr/>
              <p:nvPr/>
            </p:nvSpPr>
            <p:spPr>
              <a:xfrm>
                <a:off x="1595953" y="4118136"/>
                <a:ext cx="6791752" cy="846319"/>
              </a:xfrm>
              <a:prstGeom prst="roundRect">
                <a:avLst/>
              </a:prstGeom>
              <a:solidFill>
                <a:schemeClr val="accent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dirty="0"/>
              </a:p>
            </p:txBody>
          </p:sp>
          <p:grpSp>
            <p:nvGrpSpPr>
              <p:cNvPr id="30" name="Group 29"/>
              <p:cNvGrpSpPr/>
              <p:nvPr/>
            </p:nvGrpSpPr>
            <p:grpSpPr>
              <a:xfrm>
                <a:off x="1679371" y="4180914"/>
                <a:ext cx="6725038" cy="783541"/>
                <a:chOff x="1679371" y="4180914"/>
                <a:chExt cx="6725038" cy="783541"/>
              </a:xfrm>
            </p:grpSpPr>
            <p:sp>
              <p:nvSpPr>
                <p:cNvPr id="31" name="Donut 30"/>
                <p:cNvSpPr/>
                <p:nvPr/>
              </p:nvSpPr>
              <p:spPr>
                <a:xfrm>
                  <a:off x="1679371" y="4180916"/>
                  <a:ext cx="409147" cy="669098"/>
                </a:xfrm>
                <a:prstGeom prst="donu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dirty="0">
                    <a:solidFill>
                      <a:schemeClr val="tx1"/>
                    </a:solidFill>
                  </a:endParaRPr>
                </a:p>
              </p:txBody>
            </p:sp>
            <p:sp>
              <p:nvSpPr>
                <p:cNvPr id="33" name="Plus 32"/>
                <p:cNvSpPr/>
                <p:nvPr/>
              </p:nvSpPr>
              <p:spPr>
                <a:xfrm>
                  <a:off x="2119745" y="4180914"/>
                  <a:ext cx="523777" cy="783541"/>
                </a:xfrm>
                <a:prstGeom prst="mathPlus">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dirty="0"/>
                </a:p>
              </p:txBody>
            </p:sp>
            <p:sp>
              <p:nvSpPr>
                <p:cNvPr id="34" name="Equal 33"/>
                <p:cNvSpPr/>
                <p:nvPr/>
              </p:nvSpPr>
              <p:spPr>
                <a:xfrm>
                  <a:off x="3128974" y="4248204"/>
                  <a:ext cx="309567" cy="586181"/>
                </a:xfrm>
                <a:prstGeom prst="mathEqual">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dirty="0"/>
                </a:p>
              </p:txBody>
            </p:sp>
            <p:sp>
              <p:nvSpPr>
                <p:cNvPr id="35" name="TextBox 34"/>
                <p:cNvSpPr txBox="1"/>
                <p:nvPr/>
              </p:nvSpPr>
              <p:spPr>
                <a:xfrm>
                  <a:off x="4232277" y="4294633"/>
                  <a:ext cx="4172132" cy="517258"/>
                </a:xfrm>
                <a:prstGeom prst="rect">
                  <a:avLst/>
                </a:prstGeom>
                <a:noFill/>
              </p:spPr>
              <p:txBody>
                <a:bodyPr wrap="square" rtlCol="0">
                  <a:spAutoFit/>
                </a:bodyPr>
                <a:lstStyle/>
                <a:p>
                  <a:r>
                    <a:rPr lang="ro-RO" sz="1200" b="1" dirty="0" smtClean="0"/>
                    <a:t>  (100 % alocații TDS 2018 + Sold TDS 2017)</a:t>
                  </a:r>
                  <a:endParaRPr lang="ro-RO" sz="1200" b="1" dirty="0"/>
                </a:p>
              </p:txBody>
            </p:sp>
          </p:grpSp>
        </p:grpSp>
        <p:sp>
          <p:nvSpPr>
            <p:cNvPr id="70" name="Block Arc 69"/>
            <p:cNvSpPr/>
            <p:nvPr/>
          </p:nvSpPr>
          <p:spPr>
            <a:xfrm rot="6780878">
              <a:off x="4450652" y="2922052"/>
              <a:ext cx="1136969" cy="1081644"/>
            </a:xfrm>
            <a:prstGeom prst="blockArc">
              <a:avLst>
                <a:gd name="adj1" fmla="val 10711774"/>
                <a:gd name="adj2" fmla="val 12829075"/>
                <a:gd name="adj3" fmla="val 15346"/>
              </a:avLst>
            </a:prstGeom>
            <a:solidFill>
              <a:srgbClr val="BBD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dirty="0">
                <a:solidFill>
                  <a:schemeClr val="tx1"/>
                </a:solidFill>
              </a:endParaRPr>
            </a:p>
          </p:txBody>
        </p:sp>
      </p:grpSp>
      <p:sp>
        <p:nvSpPr>
          <p:cNvPr id="72" name="Rectangle 71"/>
          <p:cNvSpPr/>
          <p:nvPr/>
        </p:nvSpPr>
        <p:spPr>
          <a:xfrm>
            <a:off x="2456910" y="3942979"/>
            <a:ext cx="2327366" cy="196061"/>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dirty="0"/>
          </a:p>
        </p:txBody>
      </p:sp>
      <p:sp>
        <p:nvSpPr>
          <p:cNvPr id="73" name="Rectangle 72"/>
          <p:cNvSpPr/>
          <p:nvPr/>
        </p:nvSpPr>
        <p:spPr>
          <a:xfrm>
            <a:off x="6069821" y="4125897"/>
            <a:ext cx="1284472" cy="196061"/>
          </a:xfrm>
          <a:prstGeom prst="rect">
            <a:avLst/>
          </a:prstGeom>
          <a:solidFill>
            <a:srgbClr val="BBD189">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dirty="0"/>
          </a:p>
        </p:txBody>
      </p:sp>
      <p:sp>
        <p:nvSpPr>
          <p:cNvPr id="74" name="Rectangle 73"/>
          <p:cNvSpPr/>
          <p:nvPr/>
        </p:nvSpPr>
        <p:spPr>
          <a:xfrm>
            <a:off x="7354293" y="4139041"/>
            <a:ext cx="1364673" cy="182917"/>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dirty="0"/>
          </a:p>
        </p:txBody>
      </p:sp>
      <p:sp>
        <p:nvSpPr>
          <p:cNvPr id="75" name="Rectangle 74"/>
          <p:cNvSpPr/>
          <p:nvPr/>
        </p:nvSpPr>
        <p:spPr>
          <a:xfrm>
            <a:off x="7354293" y="4894844"/>
            <a:ext cx="1364673" cy="182917"/>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dirty="0"/>
          </a:p>
        </p:txBody>
      </p:sp>
      <p:sp>
        <p:nvSpPr>
          <p:cNvPr id="78" name="Rectangle 77"/>
          <p:cNvSpPr/>
          <p:nvPr/>
        </p:nvSpPr>
        <p:spPr>
          <a:xfrm>
            <a:off x="6075778" y="4907295"/>
            <a:ext cx="1284472" cy="196061"/>
          </a:xfrm>
          <a:prstGeom prst="rect">
            <a:avLst/>
          </a:prstGeom>
          <a:solidFill>
            <a:srgbClr val="BBD189">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dirty="0"/>
          </a:p>
        </p:txBody>
      </p:sp>
      <p:sp>
        <p:nvSpPr>
          <p:cNvPr id="79" name="Rectangle 78"/>
          <p:cNvSpPr/>
          <p:nvPr/>
        </p:nvSpPr>
        <p:spPr>
          <a:xfrm>
            <a:off x="7354293" y="4710764"/>
            <a:ext cx="1364673" cy="182917"/>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dirty="0"/>
          </a:p>
        </p:txBody>
      </p:sp>
      <p:sp>
        <p:nvSpPr>
          <p:cNvPr id="81" name="TextBox 80"/>
          <p:cNvSpPr txBox="1"/>
          <p:nvPr/>
        </p:nvSpPr>
        <p:spPr>
          <a:xfrm>
            <a:off x="4343778" y="655521"/>
            <a:ext cx="471055" cy="261610"/>
          </a:xfrm>
          <a:prstGeom prst="rect">
            <a:avLst/>
          </a:prstGeom>
          <a:noFill/>
        </p:spPr>
        <p:txBody>
          <a:bodyPr wrap="square" rtlCol="0">
            <a:spAutoFit/>
          </a:bodyPr>
          <a:lstStyle/>
          <a:p>
            <a:r>
              <a:rPr lang="ro-RO" sz="1100" dirty="0" smtClean="0"/>
              <a:t>2.00</a:t>
            </a:r>
            <a:endParaRPr lang="ro-RO" sz="1100" dirty="0"/>
          </a:p>
        </p:txBody>
      </p:sp>
      <p:sp>
        <p:nvSpPr>
          <p:cNvPr id="82" name="TextBox 81"/>
          <p:cNvSpPr txBox="1"/>
          <p:nvPr/>
        </p:nvSpPr>
        <p:spPr>
          <a:xfrm>
            <a:off x="4082167" y="2284666"/>
            <a:ext cx="537584" cy="261610"/>
          </a:xfrm>
          <a:prstGeom prst="rect">
            <a:avLst/>
          </a:prstGeom>
          <a:noFill/>
        </p:spPr>
        <p:txBody>
          <a:bodyPr wrap="square" rtlCol="0">
            <a:spAutoFit/>
          </a:bodyPr>
          <a:lstStyle/>
          <a:p>
            <a:r>
              <a:rPr lang="ro-RO" sz="1100" dirty="0" smtClean="0"/>
              <a:t>8.00</a:t>
            </a:r>
            <a:endParaRPr lang="ro-RO" sz="1100" dirty="0"/>
          </a:p>
        </p:txBody>
      </p:sp>
      <p:sp>
        <p:nvSpPr>
          <p:cNvPr id="85" name="TextBox 84"/>
          <p:cNvSpPr txBox="1"/>
          <p:nvPr/>
        </p:nvSpPr>
        <p:spPr>
          <a:xfrm>
            <a:off x="3477572" y="2728118"/>
            <a:ext cx="837022" cy="400110"/>
          </a:xfrm>
          <a:prstGeom prst="rect">
            <a:avLst/>
          </a:prstGeom>
          <a:noFill/>
        </p:spPr>
        <p:txBody>
          <a:bodyPr wrap="square" rtlCol="0">
            <a:spAutoFit/>
          </a:bodyPr>
          <a:lstStyle/>
          <a:p>
            <a:r>
              <a:rPr lang="ro-RO" sz="2000" b="1" dirty="0" smtClean="0"/>
              <a:t>12.00</a:t>
            </a:r>
            <a:endParaRPr lang="ro-RO" sz="2000" b="1" dirty="0"/>
          </a:p>
        </p:txBody>
      </p:sp>
      <p:sp>
        <p:nvSpPr>
          <p:cNvPr id="86" name="Rectangle 85"/>
          <p:cNvSpPr/>
          <p:nvPr/>
        </p:nvSpPr>
        <p:spPr>
          <a:xfrm>
            <a:off x="4016523" y="4514703"/>
            <a:ext cx="343502" cy="196061"/>
          </a:xfrm>
          <a:prstGeom prst="rect">
            <a:avLst/>
          </a:prstGeom>
          <a:solidFill>
            <a:srgbClr val="BBD189">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dirty="0"/>
          </a:p>
        </p:txBody>
      </p:sp>
      <p:sp>
        <p:nvSpPr>
          <p:cNvPr id="87" name="TextBox 86"/>
          <p:cNvSpPr txBox="1"/>
          <p:nvPr/>
        </p:nvSpPr>
        <p:spPr>
          <a:xfrm>
            <a:off x="2956917" y="1875161"/>
            <a:ext cx="471055" cy="261610"/>
          </a:xfrm>
          <a:prstGeom prst="rect">
            <a:avLst/>
          </a:prstGeom>
          <a:noFill/>
        </p:spPr>
        <p:txBody>
          <a:bodyPr wrap="square" rtlCol="0">
            <a:spAutoFit/>
          </a:bodyPr>
          <a:lstStyle/>
          <a:p>
            <a:r>
              <a:rPr lang="ro-RO" sz="1100" dirty="0" smtClean="0"/>
              <a:t>2.00</a:t>
            </a:r>
            <a:endParaRPr lang="ro-RO" sz="1100" dirty="0"/>
          </a:p>
        </p:txBody>
      </p:sp>
    </p:spTree>
    <p:extLst>
      <p:ext uri="{BB962C8B-B14F-4D97-AF65-F5344CB8AC3E}">
        <p14:creationId xmlns:p14="http://schemas.microsoft.com/office/powerpoint/2010/main" val="10654980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17696" y="997331"/>
            <a:ext cx="9161696" cy="4146169"/>
          </a:xfrm>
          <a:prstGeom prst="rect">
            <a:avLst/>
          </a:prstGeom>
        </p:spPr>
      </p:pic>
      <p:sp>
        <p:nvSpPr>
          <p:cNvPr id="6" name="Rectangle 5"/>
          <p:cNvSpPr/>
          <p:nvPr/>
        </p:nvSpPr>
        <p:spPr>
          <a:xfrm>
            <a:off x="6560127" y="1565562"/>
            <a:ext cx="685799" cy="2085109"/>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3976254" y="1565562"/>
            <a:ext cx="685799" cy="2085109"/>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p:cNvSpPr txBox="1"/>
          <p:nvPr/>
        </p:nvSpPr>
        <p:spPr>
          <a:xfrm>
            <a:off x="110836" y="187036"/>
            <a:ext cx="8859982" cy="707886"/>
          </a:xfrm>
          <a:prstGeom prst="rect">
            <a:avLst/>
          </a:prstGeom>
          <a:noFill/>
        </p:spPr>
        <p:txBody>
          <a:bodyPr wrap="square" rtlCol="0">
            <a:spAutoFit/>
          </a:bodyPr>
          <a:lstStyle>
            <a:defPPr marR="0" lvl="0" algn="l" rtl="0">
              <a:lnSpc>
                <a:spcPct val="100000"/>
              </a:lnSpc>
              <a:spcBef>
                <a:spcPts val="0"/>
              </a:spcBef>
              <a:spcAft>
                <a:spcPts val="0"/>
              </a:spcAft>
            </a:defPPr>
            <a:lvl1pPr algn="ctr">
              <a:buClr>
                <a:srgbClr val="FFFFFF"/>
              </a:buClr>
              <a:buSzPts val="1400"/>
              <a:defRPr sz="2000" b="1">
                <a:solidFill>
                  <a:srgbClr val="FFFFFF"/>
                </a:solidFill>
                <a:latin typeface="Montserrat"/>
                <a:ea typeface="Montserrat"/>
                <a:cs typeface="Montserrat"/>
              </a:defRPr>
            </a:lvl1pPr>
          </a:lstStyle>
          <a:p>
            <a:r>
              <a:rPr lang="ro-RO" dirty="0" smtClean="0"/>
              <a:t>Verificarea </a:t>
            </a:r>
            <a:r>
              <a:rPr lang="ro-RO" dirty="0"/>
              <a:t>soldului de alocații </a:t>
            </a:r>
            <a:r>
              <a:rPr lang="ro-RO" dirty="0" smtClean="0"/>
              <a:t>a transferurilor </a:t>
            </a:r>
            <a:r>
              <a:rPr lang="ro-RO" dirty="0"/>
              <a:t>cu destinație specială</a:t>
            </a:r>
            <a:endParaRPr lang="en-US" dirty="0"/>
          </a:p>
        </p:txBody>
      </p:sp>
      <p:sp>
        <p:nvSpPr>
          <p:cNvPr id="2" name="TextBox 1"/>
          <p:cNvSpPr txBox="1"/>
          <p:nvPr/>
        </p:nvSpPr>
        <p:spPr>
          <a:xfrm>
            <a:off x="8454736" y="1134675"/>
            <a:ext cx="1032163" cy="430887"/>
          </a:xfrm>
          <a:prstGeom prst="rect">
            <a:avLst/>
          </a:prstGeom>
          <a:noFill/>
        </p:spPr>
        <p:txBody>
          <a:bodyPr wrap="square" rtlCol="0">
            <a:spAutoFit/>
          </a:bodyPr>
          <a:lstStyle/>
          <a:p>
            <a:r>
              <a:rPr lang="ro-RO" sz="1050" b="1" dirty="0" smtClean="0">
                <a:solidFill>
                  <a:srgbClr val="333333"/>
                </a:solidFill>
              </a:rPr>
              <a:t>Spre finanțare</a:t>
            </a:r>
            <a:endParaRPr lang="en-US" sz="1050" b="1" dirty="0">
              <a:solidFill>
                <a:srgbClr val="333333"/>
              </a:solidFill>
            </a:endParaRPr>
          </a:p>
        </p:txBody>
      </p:sp>
    </p:spTree>
    <p:extLst>
      <p:ext uri="{BB962C8B-B14F-4D97-AF65-F5344CB8AC3E}">
        <p14:creationId xmlns:p14="http://schemas.microsoft.com/office/powerpoint/2010/main" val="3947996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50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6"/>
                    </p:tgtEl>
                  </p:cond>
                </p:stCondLst>
                <p:endSync evt="end" delay="0">
                  <p:rtn val="all"/>
                </p:endSync>
                <p:childTnLst>
                  <p:par>
                    <p:cTn id="8" fill="hold">
                      <p:stCondLst>
                        <p:cond delay="0"/>
                      </p:stCondLst>
                      <p:childTnLst>
                        <p:par>
                          <p:cTn id="9" fill="hold">
                            <p:stCondLst>
                              <p:cond delay="0"/>
                            </p:stCondLst>
                            <p:childTnLst>
                              <p:par>
                                <p:cTn id="10" presetID="63" presetClass="path" presetSubtype="0" accel="50000" decel="50000" fill="hold" grpId="0" nodeType="clickEffect">
                                  <p:stCondLst>
                                    <p:cond delay="0"/>
                                  </p:stCondLst>
                                  <p:childTnLst>
                                    <p:animMotion origin="layout" path="M -1.11111E-6 1.23457E-6 L 0.13646 0.00154 " pathEditMode="relative" rAng="0" ptsTypes="AA">
                                      <p:cBhvr>
                                        <p:cTn id="11" dur="2000" fill="hold"/>
                                        <p:tgtEl>
                                          <p:spTgt spid="6"/>
                                        </p:tgtEl>
                                        <p:attrNameLst>
                                          <p:attrName>ppt_x</p:attrName>
                                          <p:attrName>ppt_y</p:attrName>
                                        </p:attrNameLst>
                                      </p:cBhvr>
                                      <p:rCtr x="6823" y="62"/>
                                    </p:animMotion>
                                  </p:childTnLst>
                                </p:cTn>
                              </p:par>
                            </p:childTnLst>
                          </p:cTn>
                        </p:par>
                      </p:childTnLst>
                    </p:cTn>
                  </p:par>
                </p:childTnLst>
              </p:cTn>
              <p:nextCondLst>
                <p:cond evt="onClick" delay="0">
                  <p:tgtEl>
                    <p:spTgt spid="6"/>
                  </p:tgtEl>
                </p:cond>
              </p:nextCondLst>
            </p:seq>
          </p:childTnLst>
        </p:cTn>
      </p:par>
    </p:tnLst>
    <p:bldLst>
      <p:bldP spid="6" grpId="0" animBg="1"/>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2" name="TextBox 11"/>
          <p:cNvSpPr txBox="1"/>
          <p:nvPr/>
        </p:nvSpPr>
        <p:spPr>
          <a:xfrm>
            <a:off x="177097" y="491836"/>
            <a:ext cx="8859982" cy="707886"/>
          </a:xfrm>
          <a:prstGeom prst="rect">
            <a:avLst/>
          </a:prstGeom>
          <a:noFill/>
        </p:spPr>
        <p:txBody>
          <a:bodyPr wrap="square" rtlCol="0">
            <a:spAutoFit/>
          </a:bodyPr>
          <a:lstStyle>
            <a:defPPr marR="0" lvl="0" algn="l" rtl="0">
              <a:lnSpc>
                <a:spcPct val="100000"/>
              </a:lnSpc>
              <a:spcBef>
                <a:spcPts val="0"/>
              </a:spcBef>
              <a:spcAft>
                <a:spcPts val="0"/>
              </a:spcAft>
            </a:defPPr>
            <a:lvl1pPr algn="ctr">
              <a:buClr>
                <a:srgbClr val="FFFFFF"/>
              </a:buClr>
              <a:buSzPts val="1400"/>
              <a:defRPr sz="2000" b="1">
                <a:solidFill>
                  <a:srgbClr val="FFFFFF"/>
                </a:solidFill>
                <a:latin typeface="Montserrat"/>
                <a:ea typeface="Montserrat"/>
                <a:cs typeface="Montserrat"/>
              </a:defRPr>
            </a:lvl1pPr>
          </a:lstStyle>
          <a:p>
            <a:r>
              <a:rPr lang="ro-RO" dirty="0" smtClean="0"/>
              <a:t>Transferurile </a:t>
            </a:r>
            <a:r>
              <a:rPr lang="ro-RO" dirty="0"/>
              <a:t>cu destinație specială pentru infrastructura drumurilor – </a:t>
            </a:r>
            <a:r>
              <a:rPr lang="ro-RO" dirty="0" smtClean="0"/>
              <a:t>F1F3 0451 </a:t>
            </a:r>
            <a:r>
              <a:rPr lang="en-US" dirty="0" smtClean="0"/>
              <a:t>“</a:t>
            </a:r>
            <a:r>
              <a:rPr lang="ro-RO" dirty="0"/>
              <a:t>T</a:t>
            </a:r>
            <a:r>
              <a:rPr lang="ro-RO" dirty="0" smtClean="0"/>
              <a:t>ransport </a:t>
            </a:r>
            <a:r>
              <a:rPr lang="ro-RO" dirty="0" smtClean="0"/>
              <a:t>rutier</a:t>
            </a:r>
            <a:r>
              <a:rPr lang="en-US" dirty="0" smtClean="0"/>
              <a:t>”</a:t>
            </a:r>
            <a:endParaRPr lang="en-US" dirty="0"/>
          </a:p>
        </p:txBody>
      </p:sp>
      <p:sp>
        <p:nvSpPr>
          <p:cNvPr id="7" name="Shape 537"/>
          <p:cNvSpPr/>
          <p:nvPr/>
        </p:nvSpPr>
        <p:spPr>
          <a:xfrm>
            <a:off x="480392" y="1502547"/>
            <a:ext cx="1060175" cy="971029"/>
          </a:xfrm>
          <a:custGeom>
            <a:avLst/>
            <a:gdLst/>
            <a:ahLst/>
            <a:cxnLst/>
            <a:rect l="0" t="0" r="0" b="0"/>
            <a:pathLst>
              <a:path w="16266" h="14215" extrusionOk="0">
                <a:moveTo>
                  <a:pt x="8597" y="4397"/>
                </a:moveTo>
                <a:lnTo>
                  <a:pt x="8719" y="4421"/>
                </a:lnTo>
                <a:lnTo>
                  <a:pt x="8866" y="4445"/>
                </a:lnTo>
                <a:lnTo>
                  <a:pt x="8988" y="4519"/>
                </a:lnTo>
                <a:lnTo>
                  <a:pt x="9085" y="4616"/>
                </a:lnTo>
                <a:lnTo>
                  <a:pt x="9159" y="4714"/>
                </a:lnTo>
                <a:lnTo>
                  <a:pt x="9208" y="4836"/>
                </a:lnTo>
                <a:lnTo>
                  <a:pt x="9232" y="4958"/>
                </a:lnTo>
                <a:lnTo>
                  <a:pt x="9256" y="5105"/>
                </a:lnTo>
                <a:lnTo>
                  <a:pt x="8963" y="8939"/>
                </a:lnTo>
                <a:lnTo>
                  <a:pt x="8939" y="9086"/>
                </a:lnTo>
                <a:lnTo>
                  <a:pt x="8890" y="9232"/>
                </a:lnTo>
                <a:lnTo>
                  <a:pt x="8817" y="9330"/>
                </a:lnTo>
                <a:lnTo>
                  <a:pt x="8719" y="9452"/>
                </a:lnTo>
                <a:lnTo>
                  <a:pt x="8597" y="9525"/>
                </a:lnTo>
                <a:lnTo>
                  <a:pt x="8475" y="9599"/>
                </a:lnTo>
                <a:lnTo>
                  <a:pt x="8353" y="9648"/>
                </a:lnTo>
                <a:lnTo>
                  <a:pt x="7913" y="9648"/>
                </a:lnTo>
                <a:lnTo>
                  <a:pt x="7791" y="9599"/>
                </a:lnTo>
                <a:lnTo>
                  <a:pt x="7669" y="9525"/>
                </a:lnTo>
                <a:lnTo>
                  <a:pt x="7547" y="9452"/>
                </a:lnTo>
                <a:lnTo>
                  <a:pt x="7449" y="9330"/>
                </a:lnTo>
                <a:lnTo>
                  <a:pt x="7376" y="9232"/>
                </a:lnTo>
                <a:lnTo>
                  <a:pt x="7327" y="9086"/>
                </a:lnTo>
                <a:lnTo>
                  <a:pt x="7303" y="8939"/>
                </a:lnTo>
                <a:lnTo>
                  <a:pt x="7010" y="5105"/>
                </a:lnTo>
                <a:lnTo>
                  <a:pt x="7034" y="4958"/>
                </a:lnTo>
                <a:lnTo>
                  <a:pt x="7058" y="4836"/>
                </a:lnTo>
                <a:lnTo>
                  <a:pt x="7107" y="4714"/>
                </a:lnTo>
                <a:lnTo>
                  <a:pt x="7180" y="4616"/>
                </a:lnTo>
                <a:lnTo>
                  <a:pt x="7278" y="4519"/>
                </a:lnTo>
                <a:lnTo>
                  <a:pt x="7400" y="4445"/>
                </a:lnTo>
                <a:lnTo>
                  <a:pt x="7547" y="4421"/>
                </a:lnTo>
                <a:lnTo>
                  <a:pt x="7669" y="4397"/>
                </a:lnTo>
                <a:close/>
                <a:moveTo>
                  <a:pt x="8133" y="10429"/>
                </a:moveTo>
                <a:lnTo>
                  <a:pt x="8328" y="10454"/>
                </a:lnTo>
                <a:lnTo>
                  <a:pt x="8499" y="10502"/>
                </a:lnTo>
                <a:lnTo>
                  <a:pt x="8670" y="10600"/>
                </a:lnTo>
                <a:lnTo>
                  <a:pt x="8817" y="10722"/>
                </a:lnTo>
                <a:lnTo>
                  <a:pt x="8939" y="10869"/>
                </a:lnTo>
                <a:lnTo>
                  <a:pt x="9037" y="11040"/>
                </a:lnTo>
                <a:lnTo>
                  <a:pt x="9085" y="11211"/>
                </a:lnTo>
                <a:lnTo>
                  <a:pt x="9110" y="11406"/>
                </a:lnTo>
                <a:lnTo>
                  <a:pt x="9085" y="11601"/>
                </a:lnTo>
                <a:lnTo>
                  <a:pt x="9037" y="11797"/>
                </a:lnTo>
                <a:lnTo>
                  <a:pt x="8939" y="11943"/>
                </a:lnTo>
                <a:lnTo>
                  <a:pt x="8817" y="12090"/>
                </a:lnTo>
                <a:lnTo>
                  <a:pt x="8670" y="12212"/>
                </a:lnTo>
                <a:lnTo>
                  <a:pt x="8499" y="12310"/>
                </a:lnTo>
                <a:lnTo>
                  <a:pt x="8328" y="12359"/>
                </a:lnTo>
                <a:lnTo>
                  <a:pt x="8133" y="12383"/>
                </a:lnTo>
                <a:lnTo>
                  <a:pt x="7938" y="12359"/>
                </a:lnTo>
                <a:lnTo>
                  <a:pt x="7742" y="12310"/>
                </a:lnTo>
                <a:lnTo>
                  <a:pt x="7596" y="12212"/>
                </a:lnTo>
                <a:lnTo>
                  <a:pt x="7449" y="12090"/>
                </a:lnTo>
                <a:lnTo>
                  <a:pt x="7327" y="11943"/>
                </a:lnTo>
                <a:lnTo>
                  <a:pt x="7229" y="11797"/>
                </a:lnTo>
                <a:lnTo>
                  <a:pt x="7180" y="11601"/>
                </a:lnTo>
                <a:lnTo>
                  <a:pt x="7156" y="11406"/>
                </a:lnTo>
                <a:lnTo>
                  <a:pt x="7180" y="11211"/>
                </a:lnTo>
                <a:lnTo>
                  <a:pt x="7229" y="11040"/>
                </a:lnTo>
                <a:lnTo>
                  <a:pt x="7327" y="10869"/>
                </a:lnTo>
                <a:lnTo>
                  <a:pt x="7449" y="10722"/>
                </a:lnTo>
                <a:lnTo>
                  <a:pt x="7596" y="10600"/>
                </a:lnTo>
                <a:lnTo>
                  <a:pt x="7742" y="10502"/>
                </a:lnTo>
                <a:lnTo>
                  <a:pt x="7938" y="10454"/>
                </a:lnTo>
                <a:lnTo>
                  <a:pt x="8133" y="10429"/>
                </a:lnTo>
                <a:close/>
                <a:moveTo>
                  <a:pt x="7986" y="0"/>
                </a:moveTo>
                <a:lnTo>
                  <a:pt x="7864" y="25"/>
                </a:lnTo>
                <a:lnTo>
                  <a:pt x="7742" y="74"/>
                </a:lnTo>
                <a:lnTo>
                  <a:pt x="7620" y="123"/>
                </a:lnTo>
                <a:lnTo>
                  <a:pt x="7522" y="196"/>
                </a:lnTo>
                <a:lnTo>
                  <a:pt x="7425" y="294"/>
                </a:lnTo>
                <a:lnTo>
                  <a:pt x="7327" y="391"/>
                </a:lnTo>
                <a:lnTo>
                  <a:pt x="7254" y="489"/>
                </a:lnTo>
                <a:lnTo>
                  <a:pt x="147" y="12700"/>
                </a:lnTo>
                <a:lnTo>
                  <a:pt x="73" y="12823"/>
                </a:lnTo>
                <a:lnTo>
                  <a:pt x="25" y="12945"/>
                </a:lnTo>
                <a:lnTo>
                  <a:pt x="0" y="13067"/>
                </a:lnTo>
                <a:lnTo>
                  <a:pt x="0" y="13213"/>
                </a:lnTo>
                <a:lnTo>
                  <a:pt x="0" y="13335"/>
                </a:lnTo>
                <a:lnTo>
                  <a:pt x="25" y="13458"/>
                </a:lnTo>
                <a:lnTo>
                  <a:pt x="73" y="13604"/>
                </a:lnTo>
                <a:lnTo>
                  <a:pt x="147" y="13726"/>
                </a:lnTo>
                <a:lnTo>
                  <a:pt x="220" y="13824"/>
                </a:lnTo>
                <a:lnTo>
                  <a:pt x="293" y="13922"/>
                </a:lnTo>
                <a:lnTo>
                  <a:pt x="391" y="14019"/>
                </a:lnTo>
                <a:lnTo>
                  <a:pt x="513" y="14093"/>
                </a:lnTo>
                <a:lnTo>
                  <a:pt x="635" y="14141"/>
                </a:lnTo>
                <a:lnTo>
                  <a:pt x="757" y="14190"/>
                </a:lnTo>
                <a:lnTo>
                  <a:pt x="879" y="14215"/>
                </a:lnTo>
                <a:lnTo>
                  <a:pt x="15387" y="14215"/>
                </a:lnTo>
                <a:lnTo>
                  <a:pt x="15509" y="14190"/>
                </a:lnTo>
                <a:lnTo>
                  <a:pt x="15631" y="14141"/>
                </a:lnTo>
                <a:lnTo>
                  <a:pt x="15753" y="14093"/>
                </a:lnTo>
                <a:lnTo>
                  <a:pt x="15875" y="14019"/>
                </a:lnTo>
                <a:lnTo>
                  <a:pt x="15973" y="13922"/>
                </a:lnTo>
                <a:lnTo>
                  <a:pt x="16046" y="13824"/>
                </a:lnTo>
                <a:lnTo>
                  <a:pt x="16119" y="13726"/>
                </a:lnTo>
                <a:lnTo>
                  <a:pt x="16193" y="13604"/>
                </a:lnTo>
                <a:lnTo>
                  <a:pt x="16241" y="13458"/>
                </a:lnTo>
                <a:lnTo>
                  <a:pt x="16266" y="13335"/>
                </a:lnTo>
                <a:lnTo>
                  <a:pt x="16266" y="13213"/>
                </a:lnTo>
                <a:lnTo>
                  <a:pt x="16266" y="13067"/>
                </a:lnTo>
                <a:lnTo>
                  <a:pt x="16241" y="12945"/>
                </a:lnTo>
                <a:lnTo>
                  <a:pt x="16193" y="12823"/>
                </a:lnTo>
                <a:lnTo>
                  <a:pt x="16119" y="12700"/>
                </a:lnTo>
                <a:lnTo>
                  <a:pt x="9012" y="489"/>
                </a:lnTo>
                <a:lnTo>
                  <a:pt x="8939" y="391"/>
                </a:lnTo>
                <a:lnTo>
                  <a:pt x="8841" y="294"/>
                </a:lnTo>
                <a:lnTo>
                  <a:pt x="8744" y="196"/>
                </a:lnTo>
                <a:lnTo>
                  <a:pt x="8646" y="123"/>
                </a:lnTo>
                <a:lnTo>
                  <a:pt x="8524" y="74"/>
                </a:lnTo>
                <a:lnTo>
                  <a:pt x="8402" y="25"/>
                </a:lnTo>
                <a:lnTo>
                  <a:pt x="8255" y="0"/>
                </a:lnTo>
                <a:close/>
              </a:path>
            </a:pathLst>
          </a:custGeom>
          <a:solidFill>
            <a:srgbClr val="FF00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2" name="TextBox 1"/>
          <p:cNvSpPr txBox="1"/>
          <p:nvPr/>
        </p:nvSpPr>
        <p:spPr>
          <a:xfrm>
            <a:off x="1780911" y="1457146"/>
            <a:ext cx="6751983" cy="1061829"/>
          </a:xfrm>
          <a:prstGeom prst="rect">
            <a:avLst/>
          </a:prstGeom>
          <a:noFill/>
        </p:spPr>
        <p:txBody>
          <a:bodyPr wrap="square" rtlCol="0">
            <a:spAutoFit/>
          </a:bodyPr>
          <a:lstStyle/>
          <a:p>
            <a:pPr algn="just">
              <a:lnSpc>
                <a:spcPct val="150000"/>
              </a:lnSpc>
            </a:pPr>
            <a:r>
              <a:rPr lang="ro-RO" dirty="0" smtClean="0"/>
              <a:t>Linia bugetară pentru finanțarea necesităților din transferurile cu destinație specială pentru infrastructura drumurilor (marker FD) conține următoarele coduri ale clasificației bugetare:</a:t>
            </a:r>
            <a:endParaRPr lang="en-US" dirty="0"/>
          </a:p>
        </p:txBody>
      </p:sp>
      <p:graphicFrame>
        <p:nvGraphicFramePr>
          <p:cNvPr id="4" name="Diagram 3"/>
          <p:cNvGraphicFramePr/>
          <p:nvPr>
            <p:extLst>
              <p:ext uri="{D42A27DB-BD31-4B8C-83A1-F6EECF244321}">
                <p14:modId xmlns:p14="http://schemas.microsoft.com/office/powerpoint/2010/main" val="3454823855"/>
              </p:ext>
            </p:extLst>
          </p:nvPr>
        </p:nvGraphicFramePr>
        <p:xfrm>
          <a:off x="-69273" y="2564376"/>
          <a:ext cx="9275618" cy="24701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068900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2" name="TextBox 11"/>
          <p:cNvSpPr txBox="1"/>
          <p:nvPr/>
        </p:nvSpPr>
        <p:spPr>
          <a:xfrm>
            <a:off x="177097" y="491836"/>
            <a:ext cx="8859982" cy="707886"/>
          </a:xfrm>
          <a:prstGeom prst="rect">
            <a:avLst/>
          </a:prstGeom>
          <a:noFill/>
        </p:spPr>
        <p:txBody>
          <a:bodyPr wrap="square" rtlCol="0">
            <a:spAutoFit/>
          </a:bodyPr>
          <a:lstStyle>
            <a:defPPr marR="0" lvl="0" algn="l" rtl="0">
              <a:lnSpc>
                <a:spcPct val="100000"/>
              </a:lnSpc>
              <a:spcBef>
                <a:spcPts val="0"/>
              </a:spcBef>
              <a:spcAft>
                <a:spcPts val="0"/>
              </a:spcAft>
            </a:defPPr>
            <a:lvl1pPr algn="ctr">
              <a:buClr>
                <a:srgbClr val="FFFFFF"/>
              </a:buClr>
              <a:buSzPts val="1400"/>
              <a:defRPr sz="2000" b="1">
                <a:solidFill>
                  <a:srgbClr val="FFFFFF"/>
                </a:solidFill>
                <a:latin typeface="Montserrat"/>
                <a:ea typeface="Montserrat"/>
                <a:cs typeface="Montserrat"/>
              </a:defRPr>
            </a:lvl1pPr>
          </a:lstStyle>
          <a:p>
            <a:r>
              <a:rPr lang="ro-RO" dirty="0" smtClean="0"/>
              <a:t>Transferurile </a:t>
            </a:r>
            <a:r>
              <a:rPr lang="ro-RO" dirty="0"/>
              <a:t>cu destinație specială pentru </a:t>
            </a:r>
            <a:r>
              <a:rPr lang="it-IT" dirty="0" smtClean="0"/>
              <a:t>asigurarea </a:t>
            </a:r>
            <a:r>
              <a:rPr lang="ro-RO" dirty="0" smtClean="0"/>
              <a:t>ș</a:t>
            </a:r>
            <a:r>
              <a:rPr lang="it-IT" dirty="0" smtClean="0"/>
              <a:t>i asisten</a:t>
            </a:r>
            <a:r>
              <a:rPr lang="ro-RO" dirty="0" smtClean="0"/>
              <a:t>ț</a:t>
            </a:r>
            <a:r>
              <a:rPr lang="it-IT" dirty="0" smtClean="0"/>
              <a:t>a social</a:t>
            </a:r>
            <a:r>
              <a:rPr lang="ro-RO" dirty="0" smtClean="0"/>
              <a:t>ă </a:t>
            </a:r>
            <a:r>
              <a:rPr lang="ro-RO" dirty="0"/>
              <a:t>– </a:t>
            </a:r>
            <a:r>
              <a:rPr lang="ro-RO" dirty="0" smtClean="0"/>
              <a:t>F1F3 </a:t>
            </a:r>
            <a:r>
              <a:rPr lang="en-US" dirty="0" smtClean="0"/>
              <a:t>1099</a:t>
            </a:r>
            <a:r>
              <a:rPr lang="ro-RO" dirty="0" smtClean="0"/>
              <a:t> </a:t>
            </a:r>
            <a:r>
              <a:rPr lang="en-US" dirty="0" smtClean="0"/>
              <a:t>“</a:t>
            </a:r>
            <a:r>
              <a:rPr lang="ro-RO" dirty="0" smtClean="0"/>
              <a:t>Alte </a:t>
            </a:r>
            <a:r>
              <a:rPr lang="ro-RO" dirty="0"/>
              <a:t>servicii de protecție socială</a:t>
            </a:r>
            <a:r>
              <a:rPr lang="en-US" dirty="0" smtClean="0"/>
              <a:t>”</a:t>
            </a:r>
            <a:endParaRPr lang="en-US" dirty="0"/>
          </a:p>
        </p:txBody>
      </p:sp>
      <p:graphicFrame>
        <p:nvGraphicFramePr>
          <p:cNvPr id="4" name="Diagram 3"/>
          <p:cNvGraphicFramePr/>
          <p:nvPr>
            <p:extLst>
              <p:ext uri="{D42A27DB-BD31-4B8C-83A1-F6EECF244321}">
                <p14:modId xmlns:p14="http://schemas.microsoft.com/office/powerpoint/2010/main" val="289089432"/>
              </p:ext>
            </p:extLst>
          </p:nvPr>
        </p:nvGraphicFramePr>
        <p:xfrm>
          <a:off x="-159960" y="2225184"/>
          <a:ext cx="6357729" cy="19837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2646151" y="2819846"/>
            <a:ext cx="357809" cy="331304"/>
          </a:xfrm>
          <a:prstGeom prst="rect">
            <a:avLst/>
          </a:prstGeom>
          <a:solidFill>
            <a:schemeClr val="accent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2646151" y="3283468"/>
            <a:ext cx="357809" cy="331304"/>
          </a:xfrm>
          <a:prstGeom prst="rect">
            <a:avLst/>
          </a:prstGeom>
          <a:solidFill>
            <a:schemeClr val="accent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4583748" y="2819846"/>
            <a:ext cx="702986" cy="331304"/>
          </a:xfrm>
          <a:prstGeom prst="rect">
            <a:avLst/>
          </a:prstGeom>
          <a:solidFill>
            <a:srgbClr val="FFFF00">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1866556" y="2193075"/>
            <a:ext cx="1559189" cy="415498"/>
          </a:xfrm>
          <a:prstGeom prst="rect">
            <a:avLst/>
          </a:prstGeom>
          <a:solidFill>
            <a:srgbClr val="74A5AF"/>
          </a:solidFill>
        </p:spPr>
        <p:txBody>
          <a:bodyPr wrap="square" rtlCol="0">
            <a:spAutoFit/>
          </a:bodyPr>
          <a:lstStyle/>
          <a:p>
            <a:pPr algn="ctr"/>
            <a:r>
              <a:rPr lang="ro-RO" sz="1050" b="1" dirty="0" smtClean="0"/>
              <a:t>Finanțarea necesităților din TDS</a:t>
            </a:r>
            <a:endParaRPr lang="en-US" sz="1050" b="1" dirty="0"/>
          </a:p>
        </p:txBody>
      </p:sp>
      <p:sp>
        <p:nvSpPr>
          <p:cNvPr id="13" name="TextBox 12"/>
          <p:cNvSpPr txBox="1"/>
          <p:nvPr/>
        </p:nvSpPr>
        <p:spPr>
          <a:xfrm>
            <a:off x="4052920" y="2193075"/>
            <a:ext cx="1517674" cy="415498"/>
          </a:xfrm>
          <a:prstGeom prst="rect">
            <a:avLst/>
          </a:prstGeom>
          <a:solidFill>
            <a:srgbClr val="E8EF81"/>
          </a:solidFill>
        </p:spPr>
        <p:txBody>
          <a:bodyPr wrap="square" rtlCol="0">
            <a:spAutoFit/>
          </a:bodyPr>
          <a:lstStyle/>
          <a:p>
            <a:pPr algn="ctr"/>
            <a:r>
              <a:rPr lang="ro-RO" sz="1050" b="1" dirty="0" smtClean="0"/>
              <a:t>Executarea doc. de plată de către BL</a:t>
            </a:r>
            <a:endParaRPr lang="en-US" sz="1050" b="1" dirty="0"/>
          </a:p>
        </p:txBody>
      </p:sp>
      <p:sp>
        <p:nvSpPr>
          <p:cNvPr id="39" name="Chevron 38"/>
          <p:cNvSpPr/>
          <p:nvPr/>
        </p:nvSpPr>
        <p:spPr>
          <a:xfrm>
            <a:off x="5531589" y="2803337"/>
            <a:ext cx="564961" cy="876300"/>
          </a:xfrm>
          <a:prstGeom prst="chevron">
            <a:avLst/>
          </a:prstGeom>
          <a:solidFill>
            <a:schemeClr val="accent1">
              <a:alpha val="11000"/>
            </a:schemeClr>
          </a:solidFill>
          <a:ln>
            <a:solidFill>
              <a:schemeClr val="accent1">
                <a:shade val="50000"/>
                <a:alpha val="2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43" name="Group 42"/>
          <p:cNvGrpSpPr/>
          <p:nvPr/>
        </p:nvGrpSpPr>
        <p:grpSpPr>
          <a:xfrm>
            <a:off x="6227058" y="2124269"/>
            <a:ext cx="2434398" cy="1490503"/>
            <a:chOff x="6221819" y="1579567"/>
            <a:chExt cx="2434398" cy="1490503"/>
          </a:xfrm>
        </p:grpSpPr>
        <p:grpSp>
          <p:nvGrpSpPr>
            <p:cNvPr id="20" name="Group 19"/>
            <p:cNvGrpSpPr/>
            <p:nvPr/>
          </p:nvGrpSpPr>
          <p:grpSpPr>
            <a:xfrm>
              <a:off x="7748579" y="2693203"/>
              <a:ext cx="735188" cy="376172"/>
              <a:chOff x="5064511" y="1038885"/>
              <a:chExt cx="733040" cy="376172"/>
            </a:xfrm>
          </p:grpSpPr>
          <p:sp>
            <p:nvSpPr>
              <p:cNvPr id="21" name="Rectangle 20"/>
              <p:cNvSpPr/>
              <p:nvPr/>
            </p:nvSpPr>
            <p:spPr>
              <a:xfrm>
                <a:off x="5064511" y="1038885"/>
                <a:ext cx="733040" cy="376172"/>
              </a:xfrm>
              <a:prstGeom prst="rect">
                <a:avLst/>
              </a:prstGeom>
            </p:spPr>
            <p:style>
              <a:lnRef idx="2">
                <a:schemeClr val="lt1">
                  <a:hueOff val="0"/>
                  <a:satOff val="0"/>
                  <a:lumOff val="0"/>
                  <a:alphaOff val="0"/>
                </a:schemeClr>
              </a:lnRef>
              <a:fillRef idx="1">
                <a:schemeClr val="accent3">
                  <a:alpha val="30000"/>
                  <a:hueOff val="0"/>
                  <a:satOff val="0"/>
                  <a:lumOff val="0"/>
                  <a:alphaOff val="0"/>
                </a:schemeClr>
              </a:fillRef>
              <a:effectRef idx="0">
                <a:schemeClr val="accent3">
                  <a:alpha val="30000"/>
                  <a:hueOff val="0"/>
                  <a:satOff val="0"/>
                  <a:lumOff val="0"/>
                  <a:alphaOff val="0"/>
                </a:schemeClr>
              </a:effectRef>
              <a:fontRef idx="minor">
                <a:schemeClr val="lt1"/>
              </a:fontRef>
            </p:style>
          </p:sp>
          <p:sp>
            <p:nvSpPr>
              <p:cNvPr id="22" name="TextBox 21"/>
              <p:cNvSpPr txBox="1"/>
              <p:nvPr/>
            </p:nvSpPr>
            <p:spPr>
              <a:xfrm>
                <a:off x="5064511" y="1038885"/>
                <a:ext cx="733040" cy="3761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ro-RO" sz="900" b="1" kern="1200" dirty="0" smtClean="0">
                    <a:solidFill>
                      <a:schemeClr val="tx1"/>
                    </a:solidFill>
                  </a:rPr>
                  <a:t>275</a:t>
                </a:r>
                <a:endParaRPr lang="en-US" sz="900" b="1" kern="1200" dirty="0">
                  <a:solidFill>
                    <a:schemeClr val="tx1"/>
                  </a:solidFill>
                </a:endParaRPr>
              </a:p>
            </p:txBody>
          </p:sp>
        </p:grpSp>
        <p:grpSp>
          <p:nvGrpSpPr>
            <p:cNvPr id="31" name="Group 30"/>
            <p:cNvGrpSpPr/>
            <p:nvPr/>
          </p:nvGrpSpPr>
          <p:grpSpPr>
            <a:xfrm>
              <a:off x="6424265" y="2229730"/>
              <a:ext cx="652671" cy="379387"/>
              <a:chOff x="6179929" y="3394028"/>
              <a:chExt cx="652671" cy="379387"/>
            </a:xfrm>
          </p:grpSpPr>
          <p:grpSp>
            <p:nvGrpSpPr>
              <p:cNvPr id="17" name="Group 16"/>
              <p:cNvGrpSpPr/>
              <p:nvPr/>
            </p:nvGrpSpPr>
            <p:grpSpPr>
              <a:xfrm>
                <a:off x="6179929" y="3394028"/>
                <a:ext cx="322471" cy="376172"/>
                <a:chOff x="5064511" y="1038885"/>
                <a:chExt cx="733040" cy="376172"/>
              </a:xfrm>
            </p:grpSpPr>
            <p:sp>
              <p:nvSpPr>
                <p:cNvPr id="18" name="Rectangle 17"/>
                <p:cNvSpPr/>
                <p:nvPr/>
              </p:nvSpPr>
              <p:spPr>
                <a:xfrm>
                  <a:off x="5064511" y="1038885"/>
                  <a:ext cx="733040" cy="376172"/>
                </a:xfrm>
                <a:prstGeom prst="rect">
                  <a:avLst/>
                </a:prstGeom>
              </p:spPr>
              <p:style>
                <a:lnRef idx="2">
                  <a:schemeClr val="lt1">
                    <a:hueOff val="0"/>
                    <a:satOff val="0"/>
                    <a:lumOff val="0"/>
                    <a:alphaOff val="0"/>
                  </a:schemeClr>
                </a:lnRef>
                <a:fillRef idx="1">
                  <a:schemeClr val="accent3">
                    <a:alpha val="30000"/>
                    <a:hueOff val="0"/>
                    <a:satOff val="0"/>
                    <a:lumOff val="0"/>
                    <a:alphaOff val="0"/>
                  </a:schemeClr>
                </a:fillRef>
                <a:effectRef idx="0">
                  <a:schemeClr val="accent3">
                    <a:alpha val="30000"/>
                    <a:hueOff val="0"/>
                    <a:satOff val="0"/>
                    <a:lumOff val="0"/>
                    <a:alphaOff val="0"/>
                  </a:schemeClr>
                </a:effectRef>
                <a:fontRef idx="minor">
                  <a:schemeClr val="lt1"/>
                </a:fontRef>
              </p:style>
            </p:sp>
            <p:sp>
              <p:nvSpPr>
                <p:cNvPr id="19" name="TextBox 18"/>
                <p:cNvSpPr txBox="1"/>
                <p:nvPr/>
              </p:nvSpPr>
              <p:spPr>
                <a:xfrm>
                  <a:off x="5064511" y="1038885"/>
                  <a:ext cx="733040" cy="3761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ro-RO" sz="900" b="1" kern="1200" dirty="0" smtClean="0">
                      <a:solidFill>
                        <a:schemeClr val="tx1"/>
                      </a:solidFill>
                    </a:rPr>
                    <a:t>214</a:t>
                  </a:r>
                  <a:endParaRPr lang="en-US" sz="900" b="1" kern="1200" dirty="0">
                    <a:solidFill>
                      <a:schemeClr val="tx1"/>
                    </a:solidFill>
                  </a:endParaRPr>
                </a:p>
              </p:txBody>
            </p:sp>
          </p:grpSp>
          <p:sp>
            <p:nvSpPr>
              <p:cNvPr id="28" name="TextBox 27"/>
              <p:cNvSpPr txBox="1"/>
              <p:nvPr/>
            </p:nvSpPr>
            <p:spPr>
              <a:xfrm>
                <a:off x="6179929" y="3397243"/>
                <a:ext cx="652671" cy="376172"/>
              </a:xfrm>
              <a:prstGeom prst="rect">
                <a:avLst/>
              </a:prstGeom>
              <a:noFill/>
              <a:ln>
                <a:solidFill>
                  <a:srgbClr val="BBD189">
                    <a:alpha val="51000"/>
                  </a:srgbClr>
                </a:solidFill>
              </a:ln>
            </p:spPr>
            <p:style>
              <a:lnRef idx="0">
                <a:scrgbClr r="0" g="0" b="0"/>
              </a:lnRef>
              <a:fillRef idx="0">
                <a:scrgbClr r="0" g="0" b="0"/>
              </a:fillRef>
              <a:effectRef idx="0">
                <a:scrgbClr r="0" g="0" b="0"/>
              </a:effectRef>
              <a:fontRef idx="minor">
                <a:schemeClr val="lt1"/>
              </a:fontRef>
            </p:style>
            <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endParaRPr lang="en-US" sz="900" b="1" kern="1200" dirty="0">
                  <a:solidFill>
                    <a:schemeClr val="tx1"/>
                  </a:solidFill>
                </a:endParaRPr>
              </a:p>
            </p:txBody>
          </p:sp>
        </p:grpSp>
        <p:grpSp>
          <p:nvGrpSpPr>
            <p:cNvPr id="32" name="Group 31"/>
            <p:cNvGrpSpPr/>
            <p:nvPr/>
          </p:nvGrpSpPr>
          <p:grpSpPr>
            <a:xfrm>
              <a:off x="6420400" y="2693203"/>
              <a:ext cx="652671" cy="376172"/>
              <a:chOff x="6191420" y="3884939"/>
              <a:chExt cx="652671" cy="376172"/>
            </a:xfrm>
          </p:grpSpPr>
          <p:grpSp>
            <p:nvGrpSpPr>
              <p:cNvPr id="14" name="Group 13"/>
              <p:cNvGrpSpPr/>
              <p:nvPr/>
            </p:nvGrpSpPr>
            <p:grpSpPr>
              <a:xfrm>
                <a:off x="6191420" y="3884939"/>
                <a:ext cx="322471" cy="376172"/>
                <a:chOff x="5064511" y="1038885"/>
                <a:chExt cx="733040" cy="376172"/>
              </a:xfrm>
            </p:grpSpPr>
            <p:sp>
              <p:nvSpPr>
                <p:cNvPr id="15" name="Rectangle 14"/>
                <p:cNvSpPr/>
                <p:nvPr/>
              </p:nvSpPr>
              <p:spPr>
                <a:xfrm>
                  <a:off x="5064511" y="1038885"/>
                  <a:ext cx="733040" cy="376172"/>
                </a:xfrm>
                <a:prstGeom prst="rect">
                  <a:avLst/>
                </a:prstGeom>
              </p:spPr>
              <p:style>
                <a:lnRef idx="2">
                  <a:schemeClr val="lt1">
                    <a:hueOff val="0"/>
                    <a:satOff val="0"/>
                    <a:lumOff val="0"/>
                    <a:alphaOff val="0"/>
                  </a:schemeClr>
                </a:lnRef>
                <a:fillRef idx="1">
                  <a:schemeClr val="accent3">
                    <a:alpha val="30000"/>
                    <a:hueOff val="0"/>
                    <a:satOff val="0"/>
                    <a:lumOff val="0"/>
                    <a:alphaOff val="0"/>
                  </a:schemeClr>
                </a:fillRef>
                <a:effectRef idx="0">
                  <a:schemeClr val="accent3">
                    <a:alpha val="30000"/>
                    <a:hueOff val="0"/>
                    <a:satOff val="0"/>
                    <a:lumOff val="0"/>
                    <a:alphaOff val="0"/>
                  </a:schemeClr>
                </a:effectRef>
                <a:fontRef idx="minor">
                  <a:schemeClr val="lt1"/>
                </a:fontRef>
              </p:style>
            </p:sp>
            <p:sp>
              <p:nvSpPr>
                <p:cNvPr id="16" name="TextBox 15"/>
                <p:cNvSpPr txBox="1"/>
                <p:nvPr/>
              </p:nvSpPr>
              <p:spPr>
                <a:xfrm>
                  <a:off x="5064511" y="1038885"/>
                  <a:ext cx="733040" cy="3761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ro-RO" sz="900" b="1" kern="1200" dirty="0" smtClean="0">
                      <a:solidFill>
                        <a:schemeClr val="tx1"/>
                      </a:solidFill>
                    </a:rPr>
                    <a:t>275</a:t>
                  </a:r>
                  <a:endParaRPr lang="en-US" sz="900" b="1" kern="1200" dirty="0">
                    <a:solidFill>
                      <a:schemeClr val="tx1"/>
                    </a:solidFill>
                  </a:endParaRPr>
                </a:p>
              </p:txBody>
            </p:sp>
          </p:grpSp>
          <p:sp>
            <p:nvSpPr>
              <p:cNvPr id="29" name="TextBox 28"/>
              <p:cNvSpPr txBox="1"/>
              <p:nvPr/>
            </p:nvSpPr>
            <p:spPr>
              <a:xfrm>
                <a:off x="6191420" y="3884939"/>
                <a:ext cx="652671" cy="376172"/>
              </a:xfrm>
              <a:prstGeom prst="rect">
                <a:avLst/>
              </a:prstGeom>
              <a:noFill/>
              <a:ln>
                <a:solidFill>
                  <a:srgbClr val="BBD189">
                    <a:alpha val="51000"/>
                  </a:srgbClr>
                </a:solidFill>
              </a:ln>
            </p:spPr>
            <p:style>
              <a:lnRef idx="0">
                <a:scrgbClr r="0" g="0" b="0"/>
              </a:lnRef>
              <a:fillRef idx="0">
                <a:scrgbClr r="0" g="0" b="0"/>
              </a:fillRef>
              <a:effectRef idx="0">
                <a:scrgbClr r="0" g="0" b="0"/>
              </a:effectRef>
              <a:fontRef idx="minor">
                <a:schemeClr val="lt1"/>
              </a:fontRef>
            </p:style>
            <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endParaRPr lang="en-US" sz="900" b="1" kern="1200" dirty="0">
                  <a:solidFill>
                    <a:schemeClr val="tx1"/>
                  </a:solidFill>
                </a:endParaRPr>
              </a:p>
            </p:txBody>
          </p:sp>
        </p:grpSp>
        <p:sp>
          <p:nvSpPr>
            <p:cNvPr id="30" name="TextBox 29"/>
            <p:cNvSpPr txBox="1"/>
            <p:nvPr/>
          </p:nvSpPr>
          <p:spPr>
            <a:xfrm>
              <a:off x="7759699" y="2228849"/>
              <a:ext cx="724067" cy="373105"/>
            </a:xfrm>
            <a:prstGeom prst="rect">
              <a:avLst/>
            </a:prstGeom>
            <a:noFill/>
            <a:ln>
              <a:solidFill>
                <a:srgbClr val="BBD189">
                  <a:alpha val="51000"/>
                </a:srgbClr>
              </a:solidFill>
            </a:ln>
          </p:spPr>
          <p:style>
            <a:lnRef idx="0">
              <a:scrgbClr r="0" g="0" b="0"/>
            </a:lnRef>
            <a:fillRef idx="0">
              <a:scrgbClr r="0" g="0" b="0"/>
            </a:fillRef>
            <a:effectRef idx="0">
              <a:scrgbClr r="0" g="0" b="0"/>
            </a:effectRef>
            <a:fontRef idx="minor">
              <a:schemeClr val="lt1"/>
            </a:fontRef>
          </p:style>
          <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ro-RO" sz="900" b="1" kern="1200" dirty="0" smtClean="0">
                  <a:solidFill>
                    <a:schemeClr val="tx1"/>
                  </a:solidFill>
                </a:rPr>
                <a:t>214</a:t>
              </a:r>
              <a:endParaRPr lang="en-US" sz="900" b="1" kern="1200" dirty="0">
                <a:solidFill>
                  <a:schemeClr val="tx1"/>
                </a:solidFill>
              </a:endParaRPr>
            </a:p>
          </p:txBody>
        </p:sp>
        <p:cxnSp>
          <p:nvCxnSpPr>
            <p:cNvPr id="34" name="Straight Connector 33"/>
            <p:cNvCxnSpPr/>
            <p:nvPr/>
          </p:nvCxnSpPr>
          <p:spPr>
            <a:xfrm>
              <a:off x="6221819" y="2119648"/>
              <a:ext cx="2384545" cy="0"/>
            </a:xfrm>
            <a:prstGeom prst="line">
              <a:avLst/>
            </a:prstGeom>
            <a:ln>
              <a:solidFill>
                <a:srgbClr val="C7D5E0"/>
              </a:solidFil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6261595" y="1593064"/>
              <a:ext cx="981183" cy="430887"/>
            </a:xfrm>
            <a:prstGeom prst="rect">
              <a:avLst/>
            </a:prstGeom>
            <a:noFill/>
          </p:spPr>
          <p:txBody>
            <a:bodyPr wrap="square" rtlCol="0">
              <a:spAutoFit/>
            </a:bodyPr>
            <a:lstStyle/>
            <a:p>
              <a:r>
                <a:rPr lang="ro-RO" sz="1050" b="1" dirty="0" smtClean="0"/>
                <a:t>Sold TDS din BS</a:t>
              </a:r>
              <a:endParaRPr lang="en-US" sz="1050" b="1" dirty="0"/>
            </a:p>
          </p:txBody>
        </p:sp>
        <p:sp>
          <p:nvSpPr>
            <p:cNvPr id="38" name="TextBox 37"/>
            <p:cNvSpPr txBox="1"/>
            <p:nvPr/>
          </p:nvSpPr>
          <p:spPr>
            <a:xfrm>
              <a:off x="7576129" y="1579567"/>
              <a:ext cx="1080088" cy="430887"/>
            </a:xfrm>
            <a:prstGeom prst="rect">
              <a:avLst/>
            </a:prstGeom>
            <a:noFill/>
          </p:spPr>
          <p:txBody>
            <a:bodyPr wrap="square" rtlCol="0">
              <a:spAutoFit/>
            </a:bodyPr>
            <a:lstStyle/>
            <a:p>
              <a:r>
                <a:rPr lang="ro-RO" sz="1050" b="1" dirty="0" smtClean="0"/>
                <a:t>Sold alocații BL</a:t>
              </a:r>
              <a:endParaRPr lang="en-US" sz="1050" b="1" dirty="0"/>
            </a:p>
          </p:txBody>
        </p:sp>
        <p:sp>
          <p:nvSpPr>
            <p:cNvPr id="41" name="TextBox 40"/>
            <p:cNvSpPr txBox="1"/>
            <p:nvPr/>
          </p:nvSpPr>
          <p:spPr>
            <a:xfrm>
              <a:off x="7236446" y="2669960"/>
              <a:ext cx="307354" cy="400110"/>
            </a:xfrm>
            <a:prstGeom prst="rect">
              <a:avLst/>
            </a:prstGeom>
            <a:noFill/>
          </p:spPr>
          <p:txBody>
            <a:bodyPr wrap="square" rtlCol="0">
              <a:spAutoFit/>
            </a:bodyPr>
            <a:lstStyle/>
            <a:p>
              <a:r>
                <a:rPr lang="en-US" sz="2000" b="1" dirty="0" smtClean="0"/>
                <a:t>&lt;</a:t>
              </a:r>
              <a:endParaRPr lang="en-US" sz="2000" b="1" dirty="0"/>
            </a:p>
          </p:txBody>
        </p:sp>
        <p:sp>
          <p:nvSpPr>
            <p:cNvPr id="42" name="TextBox 41"/>
            <p:cNvSpPr txBox="1"/>
            <p:nvPr/>
          </p:nvSpPr>
          <p:spPr>
            <a:xfrm>
              <a:off x="7236446" y="2215346"/>
              <a:ext cx="307354" cy="400110"/>
            </a:xfrm>
            <a:prstGeom prst="rect">
              <a:avLst/>
            </a:prstGeom>
            <a:noFill/>
          </p:spPr>
          <p:txBody>
            <a:bodyPr wrap="square" rtlCol="0">
              <a:spAutoFit/>
            </a:bodyPr>
            <a:lstStyle/>
            <a:p>
              <a:r>
                <a:rPr lang="en-US" sz="2000" b="1" dirty="0" smtClean="0"/>
                <a:t>&gt;</a:t>
              </a:r>
              <a:endParaRPr lang="en-US" sz="2000" b="1" dirty="0"/>
            </a:p>
          </p:txBody>
        </p:sp>
      </p:grpSp>
      <p:sp>
        <p:nvSpPr>
          <p:cNvPr id="45" name="Rectangle 44"/>
          <p:cNvSpPr/>
          <p:nvPr/>
        </p:nvSpPr>
        <p:spPr>
          <a:xfrm>
            <a:off x="2646150" y="2821681"/>
            <a:ext cx="357809" cy="331304"/>
          </a:xfrm>
          <a:prstGeom prst="rect">
            <a:avLst/>
          </a:prstGeom>
          <a:solidFill>
            <a:schemeClr val="accent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p:cNvSpPr/>
          <p:nvPr/>
        </p:nvSpPr>
        <p:spPr>
          <a:xfrm>
            <a:off x="2646149" y="3282773"/>
            <a:ext cx="357809" cy="331304"/>
          </a:xfrm>
          <a:prstGeom prst="rect">
            <a:avLst/>
          </a:prstGeom>
          <a:solidFill>
            <a:schemeClr val="accent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4583747" y="2822515"/>
            <a:ext cx="702986" cy="331304"/>
          </a:xfrm>
          <a:prstGeom prst="rect">
            <a:avLst/>
          </a:prstGeom>
          <a:solidFill>
            <a:srgbClr val="FFFF00">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2340031" y="1558479"/>
            <a:ext cx="678873" cy="461665"/>
          </a:xfrm>
          <a:prstGeom prst="rect">
            <a:avLst/>
          </a:prstGeom>
          <a:noFill/>
        </p:spPr>
        <p:txBody>
          <a:bodyPr wrap="square" rtlCol="0">
            <a:spAutoFit/>
          </a:bodyPr>
          <a:lstStyle/>
          <a:p>
            <a:r>
              <a:rPr lang="ro-RO" sz="2400" b="1" dirty="0" smtClean="0"/>
              <a:t>BS</a:t>
            </a:r>
            <a:endParaRPr lang="en-US" sz="2400" b="1" dirty="0"/>
          </a:p>
        </p:txBody>
      </p:sp>
      <p:sp>
        <p:nvSpPr>
          <p:cNvPr id="33" name="TextBox 32"/>
          <p:cNvSpPr txBox="1"/>
          <p:nvPr/>
        </p:nvSpPr>
        <p:spPr>
          <a:xfrm>
            <a:off x="4595804" y="1558479"/>
            <a:ext cx="678873" cy="461665"/>
          </a:xfrm>
          <a:prstGeom prst="rect">
            <a:avLst/>
          </a:prstGeom>
          <a:noFill/>
        </p:spPr>
        <p:txBody>
          <a:bodyPr wrap="square" rtlCol="0">
            <a:spAutoFit/>
          </a:bodyPr>
          <a:lstStyle/>
          <a:p>
            <a:r>
              <a:rPr lang="ro-RO" sz="2400" b="1" dirty="0" smtClean="0"/>
              <a:t>BL</a:t>
            </a:r>
            <a:endParaRPr lang="en-US" sz="2400" b="1" dirty="0"/>
          </a:p>
        </p:txBody>
      </p:sp>
    </p:spTree>
    <p:extLst>
      <p:ext uri="{BB962C8B-B14F-4D97-AF65-F5344CB8AC3E}">
        <p14:creationId xmlns:p14="http://schemas.microsoft.com/office/powerpoint/2010/main" val="539605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grpId="0" nodeType="clickEffect">
                                  <p:stCondLst>
                                    <p:cond delay="0"/>
                                  </p:stCondLst>
                                  <p:childTnLst>
                                    <p:animMotion origin="layout" path="M -8.67362E-19 4.19753E-6 L 0.34983 -0.00525 " pathEditMode="relative" rAng="0" ptsTypes="AA">
                                      <p:cBhvr>
                                        <p:cTn id="6" dur="2000" fill="hold"/>
                                        <p:tgtEl>
                                          <p:spTgt spid="11"/>
                                        </p:tgtEl>
                                        <p:attrNameLst>
                                          <p:attrName>ppt_x</p:attrName>
                                          <p:attrName>ppt_y</p:attrName>
                                        </p:attrNameLst>
                                      </p:cBhvr>
                                      <p:rCtr x="17483" y="-278"/>
                                    </p:animMotion>
                                  </p:childTnLst>
                                </p:cTn>
                              </p:par>
                              <p:par>
                                <p:cTn id="7" presetID="63" presetClass="path" presetSubtype="0" accel="50000" decel="50000" fill="hold" grpId="0" nodeType="withEffect">
                                  <p:stCondLst>
                                    <p:cond delay="0"/>
                                  </p:stCondLst>
                                  <p:childTnLst>
                                    <p:animMotion origin="layout" path="M -4.16667E-6 3.08642E-6 L 0.44723 -0.00525 " pathEditMode="relative" rAng="0" ptsTypes="AA">
                                      <p:cBhvr>
                                        <p:cTn id="8" dur="2000" fill="hold"/>
                                        <p:tgtEl>
                                          <p:spTgt spid="3"/>
                                        </p:tgtEl>
                                        <p:attrNameLst>
                                          <p:attrName>ppt_x</p:attrName>
                                          <p:attrName>ppt_y</p:attrName>
                                        </p:attrNameLst>
                                      </p:cBhvr>
                                      <p:rCtr x="22361" y="-278"/>
                                    </p:animMotion>
                                  </p:childTnLst>
                                </p:cTn>
                              </p:par>
                              <p:par>
                                <p:cTn id="9" presetID="63" presetClass="path" presetSubtype="0" accel="50000" decel="50000" fill="hold" grpId="0" nodeType="withEffect">
                                  <p:stCondLst>
                                    <p:cond delay="0"/>
                                  </p:stCondLst>
                                  <p:childTnLst>
                                    <p:animMotion origin="layout" path="M -4.16667E-6 -3.7037E-7 L 0.44636 -0.00463 " pathEditMode="relative" rAng="0" ptsTypes="AA">
                                      <p:cBhvr>
                                        <p:cTn id="10" dur="2000" fill="hold"/>
                                        <p:tgtEl>
                                          <p:spTgt spid="8"/>
                                        </p:tgtEl>
                                        <p:attrNameLst>
                                          <p:attrName>ppt_x</p:attrName>
                                          <p:attrName>ppt_y</p:attrName>
                                        </p:attrNameLst>
                                      </p:cBhvr>
                                      <p:rCtr x="22309" y="-247"/>
                                    </p:animMotion>
                                  </p:childTnLst>
                                </p:cTn>
                              </p:par>
                            </p:childTnLst>
                          </p:cTn>
                        </p:par>
                        <p:par>
                          <p:cTn id="11" fill="hold">
                            <p:stCondLst>
                              <p:cond delay="2000"/>
                            </p:stCondLst>
                            <p:childTnLst>
                              <p:par>
                                <p:cTn id="12" presetID="1" presetClass="exit" presetSubtype="0" fill="hold" grpId="1" nodeType="afterEffect">
                                  <p:stCondLst>
                                    <p:cond delay="0"/>
                                  </p:stCondLst>
                                  <p:childTnLst>
                                    <p:set>
                                      <p:cBhvr>
                                        <p:cTn id="13" dur="1" fill="hold">
                                          <p:stCondLst>
                                            <p:cond delay="249"/>
                                          </p:stCondLst>
                                        </p:cTn>
                                        <p:tgtEl>
                                          <p:spTgt spid="8"/>
                                        </p:tgtEl>
                                        <p:attrNameLst>
                                          <p:attrName>style.visibility</p:attrName>
                                        </p:attrNameLst>
                                      </p:cBhvr>
                                      <p:to>
                                        <p:strVal val="hidden"/>
                                      </p:to>
                                    </p:set>
                                  </p:childTnLst>
                                </p:cTn>
                              </p:par>
                            </p:childTnLst>
                          </p:cTn>
                        </p:par>
                        <p:par>
                          <p:cTn id="14" fill="hold">
                            <p:stCondLst>
                              <p:cond delay="2250"/>
                            </p:stCondLst>
                            <p:childTnLst>
                              <p:par>
                                <p:cTn id="15" presetID="1" presetClass="exit" presetSubtype="0" fill="hold" grpId="1" nodeType="afterEffect">
                                  <p:stCondLst>
                                    <p:cond delay="0"/>
                                  </p:stCondLst>
                                  <p:childTnLst>
                                    <p:set>
                                      <p:cBhvr>
                                        <p:cTn id="16" dur="1" fill="hold">
                                          <p:stCondLst>
                                            <p:cond delay="249"/>
                                          </p:stCondLst>
                                        </p:cTn>
                                        <p:tgtEl>
                                          <p:spTgt spid="3"/>
                                        </p:tgtEl>
                                        <p:attrNameLst>
                                          <p:attrName>style.visibility</p:attrName>
                                        </p:attrNameLst>
                                      </p:cBhvr>
                                      <p:to>
                                        <p:strVal val="hidden"/>
                                      </p:to>
                                    </p:set>
                                  </p:childTnLst>
                                </p:cTn>
                              </p:par>
                            </p:childTnLst>
                          </p:cTn>
                        </p:par>
                        <p:par>
                          <p:cTn id="17" fill="hold">
                            <p:stCondLst>
                              <p:cond delay="2500"/>
                            </p:stCondLst>
                            <p:childTnLst>
                              <p:par>
                                <p:cTn id="18" presetID="1" presetClass="exit" presetSubtype="0" fill="hold" grpId="1" nodeType="afterEffect">
                                  <p:stCondLst>
                                    <p:cond delay="0"/>
                                  </p:stCondLst>
                                  <p:childTnLst>
                                    <p:set>
                                      <p:cBhvr>
                                        <p:cTn id="19" dur="1" fill="hold">
                                          <p:stCondLst>
                                            <p:cond delay="24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8" grpId="0" animBg="1"/>
      <p:bldP spid="8" grpId="1" animBg="1"/>
      <p:bldP spid="11" grpId="0" animBg="1"/>
      <p:bldP spid="11"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4"/>
        <p:cNvGrpSpPr/>
        <p:nvPr/>
      </p:nvGrpSpPr>
      <p:grpSpPr>
        <a:xfrm>
          <a:off x="0" y="0"/>
          <a:ext cx="0" cy="0"/>
          <a:chOff x="0" y="0"/>
          <a:chExt cx="0" cy="0"/>
        </a:xfrm>
      </p:grpSpPr>
      <p:sp>
        <p:nvSpPr>
          <p:cNvPr id="165" name="Shape 165"/>
          <p:cNvSpPr txBox="1">
            <a:spLocks noGrp="1"/>
          </p:cNvSpPr>
          <p:nvPr>
            <p:ph type="title" idx="4294967295"/>
          </p:nvPr>
        </p:nvSpPr>
        <p:spPr>
          <a:xfrm>
            <a:off x="657225" y="866400"/>
            <a:ext cx="7841400" cy="758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0"/>
              <a:t>Want big impact?</a:t>
            </a:r>
            <a:endParaRPr b="0" dirty="0"/>
          </a:p>
          <a:p>
            <a:pPr marL="0" lvl="0" indent="0" algn="ctr" rtl="0">
              <a:spcBef>
                <a:spcPts val="0"/>
              </a:spcBef>
              <a:spcAft>
                <a:spcPts val="0"/>
              </a:spcAft>
              <a:buNone/>
            </a:pPr>
            <a:r>
              <a:rPr lang="en"/>
              <a:t>USE BIG IMAGE.</a:t>
            </a:r>
            <a:endParaRPr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206" y="0"/>
            <a:ext cx="9210261" cy="3751118"/>
          </a:xfrm>
          <a:prstGeom prst="rect">
            <a:avLst/>
          </a:prstGeom>
        </p:spPr>
      </p:pic>
      <p:sp>
        <p:nvSpPr>
          <p:cNvPr id="4" name="Content Placeholder 2"/>
          <p:cNvSpPr>
            <a:spLocks noGrp="1"/>
          </p:cNvSpPr>
          <p:nvPr/>
        </p:nvSpPr>
        <p:spPr>
          <a:xfrm>
            <a:off x="-1303773" y="3519369"/>
            <a:ext cx="3789218" cy="800154"/>
          </a:xfrm>
          <a:prstGeom prst="rect">
            <a:avLst/>
          </a:prstGeom>
        </p:spPr>
        <p:txBody>
          <a:bodyPr vert="horz" lIns="91440" tIns="45720" rIns="91440" bIns="45720" rtlCol="0">
            <a:noAutofit/>
          </a:bodyPr>
          <a:lstStyle>
            <a:lvl1pPr marL="228600" indent="-228600" algn="l" defTabSz="685800" rtl="0" eaLnBrk="1" latinLnBrk="0" hangingPunct="1">
              <a:lnSpc>
                <a:spcPct val="120000"/>
              </a:lnSpc>
              <a:spcBef>
                <a:spcPts val="1000"/>
              </a:spcBef>
              <a:buClr>
                <a:schemeClr val="accent1"/>
              </a:buClr>
              <a:buSzPct val="100000"/>
              <a:buFont typeface="Arial" panose="020B0604020202020204" pitchFamily="34" charset="0"/>
              <a:buChar char="•"/>
              <a:defRPr sz="2000" kern="1200" cap="none">
                <a:solidFill>
                  <a:schemeClr val="tx1"/>
                </a:solidFill>
                <a:effectLst/>
                <a:latin typeface="+mn-lt"/>
                <a:ea typeface="+mn-ea"/>
                <a:cs typeface="+mn-cs"/>
              </a:defRPr>
            </a:lvl1pPr>
            <a:lvl2pPr marL="6858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baseline="0">
                <a:solidFill>
                  <a:schemeClr val="tx1"/>
                </a:solidFill>
                <a:effectLst/>
                <a:latin typeface="+mn-lt"/>
                <a:ea typeface="+mn-ea"/>
                <a:cs typeface="+mn-cs"/>
              </a:defRPr>
            </a:lvl2pPr>
            <a:lvl3pPr marL="11430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a:solidFill>
                  <a:schemeClr val="tx1"/>
                </a:solidFill>
                <a:effectLst/>
                <a:latin typeface="+mn-lt"/>
                <a:ea typeface="+mn-ea"/>
                <a:cs typeface="+mn-cs"/>
              </a:defRPr>
            </a:lvl3pPr>
            <a:lvl4pPr marL="16002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200" kern="1200" cap="none">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algn="r">
              <a:buNone/>
            </a:pPr>
            <a:r>
              <a:rPr lang="ru-RU" sz="700" dirty="0" smtClean="0"/>
              <a:t>	</a:t>
            </a:r>
          </a:p>
          <a:p>
            <a:pPr algn="r">
              <a:buNone/>
            </a:pPr>
            <a:r>
              <a:rPr lang="ru-RU" sz="700" dirty="0" smtClean="0"/>
              <a:t>		  </a:t>
            </a:r>
            <a:r>
              <a:rPr lang="en-US" sz="1400" b="1" dirty="0" err="1" smtClean="0"/>
              <a:t>Ciobanu</a:t>
            </a:r>
            <a:r>
              <a:rPr lang="en-US" sz="1400" b="1" dirty="0" smtClean="0"/>
              <a:t> Maxim</a:t>
            </a:r>
            <a:endParaRPr lang="ru-RU" sz="1400" b="1" dirty="0" smtClean="0"/>
          </a:p>
          <a:p>
            <a:pPr marL="806450" indent="-806450" algn="r">
              <a:buNone/>
            </a:pPr>
            <a:r>
              <a:rPr lang="en-US" sz="1400" b="1" dirty="0" err="1" smtClean="0"/>
              <a:t>Direc</a:t>
            </a:r>
            <a:r>
              <a:rPr lang="ro-RO" sz="1400" b="1" dirty="0" err="1" smtClean="0"/>
              <a:t>ția</a:t>
            </a:r>
            <a:r>
              <a:rPr lang="ro-RO" sz="1400" b="1" dirty="0" smtClean="0"/>
              <a:t> Trezoreria de Stat</a:t>
            </a:r>
            <a:endParaRPr lang="ru-RU" sz="1400" b="1" dirty="0" smtClean="0"/>
          </a:p>
          <a:p>
            <a:pPr marL="806450" indent="-806450" algn="r">
              <a:buNone/>
            </a:pPr>
            <a:r>
              <a:rPr lang="ro-RO" sz="1400" b="1" dirty="0" smtClean="0"/>
              <a:t> </a:t>
            </a:r>
            <a:r>
              <a:rPr lang="ro-RO" sz="1100" b="1" dirty="0" err="1" smtClean="0">
                <a:latin typeface="Arial Narrow" pitchFamily="34" charset="0"/>
              </a:rPr>
              <a:t>maxim.ciobanu</a:t>
            </a:r>
            <a:r>
              <a:rPr lang="ro-RO" sz="1100" b="1" dirty="0" smtClean="0">
                <a:latin typeface="Arial Narrow" pitchFamily="34" charset="0"/>
              </a:rPr>
              <a:t>@ mf.gov.md</a:t>
            </a:r>
            <a:endParaRPr lang="ru-RU" sz="1400" b="1" dirty="0" smtClean="0">
              <a:latin typeface="Arial Narrow" pitchFamily="34" charset="0"/>
            </a:endParaRPr>
          </a:p>
          <a:p>
            <a:pPr algn="r">
              <a:buNone/>
            </a:pPr>
            <a:endParaRPr lang="en-US" sz="1400" dirty="0"/>
          </a:p>
        </p:txBody>
      </p:sp>
      <p:sp>
        <p:nvSpPr>
          <p:cNvPr id="3" name="TextBox 2"/>
          <p:cNvSpPr txBox="1"/>
          <p:nvPr/>
        </p:nvSpPr>
        <p:spPr>
          <a:xfrm>
            <a:off x="3575583" y="3751118"/>
            <a:ext cx="5568417" cy="1384995"/>
          </a:xfrm>
          <a:prstGeom prst="rect">
            <a:avLst/>
          </a:prstGeom>
          <a:noFill/>
        </p:spPr>
        <p:txBody>
          <a:bodyPr wrap="square" rtlCol="0">
            <a:spAutoFit/>
          </a:bodyPr>
          <a:lstStyle/>
          <a:p>
            <a:r>
              <a:rPr lang="ro-RO" i="1" dirty="0" smtClean="0"/>
              <a:t>Pentru întrebări sau informații suplimentare referitor la transferurile din bugetul de stat către bugetele locale, vă rugăm să nu ezitați să ne contactați:</a:t>
            </a:r>
          </a:p>
          <a:p>
            <a:r>
              <a:rPr lang="ro-RO" b="1" i="1" dirty="0" smtClean="0"/>
              <a:t>Ciobanu Maxim</a:t>
            </a:r>
            <a:r>
              <a:rPr lang="ro-RO" i="1" dirty="0" smtClean="0"/>
              <a:t> – </a:t>
            </a:r>
            <a:r>
              <a:rPr lang="ro-RO" i="1" dirty="0" smtClean="0">
                <a:hlinkClick r:id="rId4"/>
              </a:rPr>
              <a:t>maxim.ciobanu@mf.gov.md</a:t>
            </a:r>
            <a:r>
              <a:rPr lang="ro-RO" i="1" dirty="0" smtClean="0"/>
              <a:t>, tel. 022-26-25-77;</a:t>
            </a:r>
          </a:p>
          <a:p>
            <a:r>
              <a:rPr lang="ro-RO" b="1" i="1" dirty="0"/>
              <a:t>Berladean Dan  </a:t>
            </a:r>
            <a:r>
              <a:rPr lang="ro-RO" i="1" dirty="0"/>
              <a:t>- </a:t>
            </a:r>
            <a:r>
              <a:rPr lang="ro-RO" i="1" dirty="0">
                <a:hlinkClick r:id="rId5"/>
              </a:rPr>
              <a:t>dan.berladean@mf.gov.md</a:t>
            </a:r>
            <a:r>
              <a:rPr lang="ro-RO" i="1" dirty="0"/>
              <a:t>, tel. </a:t>
            </a:r>
            <a:r>
              <a:rPr lang="ro-RO" i="1" dirty="0" smtClean="0"/>
              <a:t>022-26-25-72; </a:t>
            </a:r>
            <a:endParaRPr lang="en-US" i="1" dirty="0"/>
          </a:p>
          <a:p>
            <a:r>
              <a:rPr lang="ro-RO" b="1" i="1" dirty="0" smtClean="0"/>
              <a:t>Ignat Olga </a:t>
            </a:r>
            <a:r>
              <a:rPr lang="ro-RO" i="1" dirty="0" smtClean="0"/>
              <a:t>– </a:t>
            </a:r>
            <a:r>
              <a:rPr lang="ro-RO" i="1" dirty="0" smtClean="0">
                <a:hlinkClick r:id="rId6"/>
              </a:rPr>
              <a:t>olga.ignat@mf.gov.md</a:t>
            </a:r>
            <a:r>
              <a:rPr lang="ro-RO" i="1" dirty="0" smtClean="0"/>
              <a:t>, tel. 022-26-29-04.</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Gremio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2284</TotalTime>
  <Words>1435</Words>
  <Application>Microsoft Office PowerPoint</Application>
  <PresentationFormat>On-screen Show (16:9)</PresentationFormat>
  <Paragraphs>159</Paragraphs>
  <Slides>9</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Montserrat</vt:lpstr>
      <vt:lpstr>Calibri</vt:lpstr>
      <vt:lpstr>Source Sans Pro</vt:lpstr>
      <vt:lpstr>Arial Narrow</vt:lpstr>
      <vt:lpstr>Arial</vt:lpstr>
      <vt:lpstr>Gremio template</vt:lpstr>
      <vt:lpstr>Executarea transferurilor din bugetul de stat către bugetele locale</vt:lpstr>
      <vt:lpstr>PowerPoint Presentation</vt:lpstr>
      <vt:lpstr>PowerPoint Presentation</vt:lpstr>
      <vt:lpstr>Momente cheie în executarea documentelor de plată finanțate din transferuri cu destinație specială</vt:lpstr>
      <vt:lpstr>PowerPoint Presentation</vt:lpstr>
      <vt:lpstr>PowerPoint Presentation</vt:lpstr>
      <vt:lpstr>PowerPoint Presentation</vt:lpstr>
      <vt:lpstr>PowerPoint Presentation</vt:lpstr>
      <vt:lpstr>Want big impact? USE BIG IMAGE.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Berladean Dan</dc:creator>
  <cp:lastModifiedBy>Berladean Dan</cp:lastModifiedBy>
  <cp:revision>140</cp:revision>
  <cp:lastPrinted>2018-01-23T14:57:12Z</cp:lastPrinted>
  <dcterms:modified xsi:type="dcterms:W3CDTF">2018-01-24T06:42:07Z</dcterms:modified>
</cp:coreProperties>
</file>