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70" r:id="rId6"/>
    <p:sldId id="271" r:id="rId7"/>
    <p:sldId id="265" r:id="rId8"/>
    <p:sldId id="274" r:id="rId9"/>
    <p:sldId id="272" r:id="rId10"/>
    <p:sldId id="266" r:id="rId11"/>
    <p:sldId id="273" r:id="rId12"/>
    <p:sldId id="262" r:id="rId1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7" autoAdjust="0"/>
    <p:restoredTop sz="76167" autoAdjust="0"/>
  </p:normalViewPr>
  <p:slideViewPr>
    <p:cSldViewPr snapToGrid="0">
      <p:cViewPr>
        <p:scale>
          <a:sx n="70" d="100"/>
          <a:sy n="70" d="100"/>
        </p:scale>
        <p:origin x="-486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Trezoreria de Stat</c:v>
                </c:pt>
                <c:pt idx="1">
                  <c:v>TR Nord</c:v>
                </c:pt>
                <c:pt idx="2">
                  <c:v>TR Centru</c:v>
                </c:pt>
                <c:pt idx="3">
                  <c:v>TR Sud </c:v>
                </c:pt>
                <c:pt idx="4">
                  <c:v>TR Cahul</c:v>
                </c:pt>
                <c:pt idx="5">
                  <c:v>TR Chisinau BS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</c:v>
                </c:pt>
                <c:pt idx="1">
                  <c:v>80</c:v>
                </c:pt>
                <c:pt idx="2">
                  <c:v>96</c:v>
                </c:pt>
                <c:pt idx="3">
                  <c:v>33</c:v>
                </c:pt>
                <c:pt idx="4">
                  <c:v>13</c:v>
                </c:pt>
                <c:pt idx="5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Trezoreria de Stat</c:v>
                </c:pt>
                <c:pt idx="1">
                  <c:v>TR Nord</c:v>
                </c:pt>
                <c:pt idx="2">
                  <c:v>TR Centru</c:v>
                </c:pt>
                <c:pt idx="3">
                  <c:v>TR Sud </c:v>
                </c:pt>
                <c:pt idx="4">
                  <c:v>TR Cahul</c:v>
                </c:pt>
                <c:pt idx="5">
                  <c:v>TR Chisinau BS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30</c:v>
                </c:pt>
                <c:pt idx="1">
                  <c:v>28</c:v>
                </c:pt>
                <c:pt idx="2">
                  <c:v>30</c:v>
                </c:pt>
                <c:pt idx="3">
                  <c:v>10</c:v>
                </c:pt>
                <c:pt idx="4">
                  <c:v>4</c:v>
                </c:pt>
                <c:pt idx="5">
                  <c:v>18</c:v>
                </c:pt>
              </c:numCache>
            </c:numRef>
          </c:val>
        </c:ser>
        <c:axId val="78180736"/>
        <c:axId val="78182272"/>
      </c:barChart>
      <c:catAx>
        <c:axId val="781807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78182272"/>
        <c:crosses val="autoZero"/>
        <c:auto val="1"/>
        <c:lblAlgn val="ctr"/>
        <c:lblOffset val="100"/>
      </c:catAx>
      <c:valAx>
        <c:axId val="781822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781807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ru-RU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Trezoreriile Regionale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Trezoreriile Regionale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994</c:v>
                </c:pt>
              </c:numCache>
            </c:numRef>
          </c:val>
        </c:ser>
        <c:axId val="82987264"/>
        <c:axId val="82989056"/>
      </c:barChart>
      <c:catAx>
        <c:axId val="82987264"/>
        <c:scaling>
          <c:orientation val="minMax"/>
        </c:scaling>
        <c:axPos val="b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82989056"/>
        <c:crosses val="autoZero"/>
        <c:auto val="1"/>
        <c:lblAlgn val="ctr"/>
        <c:lblOffset val="100"/>
      </c:catAx>
      <c:valAx>
        <c:axId val="829890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829872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ru-RU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ro-RO" dirty="0" smtClean="0"/>
              <a:t>06.07.2016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xmlns="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70"/>
            <a:ext cx="10515600" cy="1054592"/>
          </a:xfrm>
        </p:spPr>
        <p:txBody>
          <a:bodyPr>
            <a:normAutofit fontScale="90000"/>
          </a:bodyPr>
          <a:lstStyle/>
          <a:p>
            <a:pPr lvl="0"/>
            <a:r>
              <a:rPr lang="ro-RO" dirty="0" smtClean="0"/>
              <a:t>Reorganizarea sistemului </a:t>
            </a:r>
            <a:r>
              <a:rPr lang="ro-RO" dirty="0" err="1" smtClean="0"/>
              <a:t>trezorerial</a:t>
            </a:r>
            <a:r>
              <a:rPr lang="ro-RO" dirty="0" smtClean="0"/>
              <a:t> al Ministerului Finanțelor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19450" y="6171167"/>
            <a:ext cx="67214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1300" b="1" dirty="0" smtClean="0"/>
              <a:t>Plămădeală Elena</a:t>
            </a:r>
            <a:endParaRPr lang="ro-RO" sz="1300" dirty="0" smtClean="0"/>
          </a:p>
          <a:p>
            <a:pPr algn="ctr"/>
            <a:r>
              <a:rPr lang="ro-RO" sz="1300" dirty="0" smtClean="0"/>
              <a:t>consultant principal, Secția metodologie, Direcția Trezoreria de Stat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xmlns="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0376" y="1363290"/>
          <a:ext cx="11137567" cy="5395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7567"/>
              </a:tblGrid>
              <a:tr h="731568">
                <a:tc>
                  <a:txBody>
                    <a:bodyPr/>
                    <a:lstStyle/>
                    <a:p>
                      <a:pPr algn="ctr"/>
                      <a:r>
                        <a:rPr lang="ro-RO" sz="3000" dirty="0" smtClean="0"/>
                        <a:t>Provocări</a:t>
                      </a:r>
                      <a:r>
                        <a:rPr lang="en-US" sz="3000" dirty="0" smtClean="0"/>
                        <a:t>/</a:t>
                      </a:r>
                      <a:r>
                        <a:rPr lang="ro-RO" sz="3000" baseline="0" dirty="0" smtClean="0"/>
                        <a:t>probleme, soluții (3)</a:t>
                      </a:r>
                      <a:endParaRPr lang="ru-RU" sz="3000" dirty="0"/>
                    </a:p>
                  </a:txBody>
                  <a:tcPr/>
                </a:tc>
              </a:tr>
              <a:tr h="4360534">
                <a:tc>
                  <a:txBody>
                    <a:bodyPr/>
                    <a:lstStyle/>
                    <a:p>
                      <a:r>
                        <a:rPr lang="ro-RO" sz="3000" dirty="0" smtClean="0"/>
                        <a:t>3. Micșorarea volumului </a:t>
                      </a:r>
                      <a:r>
                        <a:rPr lang="ro-RO" sz="3000" baseline="0" dirty="0" smtClean="0"/>
                        <a:t>documentelor prezentate pe suport de hârtie:</a:t>
                      </a:r>
                    </a:p>
                    <a:p>
                      <a:endParaRPr lang="ro-RO" sz="3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o-RO" sz="3000" baseline="0" dirty="0" smtClean="0"/>
                        <a:t> Extrasele din cont curent;</a:t>
                      </a:r>
                    </a:p>
                    <a:p>
                      <a:pPr>
                        <a:buFontTx/>
                        <a:buChar char="-"/>
                      </a:pPr>
                      <a:endParaRPr lang="ro-RO" sz="3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o-RO" sz="3000" dirty="0" smtClean="0"/>
                        <a:t> Indicația de repartizare a soldului</a:t>
                      </a:r>
                      <a:r>
                        <a:rPr lang="ro-RO" sz="3000" baseline="0" dirty="0" smtClean="0"/>
                        <a:t> mijloacelor bugetului  de nivelul II;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3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baseline="0" dirty="0" smtClean="0"/>
                        <a:t>- Fișele de executare.</a:t>
                      </a:r>
                    </a:p>
                    <a:p>
                      <a:endParaRPr lang="ru-RU" sz="3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.Provocări</a:t>
            </a:r>
            <a:r>
              <a:rPr lang="en-US" dirty="0" smtClean="0"/>
              <a:t>/p</a:t>
            </a:r>
            <a:r>
              <a:rPr lang="ro-RO" dirty="0" smtClean="0"/>
              <a:t>robleme, soluții (3)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5690" y="6256598"/>
            <a:ext cx="2743200" cy="365125"/>
          </a:xfrm>
        </p:spPr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00501" y="1363289"/>
          <a:ext cx="10987443" cy="4874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7443"/>
              </a:tblGrid>
              <a:tr h="873470">
                <a:tc>
                  <a:txBody>
                    <a:bodyPr/>
                    <a:lstStyle/>
                    <a:p>
                      <a:pPr algn="ctr"/>
                      <a:r>
                        <a:rPr lang="ro-RO" sz="3000" dirty="0" smtClean="0"/>
                        <a:t>Provocări/</a:t>
                      </a:r>
                      <a:r>
                        <a:rPr lang="ro-RO" sz="3000" baseline="0" dirty="0" smtClean="0"/>
                        <a:t>probleme, soluții (4)</a:t>
                      </a:r>
                      <a:endParaRPr lang="ru-RU" sz="3000" dirty="0"/>
                    </a:p>
                  </a:txBody>
                  <a:tcPr/>
                </a:tc>
              </a:tr>
              <a:tr h="746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dirty="0" smtClean="0"/>
                        <a:t>4. Lipsa de personal în Trezoreriile Regionale;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000" dirty="0" smtClean="0"/>
                    </a:p>
                  </a:txBody>
                  <a:tcPr/>
                </a:tc>
              </a:tr>
              <a:tr h="1101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baseline="0" dirty="0" smtClean="0"/>
                        <a:t>5. Sediile Trezoreriilor Regionale;</a:t>
                      </a:r>
                    </a:p>
                  </a:txBody>
                  <a:tcPr/>
                </a:tc>
              </a:tr>
              <a:tr h="18930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baseline="0" dirty="0" smtClean="0"/>
                        <a:t>6. Asigurarea colaboratorilor cu tehnică de lucru, printere, telefoane, etc.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.Provocări</a:t>
            </a:r>
            <a:r>
              <a:rPr lang="en-US" dirty="0" smtClean="0"/>
              <a:t>/p</a:t>
            </a:r>
            <a:r>
              <a:rPr lang="ro-RO" dirty="0" smtClean="0"/>
              <a:t>robleme, soluții (4)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5690" y="6256598"/>
            <a:ext cx="2743200" cy="365125"/>
          </a:xfrm>
        </p:spPr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438526" y="3555008"/>
            <a:ext cx="52771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lena.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p</a:t>
            </a:r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lamadeala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</a:t>
            </a:r>
            <a:r>
              <a:rPr lang="en-US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mf.gov.m</a:t>
            </a:r>
            <a:r>
              <a:rPr lang="ro-RO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d</a:t>
            </a:r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59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571036"/>
          </a:xfrm>
        </p:spPr>
        <p:txBody>
          <a:bodyPr/>
          <a:lstStyle/>
          <a:p>
            <a:pPr algn="l"/>
            <a:r>
              <a:rPr lang="en-US" sz="3000" b="1" dirty="0" err="1" smtClean="0"/>
              <a:t>Cuprins</a:t>
            </a:r>
            <a:r>
              <a:rPr lang="ro-RO" sz="3000" dirty="0" smtClean="0"/>
              <a:t>:</a:t>
            </a:r>
            <a:endParaRPr lang="en-US" sz="3000" dirty="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843149" y="2161308"/>
            <a:ext cx="10570029" cy="325347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Cadrul</a:t>
            </a:r>
            <a:r>
              <a:rPr lang="en-US" sz="3000" dirty="0" smtClean="0"/>
              <a:t> legal</a:t>
            </a:r>
            <a:r>
              <a:rPr lang="ro-RO" sz="3000" dirty="0" smtClean="0"/>
              <a:t>;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ro-RO" sz="3000" dirty="0" smtClean="0"/>
              <a:t>Sistemul trezorerial al Ministerului Finanțelor;</a:t>
            </a:r>
          </a:p>
          <a:p>
            <a:pPr marL="514350" indent="-514350">
              <a:buFont typeface="+mj-lt"/>
              <a:buAutoNum type="arabicPeriod"/>
            </a:pPr>
            <a:r>
              <a:rPr lang="ro-RO" sz="3000" dirty="0" smtClean="0"/>
              <a:t>Razele de deservire pentru Trezoreriile Regionale;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ro-RO" sz="3000" dirty="0" smtClean="0"/>
              <a:t>Provocări / probleme, soluții.</a:t>
            </a:r>
            <a:endParaRPr lang="en-US" sz="3000" dirty="0" smtClean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Cuprins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91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544" y="1062315"/>
            <a:ext cx="10515600" cy="669890"/>
          </a:xfrm>
        </p:spPr>
        <p:txBody>
          <a:bodyPr/>
          <a:lstStyle/>
          <a:p>
            <a:pPr marL="514350" indent="-514350"/>
            <a:r>
              <a:rPr lang="ro-RO" b="1" dirty="0" smtClean="0"/>
              <a:t>Cadrul legal:</a:t>
            </a:r>
            <a:r>
              <a:rPr lang="ro-RO" dirty="0" smtClean="0"/>
              <a:t/>
            </a:r>
            <a:br>
              <a:rPr lang="ro-RO" dirty="0" smtClean="0"/>
            </a:br>
            <a:endParaRPr lang="en-US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738" y="1632243"/>
            <a:ext cx="10977509" cy="3895107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333378"/>
              </a:buClr>
            </a:pPr>
            <a:r>
              <a:rPr lang="ro-RO" dirty="0" smtClean="0"/>
              <a:t>HG nr.911 din 25.07.2016 pentru aprobarea Strategiei privind reforma administrației publice centrale pentru anii 2016-2020 </a:t>
            </a:r>
            <a:r>
              <a:rPr lang="ro-RO" i="1" dirty="0" smtClean="0"/>
              <a:t>(MO </a:t>
            </a:r>
            <a:r>
              <a:rPr lang="vi-VN" i="1" dirty="0" smtClean="0"/>
              <a:t>nr. 256-264 art. 1033 din 12.08.2016</a:t>
            </a:r>
            <a:r>
              <a:rPr lang="ro-RO" i="1" dirty="0" smtClean="0"/>
              <a:t>);</a:t>
            </a: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  <a:p>
            <a:r>
              <a:rPr lang="vi-VN" dirty="0" smtClean="0"/>
              <a:t>H</a:t>
            </a:r>
            <a:r>
              <a:rPr lang="ro-RO" dirty="0" smtClean="0"/>
              <a:t>G</a:t>
            </a:r>
            <a:r>
              <a:rPr lang="vi-VN" dirty="0" smtClean="0"/>
              <a:t> </a:t>
            </a:r>
            <a:r>
              <a:rPr lang="ro-RO" dirty="0" smtClean="0"/>
              <a:t>nr.696 din 30.08.2017</a:t>
            </a:r>
            <a:r>
              <a:rPr lang="vi-VN" dirty="0" smtClean="0"/>
              <a:t>cu privire la organizarea şi funcţionarea Ministerului Finanţelor</a:t>
            </a:r>
            <a:r>
              <a:rPr lang="ro-RO" dirty="0" smtClean="0"/>
              <a:t> </a:t>
            </a:r>
            <a:r>
              <a:rPr lang="ro-RO" i="1" dirty="0" smtClean="0"/>
              <a:t>(MO </a:t>
            </a:r>
            <a:r>
              <a:rPr lang="vi-VN" i="1" dirty="0" smtClean="0"/>
              <a:t>nr. 329 art. 801 din 06.09.2017</a:t>
            </a:r>
            <a:r>
              <a:rPr lang="ro-RO" i="1" dirty="0" smtClean="0"/>
              <a:t>);</a:t>
            </a:r>
          </a:p>
          <a:p>
            <a:endParaRPr lang="vi-VN" dirty="0" smtClean="0"/>
          </a:p>
          <a:p>
            <a:r>
              <a:rPr lang="ro-RO" dirty="0" smtClean="0"/>
              <a:t>Ordinul ministrului finanțelor nr.144 din 27.11.2017 cu privire la stabilirea razelor de deservire a trezoreriilor regionale </a:t>
            </a:r>
            <a:r>
              <a:rPr lang="ro-RO" i="1" dirty="0" smtClean="0"/>
              <a:t>(MO </a:t>
            </a:r>
            <a:r>
              <a:rPr lang="en-US" i="1" dirty="0" smtClean="0"/>
              <a:t>nr. 434-439 art. 2241 din 15.12.2017</a:t>
            </a:r>
            <a:r>
              <a:rPr lang="ro-RO" i="1" dirty="0" smtClean="0"/>
              <a:t>).</a:t>
            </a:r>
            <a:endParaRPr lang="en-US" i="1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/>
            <a:r>
              <a:rPr lang="ro-RO" dirty="0" smtClean="0"/>
              <a:t>1.Cadrul legal</a:t>
            </a:r>
            <a:endParaRPr lang="en-US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24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39" y="3731924"/>
            <a:ext cx="5403273" cy="230074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+mj-lt"/>
                <a:cs typeface="Times New Roman" pitchFamily="18" charset="0"/>
              </a:rPr>
              <a:t>Sec</a:t>
            </a:r>
            <a:r>
              <a:rPr lang="ro-RO" dirty="0" smtClean="0">
                <a:latin typeface="+mj-lt"/>
                <a:cs typeface="Times New Roman" pitchFamily="18" charset="0"/>
              </a:rPr>
              <a:t>ț</a:t>
            </a:r>
            <a:r>
              <a:rPr lang="en-US" dirty="0" err="1" smtClean="0">
                <a:latin typeface="+mj-lt"/>
                <a:cs typeface="Times New Roman" pitchFamily="18" charset="0"/>
              </a:rPr>
              <a:t>ia</a:t>
            </a:r>
            <a:r>
              <a:rPr lang="ro-RO" dirty="0" smtClean="0">
                <a:latin typeface="+mj-lt"/>
                <a:cs typeface="Times New Roman" pitchFamily="18" charset="0"/>
              </a:rPr>
              <a:t> managementul lichidităților</a:t>
            </a:r>
          </a:p>
          <a:p>
            <a:pPr>
              <a:buFont typeface="Wingdings" pitchFamily="2" charset="2"/>
              <a:buChar char="§"/>
            </a:pPr>
            <a:r>
              <a:rPr lang="ro-RO" dirty="0" smtClean="0">
                <a:latin typeface="+mj-lt"/>
                <a:cs typeface="Times New Roman" pitchFamily="18" charset="0"/>
              </a:rPr>
              <a:t>Secția operațională</a:t>
            </a:r>
          </a:p>
          <a:p>
            <a:pPr>
              <a:buFont typeface="Wingdings" pitchFamily="2" charset="2"/>
              <a:buChar char="§"/>
            </a:pPr>
            <a:r>
              <a:rPr lang="ro-RO" dirty="0" smtClean="0">
                <a:latin typeface="+mj-lt"/>
                <a:cs typeface="Times New Roman" pitchFamily="18" charset="0"/>
              </a:rPr>
              <a:t>Secția metodologie</a:t>
            </a:r>
          </a:p>
          <a:p>
            <a:pPr>
              <a:buFont typeface="Wingdings" pitchFamily="2" charset="2"/>
              <a:buChar char="§"/>
            </a:pPr>
            <a:r>
              <a:rPr lang="ro-RO" dirty="0" smtClean="0">
                <a:latin typeface="+mj-lt"/>
                <a:cs typeface="Times New Roman" pitchFamily="18" charset="0"/>
              </a:rPr>
              <a:t>Secția raportare</a:t>
            </a: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48413" y="260771"/>
            <a:ext cx="5396897" cy="33832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al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Ministerului Finanţelor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58940" y="3651661"/>
            <a:ext cx="5403273" cy="363384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MF-TR Nord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ro-RO" sz="2800" dirty="0" smtClean="0">
                <a:latin typeface="+mj-lt"/>
                <a:cs typeface="Times New Roman" pitchFamily="18" charset="0"/>
              </a:rPr>
              <a:t>MF-TR Centru</a:t>
            </a: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ro-RO" sz="2800" dirty="0" smtClean="0">
                <a:latin typeface="+mj-lt"/>
                <a:cs typeface="Times New Roman" pitchFamily="18" charset="0"/>
              </a:rPr>
              <a:t>MF-TR 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Sud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ro-RO" sz="2800" dirty="0" smtClean="0">
                <a:latin typeface="+mj-lt"/>
                <a:cs typeface="Times New Roman" pitchFamily="18" charset="0"/>
              </a:rPr>
              <a:t>MF-TR 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Cahul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ro-RO" sz="2800" dirty="0" smtClean="0">
                <a:latin typeface="+mj-lt"/>
                <a:cs typeface="Times New Roman" pitchFamily="18" charset="0"/>
              </a:rPr>
              <a:t>MF-TR Chișinău bugetul de stat</a:t>
            </a: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9419" y="1175656"/>
            <a:ext cx="8692738" cy="8906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err="1" smtClean="0">
                <a:latin typeface="Lato Black"/>
                <a:cs typeface="Times New Roman" pitchFamily="18" charset="0"/>
              </a:rPr>
              <a:t>Sistemul</a:t>
            </a:r>
            <a:r>
              <a:rPr lang="en-US" sz="3000" b="1" dirty="0" smtClean="0">
                <a:latin typeface="Lato Black"/>
                <a:cs typeface="Times New Roman" pitchFamily="18" charset="0"/>
              </a:rPr>
              <a:t> </a:t>
            </a:r>
            <a:r>
              <a:rPr lang="en-US" sz="3000" b="1" dirty="0" err="1" smtClean="0">
                <a:latin typeface="Lato Black"/>
                <a:cs typeface="Times New Roman" pitchFamily="18" charset="0"/>
              </a:rPr>
              <a:t>trezorerial</a:t>
            </a:r>
            <a:r>
              <a:rPr lang="en-US" sz="3000" b="1" dirty="0" smtClean="0">
                <a:latin typeface="Lato Black"/>
                <a:cs typeface="Times New Roman" pitchFamily="18" charset="0"/>
              </a:rPr>
              <a:t> al</a:t>
            </a:r>
            <a:r>
              <a:rPr lang="ro-RO" sz="3000" b="1" dirty="0" smtClean="0">
                <a:latin typeface="Lato Black"/>
                <a:cs typeface="Times New Roman" pitchFamily="18" charset="0"/>
              </a:rPr>
              <a:t> Ministerului Finanţelor</a:t>
            </a:r>
            <a:endParaRPr lang="en-US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Lato Blac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33308" y="2576945"/>
            <a:ext cx="4901643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 algn="ctr" defTabSz="914400">
              <a:lnSpc>
                <a:spcPct val="90000"/>
              </a:lnSpc>
              <a:spcBef>
                <a:spcPts val="1000"/>
              </a:spcBef>
            </a:pPr>
            <a:r>
              <a:rPr lang="ro-RO" sz="2800" b="1" dirty="0" smtClean="0">
                <a:latin typeface="+mj-lt"/>
                <a:cs typeface="Times New Roman" pitchFamily="18" charset="0"/>
              </a:rPr>
              <a:t>5 Trezorerii Regionale ale Ministerului Finanţelor</a:t>
            </a:r>
            <a:endParaRPr lang="en-US" sz="2800" b="1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903" y="2574966"/>
            <a:ext cx="450450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2800" b="1" dirty="0" smtClean="0">
                <a:latin typeface="+mj-lt"/>
                <a:cs typeface="Times New Roman" pitchFamily="18" charset="0"/>
              </a:rPr>
              <a:t>Direcţia Trezoreria de Stat</a:t>
            </a:r>
            <a:endParaRPr lang="en-US" sz="2800" b="1" dirty="0" smtClean="0">
              <a:latin typeface="+mj-lt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stCxn id="8" idx="2"/>
            <a:endCxn id="11" idx="0"/>
          </p:cNvCxnSpPr>
          <p:nvPr/>
        </p:nvCxnSpPr>
        <p:spPr>
          <a:xfrm rot="5400000">
            <a:off x="4039642" y="688819"/>
            <a:ext cx="508659" cy="3263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10" idx="0"/>
          </p:cNvCxnSpPr>
          <p:nvPr/>
        </p:nvCxnSpPr>
        <p:spPr>
          <a:xfrm rot="16200000" flipH="1">
            <a:off x="7299640" y="692455"/>
            <a:ext cx="510638" cy="3258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928260" y="2885704"/>
            <a:ext cx="18169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4887884" y="3175461"/>
            <a:ext cx="1828800" cy="33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4"/>
          <p:cNvSpPr txBox="1">
            <a:spLocks/>
          </p:cNvSpPr>
          <p:nvPr/>
        </p:nvSpPr>
        <p:spPr>
          <a:xfrm>
            <a:off x="990600" y="65087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</a:t>
            </a:r>
            <a:r>
              <a:rPr kumimoji="0" lang="ro-RO" sz="11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.0</a:t>
            </a: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o-RO" sz="11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.201</a:t>
            </a: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Numărul de col</a:t>
            </a:r>
            <a:r>
              <a:rPr lang="en-US" dirty="0" smtClean="0"/>
              <a:t>a</a:t>
            </a:r>
            <a:r>
              <a:rPr lang="ro-RO" dirty="0" err="1" smtClean="0"/>
              <a:t>boratori</a:t>
            </a:r>
            <a:r>
              <a:rPr lang="ro-RO" dirty="0" smtClean="0"/>
              <a:t> din cadrul sistemului trezorerial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51793" y="2081048"/>
          <a:ext cx="10783615" cy="4035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48413" y="260770"/>
            <a:ext cx="5333835" cy="35408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al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Ministerului Finanţelor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9255" y="3862551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41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3751" y="4177862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30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90041" y="2916621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80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47241" y="4177863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28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03531" y="2475187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96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044965" y="4146332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30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01255" y="4035973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33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558455" y="4635063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10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67448" y="4572001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13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071945" y="4792718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5173" y="4067504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33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585435" y="4430111"/>
            <a:ext cx="441435" cy="315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17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Numărul de operațiuni ce ii revin unei unități de personal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51793" y="2081048"/>
          <a:ext cx="10783615" cy="4035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48413" y="260770"/>
            <a:ext cx="5333835" cy="35408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al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Ministerului Finanţelor (3)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1753" y="1413163"/>
            <a:ext cx="6722225" cy="1113906"/>
          </a:xfrm>
        </p:spPr>
        <p:txBody>
          <a:bodyPr/>
          <a:lstStyle/>
          <a:p>
            <a:r>
              <a:rPr lang="ro-RO" dirty="0" smtClean="0"/>
              <a:t>Razele de deservire pentru Trezoreriile Region</a:t>
            </a:r>
            <a:r>
              <a:rPr lang="en-US" dirty="0" smtClean="0"/>
              <a:t>ale</a:t>
            </a:r>
            <a:endParaRPr lang="en-US" dirty="0"/>
          </a:p>
        </p:txBody>
      </p:sp>
      <p:pic>
        <p:nvPicPr>
          <p:cNvPr id="7" name="Содержимое 6" descr="Moldova_harta_administrativa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1025" y="1268965"/>
            <a:ext cx="4511128" cy="5589035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522027" y="260770"/>
            <a:ext cx="5831774" cy="343387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ro-RO" dirty="0" smtClean="0"/>
              <a:t>Razele de deservire pentru Trezoreriile Regionale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377050" y="2924893"/>
            <a:ext cx="4978136" cy="317664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MF-TR Nord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MF-TR Centru</a:t>
            </a: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MF-TR 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Sud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MF-TR </a:t>
            </a:r>
            <a:r>
              <a:rPr kumimoji="0" lang="ro-RO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Cahul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MF-TR </a:t>
            </a: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 bugetul de stat</a:t>
            </a: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</a:pP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o-R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9968" y="2942704"/>
            <a:ext cx="498391" cy="48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2037" y="3505406"/>
            <a:ext cx="506245" cy="48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81083" y="4038341"/>
            <a:ext cx="479851" cy="43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90520" y="4518056"/>
            <a:ext cx="503849" cy="45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78746" y="5014481"/>
            <a:ext cx="518952" cy="48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122646" y="1064524"/>
          <a:ext cx="10153281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3281"/>
              </a:tblGrid>
              <a:tr h="505251">
                <a:tc>
                  <a:txBody>
                    <a:bodyPr/>
                    <a:lstStyle/>
                    <a:p>
                      <a:pPr algn="ctr"/>
                      <a:r>
                        <a:rPr lang="ro-RO" sz="3000" dirty="0" smtClean="0"/>
                        <a:t>Provocări</a:t>
                      </a:r>
                      <a:r>
                        <a:rPr lang="en-US" sz="3000" dirty="0" smtClean="0"/>
                        <a:t>/</a:t>
                      </a:r>
                      <a:r>
                        <a:rPr lang="ro-RO" sz="3000" baseline="0" dirty="0" smtClean="0"/>
                        <a:t>probleme, soluții (1)</a:t>
                      </a:r>
                      <a:endParaRPr lang="ru-RU" sz="3000" dirty="0"/>
                    </a:p>
                  </a:txBody>
                  <a:tcPr/>
                </a:tc>
              </a:tr>
              <a:tr h="4898124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None/>
                        <a:defRPr/>
                      </a:pPr>
                      <a:r>
                        <a:rPr lang="en-US" sz="3000" b="1" dirty="0" err="1" smtClean="0"/>
                        <a:t>Extinderea</a:t>
                      </a:r>
                      <a:r>
                        <a:rPr lang="en-US" sz="3000" b="1" baseline="0" dirty="0" smtClean="0"/>
                        <a:t> d</a:t>
                      </a:r>
                      <a:r>
                        <a:rPr lang="ro-RO" sz="3000" b="1" dirty="0" err="1" smtClean="0"/>
                        <a:t>eservirii</a:t>
                      </a:r>
                      <a:r>
                        <a:rPr lang="ro-RO" sz="3000" b="1" dirty="0" smtClean="0"/>
                        <a:t> la distanță: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None/>
                        <a:defRPr/>
                      </a:pPr>
                      <a:r>
                        <a:rPr lang="ro-RO" sz="3000" dirty="0" smtClean="0"/>
                        <a:t>1. Prezentarea contractelor pentru înregistrare la TR până la lansarea contractelor de achiziții publice electronice: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Char char="-"/>
                        <a:defRPr/>
                      </a:pPr>
                      <a:r>
                        <a:rPr lang="ro-RO" sz="3000" dirty="0" smtClean="0"/>
                        <a:t> ordinul administratorului ÎS </a:t>
                      </a:r>
                      <a:r>
                        <a:rPr lang="ro-RO" sz="3000" dirty="0" err="1" smtClean="0"/>
                        <a:t>Fintehinform</a:t>
                      </a:r>
                      <a:r>
                        <a:rPr lang="ro-RO" sz="3000" dirty="0" smtClean="0"/>
                        <a:t> nr.06-G din 16.01.2018;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Char char="-"/>
                        <a:defRPr/>
                      </a:pPr>
                      <a:r>
                        <a:rPr lang="ro-RO" sz="3000" dirty="0" smtClean="0"/>
                        <a:t> Indicația conducerii DTS nr.1 din 16.01.18;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Char char="-"/>
                        <a:defRPr/>
                      </a:pPr>
                      <a:r>
                        <a:rPr lang="ro-RO" sz="3000" dirty="0" smtClean="0"/>
                        <a:t> graficul de recepționare/</a:t>
                      </a:r>
                      <a:r>
                        <a:rPr lang="en-US" sz="3000" dirty="0" smtClean="0"/>
                        <a:t>trans</a:t>
                      </a:r>
                      <a:r>
                        <a:rPr lang="ro-RO" sz="3000" dirty="0" smtClean="0"/>
                        <a:t>mi</a:t>
                      </a:r>
                      <a:r>
                        <a:rPr lang="en-US" sz="3000" dirty="0" err="1" smtClean="0"/>
                        <a:t>te</a:t>
                      </a:r>
                      <a:r>
                        <a:rPr lang="ro-RO" sz="3000" dirty="0" smtClean="0"/>
                        <a:t>re a contractelor;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Char char="-"/>
                        <a:defRPr/>
                      </a:pPr>
                      <a:r>
                        <a:rPr lang="ro-RO" sz="3000" dirty="0" smtClean="0"/>
                        <a:t> registrul contractelor neînregistrate;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Char char="-"/>
                        <a:defRPr/>
                      </a:pPr>
                      <a:r>
                        <a:rPr lang="ro-RO" sz="3000" dirty="0" smtClean="0"/>
                        <a:t> recipisa. </a:t>
                      </a:r>
                    </a:p>
                    <a:p>
                      <a:endParaRPr lang="ru-RU" sz="3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.Provocări</a:t>
            </a:r>
            <a:r>
              <a:rPr lang="en-US" dirty="0" smtClean="0"/>
              <a:t>/p</a:t>
            </a:r>
            <a:r>
              <a:rPr lang="ro-RO" dirty="0" smtClean="0"/>
              <a:t>robleme, soluții (1)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5690" y="6256598"/>
            <a:ext cx="2743200" cy="365125"/>
          </a:xfrm>
        </p:spPr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736980" y="1363288"/>
          <a:ext cx="11122924" cy="4095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2924"/>
              </a:tblGrid>
              <a:tr h="1029815">
                <a:tc>
                  <a:txBody>
                    <a:bodyPr/>
                    <a:lstStyle/>
                    <a:p>
                      <a:pPr algn="ctr"/>
                      <a:r>
                        <a:rPr lang="ro-RO" sz="3000" dirty="0" smtClean="0"/>
                        <a:t>Provocări</a:t>
                      </a:r>
                      <a:r>
                        <a:rPr lang="en-US" sz="3000" dirty="0" smtClean="0"/>
                        <a:t>/</a:t>
                      </a:r>
                      <a:r>
                        <a:rPr lang="ro-RO" sz="3000" baseline="0" dirty="0" smtClean="0"/>
                        <a:t>probleme, soluții (2)</a:t>
                      </a:r>
                      <a:endParaRPr lang="ru-RU" sz="3000" dirty="0"/>
                    </a:p>
                  </a:txBody>
                  <a:tcPr/>
                </a:tc>
              </a:tr>
              <a:tr h="3066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dirty="0" smtClean="0"/>
                        <a:t>2. Automatizarea operațiunilor pentru care MF</a:t>
                      </a:r>
                      <a:r>
                        <a:rPr lang="ro-RO" sz="3000" baseline="0" dirty="0" smtClean="0"/>
                        <a:t> contractează serviciile bănci</a:t>
                      </a:r>
                      <a:r>
                        <a:rPr lang="en-US" sz="3000" baseline="0" dirty="0" err="1" smtClean="0"/>
                        <a:t>i</a:t>
                      </a:r>
                      <a:r>
                        <a:rPr lang="ro-RO" sz="3000" baseline="0" dirty="0" smtClean="0"/>
                        <a:t> comerciale</a:t>
                      </a:r>
                      <a:r>
                        <a:rPr lang="en-US" sz="3000" baseline="0" dirty="0" smtClean="0"/>
                        <a:t> (B.C. “Moldova </a:t>
                      </a:r>
                      <a:r>
                        <a:rPr lang="en-US" sz="3000" baseline="0" dirty="0" err="1" smtClean="0"/>
                        <a:t>Agroindbank</a:t>
                      </a:r>
                      <a:r>
                        <a:rPr lang="en-US" sz="3000" baseline="0" dirty="0" smtClean="0"/>
                        <a:t>” S.A.)</a:t>
                      </a:r>
                      <a:r>
                        <a:rPr lang="ro-RO" sz="3000" baseline="0" dirty="0" smtClean="0"/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3000" baseline="0" dirty="0" smtClean="0"/>
                        <a:t>- delegațiile </a:t>
                      </a:r>
                      <a:r>
                        <a:rPr lang="en-US" sz="3000" baseline="0" dirty="0" err="1" smtClean="0"/>
                        <a:t>electronice</a:t>
                      </a:r>
                      <a:r>
                        <a:rPr lang="ro-RO" sz="3000" baseline="0" dirty="0" smtClean="0"/>
                        <a:t>;</a:t>
                      </a:r>
                      <a:endParaRPr lang="ru-RU" sz="3000" dirty="0" smtClean="0"/>
                    </a:p>
                    <a:p>
                      <a:endParaRPr lang="en-US" sz="3000" dirty="0" smtClean="0"/>
                    </a:p>
                    <a:p>
                      <a:r>
                        <a:rPr lang="ro-RO" sz="3000" dirty="0" smtClean="0"/>
                        <a:t>- plățile în valută</a:t>
                      </a:r>
                      <a:r>
                        <a:rPr lang="en-US" sz="3000" dirty="0" smtClean="0"/>
                        <a:t> </a:t>
                      </a:r>
                      <a:r>
                        <a:rPr lang="ro-RO" sz="3000" dirty="0" smtClean="0"/>
                        <a:t>străină.</a:t>
                      </a:r>
                      <a:endParaRPr lang="ru-RU" sz="3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.Provocări</a:t>
            </a:r>
            <a:r>
              <a:rPr lang="en-US" dirty="0" smtClean="0"/>
              <a:t>/p</a:t>
            </a:r>
            <a:r>
              <a:rPr lang="ro-RO" dirty="0" smtClean="0"/>
              <a:t>robleme, soluții (2)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5690" y="6256598"/>
            <a:ext cx="2743200" cy="365125"/>
          </a:xfrm>
        </p:spPr>
        <p:txBody>
          <a:bodyPr/>
          <a:lstStyle/>
          <a:p>
            <a:r>
              <a:rPr lang="en-US" dirty="0" smtClean="0"/>
              <a:t>24</a:t>
            </a:r>
            <a:r>
              <a:rPr lang="ro-RO" dirty="0" smtClean="0"/>
              <a:t>.0</a:t>
            </a:r>
            <a:r>
              <a:rPr lang="en-US" dirty="0" smtClean="0"/>
              <a:t>1</a:t>
            </a:r>
            <a:r>
              <a:rPr lang="ro-RO" dirty="0" smtClean="0"/>
              <a:t>.201</a:t>
            </a:r>
            <a:r>
              <a:rPr lang="en-US" dirty="0" smtClean="0"/>
              <a:t>8</a:t>
            </a: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2099</TotalTime>
  <Words>494</Words>
  <Application>Microsoft Office PowerPoint</Application>
  <PresentationFormat>Custom</PresentationFormat>
  <Paragraphs>111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prezentare</vt:lpstr>
      <vt:lpstr>Reorganizarea sistemului trezorerial al Ministerului Finanțelor </vt:lpstr>
      <vt:lpstr>Cuprins:</vt:lpstr>
      <vt:lpstr>Cadrul legal: </vt:lpstr>
      <vt:lpstr>Slide 4</vt:lpstr>
      <vt:lpstr>Numărul de colaboratori din cadrul sistemului trezorerial</vt:lpstr>
      <vt:lpstr>Numărul de operațiuni ce ii revin unei unități de personal</vt:lpstr>
      <vt:lpstr>Razele de deservire pentru Trezoreriile Regionale</vt:lpstr>
      <vt:lpstr>Slide 8</vt:lpstr>
      <vt:lpstr>Slide 9</vt:lpstr>
      <vt:lpstr>Slide 10</vt:lpstr>
      <vt:lpstr>Slide 11</vt:lpstr>
      <vt:lpstr>Slide 12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plamadeal2</cp:lastModifiedBy>
  <cp:revision>190</cp:revision>
  <dcterms:created xsi:type="dcterms:W3CDTF">2017-07-06T11:56:25Z</dcterms:created>
  <dcterms:modified xsi:type="dcterms:W3CDTF">2018-01-25T11:11:36Z</dcterms:modified>
</cp:coreProperties>
</file>