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63" r:id="rId4"/>
    <p:sldId id="291" r:id="rId5"/>
    <p:sldId id="289" r:id="rId6"/>
    <p:sldId id="265" r:id="rId7"/>
    <p:sldId id="292" r:id="rId8"/>
    <p:sldId id="266" r:id="rId9"/>
    <p:sldId id="272" r:id="rId10"/>
    <p:sldId id="293" r:id="rId11"/>
    <p:sldId id="287" r:id="rId12"/>
    <p:sldId id="283" r:id="rId13"/>
    <p:sldId id="286" r:id="rId14"/>
    <p:sldId id="284" r:id="rId15"/>
    <p:sldId id="290" r:id="rId16"/>
    <p:sldId id="273" r:id="rId17"/>
    <p:sldId id="274" r:id="rId18"/>
    <p:sldId id="276" r:id="rId19"/>
    <p:sldId id="288" r:id="rId20"/>
    <p:sldId id="268" r:id="rId21"/>
    <p:sldId id="281" r:id="rId22"/>
    <p:sldId id="280" r:id="rId23"/>
    <p:sldId id="262" r:id="rId2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0624"/>
    <a:srgbClr val="996600"/>
    <a:srgbClr val="3366CC"/>
    <a:srgbClr val="F8F8F8"/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13" autoAdjust="0"/>
    <p:restoredTop sz="96404" autoAdjust="0"/>
  </p:normalViewPr>
  <p:slideViewPr>
    <p:cSldViewPr snapToGrid="0">
      <p:cViewPr varScale="1">
        <p:scale>
          <a:sx n="104" d="100"/>
          <a:sy n="104" d="100"/>
        </p:scale>
        <p:origin x="114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uricelidi\Downloads\Datorii%20APC%20si%20APL%20%20pe%20luni%20p.60%20-2018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uricelidi\Downloads\Datorii%20APC%20si%20APL%20%20pe%20luni%20p.60%20-2018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rgbClr val="996600">
                <a:alpha val="87843"/>
              </a:srgbClr>
            </a:solidFill>
            <a:ln cap="rnd">
              <a:solidFill>
                <a:schemeClr val="accent1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  <a:softEdge rad="127000"/>
            </a:effectLst>
            <a:scene3d>
              <a:camera prst="orthographicFront"/>
              <a:lightRig rig="chilly" dir="t">
                <a:rot lat="0" lon="0" rev="7200000"/>
              </a:lightRig>
            </a:scene3d>
            <a:sp3d prstMaterial="softEdge">
              <a:bevelT w="241300" h="88900" prst="coolSlant"/>
              <a:bevelB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'[Datorii APC si APL  pe luni p.60 -2018.xls]2018'!$E$13:$O$13</c:f>
              <c:strCache>
                <c:ptCount val="11"/>
                <c:pt idx="0">
                  <c:v>31.12.2017</c:v>
                </c:pt>
                <c:pt idx="1">
                  <c:v>31.01.2018</c:v>
                </c:pt>
                <c:pt idx="2">
                  <c:v>28.02.2018</c:v>
                </c:pt>
                <c:pt idx="3">
                  <c:v>31.03.2018</c:v>
                </c:pt>
                <c:pt idx="4">
                  <c:v>30.04.2018</c:v>
                </c:pt>
                <c:pt idx="5">
                  <c:v>31.05.2018</c:v>
                </c:pt>
                <c:pt idx="6">
                  <c:v>30.06.2018</c:v>
                </c:pt>
                <c:pt idx="7">
                  <c:v>31.07.2018</c:v>
                </c:pt>
                <c:pt idx="8">
                  <c:v>31.08.2017</c:v>
                </c:pt>
                <c:pt idx="9">
                  <c:v>30.09.2018</c:v>
                </c:pt>
                <c:pt idx="10">
                  <c:v>31.10.2018</c:v>
                </c:pt>
              </c:strCache>
            </c:strRef>
          </c:cat>
          <c:val>
            <c:numRef>
              <c:f>'[Datorii APC si APL  pe luni p.60 -2018.xls]2018'!$E$15:$O$15</c:f>
              <c:numCache>
                <c:formatCode>0.0</c:formatCode>
                <c:ptCount val="11"/>
                <c:pt idx="0">
                  <c:v>10.199999999999999</c:v>
                </c:pt>
                <c:pt idx="1">
                  <c:v>44.8</c:v>
                </c:pt>
                <c:pt idx="2">
                  <c:v>13.1</c:v>
                </c:pt>
                <c:pt idx="3">
                  <c:v>11.4</c:v>
                </c:pt>
                <c:pt idx="4">
                  <c:v>11.6</c:v>
                </c:pt>
                <c:pt idx="5">
                  <c:v>15.3</c:v>
                </c:pt>
                <c:pt idx="6">
                  <c:v>14.9</c:v>
                </c:pt>
                <c:pt idx="7">
                  <c:v>15.9</c:v>
                </c:pt>
                <c:pt idx="8">
                  <c:v>17.3</c:v>
                </c:pt>
                <c:pt idx="9">
                  <c:v>13.9</c:v>
                </c:pt>
                <c:pt idx="10">
                  <c:v>20.100000000000001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93-434E-BF27-D9DB5AF60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44"/>
        <c:axId val="384206112"/>
        <c:axId val="38420854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'[Datorii APC si APL  pe luni p.60 -2018.xls]2018'!$E$13:$O$13</c15:sqref>
                        </c15:formulaRef>
                      </c:ext>
                    </c:extLst>
                    <c:strCache>
                      <c:ptCount val="11"/>
                      <c:pt idx="0">
                        <c:v>31.12.2017</c:v>
                      </c:pt>
                      <c:pt idx="1">
                        <c:v>31.01.2018</c:v>
                      </c:pt>
                      <c:pt idx="2">
                        <c:v>28.02.2018</c:v>
                      </c:pt>
                      <c:pt idx="3">
                        <c:v>31.03.2018</c:v>
                      </c:pt>
                      <c:pt idx="4">
                        <c:v>30.04.2018</c:v>
                      </c:pt>
                      <c:pt idx="5">
                        <c:v>31.05.2018</c:v>
                      </c:pt>
                      <c:pt idx="6">
                        <c:v>30.06.2018</c:v>
                      </c:pt>
                      <c:pt idx="7">
                        <c:v>31.07.2018</c:v>
                      </c:pt>
                      <c:pt idx="8">
                        <c:v>31.08.2017</c:v>
                      </c:pt>
                      <c:pt idx="9">
                        <c:v>30.09.2018</c:v>
                      </c:pt>
                      <c:pt idx="10">
                        <c:v>31.10.2018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'[Datorii APC si APL  pe luni p.60 -2018.xls]2018'!$E$14:$O$14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F093-434E-BF27-D9DB5AF607EA}"/>
                  </c:ext>
                </c:extLst>
              </c15:ser>
            </c15:filteredBarSeries>
          </c:ext>
        </c:extLst>
      </c:barChart>
      <c:catAx>
        <c:axId val="384206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4208544"/>
        <c:crosses val="autoZero"/>
        <c:auto val="1"/>
        <c:lblAlgn val="ctr"/>
        <c:lblOffset val="100"/>
        <c:noMultiLvlLbl val="0"/>
      </c:catAx>
      <c:valAx>
        <c:axId val="38420854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384206112"/>
        <c:crosses val="autoZero"/>
        <c:crossBetween val="between"/>
      </c:valAx>
      <c:spPr>
        <a:noFill/>
        <a:ln>
          <a:solidFill>
            <a:schemeClr val="accent1">
              <a:lumMod val="20000"/>
              <a:lumOff val="80000"/>
            </a:schemeClr>
          </a:solidFill>
        </a:ln>
        <a:effectLst>
          <a:glow rad="101600">
            <a:schemeClr val="accent1">
              <a:satMod val="175000"/>
              <a:alpha val="40000"/>
            </a:schemeClr>
          </a:glow>
          <a:outerShdw blurRad="50800" dist="25400" dir="5400000" algn="ctr" rotWithShape="0">
            <a:srgbClr val="000000">
              <a:alpha val="43137"/>
            </a:srgbClr>
          </a:outerShdw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chemeClr val="accent1">
                <a:tint val="77000"/>
              </a:schemeClr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  <a:softEdge rad="177800"/>
            </a:effectLst>
            <a:scene3d>
              <a:camera prst="orthographicFront"/>
              <a:lightRig rig="harsh" dir="t"/>
            </a:scene3d>
            <a:sp3d prstMaterial="matte">
              <a:bevelT w="241300" h="88900" prst="coolSlant"/>
              <a:bevelB w="95250" prst="artDeco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940624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'[Datorii APC si APL  pe luni p.60 -2018.xls]2018'!$E$13:$O$13</c:f>
              <c:strCache>
                <c:ptCount val="11"/>
                <c:pt idx="0">
                  <c:v>31.12.2017</c:v>
                </c:pt>
                <c:pt idx="1">
                  <c:v>31.01.2018</c:v>
                </c:pt>
                <c:pt idx="2">
                  <c:v>28.02.2018</c:v>
                </c:pt>
                <c:pt idx="3">
                  <c:v>31.03.2018</c:v>
                </c:pt>
                <c:pt idx="4">
                  <c:v>30.04.2018</c:v>
                </c:pt>
                <c:pt idx="5">
                  <c:v>31.05.2018</c:v>
                </c:pt>
                <c:pt idx="6">
                  <c:v>30.06.2018</c:v>
                </c:pt>
                <c:pt idx="7">
                  <c:v>31.07.2018</c:v>
                </c:pt>
                <c:pt idx="8">
                  <c:v>31.08.2017</c:v>
                </c:pt>
                <c:pt idx="9">
                  <c:v>30.09.2018</c:v>
                </c:pt>
                <c:pt idx="10">
                  <c:v>31.10.2018</c:v>
                </c:pt>
              </c:strCache>
            </c:strRef>
          </c:cat>
          <c:val>
            <c:numRef>
              <c:f>'[Datorii APC si APL  pe luni p.60 -2018.xls]2018'!$E$15:$O$15</c:f>
              <c:numCache>
                <c:formatCode>0.0</c:formatCode>
                <c:ptCount val="11"/>
                <c:pt idx="0">
                  <c:v>34</c:v>
                </c:pt>
                <c:pt idx="1">
                  <c:v>44.8</c:v>
                </c:pt>
                <c:pt idx="2">
                  <c:v>42.8</c:v>
                </c:pt>
                <c:pt idx="3">
                  <c:v>40.5</c:v>
                </c:pt>
                <c:pt idx="4">
                  <c:v>50.2</c:v>
                </c:pt>
                <c:pt idx="5">
                  <c:v>44.9</c:v>
                </c:pt>
                <c:pt idx="6">
                  <c:v>30.5</c:v>
                </c:pt>
                <c:pt idx="7">
                  <c:v>30</c:v>
                </c:pt>
                <c:pt idx="8">
                  <c:v>28.7</c:v>
                </c:pt>
                <c:pt idx="9">
                  <c:v>26.9</c:v>
                </c:pt>
                <c:pt idx="10">
                  <c:v>32.6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C2-4877-85BC-2EAF384696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44"/>
        <c:axId val="384298464"/>
        <c:axId val="38431783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1">
                      <a:shade val="7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'[Datorii APC si APL  pe luni p.60 -2018.xls]2018'!$E$13:$O$13</c15:sqref>
                        </c15:formulaRef>
                      </c:ext>
                    </c:extLst>
                    <c:strCache>
                      <c:ptCount val="11"/>
                      <c:pt idx="0">
                        <c:v>31.12.2017</c:v>
                      </c:pt>
                      <c:pt idx="1">
                        <c:v>31.01.2018</c:v>
                      </c:pt>
                      <c:pt idx="2">
                        <c:v>28.02.2018</c:v>
                      </c:pt>
                      <c:pt idx="3">
                        <c:v>31.03.2018</c:v>
                      </c:pt>
                      <c:pt idx="4">
                        <c:v>30.04.2018</c:v>
                      </c:pt>
                      <c:pt idx="5">
                        <c:v>31.05.2018</c:v>
                      </c:pt>
                      <c:pt idx="6">
                        <c:v>30.06.2018</c:v>
                      </c:pt>
                      <c:pt idx="7">
                        <c:v>31.07.2018</c:v>
                      </c:pt>
                      <c:pt idx="8">
                        <c:v>31.08.2017</c:v>
                      </c:pt>
                      <c:pt idx="9">
                        <c:v>30.09.2018</c:v>
                      </c:pt>
                      <c:pt idx="10">
                        <c:v>31.10.2018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'[Datorii APC si APL  pe luni p.60 -2018.xls]2018'!$E$14:$O$14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99C2-4877-85BC-2EAF38469674}"/>
                  </c:ext>
                </c:extLst>
              </c15:ser>
            </c15:filteredBarSeries>
          </c:ext>
        </c:extLst>
      </c:barChart>
      <c:catAx>
        <c:axId val="384298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4317832"/>
        <c:crosses val="autoZero"/>
        <c:auto val="1"/>
        <c:lblAlgn val="ctr"/>
        <c:lblOffset val="100"/>
        <c:noMultiLvlLbl val="0"/>
      </c:catAx>
      <c:valAx>
        <c:axId val="38431783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384298464"/>
        <c:crosses val="autoZero"/>
        <c:crossBetween val="between"/>
      </c:valAx>
      <c:spPr>
        <a:noFill/>
        <a:ln>
          <a:solidFill>
            <a:schemeClr val="accent1">
              <a:lumMod val="20000"/>
              <a:lumOff val="80000"/>
            </a:schemeClr>
          </a:solidFill>
        </a:ln>
        <a:effectLst>
          <a:glow rad="101600">
            <a:schemeClr val="accent1">
              <a:satMod val="175000"/>
              <a:alpha val="40000"/>
            </a:schemeClr>
          </a:glow>
          <a:outerShdw blurRad="50800" dist="25400" dir="5400000" algn="ctr" rotWithShape="0">
            <a:srgbClr val="000000">
              <a:alpha val="43137"/>
            </a:srgbClr>
          </a:outerShdw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52A5F0-8B4E-4EC9-817E-16203CF7C7FC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F054E8-A662-449B-84BD-D53C3F3E40BE}">
      <dgm:prSet custT="1"/>
      <dgm:spPr/>
      <dgm:t>
        <a:bodyPr/>
        <a:lstStyle/>
        <a:p>
          <a:pPr rtl="0"/>
          <a:r>
            <a:rPr lang="en-US" sz="2400" b="1" dirty="0" err="1" smtClean="0"/>
            <a:t>Consolidarea</a:t>
          </a:r>
          <a:r>
            <a:rPr lang="en-US" sz="2400" b="1" dirty="0" smtClean="0"/>
            <a:t> </a:t>
          </a:r>
          <a:r>
            <a:rPr lang="ro-MD" sz="2400" b="1" dirty="0" smtClean="0"/>
            <a:t> </a:t>
          </a:r>
          <a:r>
            <a:rPr lang="en-US" sz="2400" b="1" dirty="0" err="1" smtClean="0"/>
            <a:t>transferurilor</a:t>
          </a:r>
          <a:r>
            <a:rPr lang="en-US" sz="2400" b="1" dirty="0" smtClean="0"/>
            <a:t> </a:t>
          </a:r>
          <a:r>
            <a:rPr lang="ro-MD" sz="2400" b="1" dirty="0" smtClean="0"/>
            <a:t>î</a:t>
          </a:r>
          <a:r>
            <a:rPr lang="en-US" sz="2400" b="1" dirty="0" err="1" smtClean="0"/>
            <a:t>ntre</a:t>
          </a:r>
          <a:r>
            <a:rPr lang="en-US" sz="2400" b="1" dirty="0" smtClean="0"/>
            <a:t> </a:t>
          </a:r>
          <a:r>
            <a:rPr lang="en-US" sz="2400" b="1" dirty="0" err="1" smtClean="0"/>
            <a:t>bugetele</a:t>
          </a:r>
          <a:r>
            <a:rPr lang="en-US" sz="2400" b="1" dirty="0" smtClean="0"/>
            <a:t> locale </a:t>
          </a:r>
          <a:r>
            <a:rPr lang="ro-MD" sz="2400" b="1" dirty="0" smtClean="0"/>
            <a:t>din cadrul raionului, </a:t>
          </a:r>
          <a:r>
            <a:rPr lang="ro-MD" sz="2400" b="1" dirty="0" err="1" smtClean="0"/>
            <a:t>unităţii</a:t>
          </a:r>
          <a:r>
            <a:rPr lang="ro-MD" sz="2400" b="1" dirty="0" smtClean="0"/>
            <a:t> teritoriale autonome cu statut juridic special, municipiului </a:t>
          </a:r>
          <a:r>
            <a:rPr lang="ro-MD" sz="2400" b="1" dirty="0" err="1" smtClean="0"/>
            <a:t>Chişinău</a:t>
          </a:r>
          <a:r>
            <a:rPr lang="ro-MD" sz="2400" b="1" dirty="0" smtClean="0"/>
            <a:t> </a:t>
          </a:r>
          <a:r>
            <a:rPr lang="ro-MD" sz="2400" b="1" dirty="0" err="1" smtClean="0"/>
            <a:t>şi</a:t>
          </a:r>
          <a:r>
            <a:rPr lang="ro-MD" sz="2400" b="1" dirty="0" smtClean="0"/>
            <a:t> municipiului </a:t>
          </a:r>
          <a:r>
            <a:rPr lang="ro-MD" sz="2400" b="1" dirty="0" err="1" smtClean="0"/>
            <a:t>Bălţi</a:t>
          </a:r>
          <a:endParaRPr lang="en-US" sz="2400" b="1" dirty="0"/>
        </a:p>
      </dgm:t>
    </dgm:pt>
    <dgm:pt modelId="{EA1BA794-FA4C-441D-A42A-EB4E78D109B6}" type="parTrans" cxnId="{364A8B69-FDC0-4164-8F93-9AED2D7A0097}">
      <dgm:prSet/>
      <dgm:spPr/>
      <dgm:t>
        <a:bodyPr/>
        <a:lstStyle/>
        <a:p>
          <a:endParaRPr lang="ru-RU"/>
        </a:p>
      </dgm:t>
    </dgm:pt>
    <dgm:pt modelId="{0D35D271-6992-4610-8243-039954B57C96}" type="sibTrans" cxnId="{364A8B69-FDC0-4164-8F93-9AED2D7A0097}">
      <dgm:prSet/>
      <dgm:spPr/>
      <dgm:t>
        <a:bodyPr/>
        <a:lstStyle/>
        <a:p>
          <a:endParaRPr lang="ru-RU"/>
        </a:p>
      </dgm:t>
    </dgm:pt>
    <dgm:pt modelId="{5CB3364D-2583-4CFE-A651-3BA8D6D600C6}">
      <dgm:prSet custT="1"/>
      <dgm:spPr/>
      <dgm:t>
        <a:bodyPr/>
        <a:lstStyle/>
        <a:p>
          <a:pPr algn="l" rtl="0"/>
          <a:r>
            <a:rPr lang="ro-MD" sz="2400" b="1" i="1" dirty="0" smtClean="0"/>
            <a:t>193</a:t>
          </a:r>
          <a:r>
            <a:rPr lang="ro-MD" sz="2400" i="1" dirty="0" smtClean="0"/>
            <a:t>  Transferuri primite între bugetele locale în cadrul unei UAT</a:t>
          </a:r>
          <a:endParaRPr lang="en-US" sz="2400" dirty="0"/>
        </a:p>
      </dgm:t>
    </dgm:pt>
    <dgm:pt modelId="{BC36C49D-F77E-4A18-B7F5-DC62BCA47859}" type="parTrans" cxnId="{5E101316-34B7-4D71-9D8A-F7C94BE60F54}">
      <dgm:prSet/>
      <dgm:spPr/>
      <dgm:t>
        <a:bodyPr/>
        <a:lstStyle/>
        <a:p>
          <a:endParaRPr lang="ru-RU"/>
        </a:p>
      </dgm:t>
    </dgm:pt>
    <dgm:pt modelId="{27426E35-30B2-4EDB-B7C2-C7DE5827BEFF}" type="sibTrans" cxnId="{5E101316-34B7-4D71-9D8A-F7C94BE60F54}">
      <dgm:prSet/>
      <dgm:spPr/>
      <dgm:t>
        <a:bodyPr/>
        <a:lstStyle/>
        <a:p>
          <a:endParaRPr lang="ru-RU"/>
        </a:p>
      </dgm:t>
    </dgm:pt>
    <dgm:pt modelId="{B8684D8C-800A-4A95-A18E-CDA6FE966F79}">
      <dgm:prSet custT="1"/>
      <dgm:spPr/>
      <dgm:t>
        <a:bodyPr/>
        <a:lstStyle/>
        <a:p>
          <a:pPr algn="l" rtl="0"/>
          <a:r>
            <a:rPr lang="ro-MD" sz="2400" b="1" i="1" dirty="0" smtClean="0"/>
            <a:t>293</a:t>
          </a:r>
          <a:r>
            <a:rPr lang="ro-MD" sz="2400" i="1" dirty="0" smtClean="0"/>
            <a:t>  Transferuri acordate între bugetele locale în cadrul unei UAT</a:t>
          </a:r>
          <a:endParaRPr lang="en-US" sz="2400" dirty="0"/>
        </a:p>
      </dgm:t>
    </dgm:pt>
    <dgm:pt modelId="{7B881977-A988-4CCB-94B5-84A3D6D365EC}" type="parTrans" cxnId="{612FAC34-6749-4213-9888-AD66C315DB26}">
      <dgm:prSet/>
      <dgm:spPr/>
      <dgm:t>
        <a:bodyPr/>
        <a:lstStyle/>
        <a:p>
          <a:endParaRPr lang="ru-RU"/>
        </a:p>
      </dgm:t>
    </dgm:pt>
    <dgm:pt modelId="{2B34ABED-5868-4B84-B4CD-5247443DB269}" type="sibTrans" cxnId="{612FAC34-6749-4213-9888-AD66C315DB26}">
      <dgm:prSet/>
      <dgm:spPr/>
      <dgm:t>
        <a:bodyPr/>
        <a:lstStyle/>
        <a:p>
          <a:endParaRPr lang="ru-RU"/>
        </a:p>
      </dgm:t>
    </dgm:pt>
    <dgm:pt modelId="{F1ED4E18-2F2C-4D9D-B3A4-2CA38594F5A0}" type="pres">
      <dgm:prSet presAssocID="{EC52A5F0-8B4E-4EC9-817E-16203CF7C7F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C7E418-83EF-4ED7-8E09-5E104E3F11A5}" type="pres">
      <dgm:prSet presAssocID="{84F054E8-A662-449B-84BD-D53C3F3E40BE}" presName="circle1" presStyleLbl="node1" presStyleIdx="0" presStyleCnt="3"/>
      <dgm:spPr/>
    </dgm:pt>
    <dgm:pt modelId="{0FB25D57-5AFF-4FF1-9047-E7674CE5C99D}" type="pres">
      <dgm:prSet presAssocID="{84F054E8-A662-449B-84BD-D53C3F3E40BE}" presName="space" presStyleCnt="0"/>
      <dgm:spPr/>
    </dgm:pt>
    <dgm:pt modelId="{8EA7A337-8CB7-4FD3-B894-857D0AC3D64C}" type="pres">
      <dgm:prSet presAssocID="{84F054E8-A662-449B-84BD-D53C3F3E40BE}" presName="rect1" presStyleLbl="alignAcc1" presStyleIdx="0" presStyleCnt="3"/>
      <dgm:spPr/>
      <dgm:t>
        <a:bodyPr/>
        <a:lstStyle/>
        <a:p>
          <a:endParaRPr lang="ru-RU"/>
        </a:p>
      </dgm:t>
    </dgm:pt>
    <dgm:pt modelId="{892598E6-739F-44EA-8987-5E0C562D00EA}" type="pres">
      <dgm:prSet presAssocID="{5CB3364D-2583-4CFE-A651-3BA8D6D600C6}" presName="vertSpace2" presStyleLbl="node1" presStyleIdx="0" presStyleCnt="3"/>
      <dgm:spPr/>
    </dgm:pt>
    <dgm:pt modelId="{C9B2C7CE-152C-42F5-9352-1D197981CC45}" type="pres">
      <dgm:prSet presAssocID="{5CB3364D-2583-4CFE-A651-3BA8D6D600C6}" presName="circle2" presStyleLbl="node1" presStyleIdx="1" presStyleCnt="3"/>
      <dgm:spPr/>
    </dgm:pt>
    <dgm:pt modelId="{B5E278C8-B0EC-4259-9163-5352824A75B5}" type="pres">
      <dgm:prSet presAssocID="{5CB3364D-2583-4CFE-A651-3BA8D6D600C6}" presName="rect2" presStyleLbl="alignAcc1" presStyleIdx="1" presStyleCnt="3"/>
      <dgm:spPr/>
      <dgm:t>
        <a:bodyPr/>
        <a:lstStyle/>
        <a:p>
          <a:endParaRPr lang="ru-RU"/>
        </a:p>
      </dgm:t>
    </dgm:pt>
    <dgm:pt modelId="{15187F1D-62F4-4528-B922-FAB8C3FC1B8D}" type="pres">
      <dgm:prSet presAssocID="{B8684D8C-800A-4A95-A18E-CDA6FE966F79}" presName="vertSpace3" presStyleLbl="node1" presStyleIdx="1" presStyleCnt="3"/>
      <dgm:spPr/>
    </dgm:pt>
    <dgm:pt modelId="{FC494A9E-4409-4A49-AC66-CCFDABB9A198}" type="pres">
      <dgm:prSet presAssocID="{B8684D8C-800A-4A95-A18E-CDA6FE966F79}" presName="circle3" presStyleLbl="node1" presStyleIdx="2" presStyleCnt="3"/>
      <dgm:spPr/>
    </dgm:pt>
    <dgm:pt modelId="{4CDA0929-2913-4D54-9672-4F62C51D97A6}" type="pres">
      <dgm:prSet presAssocID="{B8684D8C-800A-4A95-A18E-CDA6FE966F79}" presName="rect3" presStyleLbl="alignAcc1" presStyleIdx="2" presStyleCnt="3"/>
      <dgm:spPr/>
      <dgm:t>
        <a:bodyPr/>
        <a:lstStyle/>
        <a:p>
          <a:endParaRPr lang="ru-RU"/>
        </a:p>
      </dgm:t>
    </dgm:pt>
    <dgm:pt modelId="{FE2BE074-800F-4B24-B39F-EC8A6AD0987B}" type="pres">
      <dgm:prSet presAssocID="{84F054E8-A662-449B-84BD-D53C3F3E40B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0AD4C-3569-47DD-ACA8-ADCCC2804C3E}" type="pres">
      <dgm:prSet presAssocID="{5CB3364D-2583-4CFE-A651-3BA8D6D600C6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9E2DB-1F9E-49F5-9068-6C7F01E3DFC7}" type="pres">
      <dgm:prSet presAssocID="{B8684D8C-800A-4A95-A18E-CDA6FE966F79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934A69-12F3-4987-A264-F9AE3BD4D1A9}" type="presOf" srcId="{5CB3364D-2583-4CFE-A651-3BA8D6D600C6}" destId="{B5E278C8-B0EC-4259-9163-5352824A75B5}" srcOrd="0" destOrd="0" presId="urn:microsoft.com/office/officeart/2005/8/layout/target3"/>
    <dgm:cxn modelId="{CFB0F718-C5BA-444A-94B8-76EE997FB743}" type="presOf" srcId="{B8684D8C-800A-4A95-A18E-CDA6FE966F79}" destId="{F199E2DB-1F9E-49F5-9068-6C7F01E3DFC7}" srcOrd="1" destOrd="0" presId="urn:microsoft.com/office/officeart/2005/8/layout/target3"/>
    <dgm:cxn modelId="{15AA6800-069C-43A8-847E-6918DED9D782}" type="presOf" srcId="{84F054E8-A662-449B-84BD-D53C3F3E40BE}" destId="{FE2BE074-800F-4B24-B39F-EC8A6AD0987B}" srcOrd="1" destOrd="0" presId="urn:microsoft.com/office/officeart/2005/8/layout/target3"/>
    <dgm:cxn modelId="{612FAC34-6749-4213-9888-AD66C315DB26}" srcId="{EC52A5F0-8B4E-4EC9-817E-16203CF7C7FC}" destId="{B8684D8C-800A-4A95-A18E-CDA6FE966F79}" srcOrd="2" destOrd="0" parTransId="{7B881977-A988-4CCB-94B5-84A3D6D365EC}" sibTransId="{2B34ABED-5868-4B84-B4CD-5247443DB269}"/>
    <dgm:cxn modelId="{2ACC6972-777E-47A0-AF99-73EBC6820116}" type="presOf" srcId="{EC52A5F0-8B4E-4EC9-817E-16203CF7C7FC}" destId="{F1ED4E18-2F2C-4D9D-B3A4-2CA38594F5A0}" srcOrd="0" destOrd="0" presId="urn:microsoft.com/office/officeart/2005/8/layout/target3"/>
    <dgm:cxn modelId="{F0FC8851-FF0C-482A-B8A2-08B9F90CA0C0}" type="presOf" srcId="{B8684D8C-800A-4A95-A18E-CDA6FE966F79}" destId="{4CDA0929-2913-4D54-9672-4F62C51D97A6}" srcOrd="0" destOrd="0" presId="urn:microsoft.com/office/officeart/2005/8/layout/target3"/>
    <dgm:cxn modelId="{50EDD73E-6A26-4B5D-B346-53249321FEAB}" type="presOf" srcId="{5CB3364D-2583-4CFE-A651-3BA8D6D600C6}" destId="{97B0AD4C-3569-47DD-ACA8-ADCCC2804C3E}" srcOrd="1" destOrd="0" presId="urn:microsoft.com/office/officeart/2005/8/layout/target3"/>
    <dgm:cxn modelId="{0115D232-DFD5-40A6-98AD-2C81ADF1D934}" type="presOf" srcId="{84F054E8-A662-449B-84BD-D53C3F3E40BE}" destId="{8EA7A337-8CB7-4FD3-B894-857D0AC3D64C}" srcOrd="0" destOrd="0" presId="urn:microsoft.com/office/officeart/2005/8/layout/target3"/>
    <dgm:cxn modelId="{5E101316-34B7-4D71-9D8A-F7C94BE60F54}" srcId="{EC52A5F0-8B4E-4EC9-817E-16203CF7C7FC}" destId="{5CB3364D-2583-4CFE-A651-3BA8D6D600C6}" srcOrd="1" destOrd="0" parTransId="{BC36C49D-F77E-4A18-B7F5-DC62BCA47859}" sibTransId="{27426E35-30B2-4EDB-B7C2-C7DE5827BEFF}"/>
    <dgm:cxn modelId="{364A8B69-FDC0-4164-8F93-9AED2D7A0097}" srcId="{EC52A5F0-8B4E-4EC9-817E-16203CF7C7FC}" destId="{84F054E8-A662-449B-84BD-D53C3F3E40BE}" srcOrd="0" destOrd="0" parTransId="{EA1BA794-FA4C-441D-A42A-EB4E78D109B6}" sibTransId="{0D35D271-6992-4610-8243-039954B57C96}"/>
    <dgm:cxn modelId="{D2547E58-2F66-4380-A4B0-14AAA1707EEC}" type="presParOf" srcId="{F1ED4E18-2F2C-4D9D-B3A4-2CA38594F5A0}" destId="{78C7E418-83EF-4ED7-8E09-5E104E3F11A5}" srcOrd="0" destOrd="0" presId="urn:microsoft.com/office/officeart/2005/8/layout/target3"/>
    <dgm:cxn modelId="{3537712A-EA2C-48CE-A9D4-DAF3ACD686F1}" type="presParOf" srcId="{F1ED4E18-2F2C-4D9D-B3A4-2CA38594F5A0}" destId="{0FB25D57-5AFF-4FF1-9047-E7674CE5C99D}" srcOrd="1" destOrd="0" presId="urn:microsoft.com/office/officeart/2005/8/layout/target3"/>
    <dgm:cxn modelId="{AB91D08B-2F2A-4AB7-8E20-0FAD8C1A7647}" type="presParOf" srcId="{F1ED4E18-2F2C-4D9D-B3A4-2CA38594F5A0}" destId="{8EA7A337-8CB7-4FD3-B894-857D0AC3D64C}" srcOrd="2" destOrd="0" presId="urn:microsoft.com/office/officeart/2005/8/layout/target3"/>
    <dgm:cxn modelId="{9DE53623-26A9-40C1-80B5-8124749A99BF}" type="presParOf" srcId="{F1ED4E18-2F2C-4D9D-B3A4-2CA38594F5A0}" destId="{892598E6-739F-44EA-8987-5E0C562D00EA}" srcOrd="3" destOrd="0" presId="urn:microsoft.com/office/officeart/2005/8/layout/target3"/>
    <dgm:cxn modelId="{9A27CEB6-1028-436F-BF5A-205B2892DFFB}" type="presParOf" srcId="{F1ED4E18-2F2C-4D9D-B3A4-2CA38594F5A0}" destId="{C9B2C7CE-152C-42F5-9352-1D197981CC45}" srcOrd="4" destOrd="0" presId="urn:microsoft.com/office/officeart/2005/8/layout/target3"/>
    <dgm:cxn modelId="{8BF5D68E-BE23-408C-952B-70216FD391F3}" type="presParOf" srcId="{F1ED4E18-2F2C-4D9D-B3A4-2CA38594F5A0}" destId="{B5E278C8-B0EC-4259-9163-5352824A75B5}" srcOrd="5" destOrd="0" presId="urn:microsoft.com/office/officeart/2005/8/layout/target3"/>
    <dgm:cxn modelId="{3C515735-B55B-4051-99EA-73C432DA87D2}" type="presParOf" srcId="{F1ED4E18-2F2C-4D9D-B3A4-2CA38594F5A0}" destId="{15187F1D-62F4-4528-B922-FAB8C3FC1B8D}" srcOrd="6" destOrd="0" presId="urn:microsoft.com/office/officeart/2005/8/layout/target3"/>
    <dgm:cxn modelId="{E3CE9805-418F-492A-A14B-7E6D03679E2A}" type="presParOf" srcId="{F1ED4E18-2F2C-4D9D-B3A4-2CA38594F5A0}" destId="{FC494A9E-4409-4A49-AC66-CCFDABB9A198}" srcOrd="7" destOrd="0" presId="urn:microsoft.com/office/officeart/2005/8/layout/target3"/>
    <dgm:cxn modelId="{C7B57B4C-8420-4724-BA8D-3992D4A58AC8}" type="presParOf" srcId="{F1ED4E18-2F2C-4D9D-B3A4-2CA38594F5A0}" destId="{4CDA0929-2913-4D54-9672-4F62C51D97A6}" srcOrd="8" destOrd="0" presId="urn:microsoft.com/office/officeart/2005/8/layout/target3"/>
    <dgm:cxn modelId="{F384F54A-500A-4BA3-A040-A5FD92C6BB25}" type="presParOf" srcId="{F1ED4E18-2F2C-4D9D-B3A4-2CA38594F5A0}" destId="{FE2BE074-800F-4B24-B39F-EC8A6AD0987B}" srcOrd="9" destOrd="0" presId="urn:microsoft.com/office/officeart/2005/8/layout/target3"/>
    <dgm:cxn modelId="{D1376B5C-546D-4C36-92F7-216BC2674172}" type="presParOf" srcId="{F1ED4E18-2F2C-4D9D-B3A4-2CA38594F5A0}" destId="{97B0AD4C-3569-47DD-ACA8-ADCCC2804C3E}" srcOrd="10" destOrd="0" presId="urn:microsoft.com/office/officeart/2005/8/layout/target3"/>
    <dgm:cxn modelId="{AFF82833-E7EB-4706-A883-C49D542355F6}" type="presParOf" srcId="{F1ED4E18-2F2C-4D9D-B3A4-2CA38594F5A0}" destId="{F199E2DB-1F9E-49F5-9068-6C7F01E3DFC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C81D76-EE2C-4A66-BE6A-81FAEDE6A4C2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4212AB-483A-405B-A8B5-83687A99C922}">
      <dgm:prSet custT="1"/>
      <dgm:spPr/>
      <dgm:t>
        <a:bodyPr/>
        <a:lstStyle/>
        <a:p>
          <a:pPr rtl="0"/>
          <a:r>
            <a:rPr lang="ro-MD" sz="2400" b="1" dirty="0" smtClean="0"/>
            <a:t>Consolidarea</a:t>
          </a:r>
          <a:r>
            <a:rPr lang="ro-MD" sz="2400" dirty="0" smtClean="0"/>
            <a:t> </a:t>
          </a:r>
          <a:r>
            <a:rPr lang="ro-MD" sz="2400" b="1" dirty="0" smtClean="0"/>
            <a:t>creditelor/împrumuturilor între bugetele locale din cadrul raionului, </a:t>
          </a:r>
          <a:r>
            <a:rPr lang="ro-MD" sz="2400" b="1" dirty="0" err="1" smtClean="0"/>
            <a:t>unităţii</a:t>
          </a:r>
          <a:r>
            <a:rPr lang="ro-MD" sz="2400" b="1" dirty="0" smtClean="0"/>
            <a:t> teritoriale autonome cu statut juridic special, municipiului </a:t>
          </a:r>
          <a:r>
            <a:rPr lang="ro-MD" sz="2400" b="1" dirty="0" err="1" smtClean="0"/>
            <a:t>Chişinău</a:t>
          </a:r>
          <a:r>
            <a:rPr lang="ro-MD" sz="2400" b="1" dirty="0" smtClean="0"/>
            <a:t> </a:t>
          </a:r>
          <a:r>
            <a:rPr lang="ro-MD" sz="2400" b="1" dirty="0" err="1" smtClean="0"/>
            <a:t>şi</a:t>
          </a:r>
          <a:r>
            <a:rPr lang="ro-MD" sz="2400" b="1" dirty="0" smtClean="0"/>
            <a:t> municipiului </a:t>
          </a:r>
          <a:r>
            <a:rPr lang="ro-MD" sz="2400" b="1" dirty="0" err="1" smtClean="0"/>
            <a:t>Bălţi</a:t>
          </a:r>
          <a:endParaRPr lang="en-US" sz="2400" dirty="0"/>
        </a:p>
      </dgm:t>
    </dgm:pt>
    <dgm:pt modelId="{C43828BE-C548-4941-B7BF-D4116E279FAE}" type="parTrans" cxnId="{52890FBF-4ABA-43AC-B3F0-8FB9643AA64E}">
      <dgm:prSet/>
      <dgm:spPr/>
      <dgm:t>
        <a:bodyPr/>
        <a:lstStyle/>
        <a:p>
          <a:endParaRPr lang="ru-RU"/>
        </a:p>
      </dgm:t>
    </dgm:pt>
    <dgm:pt modelId="{FB92A837-BC94-46DA-B62A-CAAC92FD4063}" type="sibTrans" cxnId="{52890FBF-4ABA-43AC-B3F0-8FB9643AA64E}">
      <dgm:prSet/>
      <dgm:spPr/>
      <dgm:t>
        <a:bodyPr/>
        <a:lstStyle/>
        <a:p>
          <a:endParaRPr lang="ru-RU"/>
        </a:p>
      </dgm:t>
    </dgm:pt>
    <dgm:pt modelId="{D14994D6-2717-47AF-9F3F-E6E6BD9301AA}">
      <dgm:prSet custT="1"/>
      <dgm:spPr/>
      <dgm:t>
        <a:bodyPr/>
        <a:lstStyle/>
        <a:p>
          <a:pPr algn="l" rtl="0"/>
          <a:r>
            <a:rPr lang="ro-MD" sz="2400" b="1" i="1" dirty="0" smtClean="0"/>
            <a:t>443 </a:t>
          </a:r>
          <a:r>
            <a:rPr lang="ro-MD" sz="2400" i="1" dirty="0" smtClean="0"/>
            <a:t> Credite între bugetele locale în cadrul unei UAT</a:t>
          </a:r>
          <a:endParaRPr lang="en-US" sz="2400" dirty="0"/>
        </a:p>
      </dgm:t>
    </dgm:pt>
    <dgm:pt modelId="{A0CB5E42-7974-4688-B1B2-3AF92B4A17A5}" type="parTrans" cxnId="{A5868CC8-D6B3-4F47-8E70-931A897A23A4}">
      <dgm:prSet/>
      <dgm:spPr/>
      <dgm:t>
        <a:bodyPr/>
        <a:lstStyle/>
        <a:p>
          <a:endParaRPr lang="ru-RU"/>
        </a:p>
      </dgm:t>
    </dgm:pt>
    <dgm:pt modelId="{E8E35F92-0F88-45C0-9BB0-5314CB10942D}" type="sibTrans" cxnId="{A5868CC8-D6B3-4F47-8E70-931A897A23A4}">
      <dgm:prSet/>
      <dgm:spPr/>
      <dgm:t>
        <a:bodyPr/>
        <a:lstStyle/>
        <a:p>
          <a:endParaRPr lang="ru-RU"/>
        </a:p>
      </dgm:t>
    </dgm:pt>
    <dgm:pt modelId="{8577755F-D884-46CF-8304-16778CDA8AA1}">
      <dgm:prSet custT="1"/>
      <dgm:spPr/>
      <dgm:t>
        <a:bodyPr/>
        <a:lstStyle/>
        <a:p>
          <a:pPr algn="l" rtl="0"/>
          <a:r>
            <a:rPr lang="ro-MD" sz="2400" b="1" i="1" dirty="0" smtClean="0"/>
            <a:t>543  </a:t>
          </a:r>
          <a:r>
            <a:rPr lang="ro-MD" sz="2400" i="1" dirty="0" smtClean="0"/>
            <a:t>Împrumuturi între bugetele locale în cadrul unei UAT</a:t>
          </a:r>
          <a:endParaRPr lang="en-US" sz="2400" dirty="0"/>
        </a:p>
      </dgm:t>
    </dgm:pt>
    <dgm:pt modelId="{12D034C0-F264-4836-8565-5B446FBBE680}" type="parTrans" cxnId="{41513B04-4CFA-42FA-A762-A19B76C2F3A3}">
      <dgm:prSet/>
      <dgm:spPr/>
      <dgm:t>
        <a:bodyPr/>
        <a:lstStyle/>
        <a:p>
          <a:endParaRPr lang="ru-RU"/>
        </a:p>
      </dgm:t>
    </dgm:pt>
    <dgm:pt modelId="{318AE265-8BD1-4F4C-9851-4CB84B7B270D}" type="sibTrans" cxnId="{41513B04-4CFA-42FA-A762-A19B76C2F3A3}">
      <dgm:prSet/>
      <dgm:spPr/>
      <dgm:t>
        <a:bodyPr/>
        <a:lstStyle/>
        <a:p>
          <a:endParaRPr lang="ru-RU"/>
        </a:p>
      </dgm:t>
    </dgm:pt>
    <dgm:pt modelId="{983EA222-7F88-45DA-9010-3EA14085E3EA}" type="pres">
      <dgm:prSet presAssocID="{9BC81D76-EE2C-4A66-BE6A-81FAEDE6A4C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764D05-312A-4370-9674-D61723EAE8A2}" type="pres">
      <dgm:prSet presAssocID="{E34212AB-483A-405B-A8B5-83687A99C922}" presName="circle1" presStyleLbl="node1" presStyleIdx="0" presStyleCnt="3"/>
      <dgm:spPr/>
    </dgm:pt>
    <dgm:pt modelId="{A7AD7C45-CEF8-46C8-B4F8-8CC0E835056B}" type="pres">
      <dgm:prSet presAssocID="{E34212AB-483A-405B-A8B5-83687A99C922}" presName="space" presStyleCnt="0"/>
      <dgm:spPr/>
    </dgm:pt>
    <dgm:pt modelId="{E5E5BC5A-BB22-4CCF-9FA1-295829D3E010}" type="pres">
      <dgm:prSet presAssocID="{E34212AB-483A-405B-A8B5-83687A99C922}" presName="rect1" presStyleLbl="alignAcc1" presStyleIdx="0" presStyleCnt="3"/>
      <dgm:spPr/>
      <dgm:t>
        <a:bodyPr/>
        <a:lstStyle/>
        <a:p>
          <a:endParaRPr lang="ru-RU"/>
        </a:p>
      </dgm:t>
    </dgm:pt>
    <dgm:pt modelId="{DF54A9A1-BDC5-421B-9A35-B52746B4D440}" type="pres">
      <dgm:prSet presAssocID="{D14994D6-2717-47AF-9F3F-E6E6BD9301AA}" presName="vertSpace2" presStyleLbl="node1" presStyleIdx="0" presStyleCnt="3"/>
      <dgm:spPr/>
    </dgm:pt>
    <dgm:pt modelId="{F43BF01F-113A-4C65-A71E-C3516483DD91}" type="pres">
      <dgm:prSet presAssocID="{D14994D6-2717-47AF-9F3F-E6E6BD9301AA}" presName="circle2" presStyleLbl="node1" presStyleIdx="1" presStyleCnt="3"/>
      <dgm:spPr/>
    </dgm:pt>
    <dgm:pt modelId="{0A23E2ED-A35A-4573-B689-2492ACAD96C8}" type="pres">
      <dgm:prSet presAssocID="{D14994D6-2717-47AF-9F3F-E6E6BD9301AA}" presName="rect2" presStyleLbl="alignAcc1" presStyleIdx="1" presStyleCnt="3"/>
      <dgm:spPr/>
      <dgm:t>
        <a:bodyPr/>
        <a:lstStyle/>
        <a:p>
          <a:endParaRPr lang="ru-RU"/>
        </a:p>
      </dgm:t>
    </dgm:pt>
    <dgm:pt modelId="{C6E96B81-49E9-4434-BBDF-7DA3A128C7C4}" type="pres">
      <dgm:prSet presAssocID="{8577755F-D884-46CF-8304-16778CDA8AA1}" presName="vertSpace3" presStyleLbl="node1" presStyleIdx="1" presStyleCnt="3"/>
      <dgm:spPr/>
    </dgm:pt>
    <dgm:pt modelId="{E68E09A1-ADC2-43ED-829F-F7FD5639FFF9}" type="pres">
      <dgm:prSet presAssocID="{8577755F-D884-46CF-8304-16778CDA8AA1}" presName="circle3" presStyleLbl="node1" presStyleIdx="2" presStyleCnt="3"/>
      <dgm:spPr/>
    </dgm:pt>
    <dgm:pt modelId="{BF504DC9-554C-40AF-B1C8-77286662F64F}" type="pres">
      <dgm:prSet presAssocID="{8577755F-D884-46CF-8304-16778CDA8AA1}" presName="rect3" presStyleLbl="alignAcc1" presStyleIdx="2" presStyleCnt="3"/>
      <dgm:spPr/>
      <dgm:t>
        <a:bodyPr/>
        <a:lstStyle/>
        <a:p>
          <a:endParaRPr lang="ru-RU"/>
        </a:p>
      </dgm:t>
    </dgm:pt>
    <dgm:pt modelId="{2D524DC9-9E53-4AF4-8B5C-A6C3CCAAC619}" type="pres">
      <dgm:prSet presAssocID="{E34212AB-483A-405B-A8B5-83687A99C92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A0769-DB80-46D4-B506-022931FBD1BC}" type="pres">
      <dgm:prSet presAssocID="{D14994D6-2717-47AF-9F3F-E6E6BD9301AA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C0879-B8F2-496A-93AE-A16F49048077}" type="pres">
      <dgm:prSet presAssocID="{8577755F-D884-46CF-8304-16778CDA8AA1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B51E4-645D-49CA-B942-0B9C4B2686C8}" type="presOf" srcId="{8577755F-D884-46CF-8304-16778CDA8AA1}" destId="{238C0879-B8F2-496A-93AE-A16F49048077}" srcOrd="1" destOrd="0" presId="urn:microsoft.com/office/officeart/2005/8/layout/target3"/>
    <dgm:cxn modelId="{FC19C4F9-3DCC-49FC-B8CD-55D9E9C002CE}" type="presOf" srcId="{D14994D6-2717-47AF-9F3F-E6E6BD9301AA}" destId="{AB5A0769-DB80-46D4-B506-022931FBD1BC}" srcOrd="1" destOrd="0" presId="urn:microsoft.com/office/officeart/2005/8/layout/target3"/>
    <dgm:cxn modelId="{4EF61BAD-EB98-4C67-BD81-BF3E9BBBA8E1}" type="presOf" srcId="{8577755F-D884-46CF-8304-16778CDA8AA1}" destId="{BF504DC9-554C-40AF-B1C8-77286662F64F}" srcOrd="0" destOrd="0" presId="urn:microsoft.com/office/officeart/2005/8/layout/target3"/>
    <dgm:cxn modelId="{1DDE2E58-042E-4E62-B14A-907669C0A177}" type="presOf" srcId="{E34212AB-483A-405B-A8B5-83687A99C922}" destId="{2D524DC9-9E53-4AF4-8B5C-A6C3CCAAC619}" srcOrd="1" destOrd="0" presId="urn:microsoft.com/office/officeart/2005/8/layout/target3"/>
    <dgm:cxn modelId="{52890FBF-4ABA-43AC-B3F0-8FB9643AA64E}" srcId="{9BC81D76-EE2C-4A66-BE6A-81FAEDE6A4C2}" destId="{E34212AB-483A-405B-A8B5-83687A99C922}" srcOrd="0" destOrd="0" parTransId="{C43828BE-C548-4941-B7BF-D4116E279FAE}" sibTransId="{FB92A837-BC94-46DA-B62A-CAAC92FD4063}"/>
    <dgm:cxn modelId="{6921C6AF-4AAB-4F6C-BDEB-E45BA3715B0B}" type="presOf" srcId="{D14994D6-2717-47AF-9F3F-E6E6BD9301AA}" destId="{0A23E2ED-A35A-4573-B689-2492ACAD96C8}" srcOrd="0" destOrd="0" presId="urn:microsoft.com/office/officeart/2005/8/layout/target3"/>
    <dgm:cxn modelId="{4B141CA8-6C1E-484A-B09D-501E4D3704BE}" type="presOf" srcId="{9BC81D76-EE2C-4A66-BE6A-81FAEDE6A4C2}" destId="{983EA222-7F88-45DA-9010-3EA14085E3EA}" srcOrd="0" destOrd="0" presId="urn:microsoft.com/office/officeart/2005/8/layout/target3"/>
    <dgm:cxn modelId="{0EB38F5F-BFFA-4AA4-B39D-9A1882F39A98}" type="presOf" srcId="{E34212AB-483A-405B-A8B5-83687A99C922}" destId="{E5E5BC5A-BB22-4CCF-9FA1-295829D3E010}" srcOrd="0" destOrd="0" presId="urn:microsoft.com/office/officeart/2005/8/layout/target3"/>
    <dgm:cxn modelId="{41513B04-4CFA-42FA-A762-A19B76C2F3A3}" srcId="{9BC81D76-EE2C-4A66-BE6A-81FAEDE6A4C2}" destId="{8577755F-D884-46CF-8304-16778CDA8AA1}" srcOrd="2" destOrd="0" parTransId="{12D034C0-F264-4836-8565-5B446FBBE680}" sibTransId="{318AE265-8BD1-4F4C-9851-4CB84B7B270D}"/>
    <dgm:cxn modelId="{A5868CC8-D6B3-4F47-8E70-931A897A23A4}" srcId="{9BC81D76-EE2C-4A66-BE6A-81FAEDE6A4C2}" destId="{D14994D6-2717-47AF-9F3F-E6E6BD9301AA}" srcOrd="1" destOrd="0" parTransId="{A0CB5E42-7974-4688-B1B2-3AF92B4A17A5}" sibTransId="{E8E35F92-0F88-45C0-9BB0-5314CB10942D}"/>
    <dgm:cxn modelId="{41C9A470-5F27-4E01-A69D-B8BA6AEF7F36}" type="presParOf" srcId="{983EA222-7F88-45DA-9010-3EA14085E3EA}" destId="{39764D05-312A-4370-9674-D61723EAE8A2}" srcOrd="0" destOrd="0" presId="urn:microsoft.com/office/officeart/2005/8/layout/target3"/>
    <dgm:cxn modelId="{4795112E-194A-4319-BD55-0AF5BF7DD191}" type="presParOf" srcId="{983EA222-7F88-45DA-9010-3EA14085E3EA}" destId="{A7AD7C45-CEF8-46C8-B4F8-8CC0E835056B}" srcOrd="1" destOrd="0" presId="urn:microsoft.com/office/officeart/2005/8/layout/target3"/>
    <dgm:cxn modelId="{C62C95C2-039E-4EBC-AE10-A7235908D37F}" type="presParOf" srcId="{983EA222-7F88-45DA-9010-3EA14085E3EA}" destId="{E5E5BC5A-BB22-4CCF-9FA1-295829D3E010}" srcOrd="2" destOrd="0" presId="urn:microsoft.com/office/officeart/2005/8/layout/target3"/>
    <dgm:cxn modelId="{BF122D5E-5B32-4C67-8BCD-57E1A5BE1CDA}" type="presParOf" srcId="{983EA222-7F88-45DA-9010-3EA14085E3EA}" destId="{DF54A9A1-BDC5-421B-9A35-B52746B4D440}" srcOrd="3" destOrd="0" presId="urn:microsoft.com/office/officeart/2005/8/layout/target3"/>
    <dgm:cxn modelId="{034254CF-0274-4BB8-A0F0-D08A385BFDB8}" type="presParOf" srcId="{983EA222-7F88-45DA-9010-3EA14085E3EA}" destId="{F43BF01F-113A-4C65-A71E-C3516483DD91}" srcOrd="4" destOrd="0" presId="urn:microsoft.com/office/officeart/2005/8/layout/target3"/>
    <dgm:cxn modelId="{BDBDD59F-361B-4E59-B801-5CA2CFC0F24F}" type="presParOf" srcId="{983EA222-7F88-45DA-9010-3EA14085E3EA}" destId="{0A23E2ED-A35A-4573-B689-2492ACAD96C8}" srcOrd="5" destOrd="0" presId="urn:microsoft.com/office/officeart/2005/8/layout/target3"/>
    <dgm:cxn modelId="{2510E851-2BA5-485E-8D58-407C88F6A938}" type="presParOf" srcId="{983EA222-7F88-45DA-9010-3EA14085E3EA}" destId="{C6E96B81-49E9-4434-BBDF-7DA3A128C7C4}" srcOrd="6" destOrd="0" presId="urn:microsoft.com/office/officeart/2005/8/layout/target3"/>
    <dgm:cxn modelId="{F919CDA8-549F-45D8-836F-C933B878970A}" type="presParOf" srcId="{983EA222-7F88-45DA-9010-3EA14085E3EA}" destId="{E68E09A1-ADC2-43ED-829F-F7FD5639FFF9}" srcOrd="7" destOrd="0" presId="urn:microsoft.com/office/officeart/2005/8/layout/target3"/>
    <dgm:cxn modelId="{5F2C6A42-4867-4118-88D1-2390A9045AF0}" type="presParOf" srcId="{983EA222-7F88-45DA-9010-3EA14085E3EA}" destId="{BF504DC9-554C-40AF-B1C8-77286662F64F}" srcOrd="8" destOrd="0" presId="urn:microsoft.com/office/officeart/2005/8/layout/target3"/>
    <dgm:cxn modelId="{4DCAF07F-8C80-41A4-A21B-D7E15B7A94F5}" type="presParOf" srcId="{983EA222-7F88-45DA-9010-3EA14085E3EA}" destId="{2D524DC9-9E53-4AF4-8B5C-A6C3CCAAC619}" srcOrd="9" destOrd="0" presId="urn:microsoft.com/office/officeart/2005/8/layout/target3"/>
    <dgm:cxn modelId="{649A5E1F-9AD5-48C2-B59F-2375B62388AD}" type="presParOf" srcId="{983EA222-7F88-45DA-9010-3EA14085E3EA}" destId="{AB5A0769-DB80-46D4-B506-022931FBD1BC}" srcOrd="10" destOrd="0" presId="urn:microsoft.com/office/officeart/2005/8/layout/target3"/>
    <dgm:cxn modelId="{8D21BCF2-5C55-4D33-B901-AA0E31362C18}" type="presParOf" srcId="{983EA222-7F88-45DA-9010-3EA14085E3EA}" destId="{238C0879-B8F2-496A-93AE-A16F4904807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81D76-EE2C-4A66-BE6A-81FAEDE6A4C2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4212AB-483A-405B-A8B5-83687A99C922}">
      <dgm:prSet custT="1"/>
      <dgm:spPr/>
      <dgm:t>
        <a:bodyPr/>
        <a:lstStyle/>
        <a:p>
          <a:pPr rtl="0"/>
          <a:r>
            <a:rPr lang="ro-MD" sz="2400" b="1" dirty="0" smtClean="0"/>
            <a:t>Consolidarea</a:t>
          </a:r>
          <a:r>
            <a:rPr lang="ro-MD" sz="2400" dirty="0" smtClean="0"/>
            <a:t> </a:t>
          </a:r>
          <a:r>
            <a:rPr lang="ro-MD" sz="2400" b="1" dirty="0" smtClean="0"/>
            <a:t> împrumuturilor </a:t>
          </a:r>
          <a:r>
            <a:rPr lang="ro-MD" sz="2400" b="1" dirty="0" err="1" smtClean="0"/>
            <a:t>recreditate</a:t>
          </a:r>
          <a:r>
            <a:rPr lang="ro-MD" sz="2400" b="1" dirty="0" smtClean="0"/>
            <a:t> între bugetele locale din cadrul raionului, </a:t>
          </a:r>
          <a:r>
            <a:rPr lang="ro-MD" sz="2400" b="1" dirty="0" err="1" smtClean="0"/>
            <a:t>unităţii</a:t>
          </a:r>
          <a:r>
            <a:rPr lang="ro-MD" sz="2400" b="1" dirty="0" smtClean="0"/>
            <a:t> teritoriale autonome cu statut juridic special, municipiului </a:t>
          </a:r>
          <a:r>
            <a:rPr lang="ro-MD" sz="2400" b="1" dirty="0" err="1" smtClean="0"/>
            <a:t>Chişinău</a:t>
          </a:r>
          <a:r>
            <a:rPr lang="ro-MD" sz="2400" b="1" dirty="0" smtClean="0"/>
            <a:t> </a:t>
          </a:r>
          <a:r>
            <a:rPr lang="ro-MD" sz="2400" b="1" dirty="0" err="1" smtClean="0"/>
            <a:t>şi</a:t>
          </a:r>
          <a:r>
            <a:rPr lang="ro-MD" sz="2400" b="1" dirty="0" smtClean="0"/>
            <a:t> municipiului </a:t>
          </a:r>
          <a:r>
            <a:rPr lang="ro-MD" sz="2400" b="1" dirty="0" err="1" smtClean="0"/>
            <a:t>Bălţi</a:t>
          </a:r>
          <a:endParaRPr lang="en-US" sz="2400" dirty="0"/>
        </a:p>
      </dgm:t>
    </dgm:pt>
    <dgm:pt modelId="{C43828BE-C548-4941-B7BF-D4116E279FAE}" type="parTrans" cxnId="{52890FBF-4ABA-43AC-B3F0-8FB9643AA64E}">
      <dgm:prSet/>
      <dgm:spPr/>
      <dgm:t>
        <a:bodyPr/>
        <a:lstStyle/>
        <a:p>
          <a:endParaRPr lang="ru-RU"/>
        </a:p>
      </dgm:t>
    </dgm:pt>
    <dgm:pt modelId="{FB92A837-BC94-46DA-B62A-CAAC92FD4063}" type="sibTrans" cxnId="{52890FBF-4ABA-43AC-B3F0-8FB9643AA64E}">
      <dgm:prSet/>
      <dgm:spPr/>
      <dgm:t>
        <a:bodyPr/>
        <a:lstStyle/>
        <a:p>
          <a:endParaRPr lang="ru-RU"/>
        </a:p>
      </dgm:t>
    </dgm:pt>
    <dgm:pt modelId="{D14994D6-2717-47AF-9F3F-E6E6BD9301AA}">
      <dgm:prSet custT="1"/>
      <dgm:spPr/>
      <dgm:t>
        <a:bodyPr/>
        <a:lstStyle/>
        <a:p>
          <a:pPr algn="l" rtl="0"/>
          <a:r>
            <a:rPr lang="ro-MD" sz="2400" b="1" i="1" dirty="0" smtClean="0"/>
            <a:t>463 </a:t>
          </a:r>
          <a:r>
            <a:rPr lang="ro-MD" sz="2400" i="1" dirty="0" smtClean="0"/>
            <a:t> Împrumuturi </a:t>
          </a:r>
          <a:r>
            <a:rPr lang="ro-MD" sz="2400" i="1" dirty="0" err="1" smtClean="0"/>
            <a:t>recreditate</a:t>
          </a:r>
          <a:r>
            <a:rPr lang="ro-MD" sz="2400" i="1" dirty="0" smtClean="0"/>
            <a:t> între bugetele locale în cadrul unei UAT</a:t>
          </a:r>
          <a:endParaRPr lang="en-US" sz="2400" dirty="0"/>
        </a:p>
      </dgm:t>
    </dgm:pt>
    <dgm:pt modelId="{A0CB5E42-7974-4688-B1B2-3AF92B4A17A5}" type="parTrans" cxnId="{A5868CC8-D6B3-4F47-8E70-931A897A23A4}">
      <dgm:prSet/>
      <dgm:spPr/>
      <dgm:t>
        <a:bodyPr/>
        <a:lstStyle/>
        <a:p>
          <a:endParaRPr lang="ru-RU"/>
        </a:p>
      </dgm:t>
    </dgm:pt>
    <dgm:pt modelId="{E8E35F92-0F88-45C0-9BB0-5314CB10942D}" type="sibTrans" cxnId="{A5868CC8-D6B3-4F47-8E70-931A897A23A4}">
      <dgm:prSet/>
      <dgm:spPr/>
      <dgm:t>
        <a:bodyPr/>
        <a:lstStyle/>
        <a:p>
          <a:endParaRPr lang="ru-RU"/>
        </a:p>
      </dgm:t>
    </dgm:pt>
    <dgm:pt modelId="{8577755F-D884-46CF-8304-16778CDA8AA1}">
      <dgm:prSet custT="1"/>
      <dgm:spPr/>
      <dgm:t>
        <a:bodyPr/>
        <a:lstStyle/>
        <a:p>
          <a:pPr algn="l" rtl="0"/>
          <a:r>
            <a:rPr lang="ro-MD" sz="2400" b="1" i="1" dirty="0" smtClean="0"/>
            <a:t>563  </a:t>
          </a:r>
          <a:r>
            <a:rPr lang="ro-MD" sz="2400" i="1" dirty="0" smtClean="0"/>
            <a:t>Împrumuturi </a:t>
          </a:r>
          <a:r>
            <a:rPr lang="ro-MD" sz="2400" i="1" dirty="0" err="1" smtClean="0"/>
            <a:t>recreditate</a:t>
          </a:r>
          <a:r>
            <a:rPr lang="ro-MD" sz="2400" i="1" dirty="0" smtClean="0"/>
            <a:t> între bugetele locale în cadrul unei UAT</a:t>
          </a:r>
          <a:endParaRPr lang="en-US" sz="2400" dirty="0"/>
        </a:p>
      </dgm:t>
    </dgm:pt>
    <dgm:pt modelId="{12D034C0-F264-4836-8565-5B446FBBE680}" type="parTrans" cxnId="{41513B04-4CFA-42FA-A762-A19B76C2F3A3}">
      <dgm:prSet/>
      <dgm:spPr/>
      <dgm:t>
        <a:bodyPr/>
        <a:lstStyle/>
        <a:p>
          <a:endParaRPr lang="ru-RU"/>
        </a:p>
      </dgm:t>
    </dgm:pt>
    <dgm:pt modelId="{318AE265-8BD1-4F4C-9851-4CB84B7B270D}" type="sibTrans" cxnId="{41513B04-4CFA-42FA-A762-A19B76C2F3A3}">
      <dgm:prSet/>
      <dgm:spPr/>
      <dgm:t>
        <a:bodyPr/>
        <a:lstStyle/>
        <a:p>
          <a:endParaRPr lang="ru-RU"/>
        </a:p>
      </dgm:t>
    </dgm:pt>
    <dgm:pt modelId="{983EA222-7F88-45DA-9010-3EA14085E3EA}" type="pres">
      <dgm:prSet presAssocID="{9BC81D76-EE2C-4A66-BE6A-81FAEDE6A4C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764D05-312A-4370-9674-D61723EAE8A2}" type="pres">
      <dgm:prSet presAssocID="{E34212AB-483A-405B-A8B5-83687A99C922}" presName="circle1" presStyleLbl="node1" presStyleIdx="0" presStyleCnt="3"/>
      <dgm:spPr/>
    </dgm:pt>
    <dgm:pt modelId="{A7AD7C45-CEF8-46C8-B4F8-8CC0E835056B}" type="pres">
      <dgm:prSet presAssocID="{E34212AB-483A-405B-A8B5-83687A99C922}" presName="space" presStyleCnt="0"/>
      <dgm:spPr/>
    </dgm:pt>
    <dgm:pt modelId="{E5E5BC5A-BB22-4CCF-9FA1-295829D3E010}" type="pres">
      <dgm:prSet presAssocID="{E34212AB-483A-405B-A8B5-83687A99C922}" presName="rect1" presStyleLbl="alignAcc1" presStyleIdx="0" presStyleCnt="3"/>
      <dgm:spPr/>
      <dgm:t>
        <a:bodyPr/>
        <a:lstStyle/>
        <a:p>
          <a:endParaRPr lang="ru-RU"/>
        </a:p>
      </dgm:t>
    </dgm:pt>
    <dgm:pt modelId="{DF54A9A1-BDC5-421B-9A35-B52746B4D440}" type="pres">
      <dgm:prSet presAssocID="{D14994D6-2717-47AF-9F3F-E6E6BD9301AA}" presName="vertSpace2" presStyleLbl="node1" presStyleIdx="0" presStyleCnt="3"/>
      <dgm:spPr/>
    </dgm:pt>
    <dgm:pt modelId="{F43BF01F-113A-4C65-A71E-C3516483DD91}" type="pres">
      <dgm:prSet presAssocID="{D14994D6-2717-47AF-9F3F-E6E6BD9301AA}" presName="circle2" presStyleLbl="node1" presStyleIdx="1" presStyleCnt="3"/>
      <dgm:spPr/>
    </dgm:pt>
    <dgm:pt modelId="{0A23E2ED-A35A-4573-B689-2492ACAD96C8}" type="pres">
      <dgm:prSet presAssocID="{D14994D6-2717-47AF-9F3F-E6E6BD9301AA}" presName="rect2" presStyleLbl="alignAcc1" presStyleIdx="1" presStyleCnt="3"/>
      <dgm:spPr/>
      <dgm:t>
        <a:bodyPr/>
        <a:lstStyle/>
        <a:p>
          <a:endParaRPr lang="ru-RU"/>
        </a:p>
      </dgm:t>
    </dgm:pt>
    <dgm:pt modelId="{C6E96B81-49E9-4434-BBDF-7DA3A128C7C4}" type="pres">
      <dgm:prSet presAssocID="{8577755F-D884-46CF-8304-16778CDA8AA1}" presName="vertSpace3" presStyleLbl="node1" presStyleIdx="1" presStyleCnt="3"/>
      <dgm:spPr/>
    </dgm:pt>
    <dgm:pt modelId="{E68E09A1-ADC2-43ED-829F-F7FD5639FFF9}" type="pres">
      <dgm:prSet presAssocID="{8577755F-D884-46CF-8304-16778CDA8AA1}" presName="circle3" presStyleLbl="node1" presStyleIdx="2" presStyleCnt="3"/>
      <dgm:spPr/>
    </dgm:pt>
    <dgm:pt modelId="{BF504DC9-554C-40AF-B1C8-77286662F64F}" type="pres">
      <dgm:prSet presAssocID="{8577755F-D884-46CF-8304-16778CDA8AA1}" presName="rect3" presStyleLbl="alignAcc1" presStyleIdx="2" presStyleCnt="3"/>
      <dgm:spPr/>
      <dgm:t>
        <a:bodyPr/>
        <a:lstStyle/>
        <a:p>
          <a:endParaRPr lang="ru-RU"/>
        </a:p>
      </dgm:t>
    </dgm:pt>
    <dgm:pt modelId="{2D524DC9-9E53-4AF4-8B5C-A6C3CCAAC619}" type="pres">
      <dgm:prSet presAssocID="{E34212AB-483A-405B-A8B5-83687A99C92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A0769-DB80-46D4-B506-022931FBD1BC}" type="pres">
      <dgm:prSet presAssocID="{D14994D6-2717-47AF-9F3F-E6E6BD9301AA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C0879-B8F2-496A-93AE-A16F49048077}" type="pres">
      <dgm:prSet presAssocID="{8577755F-D884-46CF-8304-16778CDA8AA1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B51E4-645D-49CA-B942-0B9C4B2686C8}" type="presOf" srcId="{8577755F-D884-46CF-8304-16778CDA8AA1}" destId="{238C0879-B8F2-496A-93AE-A16F49048077}" srcOrd="1" destOrd="0" presId="urn:microsoft.com/office/officeart/2005/8/layout/target3"/>
    <dgm:cxn modelId="{FC19C4F9-3DCC-49FC-B8CD-55D9E9C002CE}" type="presOf" srcId="{D14994D6-2717-47AF-9F3F-E6E6BD9301AA}" destId="{AB5A0769-DB80-46D4-B506-022931FBD1BC}" srcOrd="1" destOrd="0" presId="urn:microsoft.com/office/officeart/2005/8/layout/target3"/>
    <dgm:cxn modelId="{4EF61BAD-EB98-4C67-BD81-BF3E9BBBA8E1}" type="presOf" srcId="{8577755F-D884-46CF-8304-16778CDA8AA1}" destId="{BF504DC9-554C-40AF-B1C8-77286662F64F}" srcOrd="0" destOrd="0" presId="urn:microsoft.com/office/officeart/2005/8/layout/target3"/>
    <dgm:cxn modelId="{1DDE2E58-042E-4E62-B14A-907669C0A177}" type="presOf" srcId="{E34212AB-483A-405B-A8B5-83687A99C922}" destId="{2D524DC9-9E53-4AF4-8B5C-A6C3CCAAC619}" srcOrd="1" destOrd="0" presId="urn:microsoft.com/office/officeart/2005/8/layout/target3"/>
    <dgm:cxn modelId="{52890FBF-4ABA-43AC-B3F0-8FB9643AA64E}" srcId="{9BC81D76-EE2C-4A66-BE6A-81FAEDE6A4C2}" destId="{E34212AB-483A-405B-A8B5-83687A99C922}" srcOrd="0" destOrd="0" parTransId="{C43828BE-C548-4941-B7BF-D4116E279FAE}" sibTransId="{FB92A837-BC94-46DA-B62A-CAAC92FD4063}"/>
    <dgm:cxn modelId="{6921C6AF-4AAB-4F6C-BDEB-E45BA3715B0B}" type="presOf" srcId="{D14994D6-2717-47AF-9F3F-E6E6BD9301AA}" destId="{0A23E2ED-A35A-4573-B689-2492ACAD96C8}" srcOrd="0" destOrd="0" presId="urn:microsoft.com/office/officeart/2005/8/layout/target3"/>
    <dgm:cxn modelId="{4B141CA8-6C1E-484A-B09D-501E4D3704BE}" type="presOf" srcId="{9BC81D76-EE2C-4A66-BE6A-81FAEDE6A4C2}" destId="{983EA222-7F88-45DA-9010-3EA14085E3EA}" srcOrd="0" destOrd="0" presId="urn:microsoft.com/office/officeart/2005/8/layout/target3"/>
    <dgm:cxn modelId="{0EB38F5F-BFFA-4AA4-B39D-9A1882F39A98}" type="presOf" srcId="{E34212AB-483A-405B-A8B5-83687A99C922}" destId="{E5E5BC5A-BB22-4CCF-9FA1-295829D3E010}" srcOrd="0" destOrd="0" presId="urn:microsoft.com/office/officeart/2005/8/layout/target3"/>
    <dgm:cxn modelId="{41513B04-4CFA-42FA-A762-A19B76C2F3A3}" srcId="{9BC81D76-EE2C-4A66-BE6A-81FAEDE6A4C2}" destId="{8577755F-D884-46CF-8304-16778CDA8AA1}" srcOrd="2" destOrd="0" parTransId="{12D034C0-F264-4836-8565-5B446FBBE680}" sibTransId="{318AE265-8BD1-4F4C-9851-4CB84B7B270D}"/>
    <dgm:cxn modelId="{A5868CC8-D6B3-4F47-8E70-931A897A23A4}" srcId="{9BC81D76-EE2C-4A66-BE6A-81FAEDE6A4C2}" destId="{D14994D6-2717-47AF-9F3F-E6E6BD9301AA}" srcOrd="1" destOrd="0" parTransId="{A0CB5E42-7974-4688-B1B2-3AF92B4A17A5}" sibTransId="{E8E35F92-0F88-45C0-9BB0-5314CB10942D}"/>
    <dgm:cxn modelId="{41C9A470-5F27-4E01-A69D-B8BA6AEF7F36}" type="presParOf" srcId="{983EA222-7F88-45DA-9010-3EA14085E3EA}" destId="{39764D05-312A-4370-9674-D61723EAE8A2}" srcOrd="0" destOrd="0" presId="urn:microsoft.com/office/officeart/2005/8/layout/target3"/>
    <dgm:cxn modelId="{4795112E-194A-4319-BD55-0AF5BF7DD191}" type="presParOf" srcId="{983EA222-7F88-45DA-9010-3EA14085E3EA}" destId="{A7AD7C45-CEF8-46C8-B4F8-8CC0E835056B}" srcOrd="1" destOrd="0" presId="urn:microsoft.com/office/officeart/2005/8/layout/target3"/>
    <dgm:cxn modelId="{C62C95C2-039E-4EBC-AE10-A7235908D37F}" type="presParOf" srcId="{983EA222-7F88-45DA-9010-3EA14085E3EA}" destId="{E5E5BC5A-BB22-4CCF-9FA1-295829D3E010}" srcOrd="2" destOrd="0" presId="urn:microsoft.com/office/officeart/2005/8/layout/target3"/>
    <dgm:cxn modelId="{BF122D5E-5B32-4C67-8BCD-57E1A5BE1CDA}" type="presParOf" srcId="{983EA222-7F88-45DA-9010-3EA14085E3EA}" destId="{DF54A9A1-BDC5-421B-9A35-B52746B4D440}" srcOrd="3" destOrd="0" presId="urn:microsoft.com/office/officeart/2005/8/layout/target3"/>
    <dgm:cxn modelId="{034254CF-0274-4BB8-A0F0-D08A385BFDB8}" type="presParOf" srcId="{983EA222-7F88-45DA-9010-3EA14085E3EA}" destId="{F43BF01F-113A-4C65-A71E-C3516483DD91}" srcOrd="4" destOrd="0" presId="urn:microsoft.com/office/officeart/2005/8/layout/target3"/>
    <dgm:cxn modelId="{BDBDD59F-361B-4E59-B801-5CA2CFC0F24F}" type="presParOf" srcId="{983EA222-7F88-45DA-9010-3EA14085E3EA}" destId="{0A23E2ED-A35A-4573-B689-2492ACAD96C8}" srcOrd="5" destOrd="0" presId="urn:microsoft.com/office/officeart/2005/8/layout/target3"/>
    <dgm:cxn modelId="{2510E851-2BA5-485E-8D58-407C88F6A938}" type="presParOf" srcId="{983EA222-7F88-45DA-9010-3EA14085E3EA}" destId="{C6E96B81-49E9-4434-BBDF-7DA3A128C7C4}" srcOrd="6" destOrd="0" presId="urn:microsoft.com/office/officeart/2005/8/layout/target3"/>
    <dgm:cxn modelId="{F919CDA8-549F-45D8-836F-C933B878970A}" type="presParOf" srcId="{983EA222-7F88-45DA-9010-3EA14085E3EA}" destId="{E68E09A1-ADC2-43ED-829F-F7FD5639FFF9}" srcOrd="7" destOrd="0" presId="urn:microsoft.com/office/officeart/2005/8/layout/target3"/>
    <dgm:cxn modelId="{5F2C6A42-4867-4118-88D1-2390A9045AF0}" type="presParOf" srcId="{983EA222-7F88-45DA-9010-3EA14085E3EA}" destId="{BF504DC9-554C-40AF-B1C8-77286662F64F}" srcOrd="8" destOrd="0" presId="urn:microsoft.com/office/officeart/2005/8/layout/target3"/>
    <dgm:cxn modelId="{4DCAF07F-8C80-41A4-A21B-D7E15B7A94F5}" type="presParOf" srcId="{983EA222-7F88-45DA-9010-3EA14085E3EA}" destId="{2D524DC9-9E53-4AF4-8B5C-A6C3CCAAC619}" srcOrd="9" destOrd="0" presId="urn:microsoft.com/office/officeart/2005/8/layout/target3"/>
    <dgm:cxn modelId="{649A5E1F-9AD5-48C2-B59F-2375B62388AD}" type="presParOf" srcId="{983EA222-7F88-45DA-9010-3EA14085E3EA}" destId="{AB5A0769-DB80-46D4-B506-022931FBD1BC}" srcOrd="10" destOrd="0" presId="urn:microsoft.com/office/officeart/2005/8/layout/target3"/>
    <dgm:cxn modelId="{8D21BCF2-5C55-4D33-B901-AA0E31362C18}" type="presParOf" srcId="{983EA222-7F88-45DA-9010-3EA14085E3EA}" destId="{238C0879-B8F2-496A-93AE-A16F4904807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580735-3E0E-4B0B-B853-CC80F704D430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F26D11-7400-4239-B163-D70915BA8F99}">
      <dgm:prSet custT="1"/>
      <dgm:spPr/>
      <dgm:t>
        <a:bodyPr/>
        <a:lstStyle/>
        <a:p>
          <a:pPr rtl="0"/>
          <a:r>
            <a:rPr lang="ro-MD" sz="2400" b="1" dirty="0" smtClean="0"/>
            <a:t>Consolidarea operațiunilor de primire/transmitere a activelor cu titlu gratuit între bugetele locale din cadrul raionului, </a:t>
          </a:r>
          <a:r>
            <a:rPr lang="ro-MD" sz="2400" b="1" dirty="0" err="1" smtClean="0"/>
            <a:t>unităţii</a:t>
          </a:r>
          <a:r>
            <a:rPr lang="ro-MD" sz="2400" b="1" dirty="0" smtClean="0"/>
            <a:t> teritoriale autonome cu statut juridic special, municipiului </a:t>
          </a:r>
          <a:r>
            <a:rPr lang="ro-MD" sz="2400" b="1" dirty="0" err="1" smtClean="0"/>
            <a:t>Chişinău</a:t>
          </a:r>
          <a:r>
            <a:rPr lang="ro-MD" sz="2400" b="1" dirty="0" smtClean="0"/>
            <a:t> </a:t>
          </a:r>
          <a:r>
            <a:rPr lang="ro-MD" sz="2400" b="1" dirty="0" err="1" smtClean="0"/>
            <a:t>şi</a:t>
          </a:r>
          <a:r>
            <a:rPr lang="ro-MD" sz="2400" b="1" dirty="0" smtClean="0"/>
            <a:t> municipiului </a:t>
          </a:r>
          <a:r>
            <a:rPr lang="ro-MD" sz="2400" b="1" dirty="0" err="1" smtClean="0"/>
            <a:t>Bălţi</a:t>
          </a:r>
          <a:endParaRPr lang="en-US" sz="2400" dirty="0"/>
        </a:p>
      </dgm:t>
    </dgm:pt>
    <dgm:pt modelId="{E285CD71-E332-4708-A8F3-9C5634A910D2}" type="parTrans" cxnId="{0AC371E1-F7BB-412E-B9AB-16AB9F09A75C}">
      <dgm:prSet/>
      <dgm:spPr/>
      <dgm:t>
        <a:bodyPr/>
        <a:lstStyle/>
        <a:p>
          <a:endParaRPr lang="ru-RU"/>
        </a:p>
      </dgm:t>
    </dgm:pt>
    <dgm:pt modelId="{AF69D0C9-67A6-4193-B6CF-47BC77206FDA}" type="sibTrans" cxnId="{0AC371E1-F7BB-412E-B9AB-16AB9F09A75C}">
      <dgm:prSet/>
      <dgm:spPr/>
      <dgm:t>
        <a:bodyPr/>
        <a:lstStyle/>
        <a:p>
          <a:endParaRPr lang="ru-RU"/>
        </a:p>
      </dgm:t>
    </dgm:pt>
    <dgm:pt modelId="{901DC0C2-8344-4E7F-ADFF-F171F973C0CA}">
      <dgm:prSet custT="1"/>
      <dgm:spPr/>
      <dgm:t>
        <a:bodyPr/>
        <a:lstStyle/>
        <a:p>
          <a:pPr algn="l" rtl="0"/>
          <a:r>
            <a:rPr lang="ro-MD" sz="2400" b="1" i="1" dirty="0" smtClean="0"/>
            <a:t>149200</a:t>
          </a:r>
          <a:r>
            <a:rPr lang="ro-MD" sz="2400" i="1" dirty="0" smtClean="0"/>
            <a:t>  Venituri  de  la  active  intrate  cu  titlu  gratuit  din  cadrul    </a:t>
          </a:r>
        </a:p>
        <a:p>
          <a:pPr algn="l" rtl="0"/>
          <a:r>
            <a:rPr lang="ro-MD" sz="2400" i="1" dirty="0" smtClean="0"/>
            <a:t>                 sistemului bugetar</a:t>
          </a:r>
          <a:endParaRPr lang="en-US" sz="2400" dirty="0"/>
        </a:p>
      </dgm:t>
    </dgm:pt>
    <dgm:pt modelId="{217D4297-5F33-443F-A6CF-53A3E772D6CF}" type="parTrans" cxnId="{47C254D2-B54C-4D25-8F6F-2BB71CF469DB}">
      <dgm:prSet/>
      <dgm:spPr/>
      <dgm:t>
        <a:bodyPr/>
        <a:lstStyle/>
        <a:p>
          <a:endParaRPr lang="ru-RU"/>
        </a:p>
      </dgm:t>
    </dgm:pt>
    <dgm:pt modelId="{D4961C2E-A33E-494B-A6BF-F552AA18BA23}" type="sibTrans" cxnId="{47C254D2-B54C-4D25-8F6F-2BB71CF469DB}">
      <dgm:prSet/>
      <dgm:spPr/>
      <dgm:t>
        <a:bodyPr/>
        <a:lstStyle/>
        <a:p>
          <a:endParaRPr lang="ru-RU"/>
        </a:p>
      </dgm:t>
    </dgm:pt>
    <dgm:pt modelId="{034E3BB2-A376-428E-93C1-0D048AD083F6}">
      <dgm:prSet custT="1"/>
      <dgm:spPr/>
      <dgm:t>
        <a:bodyPr/>
        <a:lstStyle/>
        <a:p>
          <a:pPr algn="l" rtl="0"/>
          <a:r>
            <a:rPr lang="ro-MD" sz="2400" b="1" i="1" dirty="0" smtClean="0"/>
            <a:t>289200</a:t>
          </a:r>
          <a:r>
            <a:rPr lang="ro-MD" sz="2400" i="1" dirty="0" smtClean="0"/>
            <a:t> Cheltuieli  privind  transmiterea  activelor  cu  titlu  gratuit</a:t>
          </a:r>
        </a:p>
        <a:p>
          <a:pPr algn="l" rtl="0"/>
          <a:r>
            <a:rPr lang="ro-MD" sz="2400" i="1" dirty="0" smtClean="0"/>
            <a:t>                din  cadrul  sistemului  bugetar</a:t>
          </a:r>
          <a:endParaRPr lang="en-US" sz="2400" dirty="0"/>
        </a:p>
      </dgm:t>
    </dgm:pt>
    <dgm:pt modelId="{947DB766-A673-48A8-ACC7-DB75E15447B6}" type="parTrans" cxnId="{61AC9511-D8C5-4EA8-A27F-9C586ED83D55}">
      <dgm:prSet/>
      <dgm:spPr/>
      <dgm:t>
        <a:bodyPr/>
        <a:lstStyle/>
        <a:p>
          <a:endParaRPr lang="ru-RU"/>
        </a:p>
      </dgm:t>
    </dgm:pt>
    <dgm:pt modelId="{1E2A7325-5378-4045-96FD-F15E81EADE36}" type="sibTrans" cxnId="{61AC9511-D8C5-4EA8-A27F-9C586ED83D55}">
      <dgm:prSet/>
      <dgm:spPr/>
      <dgm:t>
        <a:bodyPr/>
        <a:lstStyle/>
        <a:p>
          <a:endParaRPr lang="ru-RU"/>
        </a:p>
      </dgm:t>
    </dgm:pt>
    <dgm:pt modelId="{5D502B37-42F6-45E0-A6A7-29A4F3A1E818}" type="pres">
      <dgm:prSet presAssocID="{1E580735-3E0E-4B0B-B853-CC80F704D43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15029-7C3D-4D7E-B154-35D4F230F953}" type="pres">
      <dgm:prSet presAssocID="{4EF26D11-7400-4239-B163-D70915BA8F99}" presName="circle1" presStyleLbl="node1" presStyleIdx="0" presStyleCnt="3"/>
      <dgm:spPr/>
    </dgm:pt>
    <dgm:pt modelId="{13300461-002D-4863-AA86-1D9184714599}" type="pres">
      <dgm:prSet presAssocID="{4EF26D11-7400-4239-B163-D70915BA8F99}" presName="space" presStyleCnt="0"/>
      <dgm:spPr/>
    </dgm:pt>
    <dgm:pt modelId="{B10F5AD1-3516-4775-BC3B-3780EF2F9D2B}" type="pres">
      <dgm:prSet presAssocID="{4EF26D11-7400-4239-B163-D70915BA8F99}" presName="rect1" presStyleLbl="alignAcc1" presStyleIdx="0" presStyleCnt="3"/>
      <dgm:spPr/>
      <dgm:t>
        <a:bodyPr/>
        <a:lstStyle/>
        <a:p>
          <a:endParaRPr lang="ru-RU"/>
        </a:p>
      </dgm:t>
    </dgm:pt>
    <dgm:pt modelId="{CFDE28DC-A38B-43DC-A5B5-BA4D8FB5247C}" type="pres">
      <dgm:prSet presAssocID="{901DC0C2-8344-4E7F-ADFF-F171F973C0CA}" presName="vertSpace2" presStyleLbl="node1" presStyleIdx="0" presStyleCnt="3"/>
      <dgm:spPr/>
    </dgm:pt>
    <dgm:pt modelId="{788EDB83-CA4C-42F2-B942-F6E505A44386}" type="pres">
      <dgm:prSet presAssocID="{901DC0C2-8344-4E7F-ADFF-F171F973C0CA}" presName="circle2" presStyleLbl="node1" presStyleIdx="1" presStyleCnt="3"/>
      <dgm:spPr/>
    </dgm:pt>
    <dgm:pt modelId="{EAF38153-2F76-49E6-87BF-322DEC44E34D}" type="pres">
      <dgm:prSet presAssocID="{901DC0C2-8344-4E7F-ADFF-F171F973C0CA}" presName="rect2" presStyleLbl="alignAcc1" presStyleIdx="1" presStyleCnt="3"/>
      <dgm:spPr/>
      <dgm:t>
        <a:bodyPr/>
        <a:lstStyle/>
        <a:p>
          <a:endParaRPr lang="ru-RU"/>
        </a:p>
      </dgm:t>
    </dgm:pt>
    <dgm:pt modelId="{60871B53-1FCA-4620-A900-3864FEDA0D66}" type="pres">
      <dgm:prSet presAssocID="{034E3BB2-A376-428E-93C1-0D048AD083F6}" presName="vertSpace3" presStyleLbl="node1" presStyleIdx="1" presStyleCnt="3"/>
      <dgm:spPr/>
    </dgm:pt>
    <dgm:pt modelId="{50025BC0-DAF1-40CD-ABB6-66FE6CFC8107}" type="pres">
      <dgm:prSet presAssocID="{034E3BB2-A376-428E-93C1-0D048AD083F6}" presName="circle3" presStyleLbl="node1" presStyleIdx="2" presStyleCnt="3"/>
      <dgm:spPr/>
    </dgm:pt>
    <dgm:pt modelId="{5CC7E053-BD93-40CB-8CC4-6C727DF68E6B}" type="pres">
      <dgm:prSet presAssocID="{034E3BB2-A376-428E-93C1-0D048AD083F6}" presName="rect3" presStyleLbl="alignAcc1" presStyleIdx="2" presStyleCnt="3"/>
      <dgm:spPr/>
      <dgm:t>
        <a:bodyPr/>
        <a:lstStyle/>
        <a:p>
          <a:endParaRPr lang="ru-RU"/>
        </a:p>
      </dgm:t>
    </dgm:pt>
    <dgm:pt modelId="{68C61A60-5300-46EE-9FA3-6F5F7176EA62}" type="pres">
      <dgm:prSet presAssocID="{4EF26D11-7400-4239-B163-D70915BA8F99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AE1DD-B86C-4106-A5CE-925D1F075F5E}" type="pres">
      <dgm:prSet presAssocID="{901DC0C2-8344-4E7F-ADFF-F171F973C0CA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A03040-879D-419D-8524-B57C5E4FAAFA}" type="pres">
      <dgm:prSet presAssocID="{034E3BB2-A376-428E-93C1-0D048AD083F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7193F2-3C49-4220-8016-21C03DE8D28B}" type="presOf" srcId="{034E3BB2-A376-428E-93C1-0D048AD083F6}" destId="{5CC7E053-BD93-40CB-8CC4-6C727DF68E6B}" srcOrd="0" destOrd="0" presId="urn:microsoft.com/office/officeart/2005/8/layout/target3"/>
    <dgm:cxn modelId="{43377C65-5757-4738-8B97-30D792CF455F}" type="presOf" srcId="{4EF26D11-7400-4239-B163-D70915BA8F99}" destId="{68C61A60-5300-46EE-9FA3-6F5F7176EA62}" srcOrd="1" destOrd="0" presId="urn:microsoft.com/office/officeart/2005/8/layout/target3"/>
    <dgm:cxn modelId="{0AC371E1-F7BB-412E-B9AB-16AB9F09A75C}" srcId="{1E580735-3E0E-4B0B-B853-CC80F704D430}" destId="{4EF26D11-7400-4239-B163-D70915BA8F99}" srcOrd="0" destOrd="0" parTransId="{E285CD71-E332-4708-A8F3-9C5634A910D2}" sibTransId="{AF69D0C9-67A6-4193-B6CF-47BC77206FDA}"/>
    <dgm:cxn modelId="{61AC9511-D8C5-4EA8-A27F-9C586ED83D55}" srcId="{1E580735-3E0E-4B0B-B853-CC80F704D430}" destId="{034E3BB2-A376-428E-93C1-0D048AD083F6}" srcOrd="2" destOrd="0" parTransId="{947DB766-A673-48A8-ACC7-DB75E15447B6}" sibTransId="{1E2A7325-5378-4045-96FD-F15E81EADE36}"/>
    <dgm:cxn modelId="{1C6AAB21-40BC-4FB2-B923-53E70B951BD7}" type="presOf" srcId="{901DC0C2-8344-4E7F-ADFF-F171F973C0CA}" destId="{EAF38153-2F76-49E6-87BF-322DEC44E34D}" srcOrd="0" destOrd="0" presId="urn:microsoft.com/office/officeart/2005/8/layout/target3"/>
    <dgm:cxn modelId="{2FEE1051-20FE-4BD2-8F80-65D2196D5FA9}" type="presOf" srcId="{901DC0C2-8344-4E7F-ADFF-F171F973C0CA}" destId="{150AE1DD-B86C-4106-A5CE-925D1F075F5E}" srcOrd="1" destOrd="0" presId="urn:microsoft.com/office/officeart/2005/8/layout/target3"/>
    <dgm:cxn modelId="{B62BFA03-9075-4F25-A0FE-DA85712DDE8A}" type="presOf" srcId="{034E3BB2-A376-428E-93C1-0D048AD083F6}" destId="{A7A03040-879D-419D-8524-B57C5E4FAAFA}" srcOrd="1" destOrd="0" presId="urn:microsoft.com/office/officeart/2005/8/layout/target3"/>
    <dgm:cxn modelId="{65A359F0-6905-4FDA-938C-880EB28E8AAD}" type="presOf" srcId="{1E580735-3E0E-4B0B-B853-CC80F704D430}" destId="{5D502B37-42F6-45E0-A6A7-29A4F3A1E818}" srcOrd="0" destOrd="0" presId="urn:microsoft.com/office/officeart/2005/8/layout/target3"/>
    <dgm:cxn modelId="{47C254D2-B54C-4D25-8F6F-2BB71CF469DB}" srcId="{1E580735-3E0E-4B0B-B853-CC80F704D430}" destId="{901DC0C2-8344-4E7F-ADFF-F171F973C0CA}" srcOrd="1" destOrd="0" parTransId="{217D4297-5F33-443F-A6CF-53A3E772D6CF}" sibTransId="{D4961C2E-A33E-494B-A6BF-F552AA18BA23}"/>
    <dgm:cxn modelId="{1FCBC9DD-20B3-4769-895B-28AEBE8E66C4}" type="presOf" srcId="{4EF26D11-7400-4239-B163-D70915BA8F99}" destId="{B10F5AD1-3516-4775-BC3B-3780EF2F9D2B}" srcOrd="0" destOrd="0" presId="urn:microsoft.com/office/officeart/2005/8/layout/target3"/>
    <dgm:cxn modelId="{98A25ABF-0D7E-49E6-B51F-709409E5CAED}" type="presParOf" srcId="{5D502B37-42F6-45E0-A6A7-29A4F3A1E818}" destId="{B3915029-7C3D-4D7E-B154-35D4F230F953}" srcOrd="0" destOrd="0" presId="urn:microsoft.com/office/officeart/2005/8/layout/target3"/>
    <dgm:cxn modelId="{F6928284-9C93-42ED-B367-979420C9B755}" type="presParOf" srcId="{5D502B37-42F6-45E0-A6A7-29A4F3A1E818}" destId="{13300461-002D-4863-AA86-1D9184714599}" srcOrd="1" destOrd="0" presId="urn:microsoft.com/office/officeart/2005/8/layout/target3"/>
    <dgm:cxn modelId="{0DFA1CDF-D071-4ED4-A6EF-A9C75AF8F02B}" type="presParOf" srcId="{5D502B37-42F6-45E0-A6A7-29A4F3A1E818}" destId="{B10F5AD1-3516-4775-BC3B-3780EF2F9D2B}" srcOrd="2" destOrd="0" presId="urn:microsoft.com/office/officeart/2005/8/layout/target3"/>
    <dgm:cxn modelId="{AB7B4699-026F-400B-A347-CD23699BA1BF}" type="presParOf" srcId="{5D502B37-42F6-45E0-A6A7-29A4F3A1E818}" destId="{CFDE28DC-A38B-43DC-A5B5-BA4D8FB5247C}" srcOrd="3" destOrd="0" presId="urn:microsoft.com/office/officeart/2005/8/layout/target3"/>
    <dgm:cxn modelId="{9FE2D7FD-DD43-44E0-9D71-62ADB4535060}" type="presParOf" srcId="{5D502B37-42F6-45E0-A6A7-29A4F3A1E818}" destId="{788EDB83-CA4C-42F2-B942-F6E505A44386}" srcOrd="4" destOrd="0" presId="urn:microsoft.com/office/officeart/2005/8/layout/target3"/>
    <dgm:cxn modelId="{1B075262-FE12-4D75-9643-86FB4780C650}" type="presParOf" srcId="{5D502B37-42F6-45E0-A6A7-29A4F3A1E818}" destId="{EAF38153-2F76-49E6-87BF-322DEC44E34D}" srcOrd="5" destOrd="0" presId="urn:microsoft.com/office/officeart/2005/8/layout/target3"/>
    <dgm:cxn modelId="{1B38AB2B-06DD-4ACA-914E-AD2B4D163B0C}" type="presParOf" srcId="{5D502B37-42F6-45E0-A6A7-29A4F3A1E818}" destId="{60871B53-1FCA-4620-A900-3864FEDA0D66}" srcOrd="6" destOrd="0" presId="urn:microsoft.com/office/officeart/2005/8/layout/target3"/>
    <dgm:cxn modelId="{86B931FB-EDCF-4967-BFE9-DA7AE1578B71}" type="presParOf" srcId="{5D502B37-42F6-45E0-A6A7-29A4F3A1E818}" destId="{50025BC0-DAF1-40CD-ABB6-66FE6CFC8107}" srcOrd="7" destOrd="0" presId="urn:microsoft.com/office/officeart/2005/8/layout/target3"/>
    <dgm:cxn modelId="{F8B49FA9-0C40-41B2-89B7-37B088A3DCAE}" type="presParOf" srcId="{5D502B37-42F6-45E0-A6A7-29A4F3A1E818}" destId="{5CC7E053-BD93-40CB-8CC4-6C727DF68E6B}" srcOrd="8" destOrd="0" presId="urn:microsoft.com/office/officeart/2005/8/layout/target3"/>
    <dgm:cxn modelId="{CC0FAF27-81FF-4081-AF42-5A0A1D7739FA}" type="presParOf" srcId="{5D502B37-42F6-45E0-A6A7-29A4F3A1E818}" destId="{68C61A60-5300-46EE-9FA3-6F5F7176EA62}" srcOrd="9" destOrd="0" presId="urn:microsoft.com/office/officeart/2005/8/layout/target3"/>
    <dgm:cxn modelId="{F6E63938-62E8-4ECA-9490-DA7E11CCF649}" type="presParOf" srcId="{5D502B37-42F6-45E0-A6A7-29A4F3A1E818}" destId="{150AE1DD-B86C-4106-A5CE-925D1F075F5E}" srcOrd="10" destOrd="0" presId="urn:microsoft.com/office/officeart/2005/8/layout/target3"/>
    <dgm:cxn modelId="{075D4F83-B01E-4657-B0DD-40426D2C4F73}" type="presParOf" srcId="{5D502B37-42F6-45E0-A6A7-29A4F3A1E818}" destId="{A7A03040-879D-419D-8524-B57C5E4FAAF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C7E418-83EF-4ED7-8E09-5E104E3F11A5}">
      <dsp:nvSpPr>
        <dsp:cNvPr id="0" name=""/>
        <dsp:cNvSpPr/>
      </dsp:nvSpPr>
      <dsp:spPr>
        <a:xfrm>
          <a:off x="0" y="0"/>
          <a:ext cx="5080957" cy="508095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EA7A337-8CB7-4FD3-B894-857D0AC3D64C}">
      <dsp:nvSpPr>
        <dsp:cNvPr id="0" name=""/>
        <dsp:cNvSpPr/>
      </dsp:nvSpPr>
      <dsp:spPr>
        <a:xfrm>
          <a:off x="2540478" y="0"/>
          <a:ext cx="9191444" cy="50809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/>
            <a:t>Consolidarea</a:t>
          </a:r>
          <a:r>
            <a:rPr lang="en-US" sz="2400" b="1" kern="1200" dirty="0" smtClean="0"/>
            <a:t> </a:t>
          </a:r>
          <a:r>
            <a:rPr lang="ro-MD" sz="2400" b="1" kern="1200" dirty="0" smtClean="0"/>
            <a:t> </a:t>
          </a:r>
          <a:r>
            <a:rPr lang="en-US" sz="2400" b="1" kern="1200" dirty="0" err="1" smtClean="0"/>
            <a:t>transferurilor</a:t>
          </a:r>
          <a:r>
            <a:rPr lang="en-US" sz="2400" b="1" kern="1200" dirty="0" smtClean="0"/>
            <a:t> </a:t>
          </a:r>
          <a:r>
            <a:rPr lang="ro-MD" sz="2400" b="1" kern="1200" dirty="0" smtClean="0"/>
            <a:t>î</a:t>
          </a:r>
          <a:r>
            <a:rPr lang="en-US" sz="2400" b="1" kern="1200" dirty="0" err="1" smtClean="0"/>
            <a:t>ntre</a:t>
          </a:r>
          <a:r>
            <a:rPr lang="en-US" sz="2400" b="1" kern="1200" dirty="0" smtClean="0"/>
            <a:t> </a:t>
          </a:r>
          <a:r>
            <a:rPr lang="en-US" sz="2400" b="1" kern="1200" dirty="0" err="1" smtClean="0"/>
            <a:t>bugetele</a:t>
          </a:r>
          <a:r>
            <a:rPr lang="en-US" sz="2400" b="1" kern="1200" dirty="0" smtClean="0"/>
            <a:t> locale </a:t>
          </a:r>
          <a:r>
            <a:rPr lang="ro-MD" sz="2400" b="1" kern="1200" dirty="0" smtClean="0"/>
            <a:t>din cadrul raionului, </a:t>
          </a:r>
          <a:r>
            <a:rPr lang="ro-MD" sz="2400" b="1" kern="1200" dirty="0" err="1" smtClean="0"/>
            <a:t>unităţii</a:t>
          </a:r>
          <a:r>
            <a:rPr lang="ro-MD" sz="2400" b="1" kern="1200" dirty="0" smtClean="0"/>
            <a:t> teritoriale autonome cu statut juridic special, municipiului </a:t>
          </a:r>
          <a:r>
            <a:rPr lang="ro-MD" sz="2400" b="1" kern="1200" dirty="0" err="1" smtClean="0"/>
            <a:t>Chişinău</a:t>
          </a:r>
          <a:r>
            <a:rPr lang="ro-MD" sz="2400" b="1" kern="1200" dirty="0" smtClean="0"/>
            <a:t> </a:t>
          </a:r>
          <a:r>
            <a:rPr lang="ro-MD" sz="2400" b="1" kern="1200" dirty="0" err="1" smtClean="0"/>
            <a:t>şi</a:t>
          </a:r>
          <a:r>
            <a:rPr lang="ro-MD" sz="2400" b="1" kern="1200" dirty="0" smtClean="0"/>
            <a:t> municipiului </a:t>
          </a:r>
          <a:r>
            <a:rPr lang="ro-MD" sz="2400" b="1" kern="1200" dirty="0" err="1" smtClean="0"/>
            <a:t>Bălţi</a:t>
          </a:r>
          <a:endParaRPr lang="en-US" sz="2400" b="1" kern="1200" dirty="0"/>
        </a:p>
      </dsp:txBody>
      <dsp:txXfrm>
        <a:off x="2540478" y="0"/>
        <a:ext cx="9191444" cy="1524290"/>
      </dsp:txXfrm>
    </dsp:sp>
    <dsp:sp modelId="{C9B2C7CE-152C-42F5-9352-1D197981CC45}">
      <dsp:nvSpPr>
        <dsp:cNvPr id="0" name=""/>
        <dsp:cNvSpPr/>
      </dsp:nvSpPr>
      <dsp:spPr>
        <a:xfrm>
          <a:off x="889169" y="1524290"/>
          <a:ext cx="3302619" cy="330261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5E278C8-B0EC-4259-9163-5352824A75B5}">
      <dsp:nvSpPr>
        <dsp:cNvPr id="0" name=""/>
        <dsp:cNvSpPr/>
      </dsp:nvSpPr>
      <dsp:spPr>
        <a:xfrm>
          <a:off x="2540478" y="1524290"/>
          <a:ext cx="9191444" cy="33026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193</a:t>
          </a:r>
          <a:r>
            <a:rPr lang="ro-MD" sz="2400" i="1" kern="1200" dirty="0" smtClean="0"/>
            <a:t>  Transferuri primite între bugetele locale în cadrul unei UAT</a:t>
          </a:r>
          <a:endParaRPr lang="en-US" sz="2400" kern="1200" dirty="0"/>
        </a:p>
      </dsp:txBody>
      <dsp:txXfrm>
        <a:off x="2540478" y="1524290"/>
        <a:ext cx="9191444" cy="1524285"/>
      </dsp:txXfrm>
    </dsp:sp>
    <dsp:sp modelId="{FC494A9E-4409-4A49-AC66-CCFDABB9A198}">
      <dsp:nvSpPr>
        <dsp:cNvPr id="0" name=""/>
        <dsp:cNvSpPr/>
      </dsp:nvSpPr>
      <dsp:spPr>
        <a:xfrm>
          <a:off x="1778336" y="3048576"/>
          <a:ext cx="1524285" cy="152428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CDA0929-2913-4D54-9672-4F62C51D97A6}">
      <dsp:nvSpPr>
        <dsp:cNvPr id="0" name=""/>
        <dsp:cNvSpPr/>
      </dsp:nvSpPr>
      <dsp:spPr>
        <a:xfrm>
          <a:off x="2540478" y="3048576"/>
          <a:ext cx="9191444" cy="15242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293</a:t>
          </a:r>
          <a:r>
            <a:rPr lang="ro-MD" sz="2400" i="1" kern="1200" dirty="0" smtClean="0"/>
            <a:t>  Transferuri acordate între bugetele locale în cadrul unei UAT</a:t>
          </a:r>
          <a:endParaRPr lang="en-US" sz="2400" kern="1200" dirty="0"/>
        </a:p>
      </dsp:txBody>
      <dsp:txXfrm>
        <a:off x="2540478" y="3048576"/>
        <a:ext cx="9191444" cy="1524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64D05-312A-4370-9674-D61723EAE8A2}">
      <dsp:nvSpPr>
        <dsp:cNvPr id="0" name=""/>
        <dsp:cNvSpPr/>
      </dsp:nvSpPr>
      <dsp:spPr>
        <a:xfrm>
          <a:off x="0" y="0"/>
          <a:ext cx="4865298" cy="486529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E5BC5A-BB22-4CCF-9FA1-295829D3E010}">
      <dsp:nvSpPr>
        <dsp:cNvPr id="0" name=""/>
        <dsp:cNvSpPr/>
      </dsp:nvSpPr>
      <dsp:spPr>
        <a:xfrm>
          <a:off x="2432649" y="0"/>
          <a:ext cx="9299275" cy="48652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kern="1200" dirty="0" smtClean="0"/>
            <a:t>Consolidarea</a:t>
          </a:r>
          <a:r>
            <a:rPr lang="ro-MD" sz="2400" kern="1200" dirty="0" smtClean="0"/>
            <a:t> </a:t>
          </a:r>
          <a:r>
            <a:rPr lang="ro-MD" sz="2400" b="1" kern="1200" dirty="0" smtClean="0"/>
            <a:t>creditelor/împrumuturilor între bugetele locale din cadrul raionului, </a:t>
          </a:r>
          <a:r>
            <a:rPr lang="ro-MD" sz="2400" b="1" kern="1200" dirty="0" err="1" smtClean="0"/>
            <a:t>unităţii</a:t>
          </a:r>
          <a:r>
            <a:rPr lang="ro-MD" sz="2400" b="1" kern="1200" dirty="0" smtClean="0"/>
            <a:t> teritoriale autonome cu statut juridic special, municipiului </a:t>
          </a:r>
          <a:r>
            <a:rPr lang="ro-MD" sz="2400" b="1" kern="1200" dirty="0" err="1" smtClean="0"/>
            <a:t>Chişinău</a:t>
          </a:r>
          <a:r>
            <a:rPr lang="ro-MD" sz="2400" b="1" kern="1200" dirty="0" smtClean="0"/>
            <a:t> </a:t>
          </a:r>
          <a:r>
            <a:rPr lang="ro-MD" sz="2400" b="1" kern="1200" dirty="0" err="1" smtClean="0"/>
            <a:t>şi</a:t>
          </a:r>
          <a:r>
            <a:rPr lang="ro-MD" sz="2400" b="1" kern="1200" dirty="0" smtClean="0"/>
            <a:t> municipiului </a:t>
          </a:r>
          <a:r>
            <a:rPr lang="ro-MD" sz="2400" b="1" kern="1200" dirty="0" err="1" smtClean="0"/>
            <a:t>Bălţi</a:t>
          </a:r>
          <a:endParaRPr lang="en-US" sz="2400" kern="1200" dirty="0"/>
        </a:p>
      </dsp:txBody>
      <dsp:txXfrm>
        <a:off x="2432649" y="0"/>
        <a:ext cx="9299275" cy="1459592"/>
      </dsp:txXfrm>
    </dsp:sp>
    <dsp:sp modelId="{F43BF01F-113A-4C65-A71E-C3516483DD91}">
      <dsp:nvSpPr>
        <dsp:cNvPr id="0" name=""/>
        <dsp:cNvSpPr/>
      </dsp:nvSpPr>
      <dsp:spPr>
        <a:xfrm>
          <a:off x="851428" y="1459592"/>
          <a:ext cx="3162440" cy="316244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A23E2ED-A35A-4573-B689-2492ACAD96C8}">
      <dsp:nvSpPr>
        <dsp:cNvPr id="0" name=""/>
        <dsp:cNvSpPr/>
      </dsp:nvSpPr>
      <dsp:spPr>
        <a:xfrm>
          <a:off x="2432649" y="1459592"/>
          <a:ext cx="9299275" cy="31624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443 </a:t>
          </a:r>
          <a:r>
            <a:rPr lang="ro-MD" sz="2400" i="1" kern="1200" dirty="0" smtClean="0"/>
            <a:t> Credite între bugetele locale în cadrul unei UAT</a:t>
          </a:r>
          <a:endParaRPr lang="en-US" sz="2400" kern="1200" dirty="0"/>
        </a:p>
      </dsp:txBody>
      <dsp:txXfrm>
        <a:off x="2432649" y="1459592"/>
        <a:ext cx="9299275" cy="1459587"/>
      </dsp:txXfrm>
    </dsp:sp>
    <dsp:sp modelId="{E68E09A1-ADC2-43ED-829F-F7FD5639FFF9}">
      <dsp:nvSpPr>
        <dsp:cNvPr id="0" name=""/>
        <dsp:cNvSpPr/>
      </dsp:nvSpPr>
      <dsp:spPr>
        <a:xfrm>
          <a:off x="1702855" y="2919180"/>
          <a:ext cx="1459587" cy="14595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504DC9-554C-40AF-B1C8-77286662F64F}">
      <dsp:nvSpPr>
        <dsp:cNvPr id="0" name=""/>
        <dsp:cNvSpPr/>
      </dsp:nvSpPr>
      <dsp:spPr>
        <a:xfrm>
          <a:off x="2432649" y="2919180"/>
          <a:ext cx="9299275" cy="14595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543  </a:t>
          </a:r>
          <a:r>
            <a:rPr lang="ro-MD" sz="2400" i="1" kern="1200" dirty="0" smtClean="0"/>
            <a:t>Împrumuturi între bugetele locale în cadrul unei UAT</a:t>
          </a:r>
          <a:endParaRPr lang="en-US" sz="2400" kern="1200" dirty="0"/>
        </a:p>
      </dsp:txBody>
      <dsp:txXfrm>
        <a:off x="2432649" y="2919180"/>
        <a:ext cx="9299275" cy="1459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64D05-312A-4370-9674-D61723EAE8A2}">
      <dsp:nvSpPr>
        <dsp:cNvPr id="0" name=""/>
        <dsp:cNvSpPr/>
      </dsp:nvSpPr>
      <dsp:spPr>
        <a:xfrm>
          <a:off x="0" y="0"/>
          <a:ext cx="4865298" cy="486529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E5BC5A-BB22-4CCF-9FA1-295829D3E010}">
      <dsp:nvSpPr>
        <dsp:cNvPr id="0" name=""/>
        <dsp:cNvSpPr/>
      </dsp:nvSpPr>
      <dsp:spPr>
        <a:xfrm>
          <a:off x="2432649" y="0"/>
          <a:ext cx="9299275" cy="48652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kern="1200" dirty="0" smtClean="0"/>
            <a:t>Consolidarea</a:t>
          </a:r>
          <a:r>
            <a:rPr lang="ro-MD" sz="2400" kern="1200" dirty="0" smtClean="0"/>
            <a:t> </a:t>
          </a:r>
          <a:r>
            <a:rPr lang="ro-MD" sz="2400" b="1" kern="1200" dirty="0" smtClean="0"/>
            <a:t> împrumuturilor </a:t>
          </a:r>
          <a:r>
            <a:rPr lang="ro-MD" sz="2400" b="1" kern="1200" dirty="0" err="1" smtClean="0"/>
            <a:t>recreditate</a:t>
          </a:r>
          <a:r>
            <a:rPr lang="ro-MD" sz="2400" b="1" kern="1200" dirty="0" smtClean="0"/>
            <a:t> între bugetele locale din cadrul raionului, </a:t>
          </a:r>
          <a:r>
            <a:rPr lang="ro-MD" sz="2400" b="1" kern="1200" dirty="0" err="1" smtClean="0"/>
            <a:t>unităţii</a:t>
          </a:r>
          <a:r>
            <a:rPr lang="ro-MD" sz="2400" b="1" kern="1200" dirty="0" smtClean="0"/>
            <a:t> teritoriale autonome cu statut juridic special, municipiului </a:t>
          </a:r>
          <a:r>
            <a:rPr lang="ro-MD" sz="2400" b="1" kern="1200" dirty="0" err="1" smtClean="0"/>
            <a:t>Chişinău</a:t>
          </a:r>
          <a:r>
            <a:rPr lang="ro-MD" sz="2400" b="1" kern="1200" dirty="0" smtClean="0"/>
            <a:t> </a:t>
          </a:r>
          <a:r>
            <a:rPr lang="ro-MD" sz="2400" b="1" kern="1200" dirty="0" err="1" smtClean="0"/>
            <a:t>şi</a:t>
          </a:r>
          <a:r>
            <a:rPr lang="ro-MD" sz="2400" b="1" kern="1200" dirty="0" smtClean="0"/>
            <a:t> municipiului </a:t>
          </a:r>
          <a:r>
            <a:rPr lang="ro-MD" sz="2400" b="1" kern="1200" dirty="0" err="1" smtClean="0"/>
            <a:t>Bălţi</a:t>
          </a:r>
          <a:endParaRPr lang="en-US" sz="2400" kern="1200" dirty="0"/>
        </a:p>
      </dsp:txBody>
      <dsp:txXfrm>
        <a:off x="2432649" y="0"/>
        <a:ext cx="9299275" cy="1459592"/>
      </dsp:txXfrm>
    </dsp:sp>
    <dsp:sp modelId="{F43BF01F-113A-4C65-A71E-C3516483DD91}">
      <dsp:nvSpPr>
        <dsp:cNvPr id="0" name=""/>
        <dsp:cNvSpPr/>
      </dsp:nvSpPr>
      <dsp:spPr>
        <a:xfrm>
          <a:off x="851428" y="1459592"/>
          <a:ext cx="3162440" cy="316244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A23E2ED-A35A-4573-B689-2492ACAD96C8}">
      <dsp:nvSpPr>
        <dsp:cNvPr id="0" name=""/>
        <dsp:cNvSpPr/>
      </dsp:nvSpPr>
      <dsp:spPr>
        <a:xfrm>
          <a:off x="2432649" y="1459592"/>
          <a:ext cx="9299275" cy="31624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463 </a:t>
          </a:r>
          <a:r>
            <a:rPr lang="ro-MD" sz="2400" i="1" kern="1200" dirty="0" smtClean="0"/>
            <a:t> Împrumuturi </a:t>
          </a:r>
          <a:r>
            <a:rPr lang="ro-MD" sz="2400" i="1" kern="1200" dirty="0" err="1" smtClean="0"/>
            <a:t>recreditate</a:t>
          </a:r>
          <a:r>
            <a:rPr lang="ro-MD" sz="2400" i="1" kern="1200" dirty="0" smtClean="0"/>
            <a:t> între bugetele locale în cadrul unei UAT</a:t>
          </a:r>
          <a:endParaRPr lang="en-US" sz="2400" kern="1200" dirty="0"/>
        </a:p>
      </dsp:txBody>
      <dsp:txXfrm>
        <a:off x="2432649" y="1459592"/>
        <a:ext cx="9299275" cy="1459587"/>
      </dsp:txXfrm>
    </dsp:sp>
    <dsp:sp modelId="{E68E09A1-ADC2-43ED-829F-F7FD5639FFF9}">
      <dsp:nvSpPr>
        <dsp:cNvPr id="0" name=""/>
        <dsp:cNvSpPr/>
      </dsp:nvSpPr>
      <dsp:spPr>
        <a:xfrm>
          <a:off x="1702855" y="2919180"/>
          <a:ext cx="1459587" cy="14595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504DC9-554C-40AF-B1C8-77286662F64F}">
      <dsp:nvSpPr>
        <dsp:cNvPr id="0" name=""/>
        <dsp:cNvSpPr/>
      </dsp:nvSpPr>
      <dsp:spPr>
        <a:xfrm>
          <a:off x="2432649" y="2919180"/>
          <a:ext cx="9299275" cy="14595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563  </a:t>
          </a:r>
          <a:r>
            <a:rPr lang="ro-MD" sz="2400" i="1" kern="1200" dirty="0" smtClean="0"/>
            <a:t>Împrumuturi </a:t>
          </a:r>
          <a:r>
            <a:rPr lang="ro-MD" sz="2400" i="1" kern="1200" dirty="0" err="1" smtClean="0"/>
            <a:t>recreditate</a:t>
          </a:r>
          <a:r>
            <a:rPr lang="ro-MD" sz="2400" i="1" kern="1200" dirty="0" smtClean="0"/>
            <a:t> între bugetele locale în cadrul unei UAT</a:t>
          </a:r>
          <a:endParaRPr lang="en-US" sz="2400" kern="1200" dirty="0"/>
        </a:p>
      </dsp:txBody>
      <dsp:txXfrm>
        <a:off x="2432649" y="2919180"/>
        <a:ext cx="9299275" cy="14595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915029-7C3D-4D7E-B154-35D4F230F953}">
      <dsp:nvSpPr>
        <dsp:cNvPr id="0" name=""/>
        <dsp:cNvSpPr/>
      </dsp:nvSpPr>
      <dsp:spPr>
        <a:xfrm>
          <a:off x="0" y="0"/>
          <a:ext cx="4977440" cy="497744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10F5AD1-3516-4775-BC3B-3780EF2F9D2B}">
      <dsp:nvSpPr>
        <dsp:cNvPr id="0" name=""/>
        <dsp:cNvSpPr/>
      </dsp:nvSpPr>
      <dsp:spPr>
        <a:xfrm>
          <a:off x="2488720" y="0"/>
          <a:ext cx="9243203" cy="49774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kern="1200" dirty="0" smtClean="0"/>
            <a:t>Consolidarea operațiunilor de primire/transmitere a activelor cu titlu gratuit între bugetele locale din cadrul raionului, </a:t>
          </a:r>
          <a:r>
            <a:rPr lang="ro-MD" sz="2400" b="1" kern="1200" dirty="0" err="1" smtClean="0"/>
            <a:t>unităţii</a:t>
          </a:r>
          <a:r>
            <a:rPr lang="ro-MD" sz="2400" b="1" kern="1200" dirty="0" smtClean="0"/>
            <a:t> teritoriale autonome cu statut juridic special, municipiului </a:t>
          </a:r>
          <a:r>
            <a:rPr lang="ro-MD" sz="2400" b="1" kern="1200" dirty="0" err="1" smtClean="0"/>
            <a:t>Chişinău</a:t>
          </a:r>
          <a:r>
            <a:rPr lang="ro-MD" sz="2400" b="1" kern="1200" dirty="0" smtClean="0"/>
            <a:t> </a:t>
          </a:r>
          <a:r>
            <a:rPr lang="ro-MD" sz="2400" b="1" kern="1200" dirty="0" err="1" smtClean="0"/>
            <a:t>şi</a:t>
          </a:r>
          <a:r>
            <a:rPr lang="ro-MD" sz="2400" b="1" kern="1200" dirty="0" smtClean="0"/>
            <a:t> municipiului </a:t>
          </a:r>
          <a:r>
            <a:rPr lang="ro-MD" sz="2400" b="1" kern="1200" dirty="0" err="1" smtClean="0"/>
            <a:t>Bălţi</a:t>
          </a:r>
          <a:endParaRPr lang="en-US" sz="2400" kern="1200" dirty="0"/>
        </a:p>
      </dsp:txBody>
      <dsp:txXfrm>
        <a:off x="2488720" y="0"/>
        <a:ext cx="9243203" cy="1493235"/>
      </dsp:txXfrm>
    </dsp:sp>
    <dsp:sp modelId="{788EDB83-CA4C-42F2-B942-F6E505A44386}">
      <dsp:nvSpPr>
        <dsp:cNvPr id="0" name=""/>
        <dsp:cNvSpPr/>
      </dsp:nvSpPr>
      <dsp:spPr>
        <a:xfrm>
          <a:off x="871053" y="1493235"/>
          <a:ext cx="3235333" cy="323533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F38153-2F76-49E6-87BF-322DEC44E34D}">
      <dsp:nvSpPr>
        <dsp:cNvPr id="0" name=""/>
        <dsp:cNvSpPr/>
      </dsp:nvSpPr>
      <dsp:spPr>
        <a:xfrm>
          <a:off x="2488720" y="1493235"/>
          <a:ext cx="9243203" cy="32353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149200</a:t>
          </a:r>
          <a:r>
            <a:rPr lang="ro-MD" sz="2400" i="1" kern="1200" dirty="0" smtClean="0"/>
            <a:t>  Venituri  de  la  active  intrate  cu  titlu  gratuit  din  cadrul    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i="1" kern="1200" dirty="0" smtClean="0"/>
            <a:t>                 sistemului bugetar</a:t>
          </a:r>
          <a:endParaRPr lang="en-US" sz="2400" kern="1200" dirty="0"/>
        </a:p>
      </dsp:txBody>
      <dsp:txXfrm>
        <a:off x="2488720" y="1493235"/>
        <a:ext cx="9243203" cy="1493230"/>
      </dsp:txXfrm>
    </dsp:sp>
    <dsp:sp modelId="{50025BC0-DAF1-40CD-ABB6-66FE6CFC8107}">
      <dsp:nvSpPr>
        <dsp:cNvPr id="0" name=""/>
        <dsp:cNvSpPr/>
      </dsp:nvSpPr>
      <dsp:spPr>
        <a:xfrm>
          <a:off x="1742105" y="2986466"/>
          <a:ext cx="1493230" cy="149323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CC7E053-BD93-40CB-8CC4-6C727DF68E6B}">
      <dsp:nvSpPr>
        <dsp:cNvPr id="0" name=""/>
        <dsp:cNvSpPr/>
      </dsp:nvSpPr>
      <dsp:spPr>
        <a:xfrm>
          <a:off x="2488720" y="2986466"/>
          <a:ext cx="9243203" cy="14932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b="1" i="1" kern="1200" dirty="0" smtClean="0"/>
            <a:t>289200</a:t>
          </a:r>
          <a:r>
            <a:rPr lang="ro-MD" sz="2400" i="1" kern="1200" dirty="0" smtClean="0"/>
            <a:t> Cheltuieli  privind  transmiterea  activelor  cu  titlu  gratuit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400" i="1" kern="1200" dirty="0" smtClean="0"/>
            <a:t>                din  cadrul  sistemului  bugetar</a:t>
          </a:r>
          <a:endParaRPr lang="en-US" sz="2400" kern="1200" dirty="0"/>
        </a:p>
      </dsp:txBody>
      <dsp:txXfrm>
        <a:off x="2488720" y="2986466"/>
        <a:ext cx="9243203" cy="1493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22DCA2-C1AF-43C2-87EB-F53A5D59F4EC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AE94333-CC4F-4533-8787-F78DD6274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529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100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01FC01A-443E-4CE3-9ADC-865C9C6AFE3D}" type="datetime1">
              <a:rPr lang="ru-RU" smtClean="0"/>
              <a:t>06.12.2018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2EFED4-E10F-49F4-BC4A-24583B11DC34}" type="datetime1">
              <a:rPr lang="ru-RU" smtClean="0"/>
              <a:t>06.12.2018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7009DB8-C151-4A02-A53A-48C469AD3C68}" type="datetime1">
              <a:rPr lang="ru-RU" smtClean="0"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5827DDD-2826-4A53-A3C1-F2265C668F3F}" type="datetime1">
              <a:rPr lang="ru-RU" smtClean="0"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3A6796E-17BC-46B4-AB12-4FBC13C1F029}" type="datetime1">
              <a:rPr lang="ru-RU" smtClean="0"/>
              <a:t>06.12.2018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11858" y="3616797"/>
            <a:ext cx="10515600" cy="1054592"/>
          </a:xfrm>
        </p:spPr>
        <p:txBody>
          <a:bodyPr>
            <a:normAutofit/>
          </a:bodyPr>
          <a:lstStyle/>
          <a:p>
            <a:r>
              <a:rPr lang="ro-MD" sz="3200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Rapoarte financiare pentru anul 2018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45174" y="5966068"/>
            <a:ext cx="5717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Slova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</a:rPr>
              <a:t>Nadejda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, șef 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Sec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ți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e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 raportare </a:t>
            </a:r>
          </a:p>
          <a:p>
            <a:pPr algn="ctr"/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Direcți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a</a:t>
            </a:r>
            <a:r>
              <a:rPr lang="ro-RO" dirty="0">
                <a:solidFill>
                  <a:schemeClr val="accent4">
                    <a:lumMod val="75000"/>
                  </a:schemeClr>
                </a:solidFill>
              </a:rPr>
              <a:t> Trezoreria de Stat</a:t>
            </a: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900" y="2380892"/>
            <a:ext cx="9334500" cy="43735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7650" y="885826"/>
            <a:ext cx="11858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i="1" dirty="0" err="1"/>
              <a:t>Anex</a:t>
            </a:r>
            <a:r>
              <a:rPr lang="ro-MD" sz="1600" b="1" i="1" dirty="0"/>
              <a:t>ă</a:t>
            </a:r>
            <a:endParaRPr lang="en-US" sz="1600" dirty="0"/>
          </a:p>
          <a:p>
            <a:pPr algn="r"/>
            <a:r>
              <a:rPr lang="ro-MD" sz="1600" dirty="0"/>
              <a:t>la </a:t>
            </a:r>
            <a:r>
              <a:rPr lang="ro-MD" sz="1600" dirty="0" err="1"/>
              <a:t>Cerinţe</a:t>
            </a:r>
            <a:r>
              <a:rPr lang="ro-MD" sz="1600" dirty="0"/>
              <a:t> la întocmirea Raportului narativ privind</a:t>
            </a:r>
            <a:endParaRPr lang="en-US" sz="1600" dirty="0"/>
          </a:p>
          <a:p>
            <a:pPr algn="r"/>
            <a:r>
              <a:rPr lang="ro-MD" sz="1600" dirty="0"/>
              <a:t> executarea bugetelor </a:t>
            </a:r>
            <a:r>
              <a:rPr lang="ro-MD" sz="1600" dirty="0" err="1"/>
              <a:t>autorităţilor</a:t>
            </a:r>
            <a:r>
              <a:rPr lang="ro-MD" sz="1600" dirty="0"/>
              <a:t>/</a:t>
            </a:r>
            <a:r>
              <a:rPr lang="ro-MD" sz="1600" dirty="0" err="1"/>
              <a:t>instituţiilor</a:t>
            </a:r>
            <a:r>
              <a:rPr lang="ro-MD" sz="1600" dirty="0"/>
              <a:t> </a:t>
            </a:r>
            <a:r>
              <a:rPr lang="ro-MD" sz="1600" dirty="0" smtClean="0"/>
              <a:t>bugetare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52900" y="1857375"/>
            <a:ext cx="427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Descifrarea</a:t>
            </a:r>
            <a:r>
              <a:rPr lang="en-GB" b="1" dirty="0"/>
              <a:t> </a:t>
            </a:r>
            <a:r>
              <a:rPr lang="en-GB" b="1" dirty="0" err="1"/>
              <a:t>creanțelor</a:t>
            </a:r>
            <a:r>
              <a:rPr lang="en-GB" b="1" dirty="0"/>
              <a:t> </a:t>
            </a:r>
            <a:r>
              <a:rPr lang="en-GB" b="1" dirty="0" err="1"/>
              <a:t>și</a:t>
            </a:r>
            <a:r>
              <a:rPr lang="en-GB" b="1" dirty="0"/>
              <a:t> </a:t>
            </a:r>
            <a:r>
              <a:rPr lang="en-GB" b="1" dirty="0" err="1" smtClean="0"/>
              <a:t>datoriilor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710467"/>
              </p:ext>
            </p:extLst>
          </p:nvPr>
        </p:nvGraphicFramePr>
        <p:xfrm>
          <a:off x="224287" y="1656272"/>
          <a:ext cx="11731924" cy="508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81375" y="971550"/>
            <a:ext cx="69246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2400" b="1" dirty="0">
                <a:solidFill>
                  <a:schemeClr val="accent1"/>
                </a:solidFill>
              </a:rPr>
              <a:t>Descrierea operațiunilor supuse consolidării</a:t>
            </a:r>
            <a:endParaRPr lang="ru-RU" sz="2400" b="1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73170"/>
              </p:ext>
            </p:extLst>
          </p:nvPr>
        </p:nvGraphicFramePr>
        <p:xfrm>
          <a:off x="224287" y="1828800"/>
          <a:ext cx="11731924" cy="4865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006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469426"/>
              </p:ext>
            </p:extLst>
          </p:nvPr>
        </p:nvGraphicFramePr>
        <p:xfrm>
          <a:off x="224287" y="1828800"/>
          <a:ext cx="11731924" cy="4865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54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960769"/>
              </p:ext>
            </p:extLst>
          </p:nvPr>
        </p:nvGraphicFramePr>
        <p:xfrm>
          <a:off x="224287" y="1759788"/>
          <a:ext cx="11731924" cy="4977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19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307192"/>
            <a:ext cx="11183784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Pentru întocmirea și prezentarea corectă 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124" y="2467487"/>
            <a:ext cx="9979325" cy="28557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reflectarea  integrală  în  </a:t>
            </a:r>
            <a:r>
              <a:rPr lang="ro-RO" sz="2400" dirty="0" err="1"/>
              <a:t>evidenţa</a:t>
            </a:r>
            <a:r>
              <a:rPr lang="ro-RO" sz="2400" dirty="0"/>
              <a:t>  contabilă     a  </a:t>
            </a:r>
            <a:r>
              <a:rPr lang="ro-RO" sz="2400" dirty="0" err="1"/>
              <a:t>operaţiunilor</a:t>
            </a:r>
            <a:r>
              <a:rPr lang="ro-RO" sz="2400" dirty="0"/>
              <a:t>  economice  efectuate  în  </a:t>
            </a:r>
            <a:r>
              <a:rPr lang="ro-RO" sz="2400" dirty="0" smtClean="0"/>
              <a:t>anul 2018</a:t>
            </a:r>
            <a:endParaRPr lang="ro-RO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efectuarea  inventarierii  conturilor  de  </a:t>
            </a:r>
            <a:r>
              <a:rPr lang="ro-RO" sz="2400" dirty="0" err="1"/>
              <a:t>bilanţ</a:t>
            </a:r>
            <a:r>
              <a:rPr lang="ro-RO" sz="2400" dirty="0"/>
              <a:t> și  conturilor  </a:t>
            </a:r>
            <a:r>
              <a:rPr lang="ro-RO" sz="2400" dirty="0" err="1"/>
              <a:t>extrabilanțiere</a:t>
            </a:r>
            <a:r>
              <a:rPr lang="ro-RO" sz="2400" dirty="0"/>
              <a:t> </a:t>
            </a:r>
            <a:endParaRPr lang="ru-RU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verificarea  raportului  financiar  cu  </a:t>
            </a:r>
            <a:r>
              <a:rPr lang="ro-RO" sz="2400" dirty="0" err="1"/>
              <a:t>Fişa</a:t>
            </a:r>
            <a:r>
              <a:rPr lang="ro-RO" sz="2400" dirty="0"/>
              <a:t> executării  contului  curent, forma </a:t>
            </a:r>
            <a:r>
              <a:rPr lang="ro-RO" sz="2400" dirty="0" smtClean="0"/>
              <a:t>FD-037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 smtClean="0"/>
              <a:t>excluderea de către direcțiile finanțe </a:t>
            </a:r>
            <a:r>
              <a:rPr lang="ro-RO" sz="2400" dirty="0"/>
              <a:t>a operațiunilor supuse </a:t>
            </a:r>
            <a:r>
              <a:rPr lang="ro-RO" sz="2400" dirty="0" smtClean="0"/>
              <a:t>consolidării din rapoartele financiare </a:t>
            </a:r>
            <a:r>
              <a:rPr lang="ro-MD" sz="2400" dirty="0" smtClean="0"/>
              <a:t>totalizate</a:t>
            </a:r>
            <a:endParaRPr lang="ru-RU" sz="2400" dirty="0"/>
          </a:p>
          <a:p>
            <a:pPr marL="0" indent="0">
              <a:buNone/>
            </a:pP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4480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8023" y="1000665"/>
            <a:ext cx="11697419" cy="776378"/>
          </a:xfrm>
          <a:prstGeom prst="rect">
            <a:avLst/>
          </a:prstGeom>
        </p:spPr>
        <p:txBody>
          <a:bodyPr/>
          <a:lstStyle/>
          <a:p>
            <a:r>
              <a:rPr lang="ro-RO" sz="2800" b="1" dirty="0">
                <a:solidFill>
                  <a:schemeClr val="accent1"/>
                </a:solidFill>
              </a:rPr>
              <a:t>Modificări </a:t>
            </a:r>
            <a:r>
              <a:rPr lang="ro-RO" sz="2800" b="1" dirty="0" smtClean="0">
                <a:solidFill>
                  <a:schemeClr val="accent1"/>
                </a:solidFill>
              </a:rPr>
              <a:t>și completări în </a:t>
            </a:r>
            <a:r>
              <a:rPr lang="ro-RO" sz="2800" b="1" dirty="0">
                <a:solidFill>
                  <a:schemeClr val="accent1"/>
                </a:solidFill>
              </a:rPr>
              <a:t>cadrul normativ </a:t>
            </a:r>
            <a:r>
              <a:rPr lang="ro-RO" sz="2800" b="1" dirty="0" smtClean="0">
                <a:solidFill>
                  <a:schemeClr val="accent1"/>
                </a:solidFill>
              </a:rPr>
              <a:t>referitor l</a:t>
            </a:r>
            <a:r>
              <a:rPr lang="ro-MD" sz="2800" dirty="0" smtClean="0">
                <a:solidFill>
                  <a:schemeClr val="accent1"/>
                </a:solidFill>
              </a:rPr>
              <a:t>a creanțele cu termen expirat</a:t>
            </a:r>
            <a:r>
              <a:rPr lang="ro-MD" sz="2800" b="1" dirty="0">
                <a:solidFill>
                  <a:schemeClr val="accent1"/>
                </a:solidFill>
              </a:rPr>
              <a:t> și  </a:t>
            </a:r>
            <a:r>
              <a:rPr lang="ro-MD" sz="2800" b="1" dirty="0" smtClean="0">
                <a:solidFill>
                  <a:schemeClr val="accent1"/>
                </a:solidFill>
              </a:rPr>
              <a:t>datoriile </a:t>
            </a:r>
            <a:r>
              <a:rPr lang="ro-MD" sz="2800" b="1" dirty="0">
                <a:solidFill>
                  <a:schemeClr val="accent1"/>
                </a:solidFill>
              </a:rPr>
              <a:t>cu termen de achitare 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ro-MD" sz="2800" b="1" dirty="0" smtClean="0">
                <a:solidFill>
                  <a:schemeClr val="accent1"/>
                </a:solidFill>
              </a:rPr>
              <a:t>expirat</a:t>
            </a: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ro-MD" sz="2800" b="1" dirty="0" smtClean="0">
                <a:solidFill>
                  <a:schemeClr val="accent1"/>
                </a:solidFill>
              </a:rPr>
              <a:t>(arierate) 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023" y="1923690"/>
            <a:ext cx="11697419" cy="4675517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o-RO" sz="2400" dirty="0" smtClean="0"/>
              <a:t>Legea </a:t>
            </a:r>
            <a:r>
              <a:rPr lang="ro-RO" sz="2400" dirty="0"/>
              <a:t>finanțelor publice și responsabilității bugetar-fiscale </a:t>
            </a:r>
            <a:r>
              <a:rPr lang="ro-RO" sz="2400" dirty="0" smtClean="0"/>
              <a:t>nr.181/2014, articolul 67: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dirty="0" smtClean="0"/>
              <a:t>(</a:t>
            </a:r>
            <a:r>
              <a:rPr lang="en-US" sz="2000" b="1" i="1" dirty="0"/>
              <a:t>1</a:t>
            </a:r>
            <a:r>
              <a:rPr lang="en-US" sz="2000" b="1" i="1" baseline="30000" dirty="0"/>
              <a:t>1</a:t>
            </a:r>
            <a:r>
              <a:rPr lang="en-US" sz="2000" b="1" i="1" dirty="0"/>
              <a:t>) </a:t>
            </a:r>
            <a:r>
              <a:rPr lang="en-US" sz="2000" b="1" i="1" dirty="0" err="1"/>
              <a:t>Autorităţile</a:t>
            </a:r>
            <a:r>
              <a:rPr lang="en-US" sz="2000" b="1" i="1" dirty="0"/>
              <a:t>/</a:t>
            </a:r>
            <a:r>
              <a:rPr lang="en-US" sz="2000" b="1" i="1" dirty="0" err="1"/>
              <a:t>instituţiile</a:t>
            </a:r>
            <a:r>
              <a:rPr lang="en-US" sz="2000" b="1" i="1" dirty="0"/>
              <a:t> </a:t>
            </a:r>
            <a:r>
              <a:rPr lang="en-US" sz="2000" b="1" i="1" dirty="0" err="1"/>
              <a:t>bugetare</a:t>
            </a:r>
            <a:r>
              <a:rPr lang="en-US" sz="2000" b="1" i="1" dirty="0"/>
              <a:t> </a:t>
            </a:r>
            <a:r>
              <a:rPr lang="en-US" sz="2000" b="1" i="1" dirty="0" err="1"/>
              <a:t>vor</a:t>
            </a:r>
            <a:r>
              <a:rPr lang="en-US" sz="2000" b="1" i="1" dirty="0"/>
              <a:t> </a:t>
            </a:r>
            <a:r>
              <a:rPr lang="en-US" sz="2000" b="1" i="1" dirty="0" err="1"/>
              <a:t>efectua</a:t>
            </a:r>
            <a:r>
              <a:rPr lang="en-US" sz="2000" b="1" i="1" dirty="0"/>
              <a:t> </a:t>
            </a:r>
            <a:r>
              <a:rPr lang="en-US" sz="2000" b="1" i="1" dirty="0" err="1"/>
              <a:t>plăţi</a:t>
            </a:r>
            <a:r>
              <a:rPr lang="en-US" sz="2000" b="1" i="1" dirty="0"/>
              <a:t> </a:t>
            </a:r>
            <a:r>
              <a:rPr lang="en-US" sz="2000" b="1" i="1" dirty="0" err="1"/>
              <a:t>în</a:t>
            </a:r>
            <a:r>
              <a:rPr lang="en-US" sz="2000" b="1" i="1" dirty="0"/>
              <a:t> </a:t>
            </a:r>
            <a:r>
              <a:rPr lang="en-US" sz="2000" b="1" i="1" dirty="0" err="1"/>
              <a:t>limitele</a:t>
            </a:r>
            <a:r>
              <a:rPr lang="en-US" sz="2000" b="1" i="1" dirty="0"/>
              <a:t> </a:t>
            </a:r>
            <a:r>
              <a:rPr lang="en-US" sz="2000" b="1" i="1" dirty="0" err="1"/>
              <a:t>alocaţiilor</a:t>
            </a:r>
            <a:r>
              <a:rPr lang="en-US" sz="2000" b="1" i="1" dirty="0"/>
              <a:t> </a:t>
            </a:r>
            <a:r>
              <a:rPr lang="en-US" sz="2000" b="1" i="1" dirty="0" err="1"/>
              <a:t>bugetare</a:t>
            </a:r>
            <a:r>
              <a:rPr lang="en-US" sz="2000" b="1" i="1" dirty="0"/>
              <a:t> </a:t>
            </a:r>
            <a:r>
              <a:rPr lang="en-US" sz="2000" b="1" i="1" dirty="0" err="1"/>
              <a:t>aprobate</a:t>
            </a:r>
            <a:r>
              <a:rPr lang="en-US" sz="2000" b="1" i="1" dirty="0"/>
              <a:t> </a:t>
            </a:r>
            <a:r>
              <a:rPr lang="en-US" sz="2000" b="1" i="1" dirty="0" err="1"/>
              <a:t>după</a:t>
            </a:r>
            <a:r>
              <a:rPr lang="en-US" sz="2000" b="1" i="1" dirty="0"/>
              <a:t> </a:t>
            </a:r>
            <a:r>
              <a:rPr lang="en-US" sz="2000" b="1" i="1" dirty="0" err="1"/>
              <a:t>stingerea</a:t>
            </a:r>
            <a:r>
              <a:rPr lang="en-US" sz="2000" b="1" i="1" dirty="0"/>
              <a:t> </a:t>
            </a:r>
            <a:r>
              <a:rPr lang="en-US" sz="2000" b="1" i="1" dirty="0" err="1"/>
              <a:t>datoriilor</a:t>
            </a:r>
            <a:r>
              <a:rPr lang="en-US" sz="2000" b="1" i="1" dirty="0"/>
              <a:t> cu </a:t>
            </a:r>
            <a:r>
              <a:rPr lang="en-US" sz="2000" b="1" i="1" dirty="0" err="1"/>
              <a:t>termen</a:t>
            </a:r>
            <a:r>
              <a:rPr lang="en-US" sz="2000" b="1" i="1" dirty="0"/>
              <a:t> de </a:t>
            </a:r>
            <a:r>
              <a:rPr lang="en-US" sz="2000" b="1" i="1" dirty="0" err="1"/>
              <a:t>achitare</a:t>
            </a:r>
            <a:r>
              <a:rPr lang="en-US" sz="2000" b="1" i="1" dirty="0"/>
              <a:t> </a:t>
            </a:r>
            <a:r>
              <a:rPr lang="en-US" sz="2000" b="1" i="1" dirty="0" err="1"/>
              <a:t>expirat</a:t>
            </a:r>
            <a:r>
              <a:rPr lang="en-US" sz="2000" b="1" i="1" dirty="0" smtClean="0"/>
              <a:t>.</a:t>
            </a:r>
            <a:endParaRPr lang="ro-MD" sz="2000" b="1" i="1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o-MD" sz="1200" b="1" i="1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b="1" i="1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ro-MD" sz="2400" dirty="0"/>
              <a:t>Ordinul ministrului finanțelor </a:t>
            </a:r>
            <a:r>
              <a:rPr lang="ro-MD" sz="2400" dirty="0" smtClean="0"/>
              <a:t>nr.121/2016 cu </a:t>
            </a:r>
            <a:r>
              <a:rPr lang="ro-MD" sz="2400" dirty="0"/>
              <a:t>privire la modul de determinare și de raportare a creanțelor cu termen expirat și  a datoriilor cu termen de achitare expirat (arierate)</a:t>
            </a:r>
            <a:endParaRPr lang="ro-MD" sz="2400" dirty="0" smtClean="0"/>
          </a:p>
          <a:p>
            <a:pPr marL="715963" lvl="0" indent="-354013">
              <a:buFont typeface="Wingdings" panose="05000000000000000000" pitchFamily="2" charset="2"/>
              <a:buChar char="Ø"/>
            </a:pPr>
            <a:r>
              <a:rPr lang="ro-MD" sz="2000" b="1" i="1" dirty="0" smtClean="0"/>
              <a:t>Regulamentul </a:t>
            </a:r>
            <a:r>
              <a:rPr lang="ro-MD" sz="2000" b="1" i="1" dirty="0"/>
              <a:t>cu privire la modul de determinare și de raportare a creanțelor cu termen expirat și  a datoriilor cu termen de achitare expirat (arierate), </a:t>
            </a:r>
            <a:r>
              <a:rPr lang="ro-MD" sz="2000" b="1" i="1" dirty="0" smtClean="0"/>
              <a:t>anexa nr.1</a:t>
            </a:r>
          </a:p>
          <a:p>
            <a:pPr marL="715963" lvl="0" indent="-354013">
              <a:buFont typeface="Wingdings" panose="05000000000000000000" pitchFamily="2" charset="2"/>
              <a:buChar char="Ø"/>
            </a:pPr>
            <a:r>
              <a:rPr lang="ro-MD" sz="2000" b="1" i="1" dirty="0" smtClean="0"/>
              <a:t>Informație </a:t>
            </a:r>
            <a:r>
              <a:rPr lang="ro-MD" sz="2000" b="1" i="1" dirty="0"/>
              <a:t>privind creanțele cu termenul expirat și datoriile cu termenul de achitare expirat (arierate), formate în autoritățile/instituțiile bugetare,  (forma FD-049</a:t>
            </a:r>
            <a:r>
              <a:rPr lang="ro-MD" sz="2000" b="1" i="1" dirty="0" smtClean="0"/>
              <a:t>), </a:t>
            </a:r>
            <a:r>
              <a:rPr lang="ro-MD" sz="2000" b="1" i="1" dirty="0"/>
              <a:t>anexa </a:t>
            </a:r>
            <a:r>
              <a:rPr lang="ro-MD" sz="2000" b="1" i="1" dirty="0" smtClean="0"/>
              <a:t>nr.2</a:t>
            </a:r>
          </a:p>
          <a:p>
            <a:pPr lvl="0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628650" indent="-628650">
              <a:buFont typeface="Wingdings" panose="05000000000000000000" pitchFamily="2" charset="2"/>
              <a:buChar char="Ø"/>
            </a:pP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5034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7370" y="948906"/>
            <a:ext cx="10935056" cy="1002297"/>
          </a:xfrm>
          <a:prstGeom prst="rect">
            <a:avLst/>
          </a:prstGeom>
        </p:spPr>
        <p:txBody>
          <a:bodyPr/>
          <a:lstStyle/>
          <a:p>
            <a:r>
              <a:rPr lang="ro-MD" sz="2400" dirty="0">
                <a:solidFill>
                  <a:schemeClr val="accent1"/>
                </a:solidFill>
              </a:rPr>
              <a:t>Informație privind creanțele cu termenul expirat </a:t>
            </a:r>
            <a:r>
              <a:rPr lang="ro-MD" sz="2400" dirty="0" smtClean="0">
                <a:solidFill>
                  <a:schemeClr val="accent1"/>
                </a:solidFill>
              </a:rPr>
              <a:t/>
            </a:r>
            <a:br>
              <a:rPr lang="ro-MD" sz="2400" dirty="0" smtClean="0">
                <a:solidFill>
                  <a:schemeClr val="accent1"/>
                </a:solidFill>
              </a:rPr>
            </a:br>
            <a:r>
              <a:rPr lang="ro-MD" sz="2400" dirty="0" smtClean="0">
                <a:solidFill>
                  <a:schemeClr val="accent1"/>
                </a:solidFill>
              </a:rPr>
              <a:t>și </a:t>
            </a:r>
            <a:r>
              <a:rPr lang="ro-MD" sz="2400" dirty="0">
                <a:solidFill>
                  <a:schemeClr val="accent1"/>
                </a:solidFill>
              </a:rPr>
              <a:t>datoriile cu termenul de achitare expirat (arierate), </a:t>
            </a:r>
            <a:r>
              <a:rPr lang="ro-MD" sz="2400" dirty="0" smtClean="0">
                <a:solidFill>
                  <a:schemeClr val="accent1"/>
                </a:solidFill>
              </a:rPr>
              <a:t/>
            </a:r>
            <a:br>
              <a:rPr lang="ro-MD" sz="2400" dirty="0" smtClean="0">
                <a:solidFill>
                  <a:schemeClr val="accent1"/>
                </a:solidFill>
              </a:rPr>
            </a:br>
            <a:r>
              <a:rPr lang="ro-MD" sz="2400" dirty="0" smtClean="0">
                <a:solidFill>
                  <a:schemeClr val="accent1"/>
                </a:solidFill>
              </a:rPr>
              <a:t>formate </a:t>
            </a:r>
            <a:r>
              <a:rPr lang="ro-MD" sz="2400" dirty="0">
                <a:solidFill>
                  <a:schemeClr val="accent1"/>
                </a:solidFill>
              </a:rPr>
              <a:t>în autoritățile/instituțiile bugetare,  (forma FD-049</a:t>
            </a:r>
            <a:r>
              <a:rPr lang="ro-MD" sz="2400" dirty="0" smtClean="0">
                <a:solidFill>
                  <a:schemeClr val="accent1"/>
                </a:solidFill>
              </a:rPr>
              <a:t>)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8363"/>
            <a:ext cx="10515600" cy="3080330"/>
          </a:xfrm>
        </p:spPr>
        <p:txBody>
          <a:bodyPr/>
          <a:lstStyle/>
          <a:p>
            <a:pPr marL="0" lvl="0" indent="0" algn="ctr">
              <a:buNone/>
            </a:pPr>
            <a:r>
              <a:rPr lang="ro-MD" sz="2400" b="1" dirty="0">
                <a:solidFill>
                  <a:schemeClr val="accent6"/>
                </a:solidFill>
              </a:rPr>
              <a:t>În suma arieratelor raportate în </a:t>
            </a:r>
            <a:r>
              <a:rPr lang="ro-MD" sz="2400" b="1" dirty="0" smtClean="0">
                <a:solidFill>
                  <a:schemeClr val="accent6"/>
                </a:solidFill>
              </a:rPr>
              <a:t>FD-049 </a:t>
            </a:r>
            <a:r>
              <a:rPr lang="ro-MD" sz="2400" b="1" dirty="0">
                <a:solidFill>
                  <a:schemeClr val="accent6"/>
                </a:solidFill>
              </a:rPr>
              <a:t>nu se </a:t>
            </a:r>
            <a:r>
              <a:rPr lang="ro-MD" sz="2400" b="1" dirty="0" smtClean="0">
                <a:solidFill>
                  <a:schemeClr val="accent6"/>
                </a:solidFill>
              </a:rPr>
              <a:t>includ:</a:t>
            </a:r>
            <a:endParaRPr lang="ro-MD" sz="2400" dirty="0" smtClean="0">
              <a:solidFill>
                <a:schemeClr val="accent6"/>
              </a:solidFill>
            </a:endParaRP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o-MD" sz="2400" dirty="0" smtClean="0"/>
              <a:t>datoriile </a:t>
            </a:r>
            <a:r>
              <a:rPr lang="ro-RO" sz="2400" dirty="0"/>
              <a:t>contestate în instanțele de judecată</a:t>
            </a:r>
            <a:endParaRPr lang="ru-RU" sz="2400" dirty="0"/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o-RO" sz="2400" dirty="0"/>
              <a:t>datoriile formate în baza documentelor care au fost ridicate de către organele competente în vederea examinării legalității relațiilor juridice în baza cărora urmează a fi efectuată plata</a:t>
            </a:r>
            <a:endParaRPr lang="ru-RU" sz="2400" dirty="0"/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o-RO" sz="2400" dirty="0"/>
              <a:t>sumele </a:t>
            </a:r>
            <a:r>
              <a:rPr lang="ro-MD" sz="2400" dirty="0"/>
              <a:t>neachitate din mijloacele proiectelor finanțate din surse externe, în urma reținerii plăților din partea donatorilor externi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o-MD" sz="2400" dirty="0"/>
              <a:t>salariile deponente</a:t>
            </a:r>
            <a:endParaRPr lang="ru-RU" sz="2400" dirty="0"/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ro-MD" sz="2400" dirty="0"/>
              <a:t>datoriile formate în alte circumstanțe, care pot influența asupra atribuirii datoriei la noțiunea de arierate </a:t>
            </a:r>
            <a:endParaRPr lang="ru-RU" sz="2400" dirty="0"/>
          </a:p>
          <a:p>
            <a:pPr marL="628650" indent="-628650">
              <a:buFont typeface="Wingdings" panose="05000000000000000000" pitchFamily="2" charset="2"/>
              <a:buChar char="Ø"/>
            </a:pP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75321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12647"/>
              </p:ext>
            </p:extLst>
          </p:nvPr>
        </p:nvGraphicFramePr>
        <p:xfrm>
          <a:off x="241542" y="879893"/>
          <a:ext cx="11740549" cy="5650308"/>
        </p:xfrm>
        <a:graphic>
          <a:graphicData uri="http://schemas.openxmlformats.org/drawingml/2006/table">
            <a:tbl>
              <a:tblPr/>
              <a:tblGrid>
                <a:gridCol w="964290">
                  <a:extLst>
                    <a:ext uri="{9D8B030D-6E8A-4147-A177-3AD203B41FA5}">
                      <a16:colId xmlns:a16="http://schemas.microsoft.com/office/drawing/2014/main" val="2888263770"/>
                    </a:ext>
                  </a:extLst>
                </a:gridCol>
                <a:gridCol w="1865964">
                  <a:extLst>
                    <a:ext uri="{9D8B030D-6E8A-4147-A177-3AD203B41FA5}">
                      <a16:colId xmlns:a16="http://schemas.microsoft.com/office/drawing/2014/main" val="1302066570"/>
                    </a:ext>
                  </a:extLst>
                </a:gridCol>
                <a:gridCol w="901674">
                  <a:extLst>
                    <a:ext uri="{9D8B030D-6E8A-4147-A177-3AD203B41FA5}">
                      <a16:colId xmlns:a16="http://schemas.microsoft.com/office/drawing/2014/main" val="2407384093"/>
                    </a:ext>
                  </a:extLst>
                </a:gridCol>
                <a:gridCol w="601117">
                  <a:extLst>
                    <a:ext uri="{9D8B030D-6E8A-4147-A177-3AD203B41FA5}">
                      <a16:colId xmlns:a16="http://schemas.microsoft.com/office/drawing/2014/main" val="1926728728"/>
                    </a:ext>
                  </a:extLst>
                </a:gridCol>
                <a:gridCol w="666865">
                  <a:extLst>
                    <a:ext uri="{9D8B030D-6E8A-4147-A177-3AD203B41FA5}">
                      <a16:colId xmlns:a16="http://schemas.microsoft.com/office/drawing/2014/main" val="4258858667"/>
                    </a:ext>
                  </a:extLst>
                </a:gridCol>
                <a:gridCol w="1302418">
                  <a:extLst>
                    <a:ext uri="{9D8B030D-6E8A-4147-A177-3AD203B41FA5}">
                      <a16:colId xmlns:a16="http://schemas.microsoft.com/office/drawing/2014/main" val="2256251564"/>
                    </a:ext>
                  </a:extLst>
                </a:gridCol>
                <a:gridCol w="1227279">
                  <a:extLst>
                    <a:ext uri="{9D8B030D-6E8A-4147-A177-3AD203B41FA5}">
                      <a16:colId xmlns:a16="http://schemas.microsoft.com/office/drawing/2014/main" val="508739890"/>
                    </a:ext>
                  </a:extLst>
                </a:gridCol>
                <a:gridCol w="967421">
                  <a:extLst>
                    <a:ext uri="{9D8B030D-6E8A-4147-A177-3AD203B41FA5}">
                      <a16:colId xmlns:a16="http://schemas.microsoft.com/office/drawing/2014/main" val="2155022125"/>
                    </a:ext>
                  </a:extLst>
                </a:gridCol>
                <a:gridCol w="889151">
                  <a:extLst>
                    <a:ext uri="{9D8B030D-6E8A-4147-A177-3AD203B41FA5}">
                      <a16:colId xmlns:a16="http://schemas.microsoft.com/office/drawing/2014/main" val="4000375527"/>
                    </a:ext>
                  </a:extLst>
                </a:gridCol>
                <a:gridCol w="1177185">
                  <a:extLst>
                    <a:ext uri="{9D8B030D-6E8A-4147-A177-3AD203B41FA5}">
                      <a16:colId xmlns:a16="http://schemas.microsoft.com/office/drawing/2014/main" val="4023448812"/>
                    </a:ext>
                  </a:extLst>
                </a:gridCol>
                <a:gridCol w="1177185">
                  <a:extLst>
                    <a:ext uri="{9D8B030D-6E8A-4147-A177-3AD203B41FA5}">
                      <a16:colId xmlns:a16="http://schemas.microsoft.com/office/drawing/2014/main" val="2926596801"/>
                    </a:ext>
                  </a:extLst>
                </a:gridCol>
              </a:tblGrid>
              <a:tr h="2136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Anexa nr.1 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738054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la Forma FD-049 aprobată prin  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753826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nn-NO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ordinul ministrului finanțelor nr.121 din 14.09.2016 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806729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131566"/>
                  </a:ext>
                </a:extLst>
              </a:tr>
              <a:tr h="23498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843992"/>
                  </a:ext>
                </a:extLst>
              </a:tr>
              <a:tr h="249939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Explicatii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privind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creanțele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cu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termen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expirat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047800"/>
                  </a:ext>
                </a:extLst>
              </a:tr>
              <a:tr h="249939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_____________________________________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809351"/>
                  </a:ext>
                </a:extLst>
              </a:tr>
              <a:tr h="23498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denumirea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autorității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/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instituţiei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bugetare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277462"/>
                  </a:ext>
                </a:extLst>
              </a:tr>
              <a:tr h="363157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 situaţia din " 01 " ___________ 20__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358809"/>
                  </a:ext>
                </a:extLst>
              </a:tr>
              <a:tr h="23498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389073"/>
                  </a:ext>
                </a:extLst>
              </a:tr>
              <a:tr h="24993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202726"/>
                  </a:ext>
                </a:extLst>
              </a:tr>
              <a:tr h="2157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Codul rândului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Denumirea indicatorului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Codul   ECO K6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Data înregistrării creanței, luna și anul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Cauzele admiterii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Suma creanței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Vechimea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creanțelor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521086"/>
                  </a:ext>
                </a:extLst>
              </a:tr>
              <a:tr h="410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până la 3 luni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3-6 luni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6 luni -1 an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mai mult de 1 an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45011"/>
                  </a:ext>
                </a:extLst>
              </a:tr>
              <a:tr h="2157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8226" marR="8226" marT="82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881848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489929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928099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720265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284666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543660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536899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124424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831818"/>
                  </a:ext>
                </a:extLst>
              </a:tr>
              <a:tr h="2136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298493"/>
                  </a:ext>
                </a:extLst>
              </a:tr>
              <a:tr h="2136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Notă:  colonița 6=7+8+9+10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8226" marR="8226" marT="82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519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0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93" t="4191" r="242"/>
          <a:stretch/>
        </p:blipFill>
        <p:spPr>
          <a:xfrm>
            <a:off x="94891" y="1043796"/>
            <a:ext cx="12097109" cy="574519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6442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307192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Cadrul </a:t>
            </a:r>
            <a:r>
              <a:rPr lang="ro-RO" sz="2400" b="1" dirty="0" smtClean="0">
                <a:solidFill>
                  <a:schemeClr val="accent1"/>
                </a:solidFill>
              </a:rPr>
              <a:t>normativ </a:t>
            </a:r>
            <a:r>
              <a:rPr lang="ro-RO" sz="2400" b="1" dirty="0">
                <a:solidFill>
                  <a:schemeClr val="accent1"/>
                </a:solidFill>
              </a:rPr>
              <a:t>de întocmire și prezentare 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24435"/>
            <a:ext cx="10515600" cy="2855711"/>
          </a:xfrm>
        </p:spPr>
        <p:txBody>
          <a:bodyPr/>
          <a:lstStyle/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sz="2400" b="1" dirty="0"/>
              <a:t>Legea finanțelor publice și responsabilității bugetar-fiscale </a:t>
            </a:r>
            <a:r>
              <a:rPr lang="ro-RO" sz="2400" dirty="0" smtClean="0"/>
              <a:t>nr.181/2014</a:t>
            </a:r>
            <a:endParaRPr lang="ro-RO" sz="2400" dirty="0"/>
          </a:p>
          <a:p>
            <a:pPr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o-RO" sz="1400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sz="2400" b="1" dirty="0">
                <a:cs typeface="Times New Roman" panose="02020603050405020304" pitchFamily="18" charset="0"/>
              </a:rPr>
              <a:t>Legea contabilității </a:t>
            </a:r>
            <a:r>
              <a:rPr lang="ro-RO" sz="2400" dirty="0" smtClean="0">
                <a:cs typeface="Times New Roman" panose="02020603050405020304" pitchFamily="18" charset="0"/>
              </a:rPr>
              <a:t>nr.113/2007</a:t>
            </a:r>
            <a:endParaRPr lang="ro-RO" sz="2400" dirty="0"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o-RO" sz="1600" dirty="0"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o-RO" altLang="ru-RU" sz="2400" b="1" dirty="0">
                <a:cs typeface="Arial" pitchFamily="34" charset="0"/>
              </a:rPr>
              <a:t>Legea privind </a:t>
            </a:r>
            <a:r>
              <a:rPr lang="ro-RO" altLang="ru-RU" sz="2400" b="1" dirty="0" err="1">
                <a:cs typeface="Arial" pitchFamily="34" charset="0"/>
              </a:rPr>
              <a:t>finanţele</a:t>
            </a:r>
            <a:r>
              <a:rPr lang="ro-RO" altLang="ru-RU" sz="2400" b="1" dirty="0">
                <a:cs typeface="Arial" pitchFamily="34" charset="0"/>
              </a:rPr>
              <a:t> publice locale </a:t>
            </a:r>
            <a:r>
              <a:rPr lang="ro-RO" altLang="ru-RU" sz="2400" dirty="0" smtClean="0">
                <a:cs typeface="Arial" pitchFamily="34" charset="0"/>
              </a:rPr>
              <a:t>nr.397/2003</a:t>
            </a:r>
            <a:endParaRPr lang="en-US" altLang="ru-RU" sz="2400" dirty="0"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24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8991" y="904009"/>
            <a:ext cx="11679381" cy="1073073"/>
          </a:xfrm>
          <a:prstGeom prst="rect">
            <a:avLst/>
          </a:prstGeom>
        </p:spPr>
        <p:txBody>
          <a:bodyPr/>
          <a:lstStyle/>
          <a:p>
            <a:r>
              <a:rPr lang="ro-MD" sz="2800" dirty="0" smtClean="0">
                <a:solidFill>
                  <a:schemeClr val="accent1"/>
                </a:solidFill>
              </a:rPr>
              <a:t>Dinamica creanțelor </a:t>
            </a:r>
            <a:r>
              <a:rPr lang="ro-MD" sz="2800" dirty="0">
                <a:solidFill>
                  <a:schemeClr val="accent1"/>
                </a:solidFill>
              </a:rPr>
              <a:t>cu </a:t>
            </a:r>
            <a:r>
              <a:rPr lang="ro-MD" sz="2800" dirty="0" smtClean="0">
                <a:solidFill>
                  <a:schemeClr val="accent1"/>
                </a:solidFill>
              </a:rPr>
              <a:t>termen </a:t>
            </a:r>
            <a:r>
              <a:rPr lang="ro-MD" sz="2800" dirty="0">
                <a:solidFill>
                  <a:schemeClr val="accent1"/>
                </a:solidFill>
              </a:rPr>
              <a:t>expirat </a:t>
            </a:r>
            <a:r>
              <a:rPr lang="ro-MD" sz="2800" dirty="0" smtClean="0">
                <a:solidFill>
                  <a:schemeClr val="accent1"/>
                </a:solidFill>
              </a:rPr>
              <a:t> </a:t>
            </a:r>
            <a:br>
              <a:rPr lang="ro-MD" sz="2800" dirty="0" smtClean="0">
                <a:solidFill>
                  <a:schemeClr val="accent1"/>
                </a:solidFill>
              </a:rPr>
            </a:br>
            <a:r>
              <a:rPr lang="ro-MD" sz="2800" dirty="0" smtClean="0">
                <a:solidFill>
                  <a:schemeClr val="accent1"/>
                </a:solidFill>
              </a:rPr>
              <a:t>ale bugetelor locale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81855" y="2015836"/>
            <a:ext cx="95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1600" b="1" i="1" dirty="0" smtClean="0"/>
              <a:t>mil.lei</a:t>
            </a:r>
            <a:endParaRPr lang="en-US" sz="1600" b="1" i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7988916"/>
              </p:ext>
            </p:extLst>
          </p:nvPr>
        </p:nvGraphicFramePr>
        <p:xfrm>
          <a:off x="72736" y="1891146"/>
          <a:ext cx="12043064" cy="4831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81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8991" y="904009"/>
            <a:ext cx="11679381" cy="1073073"/>
          </a:xfrm>
          <a:prstGeom prst="rect">
            <a:avLst/>
          </a:prstGeom>
        </p:spPr>
        <p:txBody>
          <a:bodyPr/>
          <a:lstStyle/>
          <a:p>
            <a:r>
              <a:rPr lang="ro-MD" sz="2800" dirty="0" smtClean="0">
                <a:solidFill>
                  <a:schemeClr val="accent1"/>
                </a:solidFill>
              </a:rPr>
              <a:t>Dinamica datoriilor </a:t>
            </a:r>
            <a:r>
              <a:rPr lang="ro-MD" sz="2800" dirty="0">
                <a:solidFill>
                  <a:schemeClr val="accent1"/>
                </a:solidFill>
              </a:rPr>
              <a:t>cu termenul de achitare expirat (arierate</a:t>
            </a:r>
            <a:r>
              <a:rPr lang="ro-MD" sz="2800" dirty="0" smtClean="0">
                <a:solidFill>
                  <a:schemeClr val="accent1"/>
                </a:solidFill>
              </a:rPr>
              <a:t>) </a:t>
            </a:r>
            <a:br>
              <a:rPr lang="ro-MD" sz="2800" dirty="0" smtClean="0">
                <a:solidFill>
                  <a:schemeClr val="accent1"/>
                </a:solidFill>
              </a:rPr>
            </a:br>
            <a:r>
              <a:rPr lang="ro-MD" sz="2800" dirty="0" smtClean="0">
                <a:solidFill>
                  <a:schemeClr val="accent1"/>
                </a:solidFill>
              </a:rPr>
              <a:t>ale bugetelor locale</a:t>
            </a:r>
            <a:endParaRPr lang="en-US" sz="28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371759"/>
              </p:ext>
            </p:extLst>
          </p:nvPr>
        </p:nvGraphicFramePr>
        <p:xfrm>
          <a:off x="215659" y="1839191"/>
          <a:ext cx="11645661" cy="482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81855" y="2015836"/>
            <a:ext cx="95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1600" b="1" i="1" dirty="0" smtClean="0"/>
              <a:t>mil.lei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07914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307192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Constată</a:t>
            </a:r>
            <a:r>
              <a:rPr lang="en-US" sz="2400" b="1" dirty="0" err="1">
                <a:solidFill>
                  <a:schemeClr val="accent1"/>
                </a:solidFill>
              </a:rPr>
              <a:t>ri</a:t>
            </a:r>
            <a:r>
              <a:rPr lang="ro-RO" sz="2400" b="1" dirty="0">
                <a:solidFill>
                  <a:schemeClr val="accent1"/>
                </a:solidFill>
              </a:rPr>
              <a:t> ale misiunilor de audit </a:t>
            </a:r>
            <a:r>
              <a:rPr lang="ro-RO" sz="2400" b="1" dirty="0" smtClean="0">
                <a:solidFill>
                  <a:schemeClr val="accent1"/>
                </a:solidFill>
              </a:rPr>
              <a:t>ale </a:t>
            </a:r>
            <a:r>
              <a:rPr lang="ro-RO" sz="2400" b="1" dirty="0">
                <a:solidFill>
                  <a:schemeClr val="accent1"/>
                </a:solidFill>
              </a:rPr>
              <a:t>Curții de Conturi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32981"/>
            <a:ext cx="10515600" cy="351061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Nu a fost înregistrat  integral în  evidența  contabilă patrimoniul  public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Nu a fost ajustată valoarea mijloacelor fixe cu valoarea reparațiilor capitale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Nu corespunde valoarea patrimoniului public a APL cu  informația  prezentată la Agenția Proprietății Publice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Nu au fost înregistrate la  organul  cadastral</a:t>
            </a:r>
            <a:r>
              <a:rPr lang="en-US" sz="2400" dirty="0"/>
              <a:t> </a:t>
            </a:r>
            <a:r>
              <a:rPr lang="ro-RO" sz="2400" dirty="0"/>
              <a:t>toate bunurile</a:t>
            </a:r>
            <a:r>
              <a:rPr lang="en-US" sz="2400" dirty="0"/>
              <a:t> </a:t>
            </a:r>
            <a:r>
              <a:rPr lang="en-US" sz="2400" dirty="0" err="1" smtClean="0"/>
              <a:t>imobile</a:t>
            </a:r>
            <a:endParaRPr lang="ro-MD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o-MD" sz="2400" dirty="0" smtClean="0"/>
              <a:t>Au fost dublate veniturile și cheltuielile cu suma activelor transmise/primite gratuit în cadrul unei autorități publice centrale și în cadrul unei unități administrativ-teritoriale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1665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62911" y="3460118"/>
            <a:ext cx="4969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nadejda.slova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29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02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045486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Cadrul </a:t>
            </a:r>
            <a:r>
              <a:rPr lang="ro-RO" sz="2400" b="1" dirty="0" smtClean="0">
                <a:solidFill>
                  <a:schemeClr val="accent1"/>
                </a:solidFill>
              </a:rPr>
              <a:t>normativ </a:t>
            </a:r>
            <a:r>
              <a:rPr lang="ro-RO" sz="2400" b="1" dirty="0">
                <a:solidFill>
                  <a:schemeClr val="accent1"/>
                </a:solidFill>
              </a:rPr>
              <a:t>de întocmire și prezentare 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766" y="1905713"/>
            <a:ext cx="9545653" cy="403361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o-RO" altLang="en-US" sz="2400" b="1" dirty="0">
                <a:cs typeface="Arial" pitchFamily="34" charset="0"/>
              </a:rPr>
              <a:t>Ordinul ministrului finanțelor nr.</a:t>
            </a:r>
            <a:r>
              <a:rPr lang="en-US" altLang="en-US" sz="2400" b="1" dirty="0" smtClean="0">
                <a:cs typeface="Arial" pitchFamily="34" charset="0"/>
              </a:rPr>
              <a:t>216</a:t>
            </a:r>
            <a:r>
              <a:rPr lang="ro-MD" altLang="en-US" sz="2400" b="1" dirty="0" smtClean="0">
                <a:cs typeface="Arial" pitchFamily="34" charset="0"/>
              </a:rPr>
              <a:t>/</a:t>
            </a:r>
            <a:r>
              <a:rPr lang="ro-RO" altLang="en-US" sz="2400" b="1" dirty="0" smtClean="0">
                <a:cs typeface="Arial" pitchFamily="34" charset="0"/>
              </a:rPr>
              <a:t>2015 </a:t>
            </a:r>
            <a:r>
              <a:rPr lang="en-US" sz="2400" dirty="0">
                <a:cs typeface="Arial" pitchFamily="34" charset="0"/>
              </a:rPr>
              <a:t>cu </a:t>
            </a:r>
            <a:r>
              <a:rPr lang="en-US" sz="2400" dirty="0" err="1">
                <a:cs typeface="Arial" pitchFamily="34" charset="0"/>
              </a:rPr>
              <a:t>privire</a:t>
            </a:r>
            <a:r>
              <a:rPr lang="en-US" sz="2400" dirty="0">
                <a:cs typeface="Arial" pitchFamily="34" charset="0"/>
              </a:rPr>
              <a:t> la</a:t>
            </a:r>
            <a:r>
              <a:rPr lang="ro-RO" altLang="en-US" sz="2400" dirty="0">
                <a:cs typeface="Arial" pitchFamily="34" charset="0"/>
              </a:rPr>
              <a:t> aprobarea Planului de conturi contabile în sistemul bugetar și a Normelor metodologice privind evidența contabilă și raportarea financiară în sistemul </a:t>
            </a:r>
            <a:r>
              <a:rPr lang="ro-RO" altLang="en-US" sz="2400" dirty="0" smtClean="0">
                <a:cs typeface="Arial" pitchFamily="34" charset="0"/>
              </a:rPr>
              <a:t>bugetar, cu modificările și completările ulterioare</a:t>
            </a:r>
            <a:endParaRPr lang="ro-RO" altLang="en-US" sz="2400" dirty="0">
              <a:cs typeface="Arial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400" b="1" dirty="0"/>
              <a:t>Ordinul ministrului finanțelor </a:t>
            </a:r>
            <a:r>
              <a:rPr lang="ro-RO" sz="2400" b="1" dirty="0" smtClean="0"/>
              <a:t>nr.164/2016</a:t>
            </a:r>
            <a:r>
              <a:rPr lang="ro-RO" sz="2400" dirty="0" smtClean="0"/>
              <a:t> </a:t>
            </a:r>
            <a:r>
              <a:rPr lang="ro-RO" sz="2400" dirty="0"/>
              <a:t>cu privire la aprobarea </a:t>
            </a:r>
            <a:r>
              <a:rPr lang="ro-RO" sz="2400" dirty="0" err="1"/>
              <a:t>Cerinţelor</a:t>
            </a:r>
            <a:r>
              <a:rPr lang="ro-RO" sz="2400" dirty="0"/>
              <a:t> la întocmirea Raportului narativ privind executarea bugetelor autorităților/</a:t>
            </a:r>
            <a:r>
              <a:rPr lang="ro-RO" sz="2400" dirty="0" err="1"/>
              <a:t>instituţiilor</a:t>
            </a:r>
            <a:r>
              <a:rPr lang="ro-RO" sz="2400" dirty="0"/>
              <a:t> </a:t>
            </a:r>
            <a:r>
              <a:rPr lang="ro-RO" sz="2400" dirty="0" smtClean="0"/>
              <a:t>bugetare, </a:t>
            </a:r>
            <a:r>
              <a:rPr lang="ro-RO" altLang="en-US" sz="2400" dirty="0">
                <a:cs typeface="Arial" pitchFamily="34" charset="0"/>
              </a:rPr>
              <a:t>cu modificările și completările ulterioare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o-RO" sz="2400" b="1" dirty="0" smtClean="0"/>
              <a:t>Ordinul </a:t>
            </a:r>
            <a:r>
              <a:rPr lang="ro-RO" sz="2400" b="1" dirty="0"/>
              <a:t>ministrului finanțelor </a:t>
            </a:r>
            <a:r>
              <a:rPr lang="en-US" sz="2400" dirty="0" smtClean="0"/>
              <a:t>cu</a:t>
            </a:r>
            <a:r>
              <a:rPr lang="ro-RO" sz="2400" dirty="0" smtClean="0"/>
              <a:t> </a:t>
            </a:r>
            <a:r>
              <a:rPr lang="en-US" sz="2400" dirty="0" err="1"/>
              <a:t>privire</a:t>
            </a:r>
            <a:r>
              <a:rPr lang="en-US" sz="2400" dirty="0"/>
              <a:t> la</a:t>
            </a:r>
            <a:r>
              <a:rPr lang="ro-RO" sz="2400" dirty="0"/>
              <a:t> aprobarea termenelor de prezentare a rapoartelor financiare pentru anul </a:t>
            </a:r>
            <a:r>
              <a:rPr lang="ro-RO" sz="2400" dirty="0" smtClean="0"/>
              <a:t>2018</a:t>
            </a:r>
            <a:endParaRPr lang="ro-RO" sz="2400" dirty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15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992038"/>
            <a:ext cx="10935056" cy="508958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 smtClean="0">
                <a:solidFill>
                  <a:schemeClr val="accent1"/>
                </a:solidFill>
              </a:rPr>
              <a:t>Modificări în cadrul normativ 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166" y="1581150"/>
            <a:ext cx="11438626" cy="5104322"/>
          </a:xfrm>
        </p:spPr>
        <p:txBody>
          <a:bodyPr/>
          <a:lstStyle/>
          <a:p>
            <a:pPr marL="0" indent="0" algn="ctr">
              <a:buClr>
                <a:schemeClr val="tx1"/>
              </a:buClr>
              <a:buNone/>
            </a:pPr>
            <a:r>
              <a:rPr lang="ro-RO" altLang="ru-RU" sz="2400" b="1" dirty="0" smtClean="0">
                <a:cs typeface="Arial" pitchFamily="34" charset="0"/>
              </a:rPr>
              <a:t>Legea </a:t>
            </a:r>
            <a:r>
              <a:rPr lang="ro-RO" altLang="ru-RU" sz="2400" b="1" dirty="0">
                <a:cs typeface="Arial" pitchFamily="34" charset="0"/>
              </a:rPr>
              <a:t>privind </a:t>
            </a:r>
            <a:r>
              <a:rPr lang="ro-RO" altLang="ru-RU" sz="2400" b="1" dirty="0" smtClean="0">
                <a:cs typeface="Arial" pitchFamily="34" charset="0"/>
              </a:rPr>
              <a:t>finanțele </a:t>
            </a:r>
            <a:r>
              <a:rPr lang="ro-RO" altLang="ru-RU" sz="2400" b="1" dirty="0">
                <a:cs typeface="Arial" pitchFamily="34" charset="0"/>
              </a:rPr>
              <a:t>publice locale </a:t>
            </a:r>
            <a:r>
              <a:rPr lang="ro-RO" altLang="ru-RU" sz="2400" b="1" dirty="0" smtClean="0">
                <a:cs typeface="Arial" pitchFamily="34" charset="0"/>
              </a:rPr>
              <a:t>nr.397/2003</a:t>
            </a:r>
          </a:p>
          <a:p>
            <a:pPr marL="0" indent="0" algn="ctr">
              <a:buClr>
                <a:schemeClr val="tx1"/>
              </a:buClr>
              <a:buNone/>
            </a:pPr>
            <a:r>
              <a:rPr lang="en-US" altLang="ru-RU" sz="1200" b="1" dirty="0" smtClean="0">
                <a:cs typeface="Arial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/>
              <a:t>Articolul</a:t>
            </a:r>
            <a:r>
              <a:rPr lang="en-US" sz="2000" b="1" dirty="0"/>
              <a:t> 31.</a:t>
            </a:r>
            <a:r>
              <a:rPr lang="en-US" sz="2000" dirty="0"/>
              <a:t> </a:t>
            </a:r>
            <a:r>
              <a:rPr lang="en-US" sz="2000" dirty="0" err="1"/>
              <a:t>Rapoartele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bugetelor</a:t>
            </a:r>
            <a:r>
              <a:rPr lang="en-US" sz="2000" dirty="0"/>
              <a:t> </a:t>
            </a:r>
            <a:r>
              <a:rPr lang="en-US" sz="2000" dirty="0" smtClean="0"/>
              <a:t>locale</a:t>
            </a:r>
            <a:endParaRPr lang="ro-MD" sz="2000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AutoNum type="arabicParenBoth"/>
            </a:pPr>
            <a:r>
              <a:rPr lang="en-US" sz="2000" dirty="0" err="1" smtClean="0"/>
              <a:t>Direcţia</a:t>
            </a:r>
            <a:r>
              <a:rPr lang="en-US" sz="2000" dirty="0" smtClean="0"/>
              <a:t> </a:t>
            </a:r>
            <a:r>
              <a:rPr lang="en-US" sz="2000" dirty="0" err="1"/>
              <a:t>finanţe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/</a:t>
            </a:r>
            <a:r>
              <a:rPr lang="en-US" sz="2000" dirty="0" err="1"/>
              <a:t>sau</a:t>
            </a:r>
            <a:r>
              <a:rPr lang="en-US" sz="2000" dirty="0"/>
              <a:t> </a:t>
            </a:r>
            <a:r>
              <a:rPr lang="en-US" sz="2000" dirty="0" err="1"/>
              <a:t>subdiviziunea</a:t>
            </a:r>
            <a:r>
              <a:rPr lang="en-US" sz="2000" dirty="0"/>
              <a:t> </a:t>
            </a:r>
            <a:r>
              <a:rPr lang="en-US" sz="2000" dirty="0" err="1"/>
              <a:t>financiară</a:t>
            </a:r>
            <a:r>
              <a:rPr lang="en-US" sz="2000" dirty="0"/>
              <a:t> a </a:t>
            </a:r>
            <a:r>
              <a:rPr lang="en-US" sz="2000" dirty="0" err="1"/>
              <a:t>unităţilor</a:t>
            </a:r>
            <a:r>
              <a:rPr lang="en-US" sz="2000" dirty="0"/>
              <a:t> </a:t>
            </a:r>
            <a:r>
              <a:rPr lang="en-US" sz="2000" dirty="0" err="1"/>
              <a:t>administrativ-teritoriale</a:t>
            </a:r>
            <a:r>
              <a:rPr lang="en-US" sz="2000" dirty="0"/>
              <a:t> </a:t>
            </a:r>
            <a:r>
              <a:rPr lang="en-US" sz="2000" dirty="0" err="1"/>
              <a:t>întocmesc</a:t>
            </a:r>
            <a:r>
              <a:rPr lang="en-US" sz="2000" dirty="0"/>
              <a:t> </a:t>
            </a:r>
            <a:r>
              <a:rPr lang="en-US" sz="2000" dirty="0" err="1"/>
              <a:t>rapoarte</a:t>
            </a:r>
            <a:r>
              <a:rPr lang="en-US" sz="2000" dirty="0"/>
              <a:t> </a:t>
            </a:r>
            <a:r>
              <a:rPr lang="en-US" sz="2000" dirty="0" err="1"/>
              <a:t>semianuale</a:t>
            </a:r>
            <a:r>
              <a:rPr lang="en-US" sz="2000" dirty="0"/>
              <a:t>, </a:t>
            </a:r>
            <a:r>
              <a:rPr lang="en-US" sz="2000" dirty="0" err="1"/>
              <a:t>pe</a:t>
            </a:r>
            <a:r>
              <a:rPr lang="en-US" sz="2000" dirty="0"/>
              <a:t> 9 </a:t>
            </a:r>
            <a:r>
              <a:rPr lang="en-US" sz="2000" dirty="0" err="1"/>
              <a:t>luni</a:t>
            </a:r>
            <a:r>
              <a:rPr lang="en-US" sz="2000" dirty="0"/>
              <a:t> ale </a:t>
            </a:r>
            <a:r>
              <a:rPr lang="en-US" sz="2000" dirty="0" err="1"/>
              <a:t>anului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curs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anuale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bugetelor</a:t>
            </a:r>
            <a:r>
              <a:rPr lang="en-US" sz="2000" dirty="0"/>
              <a:t> respective</a:t>
            </a:r>
            <a:r>
              <a:rPr lang="en-US" sz="2000" dirty="0" smtClean="0"/>
              <a:t>.</a:t>
            </a:r>
            <a:endParaRPr lang="ro-MD" sz="2000" dirty="0" smtClean="0"/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AutoNum type="arabicParenBoth"/>
            </a:pPr>
            <a:endParaRPr lang="en-US" sz="20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(2) </a:t>
            </a:r>
            <a:r>
              <a:rPr lang="en-US" sz="2000" dirty="0" err="1"/>
              <a:t>Rapoartele</a:t>
            </a:r>
            <a:r>
              <a:rPr lang="en-US" sz="2000" dirty="0"/>
              <a:t> </a:t>
            </a:r>
            <a:r>
              <a:rPr lang="en-US" sz="2000" dirty="0" err="1"/>
              <a:t>semianuale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bugetelor</a:t>
            </a:r>
            <a:r>
              <a:rPr lang="en-US" sz="2000" dirty="0"/>
              <a:t> locale se </a:t>
            </a:r>
            <a:r>
              <a:rPr lang="en-US" sz="2000" dirty="0" err="1"/>
              <a:t>audiază</a:t>
            </a:r>
            <a:r>
              <a:rPr lang="en-US" sz="2000" dirty="0"/>
              <a:t> la </a:t>
            </a:r>
            <a:r>
              <a:rPr lang="en-US" sz="2000" dirty="0" err="1"/>
              <a:t>şedinţa</a:t>
            </a:r>
            <a:r>
              <a:rPr lang="en-US" sz="2000" dirty="0"/>
              <a:t> </a:t>
            </a:r>
            <a:r>
              <a:rPr lang="en-US" sz="2000" dirty="0" err="1"/>
              <a:t>autorităţii</a:t>
            </a:r>
            <a:r>
              <a:rPr lang="en-US" sz="2000" dirty="0"/>
              <a:t> </a:t>
            </a:r>
            <a:r>
              <a:rPr lang="en-US" sz="2000" dirty="0" err="1"/>
              <a:t>reprezentative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 deliberative</a:t>
            </a:r>
            <a:r>
              <a:rPr lang="en-US" sz="2000" dirty="0" smtClean="0"/>
              <a:t>.</a:t>
            </a:r>
            <a:endParaRPr lang="ro-MD" sz="2000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(3)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termen</a:t>
            </a:r>
            <a:r>
              <a:rPr lang="en-US" sz="2000" dirty="0"/>
              <a:t> de </a:t>
            </a:r>
            <a:r>
              <a:rPr lang="en-US" sz="2000" dirty="0" err="1"/>
              <a:t>pînă</a:t>
            </a:r>
            <a:r>
              <a:rPr lang="en-US" sz="2000" dirty="0"/>
              <a:t> la 15 </a:t>
            </a:r>
            <a:r>
              <a:rPr lang="en-US" sz="2000" dirty="0" err="1"/>
              <a:t>martie</a:t>
            </a:r>
            <a:r>
              <a:rPr lang="en-US" sz="2000" dirty="0"/>
              <a:t>, </a:t>
            </a:r>
            <a:r>
              <a:rPr lang="en-US" sz="2000" dirty="0" err="1"/>
              <a:t>autoritatea</a:t>
            </a:r>
            <a:r>
              <a:rPr lang="en-US" sz="2000" dirty="0"/>
              <a:t> </a:t>
            </a:r>
            <a:r>
              <a:rPr lang="en-US" sz="2000" dirty="0" err="1"/>
              <a:t>executivă</a:t>
            </a:r>
            <a:r>
              <a:rPr lang="en-US" sz="2000" dirty="0"/>
              <a:t> </a:t>
            </a:r>
            <a:r>
              <a:rPr lang="en-US" sz="2000" dirty="0" err="1"/>
              <a:t>prezintă</a:t>
            </a:r>
            <a:r>
              <a:rPr lang="en-US" sz="2000" dirty="0"/>
              <a:t>, </a:t>
            </a:r>
            <a:r>
              <a:rPr lang="en-US" sz="2000" dirty="0" err="1"/>
              <a:t>spre</a:t>
            </a:r>
            <a:r>
              <a:rPr lang="en-US" sz="2000" dirty="0"/>
              <a:t> </a:t>
            </a:r>
            <a:r>
              <a:rPr lang="en-US" sz="2000" dirty="0" err="1"/>
              <a:t>examinare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aprobare</a:t>
            </a:r>
            <a:r>
              <a:rPr lang="en-US" sz="2000" dirty="0"/>
              <a:t>, </a:t>
            </a:r>
            <a:r>
              <a:rPr lang="en-US" sz="2000" dirty="0" err="1"/>
              <a:t>autorităţii</a:t>
            </a:r>
            <a:r>
              <a:rPr lang="en-US" sz="2000" dirty="0"/>
              <a:t> </a:t>
            </a:r>
            <a:r>
              <a:rPr lang="en-US" sz="2000" dirty="0" err="1"/>
              <a:t>reprezentative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 deliberative respective </a:t>
            </a:r>
            <a:r>
              <a:rPr lang="en-US" sz="2000" dirty="0" err="1"/>
              <a:t>raportul</a:t>
            </a:r>
            <a:r>
              <a:rPr lang="en-US" sz="2000" dirty="0"/>
              <a:t> </a:t>
            </a:r>
            <a:r>
              <a:rPr lang="en-US" sz="2000" dirty="0" err="1"/>
              <a:t>anual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bugetului</a:t>
            </a:r>
            <a:r>
              <a:rPr lang="en-US" sz="2000" dirty="0"/>
              <a:t> local, care se </a:t>
            </a:r>
            <a:r>
              <a:rPr lang="en-US" sz="2000" dirty="0" err="1"/>
              <a:t>aprobă</a:t>
            </a:r>
            <a:r>
              <a:rPr lang="en-US" sz="2000" dirty="0"/>
              <a:t> </a:t>
            </a:r>
            <a:r>
              <a:rPr lang="en-US" sz="2000" dirty="0" err="1"/>
              <a:t>cel</a:t>
            </a:r>
            <a:r>
              <a:rPr lang="en-US" sz="2000" dirty="0"/>
              <a:t> </a:t>
            </a:r>
            <a:r>
              <a:rPr lang="en-US" sz="2000" dirty="0" err="1"/>
              <a:t>tîrziu</a:t>
            </a:r>
            <a:r>
              <a:rPr lang="en-US" sz="2000" dirty="0"/>
              <a:t> </a:t>
            </a:r>
            <a:r>
              <a:rPr lang="en-US" sz="2000" dirty="0" err="1"/>
              <a:t>pînă</a:t>
            </a:r>
            <a:r>
              <a:rPr lang="en-US" sz="2000" dirty="0"/>
              <a:t> la 1 </a:t>
            </a:r>
            <a:r>
              <a:rPr lang="en-US" sz="2000" dirty="0" err="1"/>
              <a:t>aprilie</a:t>
            </a:r>
            <a:r>
              <a:rPr lang="en-US" sz="2000" dirty="0" smtClean="0"/>
              <a:t>.</a:t>
            </a:r>
            <a:endParaRPr lang="ro-MD" sz="2000" dirty="0" smtClean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(4)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termenele</a:t>
            </a:r>
            <a:r>
              <a:rPr lang="en-US" sz="2000" dirty="0"/>
              <a:t> </a:t>
            </a:r>
            <a:r>
              <a:rPr lang="en-US" sz="2000" dirty="0" err="1"/>
              <a:t>stabilite</a:t>
            </a:r>
            <a:r>
              <a:rPr lang="en-US" sz="2000" dirty="0"/>
              <a:t> de </a:t>
            </a:r>
            <a:r>
              <a:rPr lang="en-US" sz="2000" dirty="0" err="1"/>
              <a:t>Ministerul</a:t>
            </a:r>
            <a:r>
              <a:rPr lang="en-US" sz="2000" dirty="0"/>
              <a:t> </a:t>
            </a:r>
            <a:r>
              <a:rPr lang="en-US" sz="2000" dirty="0" err="1"/>
              <a:t>Finanţelor</a:t>
            </a:r>
            <a:r>
              <a:rPr lang="en-US" sz="2000" dirty="0"/>
              <a:t>, </a:t>
            </a:r>
            <a:r>
              <a:rPr lang="en-US" sz="2000" dirty="0" err="1"/>
              <a:t>direcţia</a:t>
            </a:r>
            <a:r>
              <a:rPr lang="en-US" sz="2000" dirty="0"/>
              <a:t> </a:t>
            </a:r>
            <a:r>
              <a:rPr lang="en-US" sz="2000" dirty="0" err="1"/>
              <a:t>finanţe</a:t>
            </a:r>
            <a:r>
              <a:rPr lang="en-US" sz="2000" dirty="0"/>
              <a:t> </a:t>
            </a:r>
            <a:r>
              <a:rPr lang="en-US" sz="2000" dirty="0" err="1"/>
              <a:t>întocmeşte</a:t>
            </a:r>
            <a:r>
              <a:rPr lang="en-US" sz="2000" dirty="0"/>
              <a:t> </a:t>
            </a:r>
            <a:r>
              <a:rPr lang="en-US" sz="2000" dirty="0" err="1"/>
              <a:t>sinteza</a:t>
            </a:r>
            <a:r>
              <a:rPr lang="en-US" sz="2000" dirty="0"/>
              <a:t> </a:t>
            </a:r>
            <a:r>
              <a:rPr lang="en-US" sz="2000" dirty="0" err="1"/>
              <a:t>consolidată</a:t>
            </a:r>
            <a:r>
              <a:rPr lang="en-US" sz="2000" dirty="0"/>
              <a:t> a </a:t>
            </a:r>
            <a:r>
              <a:rPr lang="en-US" sz="2000" dirty="0" err="1"/>
              <a:t>rapoartelor</a:t>
            </a:r>
            <a:r>
              <a:rPr lang="en-US" sz="2000" dirty="0"/>
              <a:t> </a:t>
            </a:r>
            <a:r>
              <a:rPr lang="en-US" sz="2000" dirty="0" err="1"/>
              <a:t>semianuale</a:t>
            </a:r>
            <a:r>
              <a:rPr lang="en-US" sz="2000" dirty="0"/>
              <a:t>, </a:t>
            </a:r>
            <a:r>
              <a:rPr lang="en-US" sz="2000" dirty="0" err="1"/>
              <a:t>pe</a:t>
            </a:r>
            <a:r>
              <a:rPr lang="en-US" sz="2000" dirty="0"/>
              <a:t> 9 </a:t>
            </a:r>
            <a:r>
              <a:rPr lang="en-US" sz="2000" dirty="0" err="1"/>
              <a:t>luni</a:t>
            </a:r>
            <a:r>
              <a:rPr lang="en-US" sz="2000" dirty="0"/>
              <a:t> ale </a:t>
            </a:r>
            <a:r>
              <a:rPr lang="en-US" sz="2000" dirty="0" err="1"/>
              <a:t>anului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curs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anuale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bugetelor</a:t>
            </a:r>
            <a:r>
              <a:rPr lang="en-US" sz="2000" dirty="0"/>
              <a:t> locale de </a:t>
            </a:r>
            <a:r>
              <a:rPr lang="en-US" sz="2000" dirty="0" err="1"/>
              <a:t>nivelul</a:t>
            </a:r>
            <a:r>
              <a:rPr lang="en-US" sz="2000" dirty="0"/>
              <a:t> </a:t>
            </a:r>
            <a:r>
              <a:rPr lang="en-US" sz="2000" dirty="0" err="1"/>
              <a:t>întîi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 al </a:t>
            </a:r>
            <a:r>
              <a:rPr lang="en-US" sz="2000" dirty="0" err="1"/>
              <a:t>doilea</a:t>
            </a:r>
            <a:r>
              <a:rPr lang="en-US" sz="2000" dirty="0"/>
              <a:t>, </a:t>
            </a:r>
            <a:r>
              <a:rPr lang="en-US" sz="2000" dirty="0" err="1"/>
              <a:t>pentru</a:t>
            </a:r>
            <a:r>
              <a:rPr lang="en-US" sz="2000" dirty="0"/>
              <a:t> a fi </a:t>
            </a:r>
            <a:r>
              <a:rPr lang="en-US" sz="2000" dirty="0" err="1"/>
              <a:t>incluse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raportul</a:t>
            </a:r>
            <a:r>
              <a:rPr lang="en-US" sz="2000" dirty="0"/>
              <a:t> </a:t>
            </a:r>
            <a:r>
              <a:rPr lang="en-US" sz="2000" dirty="0" err="1"/>
              <a:t>privind</a:t>
            </a:r>
            <a:r>
              <a:rPr lang="en-US" sz="2000" dirty="0"/>
              <a:t> </a:t>
            </a:r>
            <a:r>
              <a:rPr lang="en-US" sz="2000" dirty="0" err="1"/>
              <a:t>executarea</a:t>
            </a:r>
            <a:r>
              <a:rPr lang="en-US" sz="2000" dirty="0"/>
              <a:t> </a:t>
            </a:r>
            <a:r>
              <a:rPr lang="en-US" sz="2000" dirty="0" err="1"/>
              <a:t>bugetului</a:t>
            </a:r>
            <a:r>
              <a:rPr lang="en-US" sz="2000" dirty="0"/>
              <a:t> public </a:t>
            </a:r>
            <a:r>
              <a:rPr lang="en-US" sz="2000" dirty="0" err="1" smtClean="0"/>
              <a:t>naţional</a:t>
            </a:r>
            <a:r>
              <a:rPr lang="en-US" sz="2000" dirty="0">
                <a:cs typeface="Arial" pitchFamily="34" charset="0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2537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04178" y="897146"/>
            <a:ext cx="4019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2000" b="1" i="1" dirty="0" smtClean="0"/>
              <a:t>Raportul pentru 9 luni 2018</a:t>
            </a:r>
            <a:endParaRPr lang="en-US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295732" y="902898"/>
            <a:ext cx="3186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2000" b="1" i="1" dirty="0" smtClean="0"/>
              <a:t>Raportul anual 2018</a:t>
            </a:r>
            <a:endParaRPr lang="en-US" sz="2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20770" y="1311218"/>
            <a:ext cx="5960853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Bilanțul contabil FD-041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29397" y="1716656"/>
            <a:ext cx="5969479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 smtClean="0"/>
              <a:t>Raport</a:t>
            </a:r>
            <a:r>
              <a:rPr lang="en-US" sz="1600" dirty="0" smtClean="0"/>
              <a:t> </a:t>
            </a:r>
            <a:r>
              <a:rPr lang="en-US" sz="1600" dirty="0" err="1"/>
              <a:t>privind</a:t>
            </a:r>
            <a:r>
              <a:rPr lang="en-US" sz="1600" dirty="0"/>
              <a:t> </a:t>
            </a:r>
            <a:r>
              <a:rPr lang="en-US" sz="1600" dirty="0" err="1"/>
              <a:t>veniturile</a:t>
            </a:r>
            <a:r>
              <a:rPr lang="en-US" sz="1600" dirty="0"/>
              <a:t> </a:t>
            </a:r>
            <a:r>
              <a:rPr lang="en-US" sz="1600" dirty="0" err="1"/>
              <a:t>şi</a:t>
            </a:r>
            <a:r>
              <a:rPr lang="en-US" sz="1600" dirty="0"/>
              <a:t> </a:t>
            </a:r>
            <a:r>
              <a:rPr lang="en-US" sz="1600" dirty="0" err="1"/>
              <a:t>cheltuielile</a:t>
            </a:r>
            <a:r>
              <a:rPr lang="en-US" sz="1600" dirty="0"/>
              <a:t> </a:t>
            </a:r>
            <a:r>
              <a:rPr lang="en-US" sz="1600" dirty="0" smtClean="0"/>
              <a:t>FD-042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023" y="2136477"/>
            <a:ext cx="5978106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tabLst>
                <a:tab pos="457200" algn="l"/>
              </a:tabLst>
              <a:defRPr/>
            </a:pPr>
            <a:r>
              <a:rPr lang="ro-RO" sz="16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Raport privind fluxul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mijloacelor </a:t>
            </a:r>
            <a:r>
              <a:rPr lang="ro-RO" sz="1600" dirty="0" err="1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băneşti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FD-043</a:t>
            </a:r>
            <a:endParaRPr lang="en-US" sz="1600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022" y="2556296"/>
            <a:ext cx="5986732" cy="33855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executarea bugetului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FD-044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46649" y="2993368"/>
            <a:ext cx="598673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circulația mijloacelor fixe, uzura mijloacelor fixe și amortizarea activelor nemateriale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FD-045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38022" y="3654725"/>
            <a:ext cx="598673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circulația stocului de materiale circulante și rezervelor de stat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FD-046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38023" y="4298833"/>
            <a:ext cx="5986732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lipsurile și delapidările de mijloace bănești și valorile materiale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FD-047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38023" y="5627300"/>
            <a:ext cx="5986732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mijloacele temporar intrate în posesia instituțiilor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FD-052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38023" y="4963063"/>
            <a:ext cx="5986732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primirea și utilizarea valorilor materiale primite cu titlu de ajutor umanitar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FD-051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29396" y="6273225"/>
            <a:ext cx="598673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narativ privind executarea bugetelor autorităților/instituțiilor bugetare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599209" y="1325595"/>
            <a:ext cx="5592792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Bilanțul contabil FD-041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607834" y="1713781"/>
            <a:ext cx="5584166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 smtClean="0"/>
              <a:t>Raport</a:t>
            </a:r>
            <a:r>
              <a:rPr lang="en-US" sz="1600" dirty="0" smtClean="0"/>
              <a:t> </a:t>
            </a:r>
            <a:r>
              <a:rPr lang="en-US" sz="1600" dirty="0" err="1"/>
              <a:t>privind</a:t>
            </a:r>
            <a:r>
              <a:rPr lang="en-US" sz="1600" dirty="0"/>
              <a:t> </a:t>
            </a:r>
            <a:r>
              <a:rPr lang="en-US" sz="1600" dirty="0" err="1"/>
              <a:t>veniturile</a:t>
            </a:r>
            <a:r>
              <a:rPr lang="en-US" sz="1600" dirty="0"/>
              <a:t> </a:t>
            </a:r>
            <a:r>
              <a:rPr lang="en-US" sz="1600" dirty="0" err="1"/>
              <a:t>şi</a:t>
            </a:r>
            <a:r>
              <a:rPr lang="en-US" sz="1600" dirty="0"/>
              <a:t> </a:t>
            </a:r>
            <a:r>
              <a:rPr lang="en-US" sz="1600" dirty="0" err="1"/>
              <a:t>cheltuielile</a:t>
            </a:r>
            <a:r>
              <a:rPr lang="en-US" sz="1600" dirty="0"/>
              <a:t> </a:t>
            </a:r>
            <a:r>
              <a:rPr lang="en-US" sz="1600" dirty="0" smtClean="0"/>
              <a:t>FD-042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607834" y="2133602"/>
            <a:ext cx="5584166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tabLst>
                <a:tab pos="457200" algn="l"/>
              </a:tabLst>
              <a:defRPr/>
            </a:pPr>
            <a:r>
              <a:rPr lang="ro-RO" sz="16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Raport privind fluxul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mijloacelor </a:t>
            </a:r>
            <a:r>
              <a:rPr lang="ro-RO" sz="1600" dirty="0" err="1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băneşti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FD-043</a:t>
            </a:r>
            <a:endParaRPr lang="en-US" sz="1600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99208" y="2570673"/>
            <a:ext cx="5592792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privind executarea bugetului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FD-044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590581" y="3000938"/>
            <a:ext cx="5601419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Raport narativ privind executarea bugetelor autorităților/instituțiilor bugetare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590581" y="3663353"/>
            <a:ext cx="5601419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Informație privind circulația mijloacelor fixe, uzura mijloacelor fixe și amortizarea activelor nemateriale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FD-045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581954" y="4333336"/>
            <a:ext cx="5610045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Informație privind circulația stocului de materiale circulante și rezervelor de stat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FD-046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599208" y="5009073"/>
            <a:ext cx="5592792" cy="33855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MD" sz="1600" dirty="0" smtClean="0"/>
              <a:t>Informație privind executarea bugetului </a:t>
            </a:r>
            <a:r>
              <a:rPr lang="ro-RO" sz="16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FD-047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228975" y="0"/>
            <a:ext cx="8858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MD" b="1" dirty="0" smtClean="0">
                <a:solidFill>
                  <a:schemeClr val="accent1"/>
                </a:solidFill>
              </a:rPr>
              <a:t>Din Anexa nr.1 la ordinul 216</a:t>
            </a:r>
            <a:r>
              <a:rPr lang="ro-MD" altLang="en-US" b="1" dirty="0" smtClean="0">
                <a:solidFill>
                  <a:schemeClr val="accent1"/>
                </a:solidFill>
                <a:cs typeface="Arial" pitchFamily="34" charset="0"/>
              </a:rPr>
              <a:t>/</a:t>
            </a:r>
            <a:r>
              <a:rPr lang="ro-RO" altLang="en-US" b="1" dirty="0">
                <a:solidFill>
                  <a:schemeClr val="accent1"/>
                </a:solidFill>
                <a:cs typeface="Arial" pitchFamily="34" charset="0"/>
              </a:rPr>
              <a:t>2015 </a:t>
            </a:r>
            <a:r>
              <a:rPr lang="en-US" b="1" dirty="0">
                <a:solidFill>
                  <a:schemeClr val="accent1"/>
                </a:solidFill>
                <a:cs typeface="Arial" pitchFamily="34" charset="0"/>
              </a:rPr>
              <a:t>cu </a:t>
            </a:r>
            <a:r>
              <a:rPr lang="en-US" b="1" dirty="0" err="1">
                <a:solidFill>
                  <a:schemeClr val="accent1"/>
                </a:solidFill>
                <a:cs typeface="Arial" pitchFamily="34" charset="0"/>
              </a:rPr>
              <a:t>privire</a:t>
            </a:r>
            <a:r>
              <a:rPr lang="en-US" b="1" dirty="0">
                <a:solidFill>
                  <a:schemeClr val="accent1"/>
                </a:solidFill>
                <a:cs typeface="Arial" pitchFamily="34" charset="0"/>
              </a:rPr>
              <a:t> la</a:t>
            </a:r>
            <a:r>
              <a:rPr lang="ro-RO" altLang="en-US" b="1" dirty="0">
                <a:solidFill>
                  <a:schemeClr val="accent1"/>
                </a:solidFill>
                <a:cs typeface="Arial" pitchFamily="34" charset="0"/>
              </a:rPr>
              <a:t> aprobarea Planului de conturi contabile în sistemul bugetar și a Normelor metodologice privind evidența contabilă </a:t>
            </a:r>
            <a:r>
              <a:rPr lang="ro-RO" altLang="en-US" b="1" dirty="0" smtClean="0">
                <a:solidFill>
                  <a:schemeClr val="accent1"/>
                </a:solidFill>
                <a:cs typeface="Arial" pitchFamily="34" charset="0"/>
              </a:rPr>
              <a:t>și </a:t>
            </a:r>
            <a:r>
              <a:rPr lang="ro-RO" altLang="en-US" b="1" dirty="0">
                <a:solidFill>
                  <a:schemeClr val="accent1"/>
                </a:solidFill>
                <a:cs typeface="Arial" pitchFamily="34" charset="0"/>
              </a:rPr>
              <a:t>raportarea financiară în sistemul </a:t>
            </a:r>
            <a:r>
              <a:rPr lang="ro-RO" altLang="en-US" b="1" dirty="0" smtClean="0">
                <a:solidFill>
                  <a:schemeClr val="accent1"/>
                </a:solidFill>
                <a:cs typeface="Arial" pitchFamily="34" charset="0"/>
              </a:rPr>
              <a:t>bugetar</a:t>
            </a:r>
            <a:endParaRPr lang="ro-RO" altLang="en-US" b="1" dirty="0">
              <a:solidFill>
                <a:schemeClr val="accent1"/>
              </a:solidFill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0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606924"/>
              </p:ext>
            </p:extLst>
          </p:nvPr>
        </p:nvGraphicFramePr>
        <p:xfrm>
          <a:off x="2085975" y="431320"/>
          <a:ext cx="7428961" cy="6426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Лист" r:id="rId3" imgW="7953371" imgH="8124992" progId="Excel.Sheet.8">
                  <p:embed/>
                </p:oleObj>
              </mc:Choice>
              <mc:Fallback>
                <p:oleObj name="Лист" r:id="rId3" imgW="7953371" imgH="812499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5975" y="431320"/>
                        <a:ext cx="7428961" cy="64266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14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011383"/>
            <a:ext cx="11183784" cy="523419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Modificări în cadrul normativ 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744" y="1534802"/>
            <a:ext cx="11354512" cy="3788397"/>
          </a:xfrm>
        </p:spPr>
        <p:txBody>
          <a:bodyPr/>
          <a:lstStyle/>
          <a:p>
            <a:pPr marL="0" indent="0" algn="just">
              <a:buNone/>
            </a:pPr>
            <a:r>
              <a:rPr lang="ro-RO" sz="2000" i="1" dirty="0" smtClean="0"/>
              <a:t>Din </a:t>
            </a:r>
            <a:r>
              <a:rPr lang="ro-RO" sz="2000" i="1" dirty="0"/>
              <a:t>anexa nr.4 la ordinul </a:t>
            </a:r>
            <a:r>
              <a:rPr lang="ro-RO" altLang="en-US" sz="2000" i="1" dirty="0">
                <a:cs typeface="Arial" pitchFamily="34" charset="0"/>
              </a:rPr>
              <a:t> ministrului finanțelor nr.</a:t>
            </a:r>
            <a:r>
              <a:rPr lang="en-US" altLang="en-US" sz="2000" i="1" dirty="0" smtClean="0">
                <a:cs typeface="Arial" pitchFamily="34" charset="0"/>
              </a:rPr>
              <a:t>216</a:t>
            </a:r>
            <a:r>
              <a:rPr lang="ro-MD" altLang="en-US" sz="2000" i="1" dirty="0" smtClean="0">
                <a:cs typeface="Arial" pitchFamily="34" charset="0"/>
              </a:rPr>
              <a:t>/</a:t>
            </a:r>
            <a:r>
              <a:rPr lang="ro-RO" altLang="en-US" sz="2000" i="1" dirty="0" smtClean="0">
                <a:cs typeface="Arial" pitchFamily="34" charset="0"/>
              </a:rPr>
              <a:t>2015 </a:t>
            </a:r>
            <a:r>
              <a:rPr lang="ro-RO" altLang="en-US" sz="2000" b="1" i="1" dirty="0" smtClean="0">
                <a:cs typeface="Arial" pitchFamily="34" charset="0"/>
              </a:rPr>
              <a:t>se </a:t>
            </a:r>
            <a:r>
              <a:rPr lang="ro-RO" altLang="en-US" sz="2000" b="1" i="1" dirty="0">
                <a:cs typeface="Arial" pitchFamily="34" charset="0"/>
              </a:rPr>
              <a:t>exclud</a:t>
            </a:r>
            <a:r>
              <a:rPr lang="ro-RO" altLang="en-US" sz="2000" i="1" dirty="0">
                <a:cs typeface="Arial" pitchFamily="34" charset="0"/>
              </a:rPr>
              <a:t>:</a:t>
            </a:r>
          </a:p>
          <a:p>
            <a:pPr marL="0" indent="0" algn="just">
              <a:buNone/>
            </a:pPr>
            <a:endParaRPr lang="ro-RO" altLang="en-US" sz="2400" i="1" dirty="0">
              <a:cs typeface="Arial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2400" dirty="0"/>
          </a:p>
          <a:p>
            <a:pPr marL="0" indent="0">
              <a:buNone/>
            </a:pPr>
            <a:endParaRPr lang="ro-RO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680731"/>
              </p:ext>
            </p:extLst>
          </p:nvPr>
        </p:nvGraphicFramePr>
        <p:xfrm>
          <a:off x="207034" y="2553420"/>
          <a:ext cx="11430000" cy="42269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526742">
                  <a:extLst>
                    <a:ext uri="{9D8B030D-6E8A-4147-A177-3AD203B41FA5}">
                      <a16:colId xmlns:a16="http://schemas.microsoft.com/office/drawing/2014/main" val="2349445597"/>
                    </a:ext>
                  </a:extLst>
                </a:gridCol>
                <a:gridCol w="4903258">
                  <a:extLst>
                    <a:ext uri="{9D8B030D-6E8A-4147-A177-3AD203B41FA5}">
                      <a16:colId xmlns:a16="http://schemas.microsoft.com/office/drawing/2014/main" val="2973415739"/>
                    </a:ext>
                  </a:extLst>
                </a:gridCol>
              </a:tblGrid>
              <a:tr h="1502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b="0" dirty="0" smtClean="0">
                          <a:solidFill>
                            <a:schemeClr val="tx1"/>
                          </a:solidFill>
                        </a:rPr>
                        <a:t>Forma FD-049 Raport</a:t>
                      </a:r>
                      <a:r>
                        <a:rPr lang="ro-MD" sz="1800" b="0" dirty="0" smtClean="0">
                          <a:solidFill>
                            <a:schemeClr val="tx1"/>
                          </a:solidFill>
                        </a:rPr>
                        <a:t> privind creanțele cu termenul expirat și datoriile cu termenul de achitare expirat (arierate), formate în autoritățile/instituțiile bugetare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800" b="0" i="0" dirty="0" smtClean="0">
                          <a:solidFill>
                            <a:schemeClr val="tx1"/>
                          </a:solidFill>
                        </a:rPr>
                        <a:t>Ordinul </a:t>
                      </a:r>
                      <a:r>
                        <a:rPr lang="ro-RO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ministrului finanțelor nr.</a:t>
                      </a:r>
                      <a:r>
                        <a:rPr lang="ro-MD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121/</a:t>
                      </a:r>
                      <a:r>
                        <a:rPr lang="ro-RO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2016 cu privire la modul de determinare </a:t>
                      </a:r>
                      <a:r>
                        <a:rPr lang="ro-RO" altLang="en-US" sz="1800" b="0" i="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şi</a:t>
                      </a:r>
                      <a:r>
                        <a:rPr lang="ro-RO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raportare a </a:t>
                      </a:r>
                      <a:r>
                        <a:rPr lang="ro-RO" altLang="en-US" sz="1800" b="0" i="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creanţelor</a:t>
                      </a:r>
                      <a:r>
                        <a:rPr lang="ro-RO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cu termen expirat </a:t>
                      </a:r>
                      <a:r>
                        <a:rPr lang="ro-RO" altLang="en-US" sz="1800" b="0" i="0" dirty="0" err="1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şi</a:t>
                      </a:r>
                      <a:r>
                        <a:rPr lang="ro-RO" altLang="en-US" sz="1800" b="0" i="0" dirty="0" smtClean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 a datoriilor  cu termen de achitare expirat (arierate)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15307"/>
                  </a:ext>
                </a:extLst>
              </a:tr>
              <a:tr h="1502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sz="1800" dirty="0" smtClean="0"/>
                        <a:t>Forma FD-050 </a:t>
                      </a:r>
                      <a:r>
                        <a:rPr lang="en-US" sz="1800" dirty="0" err="1" smtClean="0"/>
                        <a:t>Raport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operativ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privind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statele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şi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efectivul</a:t>
                      </a:r>
                      <a:r>
                        <a:rPr lang="en-US" sz="1800" dirty="0" smtClean="0"/>
                        <a:t> de personal din </a:t>
                      </a:r>
                      <a:r>
                        <a:rPr lang="en-US" sz="1800" dirty="0" err="1" smtClean="0"/>
                        <a:t>instituţiile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bugetare</a:t>
                      </a:r>
                      <a:r>
                        <a:rPr lang="en-US" sz="1800" dirty="0" smtClean="0"/>
                        <a:t> </a:t>
                      </a:r>
                      <a:endParaRPr lang="ro-RO" sz="1800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D" dirty="0" smtClean="0"/>
                        <a:t>Ordinul ministrului</a:t>
                      </a:r>
                      <a:r>
                        <a:rPr lang="ro-MD" baseline="0" dirty="0" smtClean="0"/>
                        <a:t> finanțelor nr.49/2010 cu privire la aprobarea formularului </a:t>
                      </a:r>
                      <a:r>
                        <a:rPr lang="en-US" sz="1800" dirty="0" err="1" smtClean="0"/>
                        <a:t>Raport</a:t>
                      </a:r>
                      <a:r>
                        <a:rPr lang="ro-MD" sz="1800" dirty="0" smtClean="0"/>
                        <a:t>ului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operativ</a:t>
                      </a:r>
                      <a:r>
                        <a:rPr lang="en-US" sz="1800" dirty="0" smtClean="0"/>
                        <a:t> </a:t>
                      </a:r>
                      <a:r>
                        <a:rPr lang="ro-MD" sz="1800" dirty="0" smtClean="0"/>
                        <a:t>lunar </a:t>
                      </a:r>
                      <a:r>
                        <a:rPr lang="en-US" sz="1800" dirty="0" err="1" smtClean="0"/>
                        <a:t>privind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statele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şi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efectivul</a:t>
                      </a:r>
                      <a:r>
                        <a:rPr lang="en-US" sz="1800" dirty="0" smtClean="0"/>
                        <a:t> de personal din </a:t>
                      </a:r>
                      <a:r>
                        <a:rPr lang="ro-MD" sz="1800" dirty="0" smtClean="0"/>
                        <a:t>autoritățile/</a:t>
                      </a:r>
                      <a:r>
                        <a:rPr lang="en-US" sz="1800" dirty="0" err="1" smtClean="0"/>
                        <a:t>instituţiile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bugetare</a:t>
                      </a:r>
                      <a:r>
                        <a:rPr lang="en-US" sz="1800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897171"/>
                  </a:ext>
                </a:extLst>
              </a:tr>
              <a:tr h="12211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dirty="0" smtClean="0"/>
                        <a:t>Forma FD-053 Raport de performanță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dirty="0" smtClean="0"/>
                        <a:t>Ordinul ministrului</a:t>
                      </a:r>
                      <a:r>
                        <a:rPr lang="ro-MD" baseline="0" dirty="0" smtClean="0"/>
                        <a:t> finanțelor nr.209/2015 </a:t>
                      </a:r>
                      <a:r>
                        <a:rPr lang="en-US" dirty="0" smtClean="0"/>
                        <a:t>cu </a:t>
                      </a:r>
                      <a:r>
                        <a:rPr lang="en-US" dirty="0" err="1" smtClean="0"/>
                        <a:t>privire</a:t>
                      </a:r>
                      <a:r>
                        <a:rPr lang="en-US" dirty="0" smtClean="0"/>
                        <a:t> la </a:t>
                      </a:r>
                      <a:r>
                        <a:rPr lang="en-US" dirty="0" err="1" smtClean="0"/>
                        <a:t>aprobarea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Setului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metodologic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privind</a:t>
                      </a:r>
                      <a:r>
                        <a:rPr lang="ro-MD" dirty="0" smtClean="0"/>
                        <a:t> </a:t>
                      </a:r>
                      <a:r>
                        <a:rPr lang="en-US" dirty="0" err="1" smtClean="0"/>
                        <a:t>elaborarea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aprobarea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şi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modificarea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bugetului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502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451" y="2219326"/>
            <a:ext cx="11944350" cy="813302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 smtClean="0">
                <a:latin typeface="+mn-lt"/>
              </a:rPr>
              <a:t>Raport narativ </a:t>
            </a:r>
            <a:r>
              <a:rPr lang="ro-RO" sz="2400" b="1" dirty="0">
                <a:latin typeface="+mn-lt"/>
              </a:rPr>
              <a:t>privind executarea bugetelor </a:t>
            </a:r>
            <a:r>
              <a:rPr lang="ro-RO" sz="2400" b="1" dirty="0" smtClean="0">
                <a:latin typeface="+mn-lt"/>
              </a:rPr>
              <a:t>autorităților/instituțiilor </a:t>
            </a:r>
            <a:r>
              <a:rPr lang="ro-RO" sz="2400" b="1" dirty="0">
                <a:latin typeface="+mn-lt"/>
              </a:rPr>
              <a:t>bugetare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86075"/>
            <a:ext cx="10515600" cy="3733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/>
              <a:t>Descrierea</a:t>
            </a:r>
            <a:r>
              <a:rPr lang="en-US" sz="2400" b="1" dirty="0"/>
              <a:t> </a:t>
            </a:r>
            <a:r>
              <a:rPr lang="en-US" sz="2400" b="1" dirty="0" err="1"/>
              <a:t>generală</a:t>
            </a:r>
            <a:r>
              <a:rPr lang="en-US" sz="2400" b="1" dirty="0"/>
              <a:t> a </a:t>
            </a:r>
            <a:r>
              <a:rPr lang="en-US" sz="2400" b="1" dirty="0" err="1"/>
              <a:t>executării</a:t>
            </a:r>
            <a:r>
              <a:rPr lang="en-US" sz="2400" b="1" dirty="0"/>
              <a:t> </a:t>
            </a:r>
            <a:r>
              <a:rPr lang="en-US" sz="2400" b="1" dirty="0" err="1"/>
              <a:t>bugetelor</a:t>
            </a:r>
            <a:r>
              <a:rPr lang="en-US" sz="2400" b="1" dirty="0"/>
              <a:t> </a:t>
            </a:r>
            <a:r>
              <a:rPr lang="en-US" sz="2400" b="1" dirty="0" err="1" smtClean="0"/>
              <a:t>autorităţilor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instituţiilor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bugetare</a:t>
            </a:r>
            <a:endParaRPr lang="ro-MD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o-MD" sz="2400" b="1" dirty="0" smtClean="0"/>
              <a:t>Descrierea subsidiilor</a:t>
            </a:r>
            <a:endParaRPr lang="ru-RU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/>
              <a:t>Descrierea</a:t>
            </a:r>
            <a:r>
              <a:rPr lang="en-US" sz="2400" dirty="0"/>
              <a:t> </a:t>
            </a:r>
            <a:r>
              <a:rPr lang="en-US" sz="2400" dirty="0" err="1"/>
              <a:t>informaţiei</a:t>
            </a:r>
            <a:r>
              <a:rPr lang="en-US" sz="2400" dirty="0"/>
              <a:t> din </a:t>
            </a:r>
            <a:r>
              <a:rPr lang="en-US" sz="2400" dirty="0" err="1"/>
              <a:t>bilanţul</a:t>
            </a:r>
            <a:r>
              <a:rPr lang="en-US" sz="2400" dirty="0"/>
              <a:t> </a:t>
            </a:r>
            <a:r>
              <a:rPr lang="en-US" sz="2400" dirty="0" err="1"/>
              <a:t>contabil</a:t>
            </a:r>
            <a:endParaRPr lang="ru-RU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 err="1"/>
              <a:t>Descrierea</a:t>
            </a:r>
            <a:r>
              <a:rPr lang="en-US" sz="2400" b="1" dirty="0"/>
              <a:t> </a:t>
            </a:r>
            <a:r>
              <a:rPr lang="en-US" sz="2400" b="1" dirty="0" err="1"/>
              <a:t>creanţelor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datoriilor</a:t>
            </a:r>
            <a:r>
              <a:rPr lang="en-US" sz="2400" b="1" dirty="0"/>
              <a:t>, </a:t>
            </a:r>
            <a:r>
              <a:rPr lang="en-US" sz="2400" b="1" dirty="0" err="1"/>
              <a:t>formate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 smtClean="0"/>
              <a:t>autorităţile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instituţiile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bugetare</a:t>
            </a:r>
            <a:r>
              <a:rPr lang="ro-MD" sz="2400" b="1" dirty="0" smtClean="0"/>
              <a:t>, cu descifrarea conform anexei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MD" sz="2400" b="1" dirty="0" smtClean="0"/>
              <a:t>Descrierea operațiunilor </a:t>
            </a:r>
            <a:r>
              <a:rPr lang="ro-MD" sz="2400" b="1" dirty="0"/>
              <a:t>supuse </a:t>
            </a:r>
            <a:r>
              <a:rPr lang="ro-MD" sz="2400" b="1" dirty="0" smtClean="0"/>
              <a:t>consolidării</a:t>
            </a:r>
            <a:endParaRPr lang="ru-RU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err="1"/>
              <a:t>Descrierea</a:t>
            </a:r>
            <a:r>
              <a:rPr lang="en-US" sz="2400" dirty="0"/>
              <a:t> </a:t>
            </a:r>
            <a:r>
              <a:rPr lang="en-US" sz="2400" dirty="0" err="1"/>
              <a:t>performanţei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programe</a:t>
            </a:r>
            <a:r>
              <a:rPr lang="en-US" sz="2400" dirty="0"/>
              <a:t>/</a:t>
            </a:r>
            <a:r>
              <a:rPr lang="en-US" sz="2400" dirty="0" err="1"/>
              <a:t>subprograme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pe</a:t>
            </a:r>
            <a:r>
              <a:rPr lang="en-US" sz="2400" dirty="0"/>
              <a:t> </a:t>
            </a:r>
            <a:r>
              <a:rPr lang="en-US" sz="2400" dirty="0" err="1"/>
              <a:t>contingente</a:t>
            </a:r>
            <a:endParaRPr lang="ru-RU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err="1"/>
              <a:t>Informaţie</a:t>
            </a:r>
            <a:r>
              <a:rPr lang="ru-RU" sz="2400" dirty="0"/>
              <a:t> </a:t>
            </a:r>
            <a:r>
              <a:rPr lang="ru-RU" sz="2400" dirty="0" err="1" smtClean="0"/>
              <a:t>adiţională</a:t>
            </a:r>
            <a:endParaRPr lang="ro-MD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3350" y="900562"/>
            <a:ext cx="11915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solidFill>
                  <a:schemeClr val="accent1"/>
                </a:solidFill>
              </a:rPr>
              <a:t>Ordinul ministrului finanțelor </a:t>
            </a:r>
            <a:r>
              <a:rPr lang="ro-RO" sz="2400" b="1" dirty="0" smtClean="0">
                <a:solidFill>
                  <a:schemeClr val="accent1"/>
                </a:solidFill>
              </a:rPr>
              <a:t>nr.164/2016 </a:t>
            </a:r>
            <a:r>
              <a:rPr lang="ro-RO" sz="2400" b="1" dirty="0">
                <a:solidFill>
                  <a:schemeClr val="accent1"/>
                </a:solidFill>
              </a:rPr>
              <a:t>cu privire la aprobarea </a:t>
            </a:r>
            <a:endParaRPr lang="ro-RO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o-RO" sz="2400" b="1" dirty="0" err="1" smtClean="0">
                <a:solidFill>
                  <a:schemeClr val="accent1"/>
                </a:solidFill>
              </a:rPr>
              <a:t>Cerinţelor</a:t>
            </a:r>
            <a:r>
              <a:rPr lang="ro-RO" sz="2400" b="1" dirty="0" smtClean="0">
                <a:solidFill>
                  <a:schemeClr val="accent1"/>
                </a:solidFill>
              </a:rPr>
              <a:t> </a:t>
            </a:r>
            <a:r>
              <a:rPr lang="ro-RO" sz="2400" b="1" dirty="0">
                <a:solidFill>
                  <a:schemeClr val="accent1"/>
                </a:solidFill>
              </a:rPr>
              <a:t>la întocmirea Raportului narativ privind executarea </a:t>
            </a:r>
            <a:endParaRPr lang="ro-RO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o-RO" sz="2400" b="1" dirty="0" smtClean="0">
                <a:solidFill>
                  <a:schemeClr val="accent1"/>
                </a:solidFill>
              </a:rPr>
              <a:t>bugetelor </a:t>
            </a:r>
            <a:r>
              <a:rPr lang="ro-RO" sz="2400" b="1" dirty="0">
                <a:solidFill>
                  <a:schemeClr val="accent1"/>
                </a:solidFill>
              </a:rPr>
              <a:t>autorităților/</a:t>
            </a:r>
            <a:r>
              <a:rPr lang="ro-RO" sz="2400" b="1" dirty="0" err="1">
                <a:solidFill>
                  <a:schemeClr val="accent1"/>
                </a:solidFill>
              </a:rPr>
              <a:t>instituţiilor</a:t>
            </a:r>
            <a:r>
              <a:rPr lang="ro-RO" sz="2400" b="1" dirty="0">
                <a:solidFill>
                  <a:schemeClr val="accent1"/>
                </a:solidFill>
              </a:rPr>
              <a:t> </a:t>
            </a:r>
            <a:r>
              <a:rPr lang="ro-RO" sz="2400" b="1" dirty="0" smtClean="0">
                <a:solidFill>
                  <a:schemeClr val="accent1"/>
                </a:solidFill>
              </a:rPr>
              <a:t>bugetare</a:t>
            </a:r>
            <a:endParaRPr lang="ro-RO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4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01669" y="948613"/>
            <a:ext cx="10252131" cy="950539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Descrierea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generală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a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executării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bugetelor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ro-MD" sz="2400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o-MD" sz="2400" b="1" dirty="0" smtClean="0">
                <a:solidFill>
                  <a:schemeClr val="accent1"/>
                </a:solidFill>
                <a:latin typeface="+mn-lt"/>
              </a:rPr>
            </a:br>
            <a:r>
              <a:rPr lang="en-US" sz="2400" b="1" dirty="0" err="1" smtClean="0">
                <a:solidFill>
                  <a:schemeClr val="accent1"/>
                </a:solidFill>
                <a:latin typeface="+mn-lt"/>
              </a:rPr>
              <a:t>autorităţilor</a:t>
            </a:r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/</a:t>
            </a:r>
            <a:r>
              <a:rPr lang="en-US" sz="2400" b="1" dirty="0" err="1" smtClean="0">
                <a:solidFill>
                  <a:schemeClr val="accent1"/>
                </a:solidFill>
                <a:latin typeface="+mn-lt"/>
              </a:rPr>
              <a:t>instituţiilor</a:t>
            </a:r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bugetare</a:t>
            </a:r>
            <a:endParaRPr lang="ro-MD" sz="24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07269" y="1908048"/>
            <a:ext cx="6712844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400" dirty="0" err="1" smtClean="0"/>
              <a:t>nivelul</a:t>
            </a:r>
            <a:r>
              <a:rPr lang="en-US" sz="2400" dirty="0" smtClean="0"/>
              <a:t> </a:t>
            </a:r>
            <a:r>
              <a:rPr lang="en-US" sz="2400" dirty="0" err="1"/>
              <a:t>executării</a:t>
            </a:r>
            <a:r>
              <a:rPr lang="en-US" sz="2400" dirty="0"/>
              <a:t> </a:t>
            </a:r>
            <a:r>
              <a:rPr lang="en-US" sz="2400" dirty="0" err="1"/>
              <a:t>faţă</a:t>
            </a:r>
            <a:r>
              <a:rPr lang="en-US" sz="2400" dirty="0"/>
              <a:t> de </a:t>
            </a:r>
            <a:r>
              <a:rPr lang="en-US" sz="2400" dirty="0" err="1" smtClean="0"/>
              <a:t>planul</a:t>
            </a:r>
            <a:r>
              <a:rPr lang="en-US" sz="2400" dirty="0" smtClean="0"/>
              <a:t> </a:t>
            </a:r>
            <a:r>
              <a:rPr lang="en-US" sz="2400" dirty="0" err="1" smtClean="0"/>
              <a:t>precizat</a:t>
            </a:r>
            <a:r>
              <a:rPr lang="ro-RO" sz="2400" dirty="0" smtClean="0"/>
              <a:t> </a:t>
            </a:r>
            <a:endParaRPr lang="en-US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 err="1" smtClean="0"/>
              <a:t>nivelul</a:t>
            </a:r>
            <a:r>
              <a:rPr lang="en-US" sz="2400" dirty="0" smtClean="0"/>
              <a:t> </a:t>
            </a:r>
            <a:r>
              <a:rPr lang="en-US" sz="2400" dirty="0" err="1" smtClean="0"/>
              <a:t>executării</a:t>
            </a:r>
            <a:r>
              <a:rPr lang="en-US" sz="2400" dirty="0" smtClean="0"/>
              <a:t> </a:t>
            </a:r>
            <a:r>
              <a:rPr lang="en-US" sz="2400" dirty="0" err="1" smtClean="0"/>
              <a:t>faţă</a:t>
            </a:r>
            <a:r>
              <a:rPr lang="en-US" sz="2400" dirty="0" smtClean="0"/>
              <a:t> de </a:t>
            </a:r>
            <a:r>
              <a:rPr lang="en-US" sz="2400" dirty="0" err="1" smtClean="0"/>
              <a:t>anul</a:t>
            </a:r>
            <a:r>
              <a:rPr lang="en-US" sz="2400" dirty="0" smtClean="0"/>
              <a:t> precedent</a:t>
            </a:r>
            <a:r>
              <a:rPr lang="ro-RO" sz="2400" dirty="0" smtClean="0"/>
              <a:t> </a:t>
            </a:r>
            <a:endParaRPr lang="en-US" sz="24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 err="1" smtClean="0"/>
              <a:t>factorii</a:t>
            </a:r>
            <a:r>
              <a:rPr lang="en-US" sz="2400" b="1" dirty="0" smtClean="0"/>
              <a:t> </a:t>
            </a:r>
            <a:r>
              <a:rPr lang="en-US" sz="2400" b="1" dirty="0" err="1"/>
              <a:t>ce</a:t>
            </a:r>
            <a:r>
              <a:rPr lang="en-US" sz="2400" b="1" dirty="0"/>
              <a:t> au </a:t>
            </a:r>
            <a:r>
              <a:rPr lang="en-US" sz="2400" b="1" dirty="0" err="1"/>
              <a:t>influențat</a:t>
            </a:r>
            <a:r>
              <a:rPr lang="en-US" sz="2400" b="1" dirty="0"/>
              <a:t> </a:t>
            </a:r>
            <a:r>
              <a:rPr lang="en-US" sz="2400" b="1" dirty="0" err="1"/>
              <a:t>asupra</a:t>
            </a:r>
            <a:r>
              <a:rPr lang="en-US" sz="2400" b="1" dirty="0"/>
              <a:t> </a:t>
            </a:r>
            <a:r>
              <a:rPr lang="en-US" sz="2400" b="1" dirty="0" err="1"/>
              <a:t>nivelului</a:t>
            </a:r>
            <a:r>
              <a:rPr lang="en-US" sz="2400" b="1" dirty="0"/>
              <a:t> </a:t>
            </a:r>
            <a:r>
              <a:rPr lang="en-US" sz="2400" b="1" dirty="0" err="1"/>
              <a:t>executării</a:t>
            </a:r>
            <a:r>
              <a:rPr lang="en-US" sz="2400" b="1" dirty="0"/>
              <a:t> </a:t>
            </a:r>
            <a:r>
              <a:rPr lang="ro-MD" sz="2400" b="1" dirty="0" smtClean="0"/>
              <a:t>veniturilor/cheltuielilor </a:t>
            </a:r>
            <a:r>
              <a:rPr lang="en-US" sz="2400" b="1" dirty="0" err="1" smtClean="0"/>
              <a:t>în</a:t>
            </a:r>
            <a:r>
              <a:rPr lang="en-US" sz="2400" b="1" dirty="0" smtClean="0"/>
              <a:t> </a:t>
            </a:r>
            <a:r>
              <a:rPr lang="en-US" sz="2400" b="1" dirty="0" err="1"/>
              <a:t>raport</a:t>
            </a:r>
            <a:r>
              <a:rPr lang="en-US" sz="2400" b="1" dirty="0"/>
              <a:t> </a:t>
            </a:r>
            <a:r>
              <a:rPr lang="en-US" sz="2400" b="1" dirty="0" smtClean="0"/>
              <a:t>cu </a:t>
            </a:r>
            <a:r>
              <a:rPr lang="en-US" sz="2400" b="1" dirty="0" err="1"/>
              <a:t>indicatorii</a:t>
            </a:r>
            <a:r>
              <a:rPr lang="en-US" sz="2400" b="1" dirty="0"/>
              <a:t> </a:t>
            </a:r>
            <a:r>
              <a:rPr lang="en-US" sz="2400" b="1" dirty="0" err="1"/>
              <a:t>prevăzuți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buget</a:t>
            </a:r>
            <a:r>
              <a:rPr lang="ro-RO" sz="2400" b="1" dirty="0"/>
              <a:t> </a:t>
            </a:r>
            <a:r>
              <a:rPr lang="ro-RO" sz="2400" b="1" dirty="0" smtClean="0"/>
              <a:t>și </a:t>
            </a:r>
            <a:r>
              <a:rPr lang="ro-RO" sz="2400" b="1" dirty="0"/>
              <a:t>față de anul </a:t>
            </a:r>
            <a:r>
              <a:rPr lang="ro-RO" sz="2400" b="1" dirty="0" smtClean="0"/>
              <a:t>precedent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77608" y="5211759"/>
            <a:ext cx="664250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o-RO" sz="2400" dirty="0"/>
              <a:t>utilizarea mijloacelor alocate conform clasificației bugetare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09236" y="4643189"/>
            <a:ext cx="2903341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solidFill>
                  <a:schemeClr val="accent1"/>
                </a:solidFill>
              </a:rPr>
              <a:t>FONDUL DE REZERVĂ </a:t>
            </a:r>
            <a:endParaRPr lang="en-US" sz="2400" b="1" dirty="0">
              <a:solidFill>
                <a:schemeClr val="accent1"/>
              </a:solidFill>
            </a:endParaRPr>
          </a:p>
          <a:p>
            <a:pPr algn="ctr"/>
            <a:r>
              <a:rPr lang="ro-RO" sz="2400" b="1" dirty="0">
                <a:solidFill>
                  <a:schemeClr val="accent1"/>
                </a:solidFill>
              </a:rPr>
              <a:t>FONDUL DE INTERVENȚIE </a:t>
            </a:r>
            <a:endParaRPr lang="en-US" sz="2400" b="1" dirty="0">
              <a:solidFill>
                <a:schemeClr val="accent1"/>
              </a:solidFill>
            </a:endParaRPr>
          </a:p>
          <a:p>
            <a:pPr algn="ctr"/>
            <a:r>
              <a:rPr lang="ro-RO" sz="2400" b="1" dirty="0">
                <a:solidFill>
                  <a:schemeClr val="accent1"/>
                </a:solidFill>
              </a:rPr>
              <a:t>AL</a:t>
            </a:r>
            <a:r>
              <a:rPr lang="en-US" sz="2400" b="1" dirty="0">
                <a:solidFill>
                  <a:schemeClr val="accent1"/>
                </a:solidFill>
              </a:rPr>
              <a:t>E</a:t>
            </a:r>
            <a:r>
              <a:rPr lang="ro-RO" sz="2400" b="1" dirty="0">
                <a:solidFill>
                  <a:schemeClr val="accent1"/>
                </a:solidFill>
              </a:rPr>
              <a:t> GUVERNULUI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3677" y="2488224"/>
            <a:ext cx="243546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o-MD" sz="2400" b="1" dirty="0">
                <a:solidFill>
                  <a:schemeClr val="accent1"/>
                </a:solidFill>
              </a:rPr>
              <a:t>VENITURI</a:t>
            </a:r>
          </a:p>
          <a:p>
            <a:pPr algn="ctr"/>
            <a:r>
              <a:rPr lang="ro-MD" sz="2400" b="1" dirty="0">
                <a:solidFill>
                  <a:schemeClr val="accent1"/>
                </a:solidFill>
              </a:rPr>
              <a:t>CHELTUIELI</a:t>
            </a:r>
            <a:endParaRPr lang="ru-RU" sz="1200" dirty="0">
              <a:solidFill>
                <a:schemeClr val="accent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202723" y="2664069"/>
            <a:ext cx="870439" cy="422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Стрелка вправо 12"/>
          <p:cNvSpPr/>
          <p:nvPr/>
        </p:nvSpPr>
        <p:spPr>
          <a:xfrm>
            <a:off x="4293577" y="5410200"/>
            <a:ext cx="870439" cy="422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1176</TotalTime>
  <Words>1396</Words>
  <Application>Microsoft Office PowerPoint</Application>
  <PresentationFormat>Widescreen</PresentationFormat>
  <Paragraphs>247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Calibri</vt:lpstr>
      <vt:lpstr>Lato</vt:lpstr>
      <vt:lpstr>Lato Black</vt:lpstr>
      <vt:lpstr>Lato Semibold</vt:lpstr>
      <vt:lpstr>Lato Thin</vt:lpstr>
      <vt:lpstr>Times New Roman</vt:lpstr>
      <vt:lpstr>Wingdings</vt:lpstr>
      <vt:lpstr>prezentare</vt:lpstr>
      <vt:lpstr>Лист</vt:lpstr>
      <vt:lpstr>Rapoarte financiare pentru anul 2018</vt:lpstr>
      <vt:lpstr>Cadrul normativ de întocmire și prezentare a rapoartelor financiare</vt:lpstr>
      <vt:lpstr>Cadrul normativ de întocmire și prezentare a rapoartelor financiare</vt:lpstr>
      <vt:lpstr>Modificări în cadrul normativ </vt:lpstr>
      <vt:lpstr>PowerPoint Presentation</vt:lpstr>
      <vt:lpstr>PowerPoint Presentation</vt:lpstr>
      <vt:lpstr>Modificări în cadrul normativ </vt:lpstr>
      <vt:lpstr>Raport narativ privind executarea bugetelor autorităților/instituțiilor bugetare</vt:lpstr>
      <vt:lpstr>Descrierea generală a executării bugetelor  autorităţilor/instituţiilor bugetare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Pentru întocmirea și prezentarea corectă a rapoartelor financiare</vt:lpstr>
      <vt:lpstr>Modificări și completări în cadrul normativ referitor la creanțele cu termen expirat și  datoriile cu termen de achitare  expirat (arierate) </vt:lpstr>
      <vt:lpstr>Informație privind creanțele cu termenul expirat  și datoriile cu termenul de achitare expirat (arierate),  formate în autoritățile/instituțiile bugetare,  (forma FD-049)</vt:lpstr>
      <vt:lpstr>PowerPoint Presentation</vt:lpstr>
      <vt:lpstr>PowerPoint Presentation</vt:lpstr>
      <vt:lpstr>Dinamica creanțelor cu termen expirat   ale bugetelor locale</vt:lpstr>
      <vt:lpstr>Dinamica datoriilor cu termenul de achitare expirat (arierate)  ale bugetelor locale</vt:lpstr>
      <vt:lpstr>Constatări ale misiunilor de audit ale Curții de Conturi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107</cp:revision>
  <cp:lastPrinted>2018-12-06T06:44:22Z</cp:lastPrinted>
  <dcterms:created xsi:type="dcterms:W3CDTF">2017-07-06T11:56:25Z</dcterms:created>
  <dcterms:modified xsi:type="dcterms:W3CDTF">2018-12-06T13:17:05Z</dcterms:modified>
</cp:coreProperties>
</file>