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7" r:id="rId1"/>
  </p:sldMasterIdLst>
  <p:notesMasterIdLst>
    <p:notesMasterId r:id="rId14"/>
  </p:notesMasterIdLst>
  <p:handoutMasterIdLst>
    <p:handoutMasterId r:id="rId15"/>
  </p:handoutMasterIdLst>
  <p:sldIdLst>
    <p:sldId id="256" r:id="rId2"/>
    <p:sldId id="258" r:id="rId3"/>
    <p:sldId id="276" r:id="rId4"/>
    <p:sldId id="278" r:id="rId5"/>
    <p:sldId id="281" r:id="rId6"/>
    <p:sldId id="298" r:id="rId7"/>
    <p:sldId id="295" r:id="rId8"/>
    <p:sldId id="302" r:id="rId9"/>
    <p:sldId id="299" r:id="rId10"/>
    <p:sldId id="300" r:id="rId11"/>
    <p:sldId id="301" r:id="rId12"/>
    <p:sldId id="262" r:id="rId13"/>
  </p:sldIdLst>
  <p:sldSz cx="12192000" cy="6858000"/>
  <p:notesSz cx="6669088" cy="97758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A50"/>
    <a:srgbClr val="333366"/>
    <a:srgbClr val="FFD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3047" autoAdjust="0"/>
  </p:normalViewPr>
  <p:slideViewPr>
    <p:cSldViewPr snapToGrid="0">
      <p:cViewPr varScale="1">
        <p:scale>
          <a:sx n="95" d="100"/>
          <a:sy n="95" d="100"/>
        </p:scale>
        <p:origin x="1134" y="96"/>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665" cy="489339"/>
          </a:xfrm>
          <a:prstGeom prst="rect">
            <a:avLst/>
          </a:prstGeom>
        </p:spPr>
        <p:txBody>
          <a:bodyPr vert="horz" lIns="89904" tIns="44952" rIns="89904" bIns="44952" rtlCol="0"/>
          <a:lstStyle>
            <a:lvl1pPr algn="l">
              <a:defRPr sz="1200"/>
            </a:lvl1pPr>
          </a:lstStyle>
          <a:p>
            <a:endParaRPr lang="en-US"/>
          </a:p>
        </p:txBody>
      </p:sp>
      <p:sp>
        <p:nvSpPr>
          <p:cNvPr id="3" name="Date Placeholder 2"/>
          <p:cNvSpPr>
            <a:spLocks noGrp="1"/>
          </p:cNvSpPr>
          <p:nvPr>
            <p:ph type="dt" sz="quarter" idx="1"/>
          </p:nvPr>
        </p:nvSpPr>
        <p:spPr>
          <a:xfrm>
            <a:off x="3776866" y="0"/>
            <a:ext cx="2890665" cy="489339"/>
          </a:xfrm>
          <a:prstGeom prst="rect">
            <a:avLst/>
          </a:prstGeom>
        </p:spPr>
        <p:txBody>
          <a:bodyPr vert="horz" lIns="89904" tIns="44952" rIns="89904" bIns="44952" rtlCol="0"/>
          <a:lstStyle>
            <a:lvl1pPr algn="r">
              <a:defRPr sz="1200"/>
            </a:lvl1pPr>
          </a:lstStyle>
          <a:p>
            <a:fld id="{1F163F15-6DE5-47F1-9CE1-52D7554CC851}" type="datetimeFigureOut">
              <a:rPr lang="en-US" smtClean="0"/>
              <a:pPr/>
              <a:t>12/6/2018</a:t>
            </a:fld>
            <a:endParaRPr lang="en-US"/>
          </a:p>
        </p:txBody>
      </p:sp>
      <p:sp>
        <p:nvSpPr>
          <p:cNvPr id="4" name="Footer Placeholder 3"/>
          <p:cNvSpPr>
            <a:spLocks noGrp="1"/>
          </p:cNvSpPr>
          <p:nvPr>
            <p:ph type="ftr" sz="quarter" idx="2"/>
          </p:nvPr>
        </p:nvSpPr>
        <p:spPr>
          <a:xfrm>
            <a:off x="0" y="9284924"/>
            <a:ext cx="2890665" cy="489338"/>
          </a:xfrm>
          <a:prstGeom prst="rect">
            <a:avLst/>
          </a:prstGeom>
        </p:spPr>
        <p:txBody>
          <a:bodyPr vert="horz" lIns="89904" tIns="44952" rIns="89904" bIns="44952" rtlCol="0" anchor="b"/>
          <a:lstStyle>
            <a:lvl1pPr algn="l">
              <a:defRPr sz="1200"/>
            </a:lvl1pPr>
          </a:lstStyle>
          <a:p>
            <a:endParaRPr lang="en-US"/>
          </a:p>
        </p:txBody>
      </p:sp>
      <p:sp>
        <p:nvSpPr>
          <p:cNvPr id="5" name="Slide Number Placeholder 4"/>
          <p:cNvSpPr>
            <a:spLocks noGrp="1"/>
          </p:cNvSpPr>
          <p:nvPr>
            <p:ph type="sldNum" sz="quarter" idx="3"/>
          </p:nvPr>
        </p:nvSpPr>
        <p:spPr>
          <a:xfrm>
            <a:off x="3776866" y="9284924"/>
            <a:ext cx="2890665" cy="489338"/>
          </a:xfrm>
          <a:prstGeom prst="rect">
            <a:avLst/>
          </a:prstGeom>
        </p:spPr>
        <p:txBody>
          <a:bodyPr vert="horz" lIns="89904" tIns="44952" rIns="89904" bIns="44952" rtlCol="0" anchor="b"/>
          <a:lstStyle>
            <a:lvl1pPr algn="r">
              <a:defRPr sz="1200"/>
            </a:lvl1pPr>
          </a:lstStyle>
          <a:p>
            <a:fld id="{2FF9F96C-307B-4C2F-B266-8C1126BA9EC5}" type="slidenum">
              <a:rPr lang="en-US" smtClean="0"/>
              <a:pPr/>
              <a:t>‹#›</a:t>
            </a:fld>
            <a:endParaRPr lang="en-US"/>
          </a:p>
        </p:txBody>
      </p:sp>
    </p:spTree>
    <p:extLst>
      <p:ext uri="{BB962C8B-B14F-4D97-AF65-F5344CB8AC3E}">
        <p14:creationId xmlns:p14="http://schemas.microsoft.com/office/powerpoint/2010/main" val="772344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889938" cy="490489"/>
          </a:xfrm>
          <a:prstGeom prst="rect">
            <a:avLst/>
          </a:prstGeom>
        </p:spPr>
        <p:txBody>
          <a:bodyPr vert="horz" lIns="89887" tIns="44944" rIns="89887" bIns="44944" rtlCol="0"/>
          <a:lstStyle>
            <a:lvl1pPr algn="l">
              <a:defRPr sz="1200"/>
            </a:lvl1pPr>
          </a:lstStyle>
          <a:p>
            <a:endParaRPr lang="en-US"/>
          </a:p>
        </p:txBody>
      </p:sp>
      <p:sp>
        <p:nvSpPr>
          <p:cNvPr id="3" name="Дата 2"/>
          <p:cNvSpPr>
            <a:spLocks noGrp="1"/>
          </p:cNvSpPr>
          <p:nvPr>
            <p:ph type="dt" idx="1"/>
          </p:nvPr>
        </p:nvSpPr>
        <p:spPr>
          <a:xfrm>
            <a:off x="3777607" y="0"/>
            <a:ext cx="2889938" cy="490489"/>
          </a:xfrm>
          <a:prstGeom prst="rect">
            <a:avLst/>
          </a:prstGeom>
        </p:spPr>
        <p:txBody>
          <a:bodyPr vert="horz" lIns="89887" tIns="44944" rIns="89887" bIns="44944" rtlCol="0"/>
          <a:lstStyle>
            <a:lvl1pPr algn="r">
              <a:defRPr sz="1200"/>
            </a:lvl1pPr>
          </a:lstStyle>
          <a:p>
            <a:fld id="{31321BD0-CE61-45C7-ADDA-01E3CFC44782}" type="datetimeFigureOut">
              <a:rPr lang="en-US" smtClean="0"/>
              <a:pPr/>
              <a:t>12/6/2018</a:t>
            </a:fld>
            <a:endParaRPr lang="en-US"/>
          </a:p>
        </p:txBody>
      </p:sp>
      <p:sp>
        <p:nvSpPr>
          <p:cNvPr id="4" name="Образ слайда 3"/>
          <p:cNvSpPr>
            <a:spLocks noGrp="1" noRot="1" noChangeAspect="1"/>
          </p:cNvSpPr>
          <p:nvPr>
            <p:ph type="sldImg" idx="2"/>
          </p:nvPr>
        </p:nvSpPr>
        <p:spPr>
          <a:xfrm>
            <a:off x="403225" y="1222375"/>
            <a:ext cx="5862638" cy="3298825"/>
          </a:xfrm>
          <a:prstGeom prst="rect">
            <a:avLst/>
          </a:prstGeom>
          <a:noFill/>
          <a:ln w="12700">
            <a:solidFill>
              <a:prstClr val="black"/>
            </a:solidFill>
          </a:ln>
        </p:spPr>
        <p:txBody>
          <a:bodyPr vert="horz" lIns="89887" tIns="44944" rIns="89887" bIns="44944" rtlCol="0" anchor="ctr"/>
          <a:lstStyle/>
          <a:p>
            <a:endParaRPr lang="en-US"/>
          </a:p>
        </p:txBody>
      </p:sp>
      <p:sp>
        <p:nvSpPr>
          <p:cNvPr id="5" name="Заметки 4"/>
          <p:cNvSpPr>
            <a:spLocks noGrp="1"/>
          </p:cNvSpPr>
          <p:nvPr>
            <p:ph type="body" sz="quarter" idx="3"/>
          </p:nvPr>
        </p:nvSpPr>
        <p:spPr>
          <a:xfrm>
            <a:off x="666909" y="4704615"/>
            <a:ext cx="5335270" cy="3849231"/>
          </a:xfrm>
          <a:prstGeom prst="rect">
            <a:avLst/>
          </a:prstGeom>
        </p:spPr>
        <p:txBody>
          <a:bodyPr vert="horz" lIns="89887" tIns="44944" rIns="89887" bIns="44944"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Нижний колонтитул 5"/>
          <p:cNvSpPr>
            <a:spLocks noGrp="1"/>
          </p:cNvSpPr>
          <p:nvPr>
            <p:ph type="ftr" sz="quarter" idx="4"/>
          </p:nvPr>
        </p:nvSpPr>
        <p:spPr>
          <a:xfrm>
            <a:off x="0" y="9285338"/>
            <a:ext cx="2889938" cy="490488"/>
          </a:xfrm>
          <a:prstGeom prst="rect">
            <a:avLst/>
          </a:prstGeom>
        </p:spPr>
        <p:txBody>
          <a:bodyPr vert="horz" lIns="89887" tIns="44944" rIns="89887" bIns="44944" rtlCol="0" anchor="b"/>
          <a:lstStyle>
            <a:lvl1pPr algn="l">
              <a:defRPr sz="1200"/>
            </a:lvl1pPr>
          </a:lstStyle>
          <a:p>
            <a:endParaRPr lang="en-US"/>
          </a:p>
        </p:txBody>
      </p:sp>
      <p:sp>
        <p:nvSpPr>
          <p:cNvPr id="7" name="Номер слайда 6"/>
          <p:cNvSpPr>
            <a:spLocks noGrp="1"/>
          </p:cNvSpPr>
          <p:nvPr>
            <p:ph type="sldNum" sz="quarter" idx="5"/>
          </p:nvPr>
        </p:nvSpPr>
        <p:spPr>
          <a:xfrm>
            <a:off x="3777607" y="9285338"/>
            <a:ext cx="2889938" cy="490488"/>
          </a:xfrm>
          <a:prstGeom prst="rect">
            <a:avLst/>
          </a:prstGeom>
        </p:spPr>
        <p:txBody>
          <a:bodyPr vert="horz" lIns="89887" tIns="44944" rIns="89887" bIns="44944" rtlCol="0" anchor="b"/>
          <a:lstStyle>
            <a:lvl1pPr algn="r">
              <a:defRPr sz="1200"/>
            </a:lvl1pPr>
          </a:lstStyle>
          <a:p>
            <a:fld id="{5694F56B-B12E-465A-AD1D-0FDE0116893B}" type="slidenum">
              <a:rPr lang="en-US" smtClean="0"/>
              <a:pPr/>
              <a:t>‹#›</a:t>
            </a:fld>
            <a:endParaRPr lang="en-US"/>
          </a:p>
        </p:txBody>
      </p:sp>
    </p:spTree>
    <p:extLst>
      <p:ext uri="{BB962C8B-B14F-4D97-AF65-F5344CB8AC3E}">
        <p14:creationId xmlns:p14="http://schemas.microsoft.com/office/powerpoint/2010/main" val="23543001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94F56B-B12E-465A-AD1D-0FDE0116893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vi-VN" dirty="0" smtClean="0"/>
              <a:t>Concomitent, trezoreria regională aduce la cunoștința că, conform Normelor metodologice privind executarea de casă a bugetelor componente ale bugetului public național și a mijloacelor extrabugetare prin sistemul trezorerial al Ministerului Finanțelor, aprobate prin ordinul Ministerului Finanțelor nr.215 din 28.12.2015, </a:t>
            </a:r>
          </a:p>
          <a:p>
            <a:r>
              <a:rPr lang="vi-VN" dirty="0" smtClean="0"/>
              <a:t>•	pnc.4.2.3.1 prevede că, contractarea de mărfuri, lucrări și servicii se efectuează în baza Legii nr.131 din 3 iulie 2015 privind achizițiile publice și a altor acte normative în vigoare, în limita alocațiilor bugetare aprobate.</a:t>
            </a:r>
          </a:p>
          <a:p>
            <a:endParaRPr lang="vi-VN" dirty="0" smtClean="0"/>
          </a:p>
          <a:p>
            <a:r>
              <a:rPr lang="vi-VN" dirty="0" smtClean="0"/>
              <a:t>Totodată, se recomandă de a analiza Forma de ieșire FP-006 „Raport operativ privind evidența contractelor (lei / valută)”, pentru a asigura modificările de rigoare după caz (majorare/micșorare sau prelungirea termenului de  valabilitate), cu respectarea cadrului legal în vigoare.</a:t>
            </a:r>
          </a:p>
          <a:p>
            <a:r>
              <a:rPr lang="vi-VN" dirty="0" smtClean="0"/>
              <a:t> </a:t>
            </a:r>
          </a:p>
          <a:p>
            <a:r>
              <a:rPr lang="vi-VN" dirty="0" smtClean="0"/>
              <a:t>	Ce ține de operarea modificărilor (micșorarea) planurilor, fără a se ține cont de evidența cheltuielilor executate, trezoreria solicită de a analiza forma FP-014 „Soldurile alocațiilor bugetare”, și anume, soldurile negative pentru a executa corectările de rigoare cu aducerea în concordanță a alocațiilor precizate pe an cu cheltuielile executate.</a:t>
            </a:r>
            <a:endParaRPr lang="vi-VN" dirty="0"/>
          </a:p>
        </p:txBody>
      </p:sp>
      <p:sp>
        <p:nvSpPr>
          <p:cNvPr id="4" name="Номер слайда 3"/>
          <p:cNvSpPr>
            <a:spLocks noGrp="1"/>
          </p:cNvSpPr>
          <p:nvPr>
            <p:ph type="sldNum" sz="quarter" idx="10"/>
          </p:nvPr>
        </p:nvSpPr>
        <p:spPr/>
        <p:txBody>
          <a:bodyPr/>
          <a:lstStyle/>
          <a:p>
            <a:fld id="{5694F56B-B12E-465A-AD1D-0FDE0116893B}" type="slidenum">
              <a:rPr lang="en-US" smtClean="0"/>
              <a:pPr/>
              <a:t>10</a:t>
            </a:fld>
            <a:endParaRPr lang="en-US"/>
          </a:p>
        </p:txBody>
      </p:sp>
    </p:spTree>
    <p:extLst>
      <p:ext uri="{BB962C8B-B14F-4D97-AF65-F5344CB8AC3E}">
        <p14:creationId xmlns:p14="http://schemas.microsoft.com/office/powerpoint/2010/main" val="20531184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vi-VN" dirty="0" smtClean="0"/>
              <a:t> </a:t>
            </a:r>
          </a:p>
          <a:p>
            <a:r>
              <a:rPr lang="vi-VN" dirty="0" smtClean="0"/>
              <a:t>	Ce ține opera</a:t>
            </a:r>
            <a:r>
              <a:rPr lang="ro-RO" dirty="0" smtClean="0"/>
              <a:t>rea </a:t>
            </a:r>
            <a:r>
              <a:rPr lang="vi-VN" dirty="0" smtClean="0"/>
              <a:t>modificări</a:t>
            </a:r>
            <a:r>
              <a:rPr lang="ro-RO" dirty="0" smtClean="0"/>
              <a:t>lor</a:t>
            </a:r>
            <a:r>
              <a:rPr lang="vi-VN" dirty="0" smtClean="0"/>
              <a:t> (micșorarea) planurilor, fără a se ține cont de evidența cheltuielilor executatetrezoreria solicită de a analiza forma FP-014 „Soldurile alocațiilor bugetare”, și anume, soldurile negative pentru a executa corectările de rigoare cu aducerea în concordanță a alocațiilor precizate pe an cu cheltuielile executate.</a:t>
            </a:r>
            <a:endParaRPr lang="vi-VN" dirty="0"/>
          </a:p>
        </p:txBody>
      </p:sp>
      <p:sp>
        <p:nvSpPr>
          <p:cNvPr id="4" name="Номер слайда 3"/>
          <p:cNvSpPr>
            <a:spLocks noGrp="1"/>
          </p:cNvSpPr>
          <p:nvPr>
            <p:ph type="sldNum" sz="quarter" idx="10"/>
          </p:nvPr>
        </p:nvSpPr>
        <p:spPr/>
        <p:txBody>
          <a:bodyPr/>
          <a:lstStyle/>
          <a:p>
            <a:fld id="{5694F56B-B12E-465A-AD1D-0FDE0116893B}" type="slidenum">
              <a:rPr lang="en-US" smtClean="0"/>
              <a:pPr/>
              <a:t>11</a:t>
            </a:fld>
            <a:endParaRPr lang="en-US"/>
          </a:p>
        </p:txBody>
      </p:sp>
    </p:spTree>
    <p:extLst>
      <p:ext uri="{BB962C8B-B14F-4D97-AF65-F5344CB8AC3E}">
        <p14:creationId xmlns:p14="http://schemas.microsoft.com/office/powerpoint/2010/main" val="2053118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94F56B-B12E-465A-AD1D-0FDE0116893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94F56B-B12E-465A-AD1D-0FDE0116893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694F56B-B12E-465A-AD1D-0FDE0116893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o-RO" dirty="0" smtClean="0"/>
              <a:t>Respectiv, în anul 2018, ultima zi</a:t>
            </a:r>
            <a:r>
              <a:rPr lang="ro-RO" baseline="0" dirty="0" smtClean="0"/>
              <a:t> operaţională pentru încasări şi plăţi bugetare este ziua de 27 decembrie, iar în ziua de 28 decembrie (ultima zi lucrătoare) se vor efectua numai operaţiuni interne şi de închidere a anului bugetar 2018.</a:t>
            </a:r>
          </a:p>
          <a:p>
            <a:r>
              <a:rPr lang="ro-RO" baseline="0" dirty="0" smtClean="0"/>
              <a:t>Prin urmare, toate plăţile bugetare recepţionate de către prestatorii de servicii de plată pe parcursul zilei operaţionale de 27 decembrie 2018, vor fi transferate după destinaie pe parcursul aceleeaşi zi.</a:t>
            </a:r>
          </a:p>
          <a:p>
            <a:endParaRPr lang="ru-RU" dirty="0"/>
          </a:p>
        </p:txBody>
      </p:sp>
      <p:sp>
        <p:nvSpPr>
          <p:cNvPr id="4" name="Номер слайда 3"/>
          <p:cNvSpPr>
            <a:spLocks noGrp="1"/>
          </p:cNvSpPr>
          <p:nvPr>
            <p:ph type="sldNum" sz="quarter" idx="10"/>
          </p:nvPr>
        </p:nvSpPr>
        <p:spPr/>
        <p:txBody>
          <a:bodyPr/>
          <a:lstStyle/>
          <a:p>
            <a:fld id="{5694F56B-B12E-465A-AD1D-0FDE0116893B}" type="slidenum">
              <a:rPr lang="en-US" smtClean="0"/>
              <a:pPr/>
              <a:t>5</a:t>
            </a:fld>
            <a:endParaRPr lang="en-US"/>
          </a:p>
        </p:txBody>
      </p:sp>
    </p:spTree>
    <p:extLst>
      <p:ext uri="{BB962C8B-B14F-4D97-AF65-F5344CB8AC3E}">
        <p14:creationId xmlns:p14="http://schemas.microsoft.com/office/powerpoint/2010/main" val="1958814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vi-VN" dirty="0" smtClean="0"/>
              <a:t> În acest context se solicită autorităților/ instituțiilor bugetare să asigure respectarea termenelor stabilite, și respectiv sunt responsabili de corectitudinea prezentării documentelor de plată spre executare trezoreriei regionale în mod uniform,  pentru a evita volumul în exces a documentelor în data de 21 decembrie 2018.</a:t>
            </a:r>
            <a:endParaRPr lang="ro-RO" dirty="0" smtClean="0"/>
          </a:p>
        </p:txBody>
      </p:sp>
      <p:sp>
        <p:nvSpPr>
          <p:cNvPr id="4" name="Номер слайда 3"/>
          <p:cNvSpPr>
            <a:spLocks noGrp="1"/>
          </p:cNvSpPr>
          <p:nvPr>
            <p:ph type="sldNum" sz="quarter" idx="10"/>
          </p:nvPr>
        </p:nvSpPr>
        <p:spPr/>
        <p:txBody>
          <a:bodyPr/>
          <a:lstStyle/>
          <a:p>
            <a:fld id="{5694F56B-B12E-465A-AD1D-0FDE0116893B}" type="slidenum">
              <a:rPr lang="en-US" smtClean="0"/>
              <a:pPr/>
              <a:t>6</a:t>
            </a:fld>
            <a:endParaRPr lang="en-US"/>
          </a:p>
        </p:txBody>
      </p:sp>
    </p:spTree>
    <p:extLst>
      <p:ext uri="{BB962C8B-B14F-4D97-AF65-F5344CB8AC3E}">
        <p14:creationId xmlns:p14="http://schemas.microsoft.com/office/powerpoint/2010/main" val="41906068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vi-VN" dirty="0" smtClean="0"/>
              <a:t/>
            </a:r>
            <a:br>
              <a:rPr lang="vi-VN" dirty="0" smtClean="0"/>
            </a:br>
            <a:endParaRPr lang="ru-RU" altLang="ru-RU" dirty="0"/>
          </a:p>
        </p:txBody>
      </p:sp>
    </p:spTree>
    <p:extLst>
      <p:ext uri="{BB962C8B-B14F-4D97-AF65-F5344CB8AC3E}">
        <p14:creationId xmlns:p14="http://schemas.microsoft.com/office/powerpoint/2010/main" val="21755184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vi-VN" dirty="0" smtClean="0"/>
              <a:t/>
            </a:r>
            <a:br>
              <a:rPr lang="vi-VN" dirty="0" smtClean="0"/>
            </a:br>
            <a:r>
              <a:rPr lang="vi-VN" dirty="0" smtClean="0"/>
              <a:t> Astfel, trezoreria regională va asigura:</a:t>
            </a:r>
          </a:p>
          <a:p>
            <a:r>
              <a:rPr lang="vi-VN" dirty="0" smtClean="0"/>
              <a:t>•	închiderea alocaţiilor  bugetare  nevalorificate,  precum  şi soldurile  de  mijloace  băneşti  din  conturile  trezoreriale  ale  autorităţilor/instituţiilor bugetare, cu excepţia soldurilor proiectelor finanţate din surse externe. </a:t>
            </a:r>
          </a:p>
          <a:p>
            <a:r>
              <a:rPr lang="vi-VN" dirty="0" smtClean="0"/>
              <a:t>•	trecerea soldurilor de mijloace băneşti din conturile bugetelor de nivelul I și II, înregistrate la data încheierii anului bugetar, care sînt tranzitorii pe anul bugetar 2019, şi sunt accesibile spre utilizare la acoperirea deficitului în limitele prevăzute de deciziile bugetare anuale;</a:t>
            </a:r>
          </a:p>
          <a:p>
            <a:r>
              <a:rPr lang="vi-VN" dirty="0" smtClean="0"/>
              <a:t>•	trecerea soldurilor de mijloace bănești din conturile proiectelor finanţate din surse externe, care sînt tranzitorii și accesibile spre utilizare pentru anul bugetar 2019 conform angajamentelor asumate prin Acordul semnat de autoritatea publică locală și donator.</a:t>
            </a:r>
            <a:endParaRPr lang="ru-RU" altLang="ru-RU" dirty="0"/>
          </a:p>
        </p:txBody>
      </p:sp>
    </p:spTree>
    <p:extLst>
      <p:ext uri="{BB962C8B-B14F-4D97-AF65-F5344CB8AC3E}">
        <p14:creationId xmlns:p14="http://schemas.microsoft.com/office/powerpoint/2010/main" val="21755184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vi-VN" dirty="0" smtClean="0"/>
              <a:t>Concomitent, trezoreria regională aduce la cunoștința că, conform Normelor metodologice privind executarea de casă a bugetelor componente ale bugetului public național și a mijloacelor extrabugetare prin sistemul trezorerial al Ministerului Finanțelor, aprobate prin ordinul Ministerului Finanțelor nr.215 din 28.12.2015, </a:t>
            </a:r>
          </a:p>
          <a:p>
            <a:r>
              <a:rPr lang="vi-VN" dirty="0" smtClean="0"/>
              <a:t>•	pnc.4.2.6.20  prevede că, autoritățile/instituțiile bugetare supuse procedurii de executare silită şi executare fără alocații bugetare a documentelor executorii întreprind măsurile necesare pentru modificarea alocațiilor până la finele lunii curente.</a:t>
            </a:r>
          </a:p>
          <a:p>
            <a:r>
              <a:rPr lang="vi-VN" dirty="0" smtClean="0"/>
              <a:t>-	În acest context, trezoreria regională solicită autorităților/instituțiilor  bugetare de a intensifica controlul asupra respectării actelor legislative și normative în vigoare, și de a spori gradul de monitorizare a executării cheltuielilor de casă a bugetelor unităților administrativ - teritoriale prin sistemul informațional a Ministerului Finanțelor, precum și de a face o analiză amplă la compartimentul ”Documente executorii”, ECO 281362 „ Plăți aferente documentelor executorii cu executare silită” cu atribuirea planului. </a:t>
            </a:r>
          </a:p>
          <a:p>
            <a:endParaRPr lang="vi-VN" dirty="0" smtClean="0"/>
          </a:p>
          <a:p>
            <a:r>
              <a:rPr lang="vi-VN" dirty="0" smtClean="0"/>
              <a:t>•	</a:t>
            </a:r>
            <a:endParaRPr lang="vi-VN" dirty="0"/>
          </a:p>
        </p:txBody>
      </p:sp>
      <p:sp>
        <p:nvSpPr>
          <p:cNvPr id="4" name="Номер слайда 3"/>
          <p:cNvSpPr>
            <a:spLocks noGrp="1"/>
          </p:cNvSpPr>
          <p:nvPr>
            <p:ph type="sldNum" sz="quarter" idx="10"/>
          </p:nvPr>
        </p:nvSpPr>
        <p:spPr/>
        <p:txBody>
          <a:bodyPr/>
          <a:lstStyle/>
          <a:p>
            <a:fld id="{5694F56B-B12E-465A-AD1D-0FDE0116893B}" type="slidenum">
              <a:rPr lang="en-US" smtClean="0"/>
              <a:pPr/>
              <a:t>9</a:t>
            </a:fld>
            <a:endParaRPr lang="en-US"/>
          </a:p>
        </p:txBody>
      </p:sp>
    </p:spTree>
    <p:extLst>
      <p:ext uri="{BB962C8B-B14F-4D97-AF65-F5344CB8AC3E}">
        <p14:creationId xmlns:p14="http://schemas.microsoft.com/office/powerpoint/2010/main" val="20531184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agna principala">
    <p:spTree>
      <p:nvGrpSpPr>
        <p:cNvPr id="1" name=""/>
        <p:cNvGrpSpPr/>
        <p:nvPr/>
      </p:nvGrpSpPr>
      <p:grpSpPr>
        <a:xfrm>
          <a:off x="0" y="0"/>
          <a:ext cx="0" cy="0"/>
          <a:chOff x="0" y="0"/>
          <a:chExt cx="0" cy="0"/>
        </a:xfrm>
      </p:grpSpPr>
      <p:sp>
        <p:nvSpPr>
          <p:cNvPr id="7" name="Заголовок 1"/>
          <p:cNvSpPr>
            <a:spLocks noGrp="1"/>
          </p:cNvSpPr>
          <p:nvPr>
            <p:ph type="title"/>
          </p:nvPr>
        </p:nvSpPr>
        <p:spPr>
          <a:xfrm>
            <a:off x="846364" y="3736977"/>
            <a:ext cx="10515600" cy="818696"/>
          </a:xfrm>
          <a:prstGeom prst="rect">
            <a:avLst/>
          </a:prstGeom>
        </p:spPr>
        <p:txBody>
          <a:bodyPr vert="horz" lIns="91440" tIns="45720" rIns="91440" bIns="45720" rtlCol="0" anchor="ctr">
            <a:normAutofit/>
          </a:bodyPr>
          <a:lstStyle/>
          <a:p>
            <a:r>
              <a:rPr lang="ru-RU" smtClean="0"/>
              <a:t>Образец заголовка</a:t>
            </a:r>
            <a:endParaRPr lang="en-US" dirty="0"/>
          </a:p>
        </p:txBody>
      </p:sp>
      <p:pic>
        <p:nvPicPr>
          <p:cNvPr id="9" name="Рисунок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13547" y="1476703"/>
            <a:ext cx="2781234" cy="1454620"/>
          </a:xfrm>
          <a:prstGeom prst="rect">
            <a:avLst/>
          </a:prstGeom>
        </p:spPr>
      </p:pic>
      <p:sp>
        <p:nvSpPr>
          <p:cNvPr id="12" name="Текст 11"/>
          <p:cNvSpPr>
            <a:spLocks noGrp="1"/>
          </p:cNvSpPr>
          <p:nvPr>
            <p:ph type="body" sz="quarter" idx="10"/>
          </p:nvPr>
        </p:nvSpPr>
        <p:spPr>
          <a:xfrm>
            <a:off x="3184525" y="4914900"/>
            <a:ext cx="5510213" cy="652463"/>
          </a:xfrm>
          <a:prstGeom prst="rect">
            <a:avLst/>
          </a:prstGeom>
        </p:spPr>
        <p:txBody>
          <a:bodyPr/>
          <a:lstStyle>
            <a:lvl1pPr marL="0" indent="0" algn="ctr">
              <a:buNone/>
              <a:defRPr sz="2400">
                <a:latin typeface="Lato Thin" panose="020F0502020204030203" pitchFamily="34" charset="0"/>
                <a:ea typeface="Lato Thin" panose="020F0502020204030203" pitchFamily="34" charset="0"/>
                <a:cs typeface="Lato Thin" panose="020F0502020204030203" pitchFamily="34" charset="0"/>
              </a:defRPr>
            </a:lvl1pPr>
          </a:lstStyle>
          <a:p>
            <a:pPr lvl="0"/>
            <a:r>
              <a:rPr lang="ru-RU" smtClean="0"/>
              <a:t>Образец текста</a:t>
            </a:r>
          </a:p>
        </p:txBody>
      </p:sp>
    </p:spTree>
    <p:extLst>
      <p:ext uri="{BB962C8B-B14F-4D97-AF65-F5344CB8AC3E}">
        <p14:creationId xmlns:p14="http://schemas.microsoft.com/office/powerpoint/2010/main" val="343530652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9956800" cy="1143000"/>
          </a:xfrm>
          <a:prstGeom prst="rect">
            <a:avLst/>
          </a:prstGeom>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609600" y="1600200"/>
            <a:ext cx="9956800" cy="4873752"/>
          </a:xfrm>
          <a:prstGeom prst="rect">
            <a:avLst/>
          </a:prstGeo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a:xfrm rot="5400000">
            <a:off x="10454640" y="1017843"/>
            <a:ext cx="2011680" cy="512064"/>
          </a:xfrm>
          <a:prstGeom prst="rect">
            <a:avLst/>
          </a:prstGeom>
        </p:spPr>
        <p:txBody>
          <a:bodyPr rtlCol="0"/>
          <a:lstStyle/>
          <a:p>
            <a:fld id="{C20D798E-DD71-410B-9B43-A45C0436706A}" type="datetime1">
              <a:rPr lang="en-US" smtClean="0"/>
              <a:pPr/>
              <a:t>12/6/2018</a:t>
            </a:fld>
            <a:endParaRPr lang="en-US"/>
          </a:p>
        </p:txBody>
      </p:sp>
      <p:sp>
        <p:nvSpPr>
          <p:cNvPr id="9" name="Slide Number Placeholder 8"/>
          <p:cNvSpPr>
            <a:spLocks noGrp="1"/>
          </p:cNvSpPr>
          <p:nvPr>
            <p:ph type="sldNum" sz="quarter" idx="15"/>
          </p:nvPr>
        </p:nvSpPr>
        <p:spPr>
          <a:xfrm>
            <a:off x="10838688" y="5734050"/>
            <a:ext cx="812800" cy="521208"/>
          </a:xfrm>
          <a:prstGeom prst="rect">
            <a:avLst/>
          </a:prstGeom>
        </p:spPr>
        <p:txBody>
          <a:bodyPr rtlCol="0"/>
          <a:lstStyle/>
          <a:p>
            <a:fld id="{8D9B6A05-D476-44F3-9C72-BC69D4B46CAA}" type="slidenum">
              <a:rPr lang="en-US" smtClean="0"/>
              <a:pPr/>
              <a:t>‹#›</a:t>
            </a:fld>
            <a:endParaRPr lang="en-US"/>
          </a:p>
        </p:txBody>
      </p:sp>
      <p:sp>
        <p:nvSpPr>
          <p:cNvPr id="10" name="Footer Placeholder 9"/>
          <p:cNvSpPr>
            <a:spLocks noGrp="1"/>
          </p:cNvSpPr>
          <p:nvPr>
            <p:ph type="ftr" sz="quarter" idx="16"/>
          </p:nvPr>
        </p:nvSpPr>
        <p:spPr>
          <a:xfrm rot="5400000">
            <a:off x="9853648" y="3676280"/>
            <a:ext cx="3200400" cy="487680"/>
          </a:xfrm>
          <a:prstGeom prst="rect">
            <a:avLst/>
          </a:prstGeom>
        </p:spPr>
        <p:txBody>
          <a:bodyPr rtlCol="0"/>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Rounded Rectangle 2"/>
          <p:cNvSpPr/>
          <p:nvPr userDrawn="1"/>
        </p:nvSpPr>
        <p:spPr>
          <a:xfrm>
            <a:off x="197964" y="763870"/>
            <a:ext cx="11736371" cy="54849"/>
          </a:xfrm>
          <a:prstGeom prst="roundRect">
            <a:avLst/>
          </a:prstGeom>
          <a:gradFill flip="none" rotWithShape="1">
            <a:gsLst>
              <a:gs pos="10000">
                <a:schemeClr val="accent4">
                  <a:lumMod val="74000"/>
                  <a:alpha val="64000"/>
                </a:schemeClr>
              </a:gs>
              <a:gs pos="60000">
                <a:schemeClr val="accent4">
                  <a:alpha val="42000"/>
                  <a:lumMod val="66000"/>
                  <a:lumOff val="3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505412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803D8E16-FD4D-438D-BB9B-5E4843A22075}" type="datetime1">
              <a:rPr lang="en-US" smtClean="0"/>
              <a:pPr/>
              <a:t>12/6/2018</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23DED993-BF76-4C03-9059-AEFBA7F0352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u si continut">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307191"/>
            <a:ext cx="10515600" cy="1325563"/>
          </a:xfrm>
          <a:prstGeom prst="rect">
            <a:avLst/>
          </a:prstGeom>
        </p:spPr>
        <p:txBody>
          <a:bodyPr/>
          <a:lstStyle>
            <a:lvl1pPr>
              <a:defRPr sz="3000"/>
            </a:lvl1pPr>
          </a:lstStyle>
          <a:p>
            <a:r>
              <a:rPr lang="ru-RU" smtClean="0"/>
              <a:t>Образец заголовка</a:t>
            </a:r>
            <a:endParaRPr lang="en-US" dirty="0"/>
          </a:p>
        </p:txBody>
      </p:sp>
      <p:sp>
        <p:nvSpPr>
          <p:cNvPr id="3" name="Объект 2"/>
          <p:cNvSpPr>
            <a:spLocks noGrp="1"/>
          </p:cNvSpPr>
          <p:nvPr>
            <p:ph idx="1"/>
          </p:nvPr>
        </p:nvSpPr>
        <p:spPr>
          <a:xfrm>
            <a:off x="838200" y="3061607"/>
            <a:ext cx="10515600" cy="2047648"/>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pic>
        <p:nvPicPr>
          <p:cNvPr id="7" name="Рисунок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44603"/>
            <a:ext cx="2413057" cy="607439"/>
          </a:xfrm>
          <a:prstGeom prst="rect">
            <a:avLst/>
          </a:prstGeom>
        </p:spPr>
      </p:pic>
      <p:sp>
        <p:nvSpPr>
          <p:cNvPr id="15" name="Текст 14"/>
          <p:cNvSpPr>
            <a:spLocks noGrp="1"/>
          </p:cNvSpPr>
          <p:nvPr>
            <p:ph type="body" sz="quarter" idx="13" hasCustomPrompt="1"/>
          </p:nvPr>
        </p:nvSpPr>
        <p:spPr>
          <a:xfrm>
            <a:off x="6348413" y="260770"/>
            <a:ext cx="5005387" cy="343387"/>
          </a:xfrm>
          <a:prstGeom prst="rect">
            <a:avLst/>
          </a:prstGeom>
        </p:spPr>
        <p:txBody>
          <a:bodyPr/>
          <a:lstStyle>
            <a:lvl1pPr marL="0" indent="0" algn="r">
              <a:buNone/>
              <a:defRPr sz="1800" baseline="0">
                <a:latin typeface="Lato Thin" panose="020F0502020204030203" pitchFamily="34" charset="0"/>
                <a:ea typeface="Lato Thin" panose="020F0502020204030203" pitchFamily="34" charset="0"/>
                <a:cs typeface="Lato Thin" panose="020F0502020204030203" pitchFamily="34" charset="0"/>
              </a:defRPr>
            </a:lvl1pPr>
          </a:lstStyle>
          <a:p>
            <a:pPr lvl="0"/>
            <a:r>
              <a:rPr lang="ru-RU" dirty="0" smtClean="0"/>
              <a:t>Образец заголовка</a:t>
            </a:r>
            <a:endParaRPr lang="en-US" dirty="0"/>
          </a:p>
        </p:txBody>
      </p:sp>
      <p:sp>
        <p:nvSpPr>
          <p:cNvPr id="16" name="Date Placeholder 4"/>
          <p:cNvSpPr>
            <a:spLocks noGrp="1"/>
          </p:cNvSpPr>
          <p:nvPr>
            <p:ph type="dt" sz="half" idx="10"/>
          </p:nvPr>
        </p:nvSpPr>
        <p:spPr>
          <a:xfrm>
            <a:off x="838200" y="6356350"/>
            <a:ext cx="2743200" cy="365125"/>
          </a:xfrm>
          <a:prstGeom prst="rect">
            <a:avLst/>
          </a:prstGeom>
        </p:spPr>
        <p:txBody>
          <a:bodyPr/>
          <a:lstStyle>
            <a:lvl1pPr>
              <a:defRPr sz="1100">
                <a:solidFill>
                  <a:schemeClr val="bg1">
                    <a:lumMod val="65000"/>
                  </a:schemeClr>
                </a:solidFill>
              </a:defRPr>
            </a:lvl1pPr>
          </a:lstStyle>
          <a:p>
            <a:r>
              <a:rPr lang="ro-RO" dirty="0" smtClean="0"/>
              <a:t>06.07.2016</a:t>
            </a:r>
            <a:endParaRPr lang="en-US" dirty="0"/>
          </a:p>
        </p:txBody>
      </p:sp>
      <p:sp>
        <p:nvSpPr>
          <p:cNvPr id="17" name="Footer Placeholder 5"/>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18" name="Slide Number Placeholder 6"/>
          <p:cNvSpPr>
            <a:spLocks noGrp="1"/>
          </p:cNvSpPr>
          <p:nvPr>
            <p:ph type="sldNum" sz="quarter" idx="12"/>
          </p:nvPr>
        </p:nvSpPr>
        <p:spPr>
          <a:xfrm>
            <a:off x="10980964" y="6356350"/>
            <a:ext cx="372836" cy="365125"/>
          </a:xfrm>
          <a:prstGeom prst="rect">
            <a:avLst/>
          </a:prstGeom>
        </p:spPr>
        <p:txBody>
          <a:bodyPr/>
          <a:lstStyle>
            <a:lvl1pPr algn="r">
              <a:defRPr sz="1100">
                <a:solidFill>
                  <a:schemeClr val="bg1">
                    <a:lumMod val="65000"/>
                  </a:schemeClr>
                </a:solidFill>
              </a:defRPr>
            </a:lvl1pPr>
          </a:lstStyle>
          <a:p>
            <a:fld id="{5D84065D-F351-4B03-BD91-D8A6B8D4B362}" type="slidenum">
              <a:rPr lang="en-US" smtClean="0"/>
              <a:pPr/>
              <a:t>‹#›</a:t>
            </a:fld>
            <a:endParaRPr lang="en-US" dirty="0"/>
          </a:p>
        </p:txBody>
      </p:sp>
      <p:sp>
        <p:nvSpPr>
          <p:cNvPr id="19" name="Заголовок 1"/>
          <p:cNvSpPr txBox="1">
            <a:spLocks/>
          </p:cNvSpPr>
          <p:nvPr userDrawn="1"/>
        </p:nvSpPr>
        <p:spPr>
          <a:xfrm>
            <a:off x="10189027" y="6356350"/>
            <a:ext cx="906234" cy="26942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100" dirty="0" err="1" smtClean="0">
                <a:solidFill>
                  <a:schemeClr val="bg1">
                    <a:lumMod val="65000"/>
                  </a:schemeClr>
                </a:solidFill>
                <a:latin typeface="+mn-lt"/>
              </a:rPr>
              <a:t>Pagina</a:t>
            </a:r>
            <a:r>
              <a:rPr lang="en-US" sz="1100" dirty="0" smtClean="0">
                <a:solidFill>
                  <a:schemeClr val="bg1">
                    <a:lumMod val="65000"/>
                  </a:schemeClr>
                </a:solidFill>
                <a:latin typeface="+mn-lt"/>
              </a:rPr>
              <a:t>     |</a:t>
            </a:r>
          </a:p>
        </p:txBody>
      </p:sp>
    </p:spTree>
    <p:extLst>
      <p:ext uri="{BB962C8B-B14F-4D97-AF65-F5344CB8AC3E}">
        <p14:creationId xmlns:p14="http://schemas.microsoft.com/office/powerpoint/2010/main" val="74515724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u si continut in doua coloane">
    <p:spTree>
      <p:nvGrpSpPr>
        <p:cNvPr id="1" name=""/>
        <p:cNvGrpSpPr/>
        <p:nvPr/>
      </p:nvGrpSpPr>
      <p:grpSpPr>
        <a:xfrm>
          <a:off x="0" y="0"/>
          <a:ext cx="0" cy="0"/>
          <a:chOff x="0" y="0"/>
          <a:chExt cx="0" cy="0"/>
        </a:xfrm>
      </p:grpSpPr>
      <p:pic>
        <p:nvPicPr>
          <p:cNvPr id="7" name="Рисунок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44603"/>
            <a:ext cx="2413057" cy="607439"/>
          </a:xfrm>
          <a:prstGeom prst="rect">
            <a:avLst/>
          </a:prstGeom>
        </p:spPr>
      </p:pic>
      <p:sp>
        <p:nvSpPr>
          <p:cNvPr id="15" name="Текст 14"/>
          <p:cNvSpPr>
            <a:spLocks noGrp="1"/>
          </p:cNvSpPr>
          <p:nvPr>
            <p:ph type="body" sz="quarter" idx="13" hasCustomPrompt="1"/>
          </p:nvPr>
        </p:nvSpPr>
        <p:spPr>
          <a:xfrm>
            <a:off x="6348413" y="260770"/>
            <a:ext cx="5005387" cy="343387"/>
          </a:xfrm>
          <a:prstGeom prst="rect">
            <a:avLst/>
          </a:prstGeom>
        </p:spPr>
        <p:txBody>
          <a:bodyPr/>
          <a:lstStyle>
            <a:lvl1pPr marL="0" indent="0" algn="r">
              <a:buNone/>
              <a:defRPr sz="1800" baseline="0">
                <a:latin typeface="Lato Thin" panose="020F0502020204030203" pitchFamily="34" charset="0"/>
                <a:ea typeface="Lato Thin" panose="020F0502020204030203" pitchFamily="34" charset="0"/>
                <a:cs typeface="Lato Thin" panose="020F0502020204030203" pitchFamily="34" charset="0"/>
              </a:defRPr>
            </a:lvl1pPr>
          </a:lstStyle>
          <a:p>
            <a:pPr lvl="0"/>
            <a:r>
              <a:rPr lang="ru-RU" dirty="0" smtClean="0"/>
              <a:t>Образец заголовка</a:t>
            </a:r>
            <a:endParaRPr lang="en-US" dirty="0"/>
          </a:p>
        </p:txBody>
      </p:sp>
      <p:sp>
        <p:nvSpPr>
          <p:cNvPr id="14" name="Title 1"/>
          <p:cNvSpPr>
            <a:spLocks noGrp="1"/>
          </p:cNvSpPr>
          <p:nvPr>
            <p:ph type="title"/>
          </p:nvPr>
        </p:nvSpPr>
        <p:spPr>
          <a:xfrm>
            <a:off x="838200" y="1310048"/>
            <a:ext cx="10515600" cy="1325563"/>
          </a:xfrm>
          <a:prstGeom prst="rect">
            <a:avLst/>
          </a:prstGeom>
        </p:spPr>
        <p:txBody>
          <a:bodyPr/>
          <a:lstStyle>
            <a:lvl1pPr>
              <a:defRPr sz="3000"/>
            </a:lvl1pPr>
          </a:lstStyle>
          <a:p>
            <a:r>
              <a:rPr lang="ru-RU" smtClean="0"/>
              <a:t>Образец заголовка</a:t>
            </a:r>
            <a:endParaRPr lang="en-US" dirty="0"/>
          </a:p>
        </p:txBody>
      </p:sp>
      <p:sp>
        <p:nvSpPr>
          <p:cNvPr id="16" name="Content Placeholder 2"/>
          <p:cNvSpPr>
            <a:spLocks noGrp="1"/>
          </p:cNvSpPr>
          <p:nvPr>
            <p:ph sz="half" idx="1"/>
          </p:nvPr>
        </p:nvSpPr>
        <p:spPr>
          <a:xfrm>
            <a:off x="838200" y="2955472"/>
            <a:ext cx="5181600" cy="3135540"/>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7" name="Content Placeholder 3"/>
          <p:cNvSpPr>
            <a:spLocks noGrp="1"/>
          </p:cNvSpPr>
          <p:nvPr>
            <p:ph sz="half" idx="2"/>
          </p:nvPr>
        </p:nvSpPr>
        <p:spPr>
          <a:xfrm>
            <a:off x="6172200" y="2955472"/>
            <a:ext cx="5181600" cy="3135540"/>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1" name="Date Placeholder 4"/>
          <p:cNvSpPr>
            <a:spLocks noGrp="1"/>
          </p:cNvSpPr>
          <p:nvPr>
            <p:ph type="dt" sz="half" idx="10"/>
          </p:nvPr>
        </p:nvSpPr>
        <p:spPr>
          <a:xfrm>
            <a:off x="838200" y="6356350"/>
            <a:ext cx="2743200" cy="365125"/>
          </a:xfrm>
          <a:prstGeom prst="rect">
            <a:avLst/>
          </a:prstGeom>
        </p:spPr>
        <p:txBody>
          <a:bodyPr/>
          <a:lstStyle>
            <a:lvl1pPr>
              <a:defRPr sz="1100">
                <a:solidFill>
                  <a:schemeClr val="bg1">
                    <a:lumMod val="65000"/>
                  </a:schemeClr>
                </a:solidFill>
              </a:defRPr>
            </a:lvl1pPr>
          </a:lstStyle>
          <a:p>
            <a:r>
              <a:rPr lang="ro-RO" dirty="0" smtClean="0"/>
              <a:t>06.07.2016</a:t>
            </a:r>
            <a:endParaRPr lang="en-US" dirty="0"/>
          </a:p>
        </p:txBody>
      </p:sp>
      <p:sp>
        <p:nvSpPr>
          <p:cNvPr id="22" name="Footer Placeholder 5"/>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23" name="Slide Number Placeholder 6"/>
          <p:cNvSpPr>
            <a:spLocks noGrp="1"/>
          </p:cNvSpPr>
          <p:nvPr>
            <p:ph type="sldNum" sz="quarter" idx="12"/>
          </p:nvPr>
        </p:nvSpPr>
        <p:spPr>
          <a:xfrm>
            <a:off x="10980964" y="6356350"/>
            <a:ext cx="372836" cy="365125"/>
          </a:xfrm>
          <a:prstGeom prst="rect">
            <a:avLst/>
          </a:prstGeom>
        </p:spPr>
        <p:txBody>
          <a:bodyPr/>
          <a:lstStyle>
            <a:lvl1pPr algn="r">
              <a:defRPr sz="1100">
                <a:solidFill>
                  <a:schemeClr val="bg1">
                    <a:lumMod val="65000"/>
                  </a:schemeClr>
                </a:solidFill>
              </a:defRPr>
            </a:lvl1pPr>
          </a:lstStyle>
          <a:p>
            <a:fld id="{5D84065D-F351-4B03-BD91-D8A6B8D4B362}" type="slidenum">
              <a:rPr lang="en-US" smtClean="0"/>
              <a:pPr/>
              <a:t>‹#›</a:t>
            </a:fld>
            <a:endParaRPr lang="en-US" dirty="0"/>
          </a:p>
        </p:txBody>
      </p:sp>
      <p:sp>
        <p:nvSpPr>
          <p:cNvPr id="24" name="Заголовок 1"/>
          <p:cNvSpPr txBox="1">
            <a:spLocks/>
          </p:cNvSpPr>
          <p:nvPr userDrawn="1"/>
        </p:nvSpPr>
        <p:spPr>
          <a:xfrm>
            <a:off x="10189027" y="6356350"/>
            <a:ext cx="906234" cy="26942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100" dirty="0" err="1" smtClean="0">
                <a:solidFill>
                  <a:schemeClr val="bg1">
                    <a:lumMod val="65000"/>
                  </a:schemeClr>
                </a:solidFill>
                <a:latin typeface="+mn-lt"/>
              </a:rPr>
              <a:t>Pagina</a:t>
            </a:r>
            <a:r>
              <a:rPr lang="en-US" sz="1100" dirty="0" smtClean="0">
                <a:solidFill>
                  <a:schemeClr val="bg1">
                    <a:lumMod val="65000"/>
                  </a:schemeClr>
                </a:solidFill>
                <a:latin typeface="+mn-lt"/>
              </a:rPr>
              <a:t>     |</a:t>
            </a:r>
          </a:p>
        </p:txBody>
      </p:sp>
    </p:spTree>
    <p:extLst>
      <p:ext uri="{BB962C8B-B14F-4D97-AF65-F5344CB8AC3E}">
        <p14:creationId xmlns:p14="http://schemas.microsoft.com/office/powerpoint/2010/main" val="29678729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oar titlu">
    <p:spTree>
      <p:nvGrpSpPr>
        <p:cNvPr id="1" name=""/>
        <p:cNvGrpSpPr/>
        <p:nvPr/>
      </p:nvGrpSpPr>
      <p:grpSpPr>
        <a:xfrm>
          <a:off x="0" y="0"/>
          <a:ext cx="0" cy="0"/>
          <a:chOff x="0" y="0"/>
          <a:chExt cx="0" cy="0"/>
        </a:xfrm>
      </p:grpSpPr>
      <p:pic>
        <p:nvPicPr>
          <p:cNvPr id="7" name="Рисунок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44603"/>
            <a:ext cx="2413057" cy="607439"/>
          </a:xfrm>
          <a:prstGeom prst="rect">
            <a:avLst/>
          </a:prstGeom>
        </p:spPr>
      </p:pic>
      <p:sp>
        <p:nvSpPr>
          <p:cNvPr id="15" name="Текст 14"/>
          <p:cNvSpPr>
            <a:spLocks noGrp="1"/>
          </p:cNvSpPr>
          <p:nvPr>
            <p:ph type="body" sz="quarter" idx="13" hasCustomPrompt="1"/>
          </p:nvPr>
        </p:nvSpPr>
        <p:spPr>
          <a:xfrm>
            <a:off x="6348413" y="260770"/>
            <a:ext cx="5005387" cy="343387"/>
          </a:xfrm>
          <a:prstGeom prst="rect">
            <a:avLst/>
          </a:prstGeom>
        </p:spPr>
        <p:txBody>
          <a:bodyPr/>
          <a:lstStyle>
            <a:lvl1pPr marL="0" indent="0" algn="r">
              <a:buNone/>
              <a:defRPr sz="1800" baseline="0">
                <a:latin typeface="Lato Thin" panose="020F0502020204030203" pitchFamily="34" charset="0"/>
                <a:ea typeface="Lato Thin" panose="020F0502020204030203" pitchFamily="34" charset="0"/>
                <a:cs typeface="Lato Thin" panose="020F0502020204030203" pitchFamily="34" charset="0"/>
              </a:defRPr>
            </a:lvl1pPr>
          </a:lstStyle>
          <a:p>
            <a:pPr lvl="0"/>
            <a:r>
              <a:rPr lang="ru-RU" dirty="0" smtClean="0"/>
              <a:t>Образец заголовка</a:t>
            </a:r>
            <a:endParaRPr lang="en-US" dirty="0"/>
          </a:p>
        </p:txBody>
      </p:sp>
      <p:sp>
        <p:nvSpPr>
          <p:cNvPr id="14" name="Title 1"/>
          <p:cNvSpPr>
            <a:spLocks noGrp="1"/>
          </p:cNvSpPr>
          <p:nvPr>
            <p:ph type="title"/>
          </p:nvPr>
        </p:nvSpPr>
        <p:spPr>
          <a:xfrm>
            <a:off x="838200" y="2020341"/>
            <a:ext cx="10515600" cy="1325563"/>
          </a:xfrm>
          <a:prstGeom prst="rect">
            <a:avLst/>
          </a:prstGeom>
        </p:spPr>
        <p:txBody>
          <a:bodyPr/>
          <a:lstStyle>
            <a:lvl1pPr>
              <a:defRPr sz="3000"/>
            </a:lvl1pPr>
          </a:lstStyle>
          <a:p>
            <a:r>
              <a:rPr lang="ru-RU" smtClean="0"/>
              <a:t>Образец заголовка</a:t>
            </a:r>
            <a:endParaRPr lang="en-US" dirty="0"/>
          </a:p>
        </p:txBody>
      </p:sp>
      <p:sp>
        <p:nvSpPr>
          <p:cNvPr id="10" name="Date Placeholder 4"/>
          <p:cNvSpPr>
            <a:spLocks noGrp="1"/>
          </p:cNvSpPr>
          <p:nvPr>
            <p:ph type="dt" sz="half" idx="10"/>
          </p:nvPr>
        </p:nvSpPr>
        <p:spPr>
          <a:xfrm>
            <a:off x="838200" y="6356350"/>
            <a:ext cx="2743200" cy="365125"/>
          </a:xfrm>
          <a:prstGeom prst="rect">
            <a:avLst/>
          </a:prstGeom>
        </p:spPr>
        <p:txBody>
          <a:bodyPr/>
          <a:lstStyle>
            <a:lvl1pPr>
              <a:defRPr sz="1100">
                <a:solidFill>
                  <a:schemeClr val="bg1">
                    <a:lumMod val="65000"/>
                  </a:schemeClr>
                </a:solidFill>
              </a:defRPr>
            </a:lvl1pPr>
          </a:lstStyle>
          <a:p>
            <a:r>
              <a:rPr lang="ro-RO" dirty="0" smtClean="0"/>
              <a:t>06.07.2016</a:t>
            </a:r>
            <a:endParaRPr lang="en-US" dirty="0"/>
          </a:p>
        </p:txBody>
      </p:sp>
      <p:sp>
        <p:nvSpPr>
          <p:cNvPr id="11" name="Footer Placeholder 5"/>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12" name="Slide Number Placeholder 6"/>
          <p:cNvSpPr>
            <a:spLocks noGrp="1"/>
          </p:cNvSpPr>
          <p:nvPr>
            <p:ph type="sldNum" sz="quarter" idx="12"/>
          </p:nvPr>
        </p:nvSpPr>
        <p:spPr>
          <a:xfrm>
            <a:off x="10980964" y="6356350"/>
            <a:ext cx="372836" cy="365125"/>
          </a:xfrm>
          <a:prstGeom prst="rect">
            <a:avLst/>
          </a:prstGeom>
        </p:spPr>
        <p:txBody>
          <a:bodyPr/>
          <a:lstStyle>
            <a:lvl1pPr algn="r">
              <a:defRPr sz="1100">
                <a:solidFill>
                  <a:schemeClr val="bg1">
                    <a:lumMod val="65000"/>
                  </a:schemeClr>
                </a:solidFill>
              </a:defRPr>
            </a:lvl1pPr>
          </a:lstStyle>
          <a:p>
            <a:fld id="{5D84065D-F351-4B03-BD91-D8A6B8D4B362}" type="slidenum">
              <a:rPr lang="en-US" smtClean="0"/>
              <a:pPr/>
              <a:t>‹#›</a:t>
            </a:fld>
            <a:endParaRPr lang="en-US" dirty="0"/>
          </a:p>
        </p:txBody>
      </p:sp>
      <p:sp>
        <p:nvSpPr>
          <p:cNvPr id="13" name="Заголовок 1"/>
          <p:cNvSpPr txBox="1">
            <a:spLocks/>
          </p:cNvSpPr>
          <p:nvPr userDrawn="1"/>
        </p:nvSpPr>
        <p:spPr>
          <a:xfrm>
            <a:off x="10189027" y="6356350"/>
            <a:ext cx="906234" cy="26942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100" dirty="0" err="1" smtClean="0">
                <a:solidFill>
                  <a:schemeClr val="bg1">
                    <a:lumMod val="65000"/>
                  </a:schemeClr>
                </a:solidFill>
                <a:latin typeface="+mn-lt"/>
              </a:rPr>
              <a:t>Pagina</a:t>
            </a:r>
            <a:r>
              <a:rPr lang="en-US" sz="1100" dirty="0" smtClean="0">
                <a:solidFill>
                  <a:schemeClr val="bg1">
                    <a:lumMod val="65000"/>
                  </a:schemeClr>
                </a:solidFill>
                <a:latin typeface="+mn-lt"/>
              </a:rPr>
              <a:t>     |</a:t>
            </a:r>
          </a:p>
        </p:txBody>
      </p:sp>
    </p:spTree>
    <p:extLst>
      <p:ext uri="{BB962C8B-B14F-4D97-AF65-F5344CB8AC3E}">
        <p14:creationId xmlns:p14="http://schemas.microsoft.com/office/powerpoint/2010/main" val="257700886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ara continut">
    <p:spTree>
      <p:nvGrpSpPr>
        <p:cNvPr id="1" name=""/>
        <p:cNvGrpSpPr/>
        <p:nvPr/>
      </p:nvGrpSpPr>
      <p:grpSpPr>
        <a:xfrm>
          <a:off x="0" y="0"/>
          <a:ext cx="0" cy="0"/>
          <a:chOff x="0" y="0"/>
          <a:chExt cx="0" cy="0"/>
        </a:xfrm>
      </p:grpSpPr>
      <p:pic>
        <p:nvPicPr>
          <p:cNvPr id="7" name="Рисунок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44603"/>
            <a:ext cx="2413057" cy="607439"/>
          </a:xfrm>
          <a:prstGeom prst="rect">
            <a:avLst/>
          </a:prstGeom>
        </p:spPr>
      </p:pic>
      <p:sp>
        <p:nvSpPr>
          <p:cNvPr id="15" name="Текст 14"/>
          <p:cNvSpPr>
            <a:spLocks noGrp="1"/>
          </p:cNvSpPr>
          <p:nvPr>
            <p:ph type="body" sz="quarter" idx="13" hasCustomPrompt="1"/>
          </p:nvPr>
        </p:nvSpPr>
        <p:spPr>
          <a:xfrm>
            <a:off x="6348413" y="260770"/>
            <a:ext cx="5005387" cy="343387"/>
          </a:xfrm>
          <a:prstGeom prst="rect">
            <a:avLst/>
          </a:prstGeom>
        </p:spPr>
        <p:txBody>
          <a:bodyPr/>
          <a:lstStyle>
            <a:lvl1pPr marL="0" indent="0" algn="r">
              <a:buNone/>
              <a:defRPr sz="1800" baseline="0">
                <a:latin typeface="Lato Thin" panose="020F0502020204030203" pitchFamily="34" charset="0"/>
                <a:ea typeface="Lato Thin" panose="020F0502020204030203" pitchFamily="34" charset="0"/>
                <a:cs typeface="Lato Thin" panose="020F0502020204030203" pitchFamily="34" charset="0"/>
              </a:defRPr>
            </a:lvl1pPr>
          </a:lstStyle>
          <a:p>
            <a:pPr lvl="0"/>
            <a:r>
              <a:rPr lang="ru-RU" dirty="0" smtClean="0"/>
              <a:t>Образец заголовка</a:t>
            </a:r>
            <a:endParaRPr lang="en-US" dirty="0"/>
          </a:p>
        </p:txBody>
      </p:sp>
      <p:sp>
        <p:nvSpPr>
          <p:cNvPr id="11" name="Date Placeholder 4"/>
          <p:cNvSpPr>
            <a:spLocks noGrp="1"/>
          </p:cNvSpPr>
          <p:nvPr>
            <p:ph type="dt" sz="half" idx="10"/>
          </p:nvPr>
        </p:nvSpPr>
        <p:spPr>
          <a:xfrm>
            <a:off x="838200" y="6356350"/>
            <a:ext cx="2743200" cy="365125"/>
          </a:xfrm>
          <a:prstGeom prst="rect">
            <a:avLst/>
          </a:prstGeom>
        </p:spPr>
        <p:txBody>
          <a:bodyPr/>
          <a:lstStyle>
            <a:lvl1pPr>
              <a:defRPr sz="1100">
                <a:solidFill>
                  <a:schemeClr val="bg1">
                    <a:lumMod val="65000"/>
                  </a:schemeClr>
                </a:solidFill>
              </a:defRPr>
            </a:lvl1pPr>
          </a:lstStyle>
          <a:p>
            <a:r>
              <a:rPr lang="ro-RO" dirty="0" smtClean="0"/>
              <a:t>06.07.2016</a:t>
            </a:r>
            <a:endParaRPr lang="en-US" dirty="0"/>
          </a:p>
        </p:txBody>
      </p:sp>
      <p:sp>
        <p:nvSpPr>
          <p:cNvPr id="12" name="Footer Placeholder 5"/>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13" name="Slide Number Placeholder 6"/>
          <p:cNvSpPr>
            <a:spLocks noGrp="1"/>
          </p:cNvSpPr>
          <p:nvPr>
            <p:ph type="sldNum" sz="quarter" idx="12"/>
          </p:nvPr>
        </p:nvSpPr>
        <p:spPr>
          <a:xfrm>
            <a:off x="10980964" y="6356350"/>
            <a:ext cx="372836" cy="365125"/>
          </a:xfrm>
          <a:prstGeom prst="rect">
            <a:avLst/>
          </a:prstGeom>
        </p:spPr>
        <p:txBody>
          <a:bodyPr/>
          <a:lstStyle>
            <a:lvl1pPr algn="r">
              <a:defRPr sz="1100">
                <a:solidFill>
                  <a:schemeClr val="bg1">
                    <a:lumMod val="65000"/>
                  </a:schemeClr>
                </a:solidFill>
              </a:defRPr>
            </a:lvl1pPr>
          </a:lstStyle>
          <a:p>
            <a:fld id="{5D84065D-F351-4B03-BD91-D8A6B8D4B362}" type="slidenum">
              <a:rPr lang="en-US" smtClean="0"/>
              <a:pPr/>
              <a:t>‹#›</a:t>
            </a:fld>
            <a:endParaRPr lang="en-US" dirty="0"/>
          </a:p>
        </p:txBody>
      </p:sp>
      <p:sp>
        <p:nvSpPr>
          <p:cNvPr id="16" name="Заголовок 1"/>
          <p:cNvSpPr txBox="1">
            <a:spLocks/>
          </p:cNvSpPr>
          <p:nvPr userDrawn="1"/>
        </p:nvSpPr>
        <p:spPr>
          <a:xfrm>
            <a:off x="10189027" y="6356350"/>
            <a:ext cx="906234" cy="26942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100" dirty="0" err="1" smtClean="0">
                <a:solidFill>
                  <a:schemeClr val="bg1">
                    <a:lumMod val="65000"/>
                  </a:schemeClr>
                </a:solidFill>
                <a:latin typeface="+mn-lt"/>
              </a:rPr>
              <a:t>Pagina</a:t>
            </a:r>
            <a:r>
              <a:rPr lang="en-US" sz="1100" dirty="0" smtClean="0">
                <a:solidFill>
                  <a:schemeClr val="bg1">
                    <a:lumMod val="65000"/>
                  </a:schemeClr>
                </a:solidFill>
                <a:latin typeface="+mn-lt"/>
              </a:rPr>
              <a:t>     |</a:t>
            </a:r>
          </a:p>
        </p:txBody>
      </p:sp>
    </p:spTree>
    <p:extLst>
      <p:ext uri="{BB962C8B-B14F-4D97-AF65-F5344CB8AC3E}">
        <p14:creationId xmlns:p14="http://schemas.microsoft.com/office/powerpoint/2010/main" val="238438058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oie alba">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095120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u cu continut si subtitlu">
    <p:spTree>
      <p:nvGrpSpPr>
        <p:cNvPr id="1" name=""/>
        <p:cNvGrpSpPr/>
        <p:nvPr/>
      </p:nvGrpSpPr>
      <p:grpSpPr>
        <a:xfrm>
          <a:off x="0" y="0"/>
          <a:ext cx="0" cy="0"/>
          <a:chOff x="0" y="0"/>
          <a:chExt cx="0" cy="0"/>
        </a:xfrm>
      </p:grpSpPr>
      <p:pic>
        <p:nvPicPr>
          <p:cNvPr id="7" name="Рисунок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44603"/>
            <a:ext cx="2413057" cy="607439"/>
          </a:xfrm>
          <a:prstGeom prst="rect">
            <a:avLst/>
          </a:prstGeom>
        </p:spPr>
      </p:pic>
      <p:sp>
        <p:nvSpPr>
          <p:cNvPr id="15" name="Текст 14"/>
          <p:cNvSpPr>
            <a:spLocks noGrp="1"/>
          </p:cNvSpPr>
          <p:nvPr>
            <p:ph type="body" sz="quarter" idx="13" hasCustomPrompt="1"/>
          </p:nvPr>
        </p:nvSpPr>
        <p:spPr>
          <a:xfrm>
            <a:off x="6348413" y="260770"/>
            <a:ext cx="5005387" cy="343387"/>
          </a:xfrm>
          <a:prstGeom prst="rect">
            <a:avLst/>
          </a:prstGeom>
        </p:spPr>
        <p:txBody>
          <a:bodyPr/>
          <a:lstStyle>
            <a:lvl1pPr marL="0" indent="0" algn="r">
              <a:buNone/>
              <a:defRPr sz="1800" baseline="0">
                <a:latin typeface="Lato Thin" panose="020F0502020204030203" pitchFamily="34" charset="0"/>
                <a:ea typeface="Lato Thin" panose="020F0502020204030203" pitchFamily="34" charset="0"/>
                <a:cs typeface="Lato Thin" panose="020F0502020204030203" pitchFamily="34" charset="0"/>
              </a:defRPr>
            </a:lvl1pPr>
          </a:lstStyle>
          <a:p>
            <a:pPr lvl="0"/>
            <a:r>
              <a:rPr lang="ru-RU" dirty="0" smtClean="0"/>
              <a:t>Образец заголовка</a:t>
            </a:r>
            <a:endParaRPr lang="en-US" dirty="0"/>
          </a:p>
        </p:txBody>
      </p:sp>
      <p:sp>
        <p:nvSpPr>
          <p:cNvPr id="8" name="Title 1"/>
          <p:cNvSpPr>
            <a:spLocks noGrp="1"/>
          </p:cNvSpPr>
          <p:nvPr>
            <p:ph type="title"/>
          </p:nvPr>
        </p:nvSpPr>
        <p:spPr>
          <a:xfrm>
            <a:off x="839788" y="1401072"/>
            <a:ext cx="3932237" cy="893091"/>
          </a:xfrm>
          <a:prstGeom prst="rect">
            <a:avLst/>
          </a:prstGeom>
        </p:spPr>
        <p:txBody>
          <a:bodyPr anchor="b"/>
          <a:lstStyle>
            <a:lvl1pPr algn="l">
              <a:defRPr sz="3000"/>
            </a:lvl1pPr>
          </a:lstStyle>
          <a:p>
            <a:r>
              <a:rPr lang="ru-RU" smtClean="0"/>
              <a:t>Образец заголовка</a:t>
            </a:r>
            <a:endParaRPr lang="en-US" dirty="0"/>
          </a:p>
        </p:txBody>
      </p:sp>
      <p:sp>
        <p:nvSpPr>
          <p:cNvPr id="9" name="Content Placeholder 2"/>
          <p:cNvSpPr>
            <a:spLocks noGrp="1"/>
          </p:cNvSpPr>
          <p:nvPr>
            <p:ph idx="1"/>
          </p:nvPr>
        </p:nvSpPr>
        <p:spPr>
          <a:xfrm>
            <a:off x="5183188" y="1401073"/>
            <a:ext cx="6172200" cy="4696741"/>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0" name="Text Placeholder 3"/>
          <p:cNvSpPr>
            <a:spLocks noGrp="1"/>
          </p:cNvSpPr>
          <p:nvPr>
            <p:ph type="body" sz="half" idx="2"/>
          </p:nvPr>
        </p:nvSpPr>
        <p:spPr>
          <a:xfrm>
            <a:off x="839788" y="2432502"/>
            <a:ext cx="3932237" cy="3673249"/>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11" name="Date Placeholder 4"/>
          <p:cNvSpPr>
            <a:spLocks noGrp="1"/>
          </p:cNvSpPr>
          <p:nvPr>
            <p:ph type="dt" sz="half" idx="10"/>
          </p:nvPr>
        </p:nvSpPr>
        <p:spPr>
          <a:xfrm>
            <a:off x="838200" y="6356350"/>
            <a:ext cx="2743200" cy="365125"/>
          </a:xfrm>
          <a:prstGeom prst="rect">
            <a:avLst/>
          </a:prstGeom>
        </p:spPr>
        <p:txBody>
          <a:bodyPr/>
          <a:lstStyle>
            <a:lvl1pPr>
              <a:defRPr sz="1100">
                <a:solidFill>
                  <a:schemeClr val="bg1">
                    <a:lumMod val="65000"/>
                  </a:schemeClr>
                </a:solidFill>
              </a:defRPr>
            </a:lvl1pPr>
          </a:lstStyle>
          <a:p>
            <a:r>
              <a:rPr lang="ro-RO" dirty="0" smtClean="0"/>
              <a:t>06.07.2016</a:t>
            </a:r>
            <a:endParaRPr lang="en-US" dirty="0"/>
          </a:p>
        </p:txBody>
      </p:sp>
      <p:sp>
        <p:nvSpPr>
          <p:cNvPr id="12" name="Footer Placeholder 5"/>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13" name="Slide Number Placeholder 6"/>
          <p:cNvSpPr>
            <a:spLocks noGrp="1"/>
          </p:cNvSpPr>
          <p:nvPr>
            <p:ph type="sldNum" sz="quarter" idx="12"/>
          </p:nvPr>
        </p:nvSpPr>
        <p:spPr>
          <a:xfrm>
            <a:off x="10980964" y="6356350"/>
            <a:ext cx="372836" cy="365125"/>
          </a:xfrm>
          <a:prstGeom prst="rect">
            <a:avLst/>
          </a:prstGeom>
        </p:spPr>
        <p:txBody>
          <a:bodyPr/>
          <a:lstStyle>
            <a:lvl1pPr algn="r">
              <a:defRPr sz="1100">
                <a:solidFill>
                  <a:schemeClr val="bg1">
                    <a:lumMod val="65000"/>
                  </a:schemeClr>
                </a:solidFill>
              </a:defRPr>
            </a:lvl1pPr>
          </a:lstStyle>
          <a:p>
            <a:fld id="{5D84065D-F351-4B03-BD91-D8A6B8D4B362}" type="slidenum">
              <a:rPr lang="en-US" smtClean="0"/>
              <a:pPr/>
              <a:t>‹#›</a:t>
            </a:fld>
            <a:endParaRPr lang="en-US" dirty="0"/>
          </a:p>
        </p:txBody>
      </p:sp>
      <p:sp>
        <p:nvSpPr>
          <p:cNvPr id="14" name="Заголовок 1"/>
          <p:cNvSpPr txBox="1">
            <a:spLocks/>
          </p:cNvSpPr>
          <p:nvPr userDrawn="1"/>
        </p:nvSpPr>
        <p:spPr>
          <a:xfrm>
            <a:off x="10189027" y="6356350"/>
            <a:ext cx="906234" cy="26942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100" dirty="0" err="1" smtClean="0">
                <a:solidFill>
                  <a:schemeClr val="bg1">
                    <a:lumMod val="65000"/>
                  </a:schemeClr>
                </a:solidFill>
                <a:latin typeface="+mn-lt"/>
              </a:rPr>
              <a:t>Pagina</a:t>
            </a:r>
            <a:r>
              <a:rPr lang="en-US" sz="1100" dirty="0" smtClean="0">
                <a:solidFill>
                  <a:schemeClr val="bg1">
                    <a:lumMod val="65000"/>
                  </a:schemeClr>
                </a:solidFill>
                <a:latin typeface="+mn-lt"/>
              </a:rPr>
              <a:t>     |</a:t>
            </a:r>
          </a:p>
        </p:txBody>
      </p:sp>
    </p:spTree>
    <p:extLst>
      <p:ext uri="{BB962C8B-B14F-4D97-AF65-F5344CB8AC3E}">
        <p14:creationId xmlns:p14="http://schemas.microsoft.com/office/powerpoint/2010/main" val="329910560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pic>
        <p:nvPicPr>
          <p:cNvPr id="7" name="Рисунок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44603"/>
            <a:ext cx="2413057" cy="607439"/>
          </a:xfrm>
          <a:prstGeom prst="rect">
            <a:avLst/>
          </a:prstGeom>
        </p:spPr>
      </p:pic>
      <p:sp>
        <p:nvSpPr>
          <p:cNvPr id="8" name="Текст 14"/>
          <p:cNvSpPr>
            <a:spLocks noGrp="1"/>
          </p:cNvSpPr>
          <p:nvPr>
            <p:ph type="body" sz="quarter" idx="13" hasCustomPrompt="1"/>
          </p:nvPr>
        </p:nvSpPr>
        <p:spPr>
          <a:xfrm>
            <a:off x="6348413" y="260770"/>
            <a:ext cx="5005387" cy="343387"/>
          </a:xfrm>
          <a:prstGeom prst="rect">
            <a:avLst/>
          </a:prstGeom>
        </p:spPr>
        <p:txBody>
          <a:bodyPr/>
          <a:lstStyle>
            <a:lvl1pPr marL="0" indent="0" algn="r">
              <a:buNone/>
              <a:defRPr sz="1800" baseline="0">
                <a:latin typeface="Lato Thin" panose="020F0502020204030203" pitchFamily="34" charset="0"/>
                <a:ea typeface="Lato Thin" panose="020F0502020204030203" pitchFamily="34" charset="0"/>
                <a:cs typeface="Lato Thin" panose="020F0502020204030203" pitchFamily="34" charset="0"/>
              </a:defRPr>
            </a:lvl1pPr>
          </a:lstStyle>
          <a:p>
            <a:pPr lvl="0"/>
            <a:r>
              <a:rPr lang="ru-RU" dirty="0" smtClean="0"/>
              <a:t>Образец заголовка</a:t>
            </a:r>
            <a:endParaRPr lang="en-US" dirty="0"/>
          </a:p>
        </p:txBody>
      </p:sp>
      <p:sp>
        <p:nvSpPr>
          <p:cNvPr id="9" name="Date Placeholder 4"/>
          <p:cNvSpPr>
            <a:spLocks noGrp="1"/>
          </p:cNvSpPr>
          <p:nvPr>
            <p:ph type="dt" sz="half" idx="10"/>
          </p:nvPr>
        </p:nvSpPr>
        <p:spPr>
          <a:xfrm>
            <a:off x="838200" y="6356350"/>
            <a:ext cx="2743200" cy="365125"/>
          </a:xfrm>
          <a:prstGeom prst="rect">
            <a:avLst/>
          </a:prstGeom>
        </p:spPr>
        <p:txBody>
          <a:bodyPr/>
          <a:lstStyle>
            <a:lvl1pPr>
              <a:defRPr sz="1100">
                <a:solidFill>
                  <a:schemeClr val="bg1">
                    <a:lumMod val="65000"/>
                  </a:schemeClr>
                </a:solidFill>
              </a:defRPr>
            </a:lvl1pPr>
          </a:lstStyle>
          <a:p>
            <a:r>
              <a:rPr lang="ro-RO" dirty="0" smtClean="0"/>
              <a:t>06.07.2016</a:t>
            </a:r>
            <a:endParaRPr lang="en-US" dirty="0"/>
          </a:p>
        </p:txBody>
      </p:sp>
      <p:sp>
        <p:nvSpPr>
          <p:cNvPr id="10" name="Footer Placeholder 5"/>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11" name="Slide Number Placeholder 6"/>
          <p:cNvSpPr>
            <a:spLocks noGrp="1"/>
          </p:cNvSpPr>
          <p:nvPr>
            <p:ph type="sldNum" sz="quarter" idx="12"/>
          </p:nvPr>
        </p:nvSpPr>
        <p:spPr>
          <a:xfrm>
            <a:off x="10980964" y="6356350"/>
            <a:ext cx="372836" cy="365125"/>
          </a:xfrm>
          <a:prstGeom prst="rect">
            <a:avLst/>
          </a:prstGeom>
        </p:spPr>
        <p:txBody>
          <a:bodyPr/>
          <a:lstStyle>
            <a:lvl1pPr algn="r">
              <a:defRPr sz="1100">
                <a:solidFill>
                  <a:schemeClr val="bg1">
                    <a:lumMod val="65000"/>
                  </a:schemeClr>
                </a:solidFill>
              </a:defRPr>
            </a:lvl1pPr>
          </a:lstStyle>
          <a:p>
            <a:fld id="{5D84065D-F351-4B03-BD91-D8A6B8D4B362}" type="slidenum">
              <a:rPr lang="en-US" smtClean="0"/>
              <a:pPr/>
              <a:t>‹#›</a:t>
            </a:fld>
            <a:endParaRPr lang="en-US" dirty="0"/>
          </a:p>
        </p:txBody>
      </p:sp>
      <p:sp>
        <p:nvSpPr>
          <p:cNvPr id="12" name="Заголовок 1"/>
          <p:cNvSpPr txBox="1">
            <a:spLocks/>
          </p:cNvSpPr>
          <p:nvPr userDrawn="1"/>
        </p:nvSpPr>
        <p:spPr>
          <a:xfrm>
            <a:off x="10189027" y="6356350"/>
            <a:ext cx="906234" cy="269423"/>
          </a:xfrm>
          <a:prstGeom prst="rect">
            <a:avLst/>
          </a:prstGeom>
        </p:spPr>
        <p:txBody>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100" dirty="0" err="1" smtClean="0">
                <a:solidFill>
                  <a:schemeClr val="bg1">
                    <a:lumMod val="65000"/>
                  </a:schemeClr>
                </a:solidFill>
                <a:latin typeface="+mn-lt"/>
              </a:rPr>
              <a:t>Pagina</a:t>
            </a:r>
            <a:r>
              <a:rPr lang="en-US" sz="1100" dirty="0" smtClean="0">
                <a:solidFill>
                  <a:schemeClr val="bg1">
                    <a:lumMod val="65000"/>
                  </a:schemeClr>
                </a:solidFill>
                <a:latin typeface="+mn-lt"/>
              </a:rPr>
              <a:t>     |</a:t>
            </a:r>
          </a:p>
        </p:txBody>
      </p:sp>
    </p:spTree>
    <p:extLst>
      <p:ext uri="{BB962C8B-B14F-4D97-AF65-F5344CB8AC3E}">
        <p14:creationId xmlns:p14="http://schemas.microsoft.com/office/powerpoint/2010/main" val="44779280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9956800" cy="1143000"/>
          </a:xfrm>
          <a:prstGeom prst="rect">
            <a:avLst/>
          </a:prstGeom>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a:xfrm rot="5400000">
            <a:off x="10454640" y="1017843"/>
            <a:ext cx="2011680" cy="512064"/>
          </a:xfrm>
          <a:prstGeom prst="rect">
            <a:avLst/>
          </a:prstGeom>
        </p:spPr>
        <p:txBody>
          <a:bodyPr rtlCol="0"/>
          <a:lstStyle/>
          <a:p>
            <a:fld id="{BBA3F898-6615-40C5-8446-7CF7925BFB11}" type="datetime1">
              <a:rPr lang="en-US" smtClean="0"/>
              <a:pPr/>
              <a:t>12/6/2018</a:t>
            </a:fld>
            <a:endParaRPr lang="en-US"/>
          </a:p>
        </p:txBody>
      </p:sp>
      <p:sp>
        <p:nvSpPr>
          <p:cNvPr id="7" name="Slide Number Placeholder 6"/>
          <p:cNvSpPr>
            <a:spLocks noGrp="1"/>
          </p:cNvSpPr>
          <p:nvPr>
            <p:ph type="sldNum" sz="quarter" idx="11"/>
          </p:nvPr>
        </p:nvSpPr>
        <p:spPr>
          <a:xfrm>
            <a:off x="10838688" y="5734050"/>
            <a:ext cx="812800" cy="521208"/>
          </a:xfrm>
          <a:prstGeom prst="rect">
            <a:avLst/>
          </a:prstGeom>
        </p:spPr>
        <p:txBody>
          <a:bodyPr rtlCol="0"/>
          <a:lstStyle/>
          <a:p>
            <a:fld id="{8D9B6A05-D476-44F3-9C72-BC69D4B46CAA}" type="slidenum">
              <a:rPr lang="en-US" smtClean="0"/>
              <a:pPr/>
              <a:t>‹#›</a:t>
            </a:fld>
            <a:endParaRPr lang="en-US"/>
          </a:p>
        </p:txBody>
      </p:sp>
      <p:sp>
        <p:nvSpPr>
          <p:cNvPr id="8" name="Footer Placeholder 7"/>
          <p:cNvSpPr>
            <a:spLocks noGrp="1"/>
          </p:cNvSpPr>
          <p:nvPr>
            <p:ph type="ftr" sz="quarter" idx="12"/>
          </p:nvPr>
        </p:nvSpPr>
        <p:spPr>
          <a:xfrm rot="5400000">
            <a:off x="9853648" y="3676280"/>
            <a:ext cx="3200400" cy="487680"/>
          </a:xfrm>
          <a:prstGeom prst="rect">
            <a:avLst/>
          </a:prstGeom>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Прямоугольник 7"/>
          <p:cNvSpPr/>
          <p:nvPr/>
        </p:nvSpPr>
        <p:spPr>
          <a:xfrm>
            <a:off x="0" y="856648"/>
            <a:ext cx="12192000" cy="96253"/>
          </a:xfrm>
          <a:prstGeom prst="rect">
            <a:avLst/>
          </a:prstGeom>
          <a:solidFill>
            <a:srgbClr val="33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37705865"/>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5" r:id="rId6"/>
    <p:sldLayoutId id="2147483773" r:id="rId7"/>
    <p:sldLayoutId id="2147483774" r:id="rId8"/>
    <p:sldLayoutId id="2147483776" r:id="rId9"/>
    <p:sldLayoutId id="2147483777" r:id="rId10"/>
    <p:sldLayoutId id="2147483778" r:id="rId11"/>
    <p:sldLayoutId id="2147483779" r:id="rId12"/>
  </p:sldLayoutIdLst>
  <p:timing>
    <p:tnLst>
      <p:par>
        <p:cTn id="1" dur="indefinite" restart="never" nodeType="tmRoot"/>
      </p:par>
    </p:tnLst>
  </p:timing>
  <p:hf hdr="0" ftr="0"/>
  <p:txStyles>
    <p:title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846364" y="3608170"/>
            <a:ext cx="10515600" cy="1054592"/>
          </a:xfrm>
        </p:spPr>
        <p:txBody>
          <a:bodyPr>
            <a:normAutofit/>
          </a:bodyPr>
          <a:lstStyle/>
          <a:p>
            <a:pPr lvl="0"/>
            <a:r>
              <a:rPr lang="en-US" dirty="0" err="1"/>
              <a:t>Închiderea</a:t>
            </a:r>
            <a:r>
              <a:rPr lang="en-US" dirty="0"/>
              <a:t> </a:t>
            </a:r>
            <a:r>
              <a:rPr lang="en-US" dirty="0" err="1"/>
              <a:t>anului</a:t>
            </a:r>
            <a:r>
              <a:rPr lang="en-US" dirty="0"/>
              <a:t> </a:t>
            </a:r>
            <a:r>
              <a:rPr lang="en-US" dirty="0" err="1"/>
              <a:t>bugetar</a:t>
            </a:r>
            <a:r>
              <a:rPr lang="en-US" dirty="0"/>
              <a:t> 2018</a:t>
            </a:r>
          </a:p>
        </p:txBody>
      </p:sp>
      <p:sp>
        <p:nvSpPr>
          <p:cNvPr id="5" name="TextBox 4"/>
          <p:cNvSpPr txBox="1"/>
          <p:nvPr/>
        </p:nvSpPr>
        <p:spPr>
          <a:xfrm>
            <a:off x="2719450" y="6171167"/>
            <a:ext cx="6721434" cy="492443"/>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ro-RO" sz="1300" b="1" dirty="0" smtClean="0"/>
              <a:t>Plămădeală Elena</a:t>
            </a:r>
            <a:endParaRPr lang="ro-RO" sz="1300" dirty="0" smtClean="0"/>
          </a:p>
          <a:p>
            <a:pPr algn="ctr"/>
            <a:r>
              <a:rPr lang="ro-RO" sz="1300" dirty="0" smtClean="0"/>
              <a:t>consultant principal, Secția metodologie, Direcția Trezoreria de Stat</a:t>
            </a:r>
            <a:endParaRPr lang="en-US" sz="1300" dirty="0"/>
          </a:p>
        </p:txBody>
      </p:sp>
    </p:spTree>
    <p:extLst>
      <p:ext uri="{BB962C8B-B14F-4D97-AF65-F5344CB8AC3E}">
        <p14:creationId xmlns:p14="http://schemas.microsoft.com/office/powerpoint/2010/main" val="11999749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95670" y="988214"/>
            <a:ext cx="10515600" cy="1325563"/>
          </a:xfrm>
        </p:spPr>
        <p:txBody>
          <a:bodyPr/>
          <a:lstStyle/>
          <a:p>
            <a:r>
              <a:rPr lang="ro-RO" b="1" dirty="0" smtClean="0"/>
              <a:t>Conform prevederilor punctului 4.2.3.31 din </a:t>
            </a:r>
            <a:r>
              <a:rPr lang="vi-VN" b="1" dirty="0" smtClean="0"/>
              <a:t>Normel</a:t>
            </a:r>
            <a:r>
              <a:rPr lang="ro-RO" b="1" dirty="0" smtClean="0"/>
              <a:t>e</a:t>
            </a:r>
            <a:r>
              <a:rPr lang="vi-VN" b="1" dirty="0" smtClean="0"/>
              <a:t> </a:t>
            </a:r>
            <a:r>
              <a:rPr lang="vi-VN" b="1" dirty="0"/>
              <a:t>metodologice(Ordinul MF nr.215/2015</a:t>
            </a:r>
            <a:r>
              <a:rPr lang="vi-VN" b="1" dirty="0" smtClean="0"/>
              <a:t>)</a:t>
            </a:r>
            <a:r>
              <a:rPr lang="ro-RO" b="1" dirty="0" smtClean="0"/>
              <a:t>:</a:t>
            </a:r>
            <a:r>
              <a:rPr lang="vi-VN" dirty="0" smtClean="0"/>
              <a:t/>
            </a:r>
            <a:br>
              <a:rPr lang="vi-VN" dirty="0" smtClean="0"/>
            </a:br>
            <a:r>
              <a:rPr lang="ro-RO" dirty="0" smtClean="0"/>
              <a:t> </a:t>
            </a:r>
            <a:endParaRPr lang="ru-RU" dirty="0"/>
          </a:p>
        </p:txBody>
      </p:sp>
      <p:sp>
        <p:nvSpPr>
          <p:cNvPr id="3" name="Объект 2"/>
          <p:cNvSpPr>
            <a:spLocks noGrp="1"/>
          </p:cNvSpPr>
          <p:nvPr>
            <p:ph idx="1"/>
          </p:nvPr>
        </p:nvSpPr>
        <p:spPr>
          <a:xfrm>
            <a:off x="785037" y="1966453"/>
            <a:ext cx="10515600" cy="1446597"/>
          </a:xfrm>
        </p:spPr>
        <p:txBody>
          <a:bodyPr/>
          <a:lstStyle/>
          <a:p>
            <a:pPr algn="just"/>
            <a:r>
              <a:rPr lang="vi-VN" i="1" dirty="0"/>
              <a:t>contractarea de mărfuri, lucrări și servicii se efectuează în baza Legii </a:t>
            </a:r>
            <a:r>
              <a:rPr lang="vi-VN" i="1" dirty="0" smtClean="0"/>
              <a:t>nr.131</a:t>
            </a:r>
            <a:r>
              <a:rPr lang="ro-RO" i="1" dirty="0" smtClean="0"/>
              <a:t>/</a:t>
            </a:r>
            <a:r>
              <a:rPr lang="vi-VN" i="1" dirty="0" smtClean="0"/>
              <a:t>2015 </a:t>
            </a:r>
            <a:r>
              <a:rPr lang="vi-VN" i="1" dirty="0"/>
              <a:t>privind achizițiile publice și a altor acte normative în vigoare, în limita alocațiilor bugetare </a:t>
            </a:r>
            <a:r>
              <a:rPr lang="vi-VN" i="1" dirty="0" smtClean="0"/>
              <a:t>aprobate.</a:t>
            </a:r>
            <a:endParaRPr lang="ro-RO" i="1" dirty="0" smtClean="0"/>
          </a:p>
          <a:p>
            <a:endParaRPr lang="ro-RO" sz="1000" i="1" dirty="0"/>
          </a:p>
          <a:p>
            <a:pPr marL="0" indent="0">
              <a:buNone/>
            </a:pPr>
            <a:r>
              <a:rPr lang="ro-RO" b="1" i="1" u="sng" dirty="0" smtClean="0">
                <a:solidFill>
                  <a:schemeClr val="accent1">
                    <a:lumMod val="75000"/>
                  </a:schemeClr>
                </a:solidFill>
              </a:rPr>
              <a:t>Urmează:</a:t>
            </a:r>
          </a:p>
          <a:p>
            <a:pPr algn="just"/>
            <a:r>
              <a:rPr lang="ro-MD" dirty="0" smtClean="0"/>
              <a:t>Să se </a:t>
            </a:r>
            <a:r>
              <a:rPr lang="vi-VN" dirty="0" smtClean="0"/>
              <a:t>anali</a:t>
            </a:r>
            <a:r>
              <a:rPr lang="ro-MD" dirty="0" err="1" smtClean="0"/>
              <a:t>zeze</a:t>
            </a:r>
            <a:r>
              <a:rPr lang="vi-VN" dirty="0" smtClean="0"/>
              <a:t> </a:t>
            </a:r>
            <a:r>
              <a:rPr lang="vi-VN" dirty="0"/>
              <a:t>Forma de ieșire FP-006 „Raport operativ privind evidența contractelor (</a:t>
            </a:r>
            <a:r>
              <a:rPr lang="vi-VN" dirty="0" smtClean="0"/>
              <a:t>lei/valută</a:t>
            </a:r>
            <a:r>
              <a:rPr lang="vi-VN" dirty="0"/>
              <a:t>)”, pentru a asigura modificările de rigoare după caz (majorare/micșorare sau prelungirea termenului de  valabilitate), cu respectarea cadrului legal în </a:t>
            </a:r>
            <a:r>
              <a:rPr lang="vi-VN" dirty="0" smtClean="0"/>
              <a:t>vigoare</a:t>
            </a:r>
            <a:r>
              <a:rPr lang="ro-RO" dirty="0" smtClean="0"/>
              <a:t>.</a:t>
            </a:r>
            <a:endParaRPr lang="pt-BR" dirty="0"/>
          </a:p>
        </p:txBody>
      </p:sp>
      <p:sp>
        <p:nvSpPr>
          <p:cNvPr id="4" name="Текст 3"/>
          <p:cNvSpPr>
            <a:spLocks noGrp="1"/>
          </p:cNvSpPr>
          <p:nvPr>
            <p:ph type="body" sz="quarter" idx="13"/>
          </p:nvPr>
        </p:nvSpPr>
        <p:spPr/>
        <p:txBody>
          <a:bodyPr/>
          <a:lstStyle/>
          <a:p>
            <a:r>
              <a:rPr lang="en-US" dirty="0" err="1"/>
              <a:t>Închiderea</a:t>
            </a:r>
            <a:r>
              <a:rPr lang="en-US" dirty="0"/>
              <a:t> </a:t>
            </a:r>
            <a:r>
              <a:rPr lang="en-US" dirty="0" err="1"/>
              <a:t>anului</a:t>
            </a:r>
            <a:r>
              <a:rPr lang="en-US" dirty="0"/>
              <a:t> </a:t>
            </a:r>
            <a:r>
              <a:rPr lang="en-US" dirty="0" err="1"/>
              <a:t>bugetar</a:t>
            </a:r>
            <a:r>
              <a:rPr lang="en-US" dirty="0"/>
              <a:t> 2018</a:t>
            </a:r>
          </a:p>
          <a:p>
            <a:endParaRPr lang="ru-RU" dirty="0"/>
          </a:p>
        </p:txBody>
      </p:sp>
      <p:sp>
        <p:nvSpPr>
          <p:cNvPr id="6" name="Номер слайда 5"/>
          <p:cNvSpPr>
            <a:spLocks noGrp="1"/>
          </p:cNvSpPr>
          <p:nvPr>
            <p:ph type="sldNum" sz="quarter" idx="12"/>
          </p:nvPr>
        </p:nvSpPr>
        <p:spPr/>
        <p:txBody>
          <a:bodyPr/>
          <a:lstStyle/>
          <a:p>
            <a:fld id="{5D84065D-F351-4B03-BD91-D8A6B8D4B362}" type="slidenum">
              <a:rPr lang="en-US" smtClean="0"/>
              <a:pPr/>
              <a:t>10</a:t>
            </a:fld>
            <a:endParaRPr lang="en-US" dirty="0"/>
          </a:p>
        </p:txBody>
      </p:sp>
      <p:sp>
        <p:nvSpPr>
          <p:cNvPr id="7" name="Date Placeholder 4"/>
          <p:cNvSpPr>
            <a:spLocks noGrp="1"/>
          </p:cNvSpPr>
          <p:nvPr>
            <p:ph type="dt" sz="half" idx="10"/>
          </p:nvPr>
        </p:nvSpPr>
        <p:spPr>
          <a:xfrm>
            <a:off x="838200" y="6356350"/>
            <a:ext cx="2743200" cy="365125"/>
          </a:xfrm>
        </p:spPr>
        <p:txBody>
          <a:bodyPr/>
          <a:lstStyle/>
          <a:p>
            <a:r>
              <a:rPr lang="ro-RO" dirty="0" smtClean="0"/>
              <a:t>06.12.2018</a:t>
            </a:r>
            <a:endParaRPr lang="en-US" dirty="0"/>
          </a:p>
        </p:txBody>
      </p:sp>
    </p:spTree>
    <p:extLst>
      <p:ext uri="{BB962C8B-B14F-4D97-AF65-F5344CB8AC3E}">
        <p14:creationId xmlns:p14="http://schemas.microsoft.com/office/powerpoint/2010/main" val="19616130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vi-VN" dirty="0" smtClean="0"/>
              <a:t/>
            </a:r>
            <a:br>
              <a:rPr lang="vi-VN" dirty="0" smtClean="0"/>
            </a:br>
            <a:r>
              <a:rPr lang="ro-RO" dirty="0" smtClean="0"/>
              <a:t> </a:t>
            </a:r>
            <a:endParaRPr lang="ru-RU" dirty="0"/>
          </a:p>
        </p:txBody>
      </p:sp>
      <p:sp>
        <p:nvSpPr>
          <p:cNvPr id="3" name="Объект 2"/>
          <p:cNvSpPr>
            <a:spLocks noGrp="1"/>
          </p:cNvSpPr>
          <p:nvPr>
            <p:ph idx="1"/>
          </p:nvPr>
        </p:nvSpPr>
        <p:spPr>
          <a:xfrm>
            <a:off x="786808" y="2796593"/>
            <a:ext cx="10515600" cy="1446597"/>
          </a:xfrm>
        </p:spPr>
        <p:txBody>
          <a:bodyPr/>
          <a:lstStyle/>
          <a:p>
            <a:endParaRPr lang="ro-RO" dirty="0" smtClean="0"/>
          </a:p>
          <a:p>
            <a:pPr marL="0" indent="0">
              <a:buNone/>
            </a:pPr>
            <a:r>
              <a:rPr lang="ro-RO" b="1" i="1" u="sng" dirty="0" smtClean="0">
                <a:solidFill>
                  <a:schemeClr val="accent1">
                    <a:lumMod val="75000"/>
                  </a:schemeClr>
                </a:solidFill>
              </a:rPr>
              <a:t>Urmează:</a:t>
            </a:r>
          </a:p>
          <a:p>
            <a:pPr algn="just"/>
            <a:r>
              <a:rPr lang="ro-MD" dirty="0" smtClean="0"/>
              <a:t>Să se </a:t>
            </a:r>
            <a:r>
              <a:rPr lang="vi-VN" dirty="0" smtClean="0"/>
              <a:t>analiz</a:t>
            </a:r>
            <a:r>
              <a:rPr lang="ro-MD" dirty="0" err="1" smtClean="0"/>
              <a:t>eze</a:t>
            </a:r>
            <a:r>
              <a:rPr lang="vi-VN" dirty="0" smtClean="0"/>
              <a:t> </a:t>
            </a:r>
            <a:r>
              <a:rPr lang="vi-VN" dirty="0"/>
              <a:t>forma FP-014 „Soldurile alocațiilor bugetare</a:t>
            </a:r>
            <a:r>
              <a:rPr lang="vi-VN" dirty="0" smtClean="0"/>
              <a:t>” </a:t>
            </a:r>
            <a:r>
              <a:rPr lang="vi-VN" dirty="0"/>
              <a:t>și </a:t>
            </a:r>
            <a:r>
              <a:rPr lang="ro-MD" dirty="0" smtClean="0"/>
              <a:t>în cazul soldurilor negative, să se efectueze </a:t>
            </a:r>
            <a:r>
              <a:rPr lang="vi-VN" dirty="0" smtClean="0"/>
              <a:t>corectările </a:t>
            </a:r>
            <a:r>
              <a:rPr lang="vi-VN" dirty="0"/>
              <a:t>de rigoare </a:t>
            </a:r>
            <a:r>
              <a:rPr lang="ro-MD" dirty="0" smtClean="0"/>
              <a:t>întru</a:t>
            </a:r>
            <a:r>
              <a:rPr lang="vi-VN" dirty="0" smtClean="0"/>
              <a:t> </a:t>
            </a:r>
            <a:r>
              <a:rPr lang="vi-VN" dirty="0"/>
              <a:t>aducerea în concordanță a alocațiilor precizate pe an cu cheltuielile executate.</a:t>
            </a:r>
            <a:endParaRPr lang="pt-BR" dirty="0"/>
          </a:p>
        </p:txBody>
      </p:sp>
      <p:sp>
        <p:nvSpPr>
          <p:cNvPr id="4" name="Текст 3"/>
          <p:cNvSpPr>
            <a:spLocks noGrp="1"/>
          </p:cNvSpPr>
          <p:nvPr>
            <p:ph type="body" sz="quarter" idx="13"/>
          </p:nvPr>
        </p:nvSpPr>
        <p:spPr/>
        <p:txBody>
          <a:bodyPr/>
          <a:lstStyle/>
          <a:p>
            <a:r>
              <a:rPr lang="en-US" dirty="0" err="1"/>
              <a:t>Închiderea</a:t>
            </a:r>
            <a:r>
              <a:rPr lang="en-US" dirty="0"/>
              <a:t> </a:t>
            </a:r>
            <a:r>
              <a:rPr lang="en-US" dirty="0" err="1"/>
              <a:t>anului</a:t>
            </a:r>
            <a:r>
              <a:rPr lang="en-US" dirty="0"/>
              <a:t> </a:t>
            </a:r>
            <a:r>
              <a:rPr lang="en-US" dirty="0" err="1"/>
              <a:t>bugetar</a:t>
            </a:r>
            <a:r>
              <a:rPr lang="en-US" dirty="0"/>
              <a:t> 2018</a:t>
            </a:r>
          </a:p>
          <a:p>
            <a:endParaRPr lang="ru-RU" dirty="0"/>
          </a:p>
        </p:txBody>
      </p:sp>
      <p:sp>
        <p:nvSpPr>
          <p:cNvPr id="6" name="Номер слайда 5"/>
          <p:cNvSpPr>
            <a:spLocks noGrp="1"/>
          </p:cNvSpPr>
          <p:nvPr>
            <p:ph type="sldNum" sz="quarter" idx="12"/>
          </p:nvPr>
        </p:nvSpPr>
        <p:spPr/>
        <p:txBody>
          <a:bodyPr/>
          <a:lstStyle/>
          <a:p>
            <a:fld id="{5D84065D-F351-4B03-BD91-D8A6B8D4B362}" type="slidenum">
              <a:rPr lang="en-US" smtClean="0"/>
              <a:pPr/>
              <a:t>11</a:t>
            </a:fld>
            <a:endParaRPr lang="en-US" dirty="0"/>
          </a:p>
        </p:txBody>
      </p:sp>
      <p:sp>
        <p:nvSpPr>
          <p:cNvPr id="5" name="Прямоугольник 4"/>
          <p:cNvSpPr/>
          <p:nvPr/>
        </p:nvSpPr>
        <p:spPr>
          <a:xfrm>
            <a:off x="1027813" y="1457789"/>
            <a:ext cx="10274595" cy="1446550"/>
          </a:xfrm>
          <a:prstGeom prst="rect">
            <a:avLst/>
          </a:prstGeom>
        </p:spPr>
        <p:txBody>
          <a:bodyPr wrap="square">
            <a:spAutoFit/>
          </a:bodyPr>
          <a:lstStyle/>
          <a:p>
            <a:pPr algn="just"/>
            <a:r>
              <a:rPr lang="ro-RO" sz="2800" dirty="0" smtClean="0"/>
              <a:t>În cazul în care au fost operate </a:t>
            </a:r>
            <a:r>
              <a:rPr lang="vi-VN" sz="2800" dirty="0" smtClean="0"/>
              <a:t>modificări (</a:t>
            </a:r>
            <a:r>
              <a:rPr lang="vi-VN" sz="2800" dirty="0"/>
              <a:t>micșorarea) planurilor, fără a se ține cont de evidența cheltuielilor </a:t>
            </a:r>
            <a:r>
              <a:rPr lang="vi-VN" sz="2800" dirty="0" smtClean="0"/>
              <a:t>executate</a:t>
            </a:r>
            <a:r>
              <a:rPr lang="ro-RO" sz="2800" dirty="0" smtClean="0"/>
              <a:t>,</a:t>
            </a:r>
          </a:p>
          <a:p>
            <a:endParaRPr lang="ru-RU" sz="3200" dirty="0"/>
          </a:p>
        </p:txBody>
      </p:sp>
      <p:sp>
        <p:nvSpPr>
          <p:cNvPr id="7" name="Date Placeholder 4"/>
          <p:cNvSpPr>
            <a:spLocks noGrp="1"/>
          </p:cNvSpPr>
          <p:nvPr>
            <p:ph type="dt" sz="half" idx="10"/>
          </p:nvPr>
        </p:nvSpPr>
        <p:spPr>
          <a:xfrm>
            <a:off x="838200" y="6356350"/>
            <a:ext cx="2743200" cy="365125"/>
          </a:xfrm>
        </p:spPr>
        <p:txBody>
          <a:bodyPr/>
          <a:lstStyle/>
          <a:p>
            <a:r>
              <a:rPr lang="ro-RO" dirty="0" smtClean="0"/>
              <a:t>06.12.2018</a:t>
            </a:r>
            <a:endParaRPr lang="en-US" dirty="0"/>
          </a:p>
        </p:txBody>
      </p:sp>
    </p:spTree>
    <p:extLst>
      <p:ext uri="{BB962C8B-B14F-4D97-AF65-F5344CB8AC3E}">
        <p14:creationId xmlns:p14="http://schemas.microsoft.com/office/powerpoint/2010/main" val="7499063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715601" y="3006005"/>
            <a:ext cx="2938625" cy="338554"/>
          </a:xfrm>
          <a:prstGeom prst="rect">
            <a:avLst/>
          </a:prstGeom>
          <a:noFill/>
        </p:spPr>
        <p:txBody>
          <a:bodyPr wrap="none" rtlCol="0">
            <a:spAutoFit/>
          </a:bodyPr>
          <a:lstStyle/>
          <a:p>
            <a:r>
              <a:rPr lang="ro-RO" sz="1600" dirty="0" smtClean="0"/>
              <a:t>Pentru inform</a:t>
            </a:r>
            <a:r>
              <a:rPr lang="en-US" sz="1600" dirty="0" smtClean="0"/>
              <a:t>a</a:t>
            </a:r>
            <a:r>
              <a:rPr lang="ro-RO" sz="1600" dirty="0" smtClean="0"/>
              <a:t>ții suplimentare</a:t>
            </a:r>
            <a:endParaRPr lang="en-US" sz="1600" dirty="0"/>
          </a:p>
        </p:txBody>
      </p:sp>
      <p:sp>
        <p:nvSpPr>
          <p:cNvPr id="9" name="TextBox 8"/>
          <p:cNvSpPr txBox="1"/>
          <p:nvPr/>
        </p:nvSpPr>
        <p:spPr>
          <a:xfrm>
            <a:off x="3438526" y="3555008"/>
            <a:ext cx="5277106" cy="553998"/>
          </a:xfrm>
          <a:prstGeom prst="rect">
            <a:avLst/>
          </a:prstGeom>
          <a:noFill/>
        </p:spPr>
        <p:txBody>
          <a:bodyPr wrap="square" rtlCol="0">
            <a:spAutoFit/>
          </a:bodyPr>
          <a:lstStyle/>
          <a:p>
            <a:pPr algn="ctr"/>
            <a:r>
              <a:rPr lang="ro-RO" sz="3000" dirty="0" smtClean="0">
                <a:solidFill>
                  <a:srgbClr val="333366"/>
                </a:solidFill>
                <a:latin typeface="Lato Black" panose="020F0502020204030203" pitchFamily="34" charset="0"/>
                <a:ea typeface="Lato Black" panose="020F0502020204030203" pitchFamily="34" charset="0"/>
                <a:cs typeface="Lato Black" panose="020F0502020204030203" pitchFamily="34" charset="0"/>
              </a:rPr>
              <a:t>lena.</a:t>
            </a:r>
            <a:r>
              <a:rPr lang="en-US" sz="3000" dirty="0" smtClean="0">
                <a:solidFill>
                  <a:srgbClr val="333366"/>
                </a:solidFill>
                <a:latin typeface="Lato Black" panose="020F0502020204030203" pitchFamily="34" charset="0"/>
                <a:ea typeface="Lato Black" panose="020F0502020204030203" pitchFamily="34" charset="0"/>
                <a:cs typeface="Lato Black" panose="020F0502020204030203" pitchFamily="34" charset="0"/>
              </a:rPr>
              <a:t>p</a:t>
            </a:r>
            <a:r>
              <a:rPr lang="ro-RO" sz="3000" dirty="0" err="1" smtClean="0">
                <a:solidFill>
                  <a:srgbClr val="333366"/>
                </a:solidFill>
                <a:latin typeface="Lato Black" panose="020F0502020204030203" pitchFamily="34" charset="0"/>
                <a:ea typeface="Lato Black" panose="020F0502020204030203" pitchFamily="34" charset="0"/>
                <a:cs typeface="Lato Black" panose="020F0502020204030203" pitchFamily="34" charset="0"/>
              </a:rPr>
              <a:t>lamadeala</a:t>
            </a:r>
            <a:r>
              <a:rPr lang="en-US" sz="3000" dirty="0" smtClean="0">
                <a:solidFill>
                  <a:srgbClr val="333366"/>
                </a:solidFill>
                <a:latin typeface="Lato Black" panose="020F0502020204030203" pitchFamily="34" charset="0"/>
                <a:ea typeface="Lato Black" panose="020F0502020204030203" pitchFamily="34" charset="0"/>
                <a:cs typeface="Lato Black" panose="020F0502020204030203" pitchFamily="34" charset="0"/>
              </a:rPr>
              <a:t>@</a:t>
            </a:r>
            <a:r>
              <a:rPr lang="en-US" sz="3000" dirty="0" err="1" smtClean="0">
                <a:solidFill>
                  <a:srgbClr val="333366"/>
                </a:solidFill>
                <a:latin typeface="Lato Black" panose="020F0502020204030203" pitchFamily="34" charset="0"/>
                <a:ea typeface="Lato Black" panose="020F0502020204030203" pitchFamily="34" charset="0"/>
                <a:cs typeface="Lato Black" panose="020F0502020204030203" pitchFamily="34" charset="0"/>
              </a:rPr>
              <a:t>mf.gov.m</a:t>
            </a:r>
            <a:r>
              <a:rPr lang="ro-RO" sz="3000" dirty="0" smtClean="0">
                <a:solidFill>
                  <a:srgbClr val="333366"/>
                </a:solidFill>
                <a:latin typeface="Lato Black" panose="020F0502020204030203" pitchFamily="34" charset="0"/>
                <a:ea typeface="Lato Black" panose="020F0502020204030203" pitchFamily="34" charset="0"/>
                <a:cs typeface="Lato Black" panose="020F0502020204030203" pitchFamily="34" charset="0"/>
              </a:rPr>
              <a:t>d</a:t>
            </a:r>
            <a:endParaRPr lang="en-US" sz="3000" dirty="0">
              <a:solidFill>
                <a:srgbClr val="333366"/>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4" name="TextBox 3"/>
          <p:cNvSpPr txBox="1"/>
          <p:nvPr/>
        </p:nvSpPr>
        <p:spPr>
          <a:xfrm>
            <a:off x="3745659" y="4196999"/>
            <a:ext cx="4572000" cy="400110"/>
          </a:xfrm>
          <a:prstGeom prst="rect">
            <a:avLst/>
          </a:prstGeom>
          <a:noFill/>
        </p:spPr>
        <p:txBody>
          <a:bodyPr wrap="square" rtlCol="0">
            <a:spAutoFit/>
          </a:bodyPr>
          <a:lstStyle/>
          <a:p>
            <a:pPr algn="ctr"/>
            <a:r>
              <a:rPr lang="en-US" sz="2000" dirty="0" smtClean="0">
                <a:solidFill>
                  <a:srgbClr val="333366"/>
                </a:solidFill>
                <a:latin typeface="Lato Black" panose="020F0502020204030203" pitchFamily="34" charset="0"/>
                <a:ea typeface="Lato Black" panose="020F0502020204030203" pitchFamily="34" charset="0"/>
                <a:cs typeface="Lato Black" panose="020F0502020204030203" pitchFamily="34" charset="0"/>
              </a:rPr>
              <a:t>(+373) 22 26 </a:t>
            </a:r>
            <a:r>
              <a:rPr lang="ro-RO" sz="2000" dirty="0" smtClean="0">
                <a:solidFill>
                  <a:srgbClr val="333366"/>
                </a:solidFill>
                <a:latin typeface="Lato Black" panose="020F0502020204030203" pitchFamily="34" charset="0"/>
                <a:ea typeface="Lato Black" panose="020F0502020204030203" pitchFamily="34" charset="0"/>
                <a:cs typeface="Lato Black" panose="020F0502020204030203" pitchFamily="34" charset="0"/>
              </a:rPr>
              <a:t>26</a:t>
            </a:r>
            <a:r>
              <a:rPr lang="en-US" sz="2000" dirty="0" smtClean="0">
                <a:solidFill>
                  <a:srgbClr val="333366"/>
                </a:solidFill>
                <a:latin typeface="Lato Black" panose="020F0502020204030203" pitchFamily="34" charset="0"/>
                <a:ea typeface="Lato Black" panose="020F0502020204030203" pitchFamily="34" charset="0"/>
                <a:cs typeface="Lato Black" panose="020F0502020204030203" pitchFamily="34" charset="0"/>
              </a:rPr>
              <a:t> </a:t>
            </a:r>
            <a:r>
              <a:rPr lang="ro-RO" sz="2000" dirty="0" smtClean="0">
                <a:solidFill>
                  <a:srgbClr val="333366"/>
                </a:solidFill>
                <a:latin typeface="Lato Black" panose="020F0502020204030203" pitchFamily="34" charset="0"/>
                <a:ea typeface="Lato Black" panose="020F0502020204030203" pitchFamily="34" charset="0"/>
                <a:cs typeface="Lato Black" panose="020F0502020204030203" pitchFamily="34" charset="0"/>
              </a:rPr>
              <a:t>59</a:t>
            </a:r>
            <a:endParaRPr lang="en-US" sz="2000" dirty="0">
              <a:solidFill>
                <a:srgbClr val="333366"/>
              </a:solidFill>
              <a:latin typeface="Lato Black" panose="020F0502020204030203" pitchFamily="34" charset="0"/>
              <a:ea typeface="Lato Black" panose="020F0502020204030203" pitchFamily="34" charset="0"/>
              <a:cs typeface="Lato Black" panose="020F0502020204030203" pitchFamily="34" charset="0"/>
            </a:endParaRPr>
          </a:p>
        </p:txBody>
      </p:sp>
    </p:spTree>
    <p:extLst>
      <p:ext uri="{BB962C8B-B14F-4D97-AF65-F5344CB8AC3E}">
        <p14:creationId xmlns:p14="http://schemas.microsoft.com/office/powerpoint/2010/main" val="398116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8544" y="1062315"/>
            <a:ext cx="10515600" cy="669890"/>
          </a:xfrm>
        </p:spPr>
        <p:txBody>
          <a:bodyPr/>
          <a:lstStyle/>
          <a:p>
            <a:pPr marL="514350" indent="-514350"/>
            <a:r>
              <a:rPr lang="ro-RO" b="1" dirty="0" smtClean="0"/>
              <a:t>Cadrul normativ:</a:t>
            </a:r>
            <a:r>
              <a:rPr lang="ro-RO" dirty="0" smtClean="0"/>
              <a:t/>
            </a:r>
            <a:br>
              <a:rPr lang="ro-RO" dirty="0" smtClean="0"/>
            </a:br>
            <a:endParaRPr lang="en-US" dirty="0" smtClean="0"/>
          </a:p>
        </p:txBody>
      </p:sp>
      <p:sp>
        <p:nvSpPr>
          <p:cNvPr id="3" name="Объект 2"/>
          <p:cNvSpPr>
            <a:spLocks noGrp="1"/>
          </p:cNvSpPr>
          <p:nvPr>
            <p:ph idx="1"/>
          </p:nvPr>
        </p:nvSpPr>
        <p:spPr>
          <a:xfrm>
            <a:off x="704738" y="1855527"/>
            <a:ext cx="10895859" cy="4809500"/>
          </a:xfrm>
        </p:spPr>
        <p:txBody>
          <a:bodyPr/>
          <a:lstStyle/>
          <a:p>
            <a:r>
              <a:rPr lang="ro-RO" dirty="0" smtClean="0"/>
              <a:t>Legea finanţelor publice şi responsabilităţii bugetar-fiscale nr.181</a:t>
            </a:r>
            <a:r>
              <a:rPr lang="en-US" dirty="0" smtClean="0"/>
              <a:t>/</a:t>
            </a:r>
            <a:r>
              <a:rPr lang="ro-RO" dirty="0" smtClean="0"/>
              <a:t>2014 </a:t>
            </a:r>
            <a:r>
              <a:rPr lang="ro-RO" i="1" dirty="0" smtClean="0"/>
              <a:t>(MO nr.223-230/519 din 8.08.2014); </a:t>
            </a:r>
          </a:p>
          <a:p>
            <a:r>
              <a:rPr lang="ro-RO" dirty="0" smtClean="0"/>
              <a:t> Legea nr.397-XV</a:t>
            </a:r>
            <a:r>
              <a:rPr lang="en-US" dirty="0" smtClean="0"/>
              <a:t>/</a:t>
            </a:r>
            <a:r>
              <a:rPr lang="ro-RO" dirty="0" smtClean="0"/>
              <a:t>2003 privind finanţele publice locale </a:t>
            </a:r>
            <a:r>
              <a:rPr lang="ro-RO" i="1" dirty="0" smtClean="0"/>
              <a:t>(MO nr.397-399/703 din 31.12.2014); </a:t>
            </a:r>
          </a:p>
          <a:p>
            <a:r>
              <a:rPr lang="vi-VN" dirty="0" smtClean="0"/>
              <a:t>Normel</a:t>
            </a:r>
            <a:r>
              <a:rPr lang="ro-RO" dirty="0" smtClean="0"/>
              <a:t>e</a:t>
            </a:r>
            <a:r>
              <a:rPr lang="vi-VN" dirty="0" smtClean="0"/>
              <a:t> </a:t>
            </a:r>
            <a:r>
              <a:rPr lang="vi-VN" dirty="0"/>
              <a:t>metodologice privind executarea de casă a bugetelor componente ale bugetului public național și a mijloacelor extrabugetare prin sistemul trezorerial al Ministerului Finanțelor, aprobate prin ordinul Ministerului Finanțelor nr.215 </a:t>
            </a:r>
            <a:r>
              <a:rPr lang="ro-RO" dirty="0" smtClean="0"/>
              <a:t>/</a:t>
            </a:r>
            <a:r>
              <a:rPr lang="vi-VN" dirty="0" smtClean="0"/>
              <a:t>2015</a:t>
            </a:r>
            <a:r>
              <a:rPr lang="ro-RO" dirty="0"/>
              <a:t> </a:t>
            </a:r>
            <a:r>
              <a:rPr lang="ro-RO" i="1" dirty="0"/>
              <a:t>(MO nr. </a:t>
            </a:r>
            <a:r>
              <a:rPr lang="ro-RO" i="1" dirty="0" smtClean="0"/>
              <a:t>377-391 din 31.12.2015 ).</a:t>
            </a:r>
          </a:p>
        </p:txBody>
      </p:sp>
      <p:sp>
        <p:nvSpPr>
          <p:cNvPr id="4" name="Текст 3"/>
          <p:cNvSpPr>
            <a:spLocks noGrp="1"/>
          </p:cNvSpPr>
          <p:nvPr>
            <p:ph type="body" sz="quarter" idx="13"/>
          </p:nvPr>
        </p:nvSpPr>
        <p:spPr>
          <a:xfrm>
            <a:off x="6348413" y="260770"/>
            <a:ext cx="5088411" cy="343387"/>
          </a:xfrm>
        </p:spPr>
        <p:txBody>
          <a:bodyPr/>
          <a:lstStyle/>
          <a:p>
            <a:pPr marL="514350" indent="-514350"/>
            <a:r>
              <a:rPr lang="ro-RO" dirty="0" smtClean="0"/>
              <a:t>Închiderea anului bugetar 2018</a:t>
            </a:r>
            <a:endParaRPr lang="en-US" dirty="0" smtClean="0"/>
          </a:p>
        </p:txBody>
      </p:sp>
      <p:sp>
        <p:nvSpPr>
          <p:cNvPr id="6" name="Номер слайда 5"/>
          <p:cNvSpPr>
            <a:spLocks noGrp="1"/>
          </p:cNvSpPr>
          <p:nvPr>
            <p:ph type="sldNum" sz="quarter" idx="12"/>
          </p:nvPr>
        </p:nvSpPr>
        <p:spPr/>
        <p:txBody>
          <a:bodyPr/>
          <a:lstStyle/>
          <a:p>
            <a:fld id="{5D84065D-F351-4B03-BD91-D8A6B8D4B362}" type="slidenum">
              <a:rPr lang="en-US" smtClean="0"/>
              <a:pPr/>
              <a:t>2</a:t>
            </a:fld>
            <a:endParaRPr lang="en-US" dirty="0"/>
          </a:p>
        </p:txBody>
      </p:sp>
      <p:sp>
        <p:nvSpPr>
          <p:cNvPr id="7" name="Date Placeholder 4"/>
          <p:cNvSpPr>
            <a:spLocks noGrp="1"/>
          </p:cNvSpPr>
          <p:nvPr>
            <p:ph type="dt" sz="half" idx="10"/>
          </p:nvPr>
        </p:nvSpPr>
        <p:spPr/>
        <p:txBody>
          <a:bodyPr/>
          <a:lstStyle/>
          <a:p>
            <a:r>
              <a:rPr lang="ro-RO" dirty="0" smtClean="0"/>
              <a:t>06.12.2018</a:t>
            </a:r>
            <a:endParaRPr lang="en-US" dirty="0"/>
          </a:p>
        </p:txBody>
      </p:sp>
    </p:spTree>
    <p:extLst>
      <p:ext uri="{BB962C8B-B14F-4D97-AF65-F5344CB8AC3E}">
        <p14:creationId xmlns:p14="http://schemas.microsoft.com/office/powerpoint/2010/main" val="6024254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0604" y="1032164"/>
            <a:ext cx="10515600" cy="669890"/>
          </a:xfrm>
        </p:spPr>
        <p:txBody>
          <a:bodyPr/>
          <a:lstStyle/>
          <a:p>
            <a:pPr marL="514350" indent="-514350"/>
            <a:r>
              <a:rPr lang="vi-VN" b="1" dirty="0" smtClean="0"/>
              <a:t>Leg</a:t>
            </a:r>
            <a:r>
              <a:rPr lang="en-US" b="1" dirty="0" err="1" smtClean="0"/>
              <a:t>ea</a:t>
            </a:r>
            <a:r>
              <a:rPr lang="vi-VN" b="1" dirty="0" smtClean="0"/>
              <a:t> </a:t>
            </a:r>
            <a:r>
              <a:rPr lang="vi-VN" b="1" dirty="0"/>
              <a:t>finanţelor publice şi responsabilităţii bugetar-fiscale nr.181/2014 </a:t>
            </a:r>
            <a:r>
              <a:rPr lang="en-US" b="1" dirty="0" smtClean="0"/>
              <a:t> </a:t>
            </a:r>
            <a:endParaRPr lang="en-US" dirty="0" smtClean="0"/>
          </a:p>
        </p:txBody>
      </p:sp>
      <p:sp>
        <p:nvSpPr>
          <p:cNvPr id="6" name="Номер слайда 5"/>
          <p:cNvSpPr>
            <a:spLocks noGrp="1"/>
          </p:cNvSpPr>
          <p:nvPr>
            <p:ph type="sldNum" sz="quarter" idx="12"/>
          </p:nvPr>
        </p:nvSpPr>
        <p:spPr/>
        <p:txBody>
          <a:bodyPr/>
          <a:lstStyle/>
          <a:p>
            <a:fld id="{5D84065D-F351-4B03-BD91-D8A6B8D4B362}" type="slidenum">
              <a:rPr lang="en-US" smtClean="0"/>
              <a:pPr/>
              <a:t>3</a:t>
            </a:fld>
            <a:endParaRPr lang="en-US" dirty="0"/>
          </a:p>
        </p:txBody>
      </p:sp>
      <p:sp>
        <p:nvSpPr>
          <p:cNvPr id="5" name="Прямоугольник 4"/>
          <p:cNvSpPr/>
          <p:nvPr/>
        </p:nvSpPr>
        <p:spPr>
          <a:xfrm>
            <a:off x="850604" y="2044855"/>
            <a:ext cx="10207256" cy="3985706"/>
          </a:xfrm>
          <a:prstGeom prst="rect">
            <a:avLst/>
          </a:prstGeom>
        </p:spPr>
        <p:txBody>
          <a:bodyPr wrap="square">
            <a:spAutoFit/>
          </a:bodyPr>
          <a:lstStyle/>
          <a:p>
            <a:pPr algn="just"/>
            <a:r>
              <a:rPr lang="vi-VN" sz="2000" dirty="0"/>
              <a:t> </a:t>
            </a:r>
            <a:r>
              <a:rPr lang="vi-VN" sz="2300" b="1" dirty="0"/>
              <a:t>Articolul 70. Încheierea anului </a:t>
            </a:r>
            <a:r>
              <a:rPr lang="vi-VN" sz="2300" b="1" dirty="0" smtClean="0"/>
              <a:t>bugetar</a:t>
            </a:r>
            <a:endParaRPr lang="ro-RO" sz="2300" b="1" dirty="0" smtClean="0"/>
          </a:p>
          <a:p>
            <a:pPr algn="just"/>
            <a:r>
              <a:rPr lang="ro-RO" sz="2300" dirty="0" smtClean="0"/>
              <a:t>    </a:t>
            </a:r>
            <a:r>
              <a:rPr lang="vi-VN" sz="2300" dirty="0" smtClean="0"/>
              <a:t>(</a:t>
            </a:r>
            <a:r>
              <a:rPr lang="vi-VN" sz="2300" dirty="0"/>
              <a:t>1) În ultima zi lucrătoare a anului bugetar nu se efectuează operaţiuni de încasări şi plăţi, ci doar operaţiuni interne şi de încheiere a anului bugetar.</a:t>
            </a:r>
          </a:p>
          <a:p>
            <a:pPr algn="just"/>
            <a:r>
              <a:rPr lang="vi-VN" sz="2300" dirty="0" smtClean="0"/>
              <a:t>    </a:t>
            </a:r>
            <a:r>
              <a:rPr lang="vi-VN" sz="2300" dirty="0"/>
              <a:t>(2) La data încheierii anului bugetar alocaţiile bugetare nevalorificate, precum şi soldurile de mijloace băneşti din conturile trezoreriale ale autorităţilor/instituţiilor bugetare se închid, cu excepţia soldurilor proiectelor finanţate din surse externe.</a:t>
            </a:r>
          </a:p>
          <a:p>
            <a:pPr algn="just"/>
            <a:r>
              <a:rPr lang="vi-VN" sz="2300" dirty="0" smtClean="0"/>
              <a:t>    </a:t>
            </a:r>
            <a:r>
              <a:rPr lang="vi-VN" sz="2300" dirty="0"/>
              <a:t>(4) Soldurile de mijloace băneşti din conturile bugetelor componente ale bugetului public naţional, înregistrate la data încheierii anului bugetar, sînt tranzitorii pe anul bugetar următor şi  sînt accesibile spre utilizare la acoperirea deficitului în limitele prevăzute de legile/deciziile bugetare anuale</a:t>
            </a:r>
            <a:r>
              <a:rPr lang="vi-VN" sz="2300" dirty="0" smtClean="0"/>
              <a:t>.</a:t>
            </a:r>
            <a:endParaRPr lang="vi-VN" sz="2300" dirty="0"/>
          </a:p>
        </p:txBody>
      </p:sp>
      <p:sp>
        <p:nvSpPr>
          <p:cNvPr id="9" name="Текст 3"/>
          <p:cNvSpPr txBox="1">
            <a:spLocks/>
          </p:cNvSpPr>
          <p:nvPr/>
        </p:nvSpPr>
        <p:spPr>
          <a:xfrm>
            <a:off x="6890673" y="260769"/>
            <a:ext cx="5088411" cy="343387"/>
          </a:xfrm>
          <a:prstGeom prst="rect">
            <a:avLst/>
          </a:prstGeom>
        </p:spPr>
        <p:txBody>
          <a:bodyPr/>
          <a:lstStyle>
            <a:lvl1pPr marL="0" indent="0" algn="r" defTabSz="914400" rtl="0" eaLnBrk="1" latinLnBrk="0" hangingPunct="1">
              <a:lnSpc>
                <a:spcPct val="90000"/>
              </a:lnSpc>
              <a:spcBef>
                <a:spcPts val="1000"/>
              </a:spcBef>
              <a:buFont typeface="Arial" panose="020B0604020202020204" pitchFamily="34" charset="0"/>
              <a:buNone/>
              <a:defRPr sz="1800" kern="1200" baseline="0">
                <a:solidFill>
                  <a:schemeClr val="tx1"/>
                </a:solidFill>
                <a:latin typeface="Lato Thin" panose="020F0502020204030203" pitchFamily="34" charset="0"/>
                <a:ea typeface="Lato Thin" panose="020F0502020204030203" pitchFamily="34" charset="0"/>
                <a:cs typeface="Lato Thin"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r>
              <a:rPr lang="ro-RO" dirty="0" smtClean="0"/>
              <a:t>Închiderea anului bugetar 2018</a:t>
            </a:r>
            <a:endParaRPr lang="en-US" dirty="0" smtClean="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5988" y="3243263"/>
            <a:ext cx="2743200"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Date Placeholder 4"/>
          <p:cNvSpPr>
            <a:spLocks noGrp="1"/>
          </p:cNvSpPr>
          <p:nvPr>
            <p:ph type="dt" sz="half" idx="10"/>
          </p:nvPr>
        </p:nvSpPr>
        <p:spPr>
          <a:xfrm>
            <a:off x="838200" y="6356350"/>
            <a:ext cx="2743200" cy="365125"/>
          </a:xfrm>
        </p:spPr>
        <p:txBody>
          <a:bodyPr/>
          <a:lstStyle/>
          <a:p>
            <a:r>
              <a:rPr lang="ro-RO" dirty="0" smtClean="0"/>
              <a:t>06.12.2018</a:t>
            </a:r>
            <a:endParaRPr lang="en-US" dirty="0"/>
          </a:p>
        </p:txBody>
      </p:sp>
    </p:spTree>
    <p:extLst>
      <p:ext uri="{BB962C8B-B14F-4D97-AF65-F5344CB8AC3E}">
        <p14:creationId xmlns:p14="http://schemas.microsoft.com/office/powerpoint/2010/main" val="6024254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01479"/>
            <a:ext cx="10515600" cy="838386"/>
          </a:xfrm>
        </p:spPr>
        <p:txBody>
          <a:bodyPr/>
          <a:lstStyle/>
          <a:p>
            <a:r>
              <a:rPr lang="vi-VN" b="1" dirty="0">
                <a:latin typeface="+mn-lt"/>
                <a:cs typeface="Times New Roman" pitchFamily="18" charset="0"/>
              </a:rPr>
              <a:t>Hotărîrea de Guvern nr. </a:t>
            </a:r>
            <a:r>
              <a:rPr lang="vi-VN" b="1" dirty="0" smtClean="0">
                <a:latin typeface="+mn-lt"/>
                <a:cs typeface="Times New Roman" pitchFamily="18" charset="0"/>
              </a:rPr>
              <a:t>89</a:t>
            </a:r>
            <a:r>
              <a:rPr lang="en-US" b="1" dirty="0" smtClean="0">
                <a:latin typeface="+mn-lt"/>
                <a:cs typeface="Times New Roman" pitchFamily="18" charset="0"/>
              </a:rPr>
              <a:t>/</a:t>
            </a:r>
            <a:r>
              <a:rPr lang="vi-VN" b="1" dirty="0" smtClean="0">
                <a:latin typeface="+mn-lt"/>
                <a:cs typeface="Times New Roman" pitchFamily="18" charset="0"/>
              </a:rPr>
              <a:t>2018 </a:t>
            </a:r>
            <a:r>
              <a:rPr lang="vi-VN" b="1" dirty="0">
                <a:latin typeface="+mn-lt"/>
                <a:cs typeface="Times New Roman" pitchFamily="18" charset="0"/>
              </a:rPr>
              <a:t>"Cu privire la transferul unor zile de odihnă în anul 2018"</a:t>
            </a:r>
            <a:endParaRPr lang="en-US" dirty="0">
              <a:latin typeface="+mn-lt"/>
            </a:endParaRPr>
          </a:p>
        </p:txBody>
      </p:sp>
      <p:sp>
        <p:nvSpPr>
          <p:cNvPr id="3" name="Content Placeholder 2"/>
          <p:cNvSpPr>
            <a:spLocks noGrp="1"/>
          </p:cNvSpPr>
          <p:nvPr>
            <p:ph idx="1"/>
          </p:nvPr>
        </p:nvSpPr>
        <p:spPr>
          <a:xfrm>
            <a:off x="648586" y="2743200"/>
            <a:ext cx="11203543" cy="3785666"/>
          </a:xfrm>
        </p:spPr>
        <p:txBody>
          <a:bodyPr/>
          <a:lstStyle/>
          <a:p>
            <a:r>
              <a:rPr lang="vi-VN" dirty="0"/>
              <a:t> </a:t>
            </a:r>
            <a:r>
              <a:rPr lang="en-US" dirty="0" smtClean="0"/>
              <a:t>z</a:t>
            </a:r>
            <a:r>
              <a:rPr lang="vi-VN" dirty="0" smtClean="0"/>
              <a:t>ilele </a:t>
            </a:r>
            <a:r>
              <a:rPr lang="vi-VN" dirty="0"/>
              <a:t>de </a:t>
            </a:r>
            <a:r>
              <a:rPr lang="vi-VN" b="1" i="1" dirty="0" smtClean="0">
                <a:solidFill>
                  <a:schemeClr val="accent1">
                    <a:lumMod val="60000"/>
                    <a:lumOff val="40000"/>
                  </a:schemeClr>
                </a:solidFill>
              </a:rPr>
              <a:t>24 </a:t>
            </a:r>
            <a:r>
              <a:rPr lang="vi-VN" dirty="0"/>
              <a:t>și </a:t>
            </a:r>
            <a:r>
              <a:rPr lang="vi-VN" b="1" i="1" dirty="0">
                <a:solidFill>
                  <a:schemeClr val="accent1">
                    <a:lumMod val="60000"/>
                    <a:lumOff val="40000"/>
                  </a:schemeClr>
                </a:solidFill>
              </a:rPr>
              <a:t>31 decembrie 2018</a:t>
            </a:r>
            <a:r>
              <a:rPr lang="vi-VN" i="1" dirty="0"/>
              <a:t> </a:t>
            </a:r>
            <a:r>
              <a:rPr lang="en-US" dirty="0" smtClean="0"/>
              <a:t>- </a:t>
            </a:r>
            <a:r>
              <a:rPr lang="vi-VN" dirty="0" smtClean="0"/>
              <a:t>zile </a:t>
            </a:r>
            <a:r>
              <a:rPr lang="vi-VN" dirty="0"/>
              <a:t>de </a:t>
            </a:r>
            <a:r>
              <a:rPr lang="vi-VN" dirty="0" smtClean="0"/>
              <a:t>odihnă</a:t>
            </a:r>
            <a:r>
              <a:rPr lang="ro-RO" dirty="0" smtClean="0"/>
              <a:t>;</a:t>
            </a:r>
            <a:endParaRPr lang="en-US" dirty="0" smtClean="0"/>
          </a:p>
          <a:p>
            <a:endParaRPr lang="en-US" dirty="0" smtClean="0"/>
          </a:p>
          <a:p>
            <a:r>
              <a:rPr lang="ro-RO" dirty="0" smtClean="0"/>
              <a:t> </a:t>
            </a:r>
            <a:r>
              <a:rPr lang="vi-VN" dirty="0" smtClean="0"/>
              <a:t>zilele </a:t>
            </a:r>
            <a:r>
              <a:rPr lang="vi-VN" dirty="0"/>
              <a:t>de </a:t>
            </a:r>
            <a:r>
              <a:rPr lang="vi-VN" b="1" i="1" dirty="0" smtClean="0">
                <a:solidFill>
                  <a:schemeClr val="accent1">
                    <a:lumMod val="60000"/>
                    <a:lumOff val="40000"/>
                  </a:schemeClr>
                </a:solidFill>
              </a:rPr>
              <a:t>8 </a:t>
            </a:r>
            <a:r>
              <a:rPr lang="vi-VN" dirty="0"/>
              <a:t>și </a:t>
            </a:r>
            <a:r>
              <a:rPr lang="vi-VN" b="1" i="1" dirty="0">
                <a:solidFill>
                  <a:schemeClr val="accent1">
                    <a:lumMod val="60000"/>
                    <a:lumOff val="40000"/>
                  </a:schemeClr>
                </a:solidFill>
              </a:rPr>
              <a:t>15 decembrie 2018 </a:t>
            </a:r>
            <a:r>
              <a:rPr lang="ro-RO" dirty="0" smtClean="0"/>
              <a:t>- </a:t>
            </a:r>
            <a:r>
              <a:rPr lang="vi-VN" dirty="0" smtClean="0"/>
              <a:t>zile </a:t>
            </a:r>
            <a:r>
              <a:rPr lang="vi-VN" dirty="0"/>
              <a:t>lucrătoare.</a:t>
            </a:r>
            <a:endParaRPr lang="en-US" dirty="0"/>
          </a:p>
        </p:txBody>
      </p:sp>
      <p:sp>
        <p:nvSpPr>
          <p:cNvPr id="6" name="Slide Number Placeholder 5"/>
          <p:cNvSpPr>
            <a:spLocks noGrp="1"/>
          </p:cNvSpPr>
          <p:nvPr>
            <p:ph type="sldNum" sz="quarter" idx="12"/>
          </p:nvPr>
        </p:nvSpPr>
        <p:spPr/>
        <p:txBody>
          <a:bodyPr/>
          <a:lstStyle/>
          <a:p>
            <a:fld id="{5D84065D-F351-4B03-BD91-D8A6B8D4B362}" type="slidenum">
              <a:rPr lang="en-US" smtClean="0"/>
              <a:pPr/>
              <a:t>4</a:t>
            </a:fld>
            <a:endParaRPr lang="en-US" dirty="0"/>
          </a:p>
        </p:txBody>
      </p:sp>
      <p:sp>
        <p:nvSpPr>
          <p:cNvPr id="7" name="Текст 6"/>
          <p:cNvSpPr>
            <a:spLocks noGrp="1"/>
          </p:cNvSpPr>
          <p:nvPr>
            <p:ph type="body" sz="quarter" idx="13"/>
          </p:nvPr>
        </p:nvSpPr>
        <p:spPr/>
        <p:txBody>
          <a:bodyPr/>
          <a:lstStyle/>
          <a:p>
            <a:r>
              <a:rPr lang="en-US" dirty="0" err="1"/>
              <a:t>Închiderea</a:t>
            </a:r>
            <a:r>
              <a:rPr lang="en-US" dirty="0"/>
              <a:t> </a:t>
            </a:r>
            <a:r>
              <a:rPr lang="en-US" dirty="0" err="1"/>
              <a:t>anului</a:t>
            </a:r>
            <a:r>
              <a:rPr lang="en-US" dirty="0"/>
              <a:t> </a:t>
            </a:r>
            <a:r>
              <a:rPr lang="en-US" dirty="0" err="1"/>
              <a:t>bugetar</a:t>
            </a:r>
            <a:r>
              <a:rPr lang="en-US" dirty="0"/>
              <a:t> 2018</a:t>
            </a:r>
          </a:p>
          <a:p>
            <a:endParaRPr lang="ru-RU" dirty="0"/>
          </a:p>
        </p:txBody>
      </p:sp>
      <p:sp>
        <p:nvSpPr>
          <p:cNvPr id="8" name="Date Placeholder 4"/>
          <p:cNvSpPr>
            <a:spLocks noGrp="1"/>
          </p:cNvSpPr>
          <p:nvPr>
            <p:ph type="dt" sz="half" idx="10"/>
          </p:nvPr>
        </p:nvSpPr>
        <p:spPr>
          <a:xfrm>
            <a:off x="838200" y="6356350"/>
            <a:ext cx="2743200" cy="365125"/>
          </a:xfrm>
        </p:spPr>
        <p:txBody>
          <a:bodyPr/>
          <a:lstStyle/>
          <a:p>
            <a:r>
              <a:rPr lang="ro-RO" dirty="0" smtClean="0"/>
              <a:t>06.12.2018</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title"/>
          </p:nvPr>
        </p:nvSpPr>
        <p:spPr bwMode="auto">
          <a:xfrm>
            <a:off x="715370" y="925054"/>
            <a:ext cx="10515600" cy="1325563"/>
          </a:xfrm>
          <a:noFill/>
        </p:spPr>
        <p:txBody>
          <a:bodyPr wrap="square" numCol="1" anchorCtr="0" compatLnSpc="1">
            <a:prstTxWarp prst="textNoShape">
              <a:avLst/>
            </a:prstTxWarp>
          </a:bodyPr>
          <a:lstStyle/>
          <a:p>
            <a:pPr marL="838200" indent="-838200" algn="ctr"/>
            <a:r>
              <a:rPr lang="en-US" b="1" dirty="0" err="1" smtClean="0">
                <a:ln>
                  <a:noFill/>
                </a:ln>
                <a:solidFill>
                  <a:srgbClr val="0070C0"/>
                </a:solidFill>
                <a:effectLst/>
              </a:rPr>
              <a:t>Decembrie</a:t>
            </a:r>
            <a:r>
              <a:rPr lang="en-US" b="1" dirty="0" smtClean="0">
                <a:ln>
                  <a:noFill/>
                </a:ln>
                <a:solidFill>
                  <a:srgbClr val="0070C0"/>
                </a:solidFill>
                <a:effectLst/>
              </a:rPr>
              <a:t> 2018</a:t>
            </a:r>
            <a:r>
              <a:rPr lang="ro-RO" b="1" dirty="0" smtClean="0">
                <a:ln>
                  <a:noFill/>
                </a:ln>
                <a:effectLst/>
              </a:rPr>
              <a:t/>
            </a:r>
            <a:br>
              <a:rPr lang="ro-RO" b="1" dirty="0" smtClean="0">
                <a:ln>
                  <a:noFill/>
                </a:ln>
                <a:effectLst/>
              </a:rPr>
            </a:br>
            <a:endParaRPr lang="ru-RU" b="1" dirty="0" smtClean="0">
              <a:ln>
                <a:noFill/>
              </a:ln>
              <a:effectLst/>
            </a:endParaRPr>
          </a:p>
        </p:txBody>
      </p:sp>
      <p:sp>
        <p:nvSpPr>
          <p:cNvPr id="113667" name="Rectangle 3"/>
          <p:cNvSpPr>
            <a:spLocks noGrp="1"/>
          </p:cNvSpPr>
          <p:nvPr>
            <p:ph type="body" sz="quarter" idx="13"/>
          </p:nvPr>
        </p:nvSpPr>
        <p:spPr/>
        <p:txBody>
          <a:bodyPr/>
          <a:lstStyle/>
          <a:p>
            <a:pPr>
              <a:buFont typeface="Wingdings 2" pitchFamily="18" charset="2"/>
              <a:buNone/>
            </a:pPr>
            <a:r>
              <a:rPr lang="ro-RO" dirty="0" smtClean="0"/>
              <a:t> </a:t>
            </a:r>
            <a:endParaRPr lang="ru-RU" dirty="0" smtClean="0"/>
          </a:p>
        </p:txBody>
      </p:sp>
      <p:sp>
        <p:nvSpPr>
          <p:cNvPr id="26" name="Slide Number Placeholder 17"/>
          <p:cNvSpPr>
            <a:spLocks noGrp="1"/>
          </p:cNvSpPr>
          <p:nvPr>
            <p:ph type="sldNum" sz="quarter" idx="12"/>
          </p:nvPr>
        </p:nvSpPr>
        <p:spPr>
          <a:xfrm>
            <a:off x="11502236" y="6492875"/>
            <a:ext cx="372836" cy="365125"/>
          </a:xfrm>
        </p:spPr>
        <p:txBody>
          <a:bodyPr/>
          <a:lstStyle/>
          <a:p>
            <a:pPr>
              <a:defRPr/>
            </a:pPr>
            <a:fld id="{9CD43101-4E7F-4008-AB22-DC5ADEE48C14}" type="slidenum">
              <a:rPr lang="ru-RU"/>
              <a:pPr>
                <a:defRPr/>
              </a:pPr>
              <a:t>5</a:t>
            </a:fld>
            <a:endParaRPr lang="ru-RU"/>
          </a:p>
        </p:txBody>
      </p:sp>
      <p:sp>
        <p:nvSpPr>
          <p:cNvPr id="13" name="Rectangle 12"/>
          <p:cNvSpPr/>
          <p:nvPr/>
        </p:nvSpPr>
        <p:spPr>
          <a:xfrm>
            <a:off x="8557019" y="248309"/>
            <a:ext cx="3365024" cy="369332"/>
          </a:xfrm>
          <a:prstGeom prst="rect">
            <a:avLst/>
          </a:prstGeom>
        </p:spPr>
        <p:txBody>
          <a:bodyPr wrap="none">
            <a:spAutoFit/>
          </a:bodyPr>
          <a:lstStyle/>
          <a:p>
            <a:r>
              <a:rPr lang="ro-RO" dirty="0"/>
              <a:t>Închiderea anului bugetar 2018</a:t>
            </a:r>
          </a:p>
        </p:txBody>
      </p:sp>
      <p:graphicFrame>
        <p:nvGraphicFramePr>
          <p:cNvPr id="2" name="Таблица 1"/>
          <p:cNvGraphicFramePr>
            <a:graphicFrameLocks noGrp="1"/>
          </p:cNvGraphicFramePr>
          <p:nvPr>
            <p:extLst>
              <p:ext uri="{D42A27DB-BD31-4B8C-83A1-F6EECF244321}">
                <p14:modId xmlns:p14="http://schemas.microsoft.com/office/powerpoint/2010/main" val="961834491"/>
              </p:ext>
            </p:extLst>
          </p:nvPr>
        </p:nvGraphicFramePr>
        <p:xfrm>
          <a:off x="1836570" y="1307804"/>
          <a:ext cx="7634172" cy="4053840"/>
        </p:xfrm>
        <a:graphic>
          <a:graphicData uri="http://schemas.openxmlformats.org/drawingml/2006/table">
            <a:tbl>
              <a:tblPr firstRow="1" bandRow="1">
                <a:tableStyleId>{5940675A-B579-460E-94D1-54222C63F5DA}</a:tableStyleId>
              </a:tblPr>
              <a:tblGrid>
                <a:gridCol w="1090596">
                  <a:extLst>
                    <a:ext uri="{9D8B030D-6E8A-4147-A177-3AD203B41FA5}">
                      <a16:colId xmlns:a16="http://schemas.microsoft.com/office/drawing/2014/main" val="20000"/>
                    </a:ext>
                  </a:extLst>
                </a:gridCol>
                <a:gridCol w="1090596">
                  <a:extLst>
                    <a:ext uri="{9D8B030D-6E8A-4147-A177-3AD203B41FA5}">
                      <a16:colId xmlns:a16="http://schemas.microsoft.com/office/drawing/2014/main" val="20001"/>
                    </a:ext>
                  </a:extLst>
                </a:gridCol>
                <a:gridCol w="1026691">
                  <a:extLst>
                    <a:ext uri="{9D8B030D-6E8A-4147-A177-3AD203B41FA5}">
                      <a16:colId xmlns:a16="http://schemas.microsoft.com/office/drawing/2014/main" val="20002"/>
                    </a:ext>
                  </a:extLst>
                </a:gridCol>
                <a:gridCol w="1154501">
                  <a:extLst>
                    <a:ext uri="{9D8B030D-6E8A-4147-A177-3AD203B41FA5}">
                      <a16:colId xmlns:a16="http://schemas.microsoft.com/office/drawing/2014/main" val="20003"/>
                    </a:ext>
                  </a:extLst>
                </a:gridCol>
                <a:gridCol w="1090596">
                  <a:extLst>
                    <a:ext uri="{9D8B030D-6E8A-4147-A177-3AD203B41FA5}">
                      <a16:colId xmlns:a16="http://schemas.microsoft.com/office/drawing/2014/main" val="20004"/>
                    </a:ext>
                  </a:extLst>
                </a:gridCol>
                <a:gridCol w="1090596">
                  <a:extLst>
                    <a:ext uri="{9D8B030D-6E8A-4147-A177-3AD203B41FA5}">
                      <a16:colId xmlns:a16="http://schemas.microsoft.com/office/drawing/2014/main" val="20005"/>
                    </a:ext>
                  </a:extLst>
                </a:gridCol>
                <a:gridCol w="1090596">
                  <a:extLst>
                    <a:ext uri="{9D8B030D-6E8A-4147-A177-3AD203B41FA5}">
                      <a16:colId xmlns:a16="http://schemas.microsoft.com/office/drawing/2014/main" val="20006"/>
                    </a:ext>
                  </a:extLst>
                </a:gridCol>
              </a:tblGrid>
              <a:tr h="544388">
                <a:tc>
                  <a:txBody>
                    <a:bodyPr/>
                    <a:lstStyle/>
                    <a:p>
                      <a:pPr algn="ctr"/>
                      <a:r>
                        <a:rPr lang="en-US" sz="3200" b="1" dirty="0" smtClean="0">
                          <a:solidFill>
                            <a:schemeClr val="accent1">
                              <a:lumMod val="60000"/>
                              <a:lumOff val="40000"/>
                            </a:schemeClr>
                          </a:solidFill>
                        </a:rPr>
                        <a:t>L</a:t>
                      </a:r>
                      <a:endParaRPr lang="ru-RU" sz="3200" b="1" dirty="0">
                        <a:solidFill>
                          <a:schemeClr val="accent1">
                            <a:lumMod val="60000"/>
                            <a:lumOff val="40000"/>
                          </a:schemeClr>
                        </a:solidFill>
                      </a:endParaRPr>
                    </a:p>
                  </a:txBody>
                  <a:tcPr/>
                </a:tc>
                <a:tc>
                  <a:txBody>
                    <a:bodyPr/>
                    <a:lstStyle/>
                    <a:p>
                      <a:pPr algn="ctr"/>
                      <a:r>
                        <a:rPr lang="en-US" sz="3200" b="1" dirty="0" smtClean="0">
                          <a:solidFill>
                            <a:schemeClr val="accent1">
                              <a:lumMod val="60000"/>
                              <a:lumOff val="40000"/>
                            </a:schemeClr>
                          </a:solidFill>
                        </a:rPr>
                        <a:t>M</a:t>
                      </a:r>
                      <a:endParaRPr lang="ru-RU" sz="3200" b="1" dirty="0">
                        <a:solidFill>
                          <a:schemeClr val="accent1">
                            <a:lumMod val="60000"/>
                            <a:lumOff val="40000"/>
                          </a:schemeClr>
                        </a:solidFill>
                      </a:endParaRPr>
                    </a:p>
                  </a:txBody>
                  <a:tcPr/>
                </a:tc>
                <a:tc>
                  <a:txBody>
                    <a:bodyPr/>
                    <a:lstStyle/>
                    <a:p>
                      <a:pPr algn="ctr"/>
                      <a:r>
                        <a:rPr lang="en-US" sz="3200" b="1" dirty="0" smtClean="0">
                          <a:solidFill>
                            <a:schemeClr val="accent1">
                              <a:lumMod val="60000"/>
                              <a:lumOff val="40000"/>
                            </a:schemeClr>
                          </a:solidFill>
                        </a:rPr>
                        <a:t>M</a:t>
                      </a:r>
                      <a:endParaRPr lang="ru-RU" sz="3200" b="1" dirty="0">
                        <a:solidFill>
                          <a:schemeClr val="accent1">
                            <a:lumMod val="60000"/>
                            <a:lumOff val="40000"/>
                          </a:schemeClr>
                        </a:solidFill>
                      </a:endParaRPr>
                    </a:p>
                  </a:txBody>
                  <a:tcPr/>
                </a:tc>
                <a:tc>
                  <a:txBody>
                    <a:bodyPr/>
                    <a:lstStyle/>
                    <a:p>
                      <a:pPr algn="ctr"/>
                      <a:r>
                        <a:rPr lang="en-US" sz="3200" b="1" dirty="0" smtClean="0">
                          <a:solidFill>
                            <a:schemeClr val="accent1">
                              <a:lumMod val="60000"/>
                              <a:lumOff val="40000"/>
                            </a:schemeClr>
                          </a:solidFill>
                        </a:rPr>
                        <a:t>J</a:t>
                      </a:r>
                      <a:endParaRPr lang="ru-RU" sz="3200" b="1" dirty="0">
                        <a:solidFill>
                          <a:schemeClr val="accent1">
                            <a:lumMod val="60000"/>
                            <a:lumOff val="40000"/>
                          </a:schemeClr>
                        </a:solidFill>
                      </a:endParaRPr>
                    </a:p>
                  </a:txBody>
                  <a:tcPr/>
                </a:tc>
                <a:tc>
                  <a:txBody>
                    <a:bodyPr/>
                    <a:lstStyle/>
                    <a:p>
                      <a:pPr algn="ctr"/>
                      <a:r>
                        <a:rPr lang="en-US" sz="3200" b="1" dirty="0" smtClean="0">
                          <a:solidFill>
                            <a:schemeClr val="accent1">
                              <a:lumMod val="60000"/>
                              <a:lumOff val="40000"/>
                            </a:schemeClr>
                          </a:solidFill>
                        </a:rPr>
                        <a:t>V</a:t>
                      </a:r>
                      <a:endParaRPr lang="ru-RU" sz="3200" b="1" dirty="0">
                        <a:solidFill>
                          <a:schemeClr val="accent1">
                            <a:lumMod val="60000"/>
                            <a:lumOff val="40000"/>
                          </a:schemeClr>
                        </a:solidFill>
                      </a:endParaRPr>
                    </a:p>
                  </a:txBody>
                  <a:tcPr/>
                </a:tc>
                <a:tc>
                  <a:txBody>
                    <a:bodyPr/>
                    <a:lstStyle/>
                    <a:p>
                      <a:pPr algn="ctr"/>
                      <a:r>
                        <a:rPr lang="en-US" sz="3200" b="1" dirty="0" smtClean="0">
                          <a:solidFill>
                            <a:schemeClr val="accent1">
                              <a:lumMod val="60000"/>
                              <a:lumOff val="40000"/>
                            </a:schemeClr>
                          </a:solidFill>
                        </a:rPr>
                        <a:t>S</a:t>
                      </a:r>
                      <a:endParaRPr lang="ru-RU" sz="3200" b="1" dirty="0">
                        <a:solidFill>
                          <a:schemeClr val="accent1">
                            <a:lumMod val="60000"/>
                            <a:lumOff val="40000"/>
                          </a:schemeClr>
                        </a:solidFill>
                      </a:endParaRPr>
                    </a:p>
                  </a:txBody>
                  <a:tcPr/>
                </a:tc>
                <a:tc>
                  <a:txBody>
                    <a:bodyPr/>
                    <a:lstStyle/>
                    <a:p>
                      <a:pPr algn="ctr"/>
                      <a:r>
                        <a:rPr lang="en-US" sz="3200" b="1" dirty="0" smtClean="0">
                          <a:solidFill>
                            <a:schemeClr val="accent1">
                              <a:lumMod val="60000"/>
                              <a:lumOff val="40000"/>
                            </a:schemeClr>
                          </a:solidFill>
                        </a:rPr>
                        <a:t>D</a:t>
                      </a:r>
                      <a:endParaRPr lang="ru-RU" sz="3200" b="1" dirty="0">
                        <a:solidFill>
                          <a:schemeClr val="accent1">
                            <a:lumMod val="60000"/>
                            <a:lumOff val="40000"/>
                          </a:schemeClr>
                        </a:solidFill>
                      </a:endParaRPr>
                    </a:p>
                  </a:txBody>
                  <a:tcPr/>
                </a:tc>
                <a:extLst>
                  <a:ext uri="{0D108BD9-81ED-4DB2-BD59-A6C34878D82A}">
                    <a16:rowId xmlns:a16="http://schemas.microsoft.com/office/drawing/2014/main" val="10000"/>
                  </a:ext>
                </a:extLst>
              </a:tr>
              <a:tr h="493096">
                <a:tc>
                  <a:txBody>
                    <a:bodyPr/>
                    <a:lstStyle/>
                    <a:p>
                      <a:pPr algn="ctr"/>
                      <a:endParaRPr lang="ru-RU" sz="3200" b="1" dirty="0"/>
                    </a:p>
                  </a:txBody>
                  <a:tcPr/>
                </a:tc>
                <a:tc>
                  <a:txBody>
                    <a:bodyPr/>
                    <a:lstStyle/>
                    <a:p>
                      <a:pPr algn="ctr"/>
                      <a:endParaRPr lang="ru-RU" sz="3200" b="1" dirty="0"/>
                    </a:p>
                  </a:txBody>
                  <a:tcPr/>
                </a:tc>
                <a:tc>
                  <a:txBody>
                    <a:bodyPr/>
                    <a:lstStyle/>
                    <a:p>
                      <a:pPr algn="ctr"/>
                      <a:endParaRPr lang="ru-RU" sz="3200" b="1" dirty="0"/>
                    </a:p>
                  </a:txBody>
                  <a:tcPr/>
                </a:tc>
                <a:tc>
                  <a:txBody>
                    <a:bodyPr/>
                    <a:lstStyle/>
                    <a:p>
                      <a:pPr algn="ctr"/>
                      <a:endParaRPr lang="ru-RU" sz="3200" b="1" dirty="0"/>
                    </a:p>
                  </a:txBody>
                  <a:tcPr/>
                </a:tc>
                <a:tc>
                  <a:txBody>
                    <a:bodyPr/>
                    <a:lstStyle/>
                    <a:p>
                      <a:pPr algn="ctr"/>
                      <a:endParaRPr lang="ru-RU" sz="3200" b="1" dirty="0"/>
                    </a:p>
                  </a:txBody>
                  <a:tcPr/>
                </a:tc>
                <a:tc>
                  <a:txBody>
                    <a:bodyPr/>
                    <a:lstStyle/>
                    <a:p>
                      <a:pPr algn="ctr"/>
                      <a:r>
                        <a:rPr lang="en-US" sz="3200" b="1" dirty="0" smtClean="0">
                          <a:solidFill>
                            <a:srgbClr val="0070C0"/>
                          </a:solidFill>
                        </a:rPr>
                        <a:t>1</a:t>
                      </a:r>
                      <a:endParaRPr lang="ru-RU" sz="3200" b="1" dirty="0">
                        <a:solidFill>
                          <a:srgbClr val="0070C0"/>
                        </a:solidFill>
                      </a:endParaRPr>
                    </a:p>
                  </a:txBody>
                  <a:tcPr/>
                </a:tc>
                <a:tc>
                  <a:txBody>
                    <a:bodyPr/>
                    <a:lstStyle/>
                    <a:p>
                      <a:pPr algn="ctr"/>
                      <a:r>
                        <a:rPr lang="en-US" sz="3200" b="1" dirty="0" smtClean="0">
                          <a:solidFill>
                            <a:srgbClr val="0070C0"/>
                          </a:solidFill>
                        </a:rPr>
                        <a:t>2</a:t>
                      </a:r>
                      <a:endParaRPr lang="ru-RU" sz="3200" b="1" dirty="0">
                        <a:solidFill>
                          <a:srgbClr val="0070C0"/>
                        </a:solidFill>
                      </a:endParaRPr>
                    </a:p>
                  </a:txBody>
                  <a:tcPr/>
                </a:tc>
                <a:extLst>
                  <a:ext uri="{0D108BD9-81ED-4DB2-BD59-A6C34878D82A}">
                    <a16:rowId xmlns:a16="http://schemas.microsoft.com/office/drawing/2014/main" val="10001"/>
                  </a:ext>
                </a:extLst>
              </a:tr>
              <a:tr h="493096">
                <a:tc>
                  <a:txBody>
                    <a:bodyPr/>
                    <a:lstStyle/>
                    <a:p>
                      <a:pPr algn="ctr"/>
                      <a:r>
                        <a:rPr lang="en-US" sz="3200" b="1" dirty="0" smtClean="0"/>
                        <a:t>3</a:t>
                      </a:r>
                      <a:endParaRPr lang="ru-RU" sz="3200" b="1" dirty="0"/>
                    </a:p>
                  </a:txBody>
                  <a:tcPr/>
                </a:tc>
                <a:tc>
                  <a:txBody>
                    <a:bodyPr/>
                    <a:lstStyle/>
                    <a:p>
                      <a:pPr algn="ctr"/>
                      <a:r>
                        <a:rPr lang="en-US" sz="3200" b="1" dirty="0" smtClean="0"/>
                        <a:t>4</a:t>
                      </a:r>
                      <a:endParaRPr lang="ru-RU" sz="3200" b="1" dirty="0"/>
                    </a:p>
                  </a:txBody>
                  <a:tcPr/>
                </a:tc>
                <a:tc>
                  <a:txBody>
                    <a:bodyPr/>
                    <a:lstStyle/>
                    <a:p>
                      <a:pPr algn="ctr"/>
                      <a:r>
                        <a:rPr lang="en-US" sz="3200" b="1" dirty="0" smtClean="0"/>
                        <a:t>5</a:t>
                      </a:r>
                      <a:endParaRPr lang="ru-RU" sz="3200" b="1" dirty="0"/>
                    </a:p>
                  </a:txBody>
                  <a:tcPr/>
                </a:tc>
                <a:tc>
                  <a:txBody>
                    <a:bodyPr/>
                    <a:lstStyle/>
                    <a:p>
                      <a:pPr algn="ctr"/>
                      <a:r>
                        <a:rPr lang="en-US" sz="3200" b="1" dirty="0" smtClean="0"/>
                        <a:t>6</a:t>
                      </a:r>
                      <a:endParaRPr lang="ru-RU" sz="3200" b="1" dirty="0"/>
                    </a:p>
                  </a:txBody>
                  <a:tcPr/>
                </a:tc>
                <a:tc>
                  <a:txBody>
                    <a:bodyPr/>
                    <a:lstStyle/>
                    <a:p>
                      <a:pPr algn="ctr"/>
                      <a:r>
                        <a:rPr lang="en-US" sz="3200" b="1" dirty="0" smtClean="0"/>
                        <a:t>7</a:t>
                      </a:r>
                      <a:endParaRPr lang="ru-RU" sz="3200" b="1" dirty="0"/>
                    </a:p>
                  </a:txBody>
                  <a:tcPr/>
                </a:tc>
                <a:tc>
                  <a:txBody>
                    <a:bodyPr/>
                    <a:lstStyle/>
                    <a:p>
                      <a:pPr algn="ctr"/>
                      <a:r>
                        <a:rPr lang="en-US" sz="3200" b="1" dirty="0" smtClean="0"/>
                        <a:t>8</a:t>
                      </a:r>
                      <a:endParaRPr lang="ru-RU" sz="3200" b="1" dirty="0"/>
                    </a:p>
                  </a:txBody>
                  <a:tcPr/>
                </a:tc>
                <a:tc>
                  <a:txBody>
                    <a:bodyPr/>
                    <a:lstStyle/>
                    <a:p>
                      <a:pPr algn="ctr"/>
                      <a:r>
                        <a:rPr lang="en-US" sz="3200" b="1" dirty="0" smtClean="0">
                          <a:solidFill>
                            <a:srgbClr val="0070C0"/>
                          </a:solidFill>
                        </a:rPr>
                        <a:t>9</a:t>
                      </a:r>
                      <a:endParaRPr lang="ru-RU" sz="3200" b="1" dirty="0">
                        <a:solidFill>
                          <a:srgbClr val="0070C0"/>
                        </a:solidFill>
                      </a:endParaRPr>
                    </a:p>
                  </a:txBody>
                  <a:tcPr/>
                </a:tc>
                <a:extLst>
                  <a:ext uri="{0D108BD9-81ED-4DB2-BD59-A6C34878D82A}">
                    <a16:rowId xmlns:a16="http://schemas.microsoft.com/office/drawing/2014/main" val="10002"/>
                  </a:ext>
                </a:extLst>
              </a:tr>
              <a:tr h="493096">
                <a:tc>
                  <a:txBody>
                    <a:bodyPr/>
                    <a:lstStyle/>
                    <a:p>
                      <a:pPr algn="ctr"/>
                      <a:r>
                        <a:rPr lang="en-US" sz="3200" b="1" dirty="0" smtClean="0"/>
                        <a:t>10</a:t>
                      </a:r>
                      <a:endParaRPr lang="ru-RU" sz="3200" b="1" dirty="0"/>
                    </a:p>
                  </a:txBody>
                  <a:tcPr/>
                </a:tc>
                <a:tc>
                  <a:txBody>
                    <a:bodyPr/>
                    <a:lstStyle/>
                    <a:p>
                      <a:pPr algn="ctr"/>
                      <a:r>
                        <a:rPr lang="en-US" sz="3200" b="1" dirty="0" smtClean="0"/>
                        <a:t>11</a:t>
                      </a:r>
                      <a:endParaRPr lang="ru-RU" sz="3200" b="1" dirty="0"/>
                    </a:p>
                  </a:txBody>
                  <a:tcPr/>
                </a:tc>
                <a:tc>
                  <a:txBody>
                    <a:bodyPr/>
                    <a:lstStyle/>
                    <a:p>
                      <a:pPr algn="ctr"/>
                      <a:r>
                        <a:rPr lang="en-US" sz="3200" b="1" dirty="0" smtClean="0"/>
                        <a:t>12</a:t>
                      </a:r>
                      <a:endParaRPr lang="ru-RU" sz="3200" b="1" dirty="0"/>
                    </a:p>
                  </a:txBody>
                  <a:tcPr/>
                </a:tc>
                <a:tc>
                  <a:txBody>
                    <a:bodyPr/>
                    <a:lstStyle/>
                    <a:p>
                      <a:pPr algn="ctr"/>
                      <a:r>
                        <a:rPr lang="en-US" sz="3200" b="1" dirty="0" smtClean="0"/>
                        <a:t>13</a:t>
                      </a:r>
                      <a:endParaRPr lang="ru-RU" sz="3200" b="1" dirty="0"/>
                    </a:p>
                  </a:txBody>
                  <a:tcPr/>
                </a:tc>
                <a:tc>
                  <a:txBody>
                    <a:bodyPr/>
                    <a:lstStyle/>
                    <a:p>
                      <a:pPr algn="ctr"/>
                      <a:r>
                        <a:rPr lang="en-US" sz="3200" b="1" dirty="0" smtClean="0"/>
                        <a:t>14</a:t>
                      </a:r>
                      <a:endParaRPr lang="ru-RU" sz="3200" b="1" dirty="0"/>
                    </a:p>
                  </a:txBody>
                  <a:tcPr/>
                </a:tc>
                <a:tc>
                  <a:txBody>
                    <a:bodyPr/>
                    <a:lstStyle/>
                    <a:p>
                      <a:pPr algn="ctr"/>
                      <a:r>
                        <a:rPr lang="en-US" sz="3200" b="1" dirty="0" smtClean="0"/>
                        <a:t>15</a:t>
                      </a:r>
                      <a:endParaRPr lang="ru-RU" sz="3200" b="1" dirty="0"/>
                    </a:p>
                  </a:txBody>
                  <a:tcPr/>
                </a:tc>
                <a:tc>
                  <a:txBody>
                    <a:bodyPr/>
                    <a:lstStyle/>
                    <a:p>
                      <a:pPr algn="ctr"/>
                      <a:r>
                        <a:rPr lang="en-US" sz="3200" b="1" dirty="0" smtClean="0">
                          <a:solidFill>
                            <a:srgbClr val="0070C0"/>
                          </a:solidFill>
                        </a:rPr>
                        <a:t>16</a:t>
                      </a:r>
                      <a:endParaRPr lang="ru-RU" sz="3200" b="1" dirty="0">
                        <a:solidFill>
                          <a:srgbClr val="0070C0"/>
                        </a:solidFill>
                      </a:endParaRPr>
                    </a:p>
                  </a:txBody>
                  <a:tcPr/>
                </a:tc>
                <a:extLst>
                  <a:ext uri="{0D108BD9-81ED-4DB2-BD59-A6C34878D82A}">
                    <a16:rowId xmlns:a16="http://schemas.microsoft.com/office/drawing/2014/main" val="10003"/>
                  </a:ext>
                </a:extLst>
              </a:tr>
              <a:tr h="493096">
                <a:tc>
                  <a:txBody>
                    <a:bodyPr/>
                    <a:lstStyle/>
                    <a:p>
                      <a:pPr algn="ctr"/>
                      <a:r>
                        <a:rPr lang="en-US" sz="3200" b="1" dirty="0" smtClean="0"/>
                        <a:t>17</a:t>
                      </a:r>
                      <a:endParaRPr lang="ru-RU" sz="3200" b="1" dirty="0"/>
                    </a:p>
                  </a:txBody>
                  <a:tcPr/>
                </a:tc>
                <a:tc>
                  <a:txBody>
                    <a:bodyPr/>
                    <a:lstStyle/>
                    <a:p>
                      <a:pPr algn="ctr"/>
                      <a:r>
                        <a:rPr lang="en-US" sz="3200" b="1" dirty="0" smtClean="0"/>
                        <a:t>18</a:t>
                      </a:r>
                      <a:endParaRPr lang="ru-RU" sz="3200" b="1" dirty="0"/>
                    </a:p>
                  </a:txBody>
                  <a:tcPr/>
                </a:tc>
                <a:tc>
                  <a:txBody>
                    <a:bodyPr/>
                    <a:lstStyle/>
                    <a:p>
                      <a:pPr algn="ctr"/>
                      <a:r>
                        <a:rPr lang="en-US" sz="3200" b="1" dirty="0" smtClean="0"/>
                        <a:t>19</a:t>
                      </a:r>
                      <a:endParaRPr lang="ru-RU" sz="3200" b="1" dirty="0"/>
                    </a:p>
                  </a:txBody>
                  <a:tcPr/>
                </a:tc>
                <a:tc>
                  <a:txBody>
                    <a:bodyPr/>
                    <a:lstStyle/>
                    <a:p>
                      <a:pPr algn="ctr"/>
                      <a:r>
                        <a:rPr lang="en-US" sz="3200" b="1" dirty="0" smtClean="0"/>
                        <a:t>20</a:t>
                      </a:r>
                      <a:endParaRPr lang="ru-RU" sz="3200" b="1" dirty="0"/>
                    </a:p>
                  </a:txBody>
                  <a:tcPr/>
                </a:tc>
                <a:tc>
                  <a:txBody>
                    <a:bodyPr/>
                    <a:lstStyle/>
                    <a:p>
                      <a:pPr algn="ctr"/>
                      <a:r>
                        <a:rPr lang="en-US" sz="3200" b="1" dirty="0" smtClean="0"/>
                        <a:t>21</a:t>
                      </a:r>
                      <a:endParaRPr lang="ru-RU" sz="3200" b="1" dirty="0"/>
                    </a:p>
                  </a:txBody>
                  <a:tcPr/>
                </a:tc>
                <a:tc>
                  <a:txBody>
                    <a:bodyPr/>
                    <a:lstStyle/>
                    <a:p>
                      <a:pPr algn="ctr"/>
                      <a:r>
                        <a:rPr lang="en-US" sz="3200" b="1" dirty="0" smtClean="0">
                          <a:solidFill>
                            <a:srgbClr val="0070C0"/>
                          </a:solidFill>
                        </a:rPr>
                        <a:t>22</a:t>
                      </a:r>
                      <a:endParaRPr lang="ru-RU" sz="3200" b="1" dirty="0">
                        <a:solidFill>
                          <a:srgbClr val="0070C0"/>
                        </a:solidFill>
                      </a:endParaRPr>
                    </a:p>
                  </a:txBody>
                  <a:tcPr/>
                </a:tc>
                <a:tc>
                  <a:txBody>
                    <a:bodyPr/>
                    <a:lstStyle/>
                    <a:p>
                      <a:pPr algn="ctr"/>
                      <a:r>
                        <a:rPr lang="en-US" sz="3200" b="1" dirty="0" smtClean="0">
                          <a:solidFill>
                            <a:srgbClr val="0070C0"/>
                          </a:solidFill>
                        </a:rPr>
                        <a:t>23</a:t>
                      </a:r>
                      <a:endParaRPr lang="ru-RU" sz="3200" b="1" dirty="0">
                        <a:solidFill>
                          <a:srgbClr val="0070C0"/>
                        </a:solidFill>
                      </a:endParaRPr>
                    </a:p>
                  </a:txBody>
                  <a:tcPr/>
                </a:tc>
                <a:extLst>
                  <a:ext uri="{0D108BD9-81ED-4DB2-BD59-A6C34878D82A}">
                    <a16:rowId xmlns:a16="http://schemas.microsoft.com/office/drawing/2014/main" val="10004"/>
                  </a:ext>
                </a:extLst>
              </a:tr>
              <a:tr h="493096">
                <a:tc>
                  <a:txBody>
                    <a:bodyPr/>
                    <a:lstStyle/>
                    <a:p>
                      <a:pPr algn="ctr"/>
                      <a:r>
                        <a:rPr lang="en-US" sz="3200" b="1" dirty="0" smtClean="0">
                          <a:solidFill>
                            <a:schemeClr val="accent6"/>
                          </a:solidFill>
                        </a:rPr>
                        <a:t>24</a:t>
                      </a:r>
                      <a:endParaRPr lang="ru-RU" sz="3200" b="1" dirty="0">
                        <a:solidFill>
                          <a:schemeClr val="accent6"/>
                        </a:solidFill>
                      </a:endParaRPr>
                    </a:p>
                  </a:txBody>
                  <a:tcPr/>
                </a:tc>
                <a:tc>
                  <a:txBody>
                    <a:bodyPr/>
                    <a:lstStyle/>
                    <a:p>
                      <a:pPr algn="ctr"/>
                      <a:r>
                        <a:rPr lang="en-US" sz="3200" b="1" dirty="0" smtClean="0">
                          <a:solidFill>
                            <a:schemeClr val="accent6"/>
                          </a:solidFill>
                        </a:rPr>
                        <a:t>25</a:t>
                      </a:r>
                      <a:endParaRPr lang="ru-RU" sz="3200" b="1" dirty="0">
                        <a:solidFill>
                          <a:schemeClr val="accent6"/>
                        </a:solidFill>
                      </a:endParaRPr>
                    </a:p>
                  </a:txBody>
                  <a:tcPr/>
                </a:tc>
                <a:tc>
                  <a:txBody>
                    <a:bodyPr/>
                    <a:lstStyle/>
                    <a:p>
                      <a:pPr algn="ctr"/>
                      <a:r>
                        <a:rPr lang="en-US" sz="3200" b="1" dirty="0" smtClean="0"/>
                        <a:t>26</a:t>
                      </a:r>
                      <a:endParaRPr lang="ru-RU" sz="3200" b="1" dirty="0"/>
                    </a:p>
                  </a:txBody>
                  <a:tcPr/>
                </a:tc>
                <a:tc>
                  <a:txBody>
                    <a:bodyPr/>
                    <a:lstStyle/>
                    <a:p>
                      <a:pPr algn="ctr"/>
                      <a:r>
                        <a:rPr lang="en-US" sz="3200" b="1" dirty="0" smtClean="0"/>
                        <a:t>27</a:t>
                      </a:r>
                      <a:endParaRPr lang="ru-RU" sz="3200" b="1" dirty="0"/>
                    </a:p>
                  </a:txBody>
                  <a:tcPr/>
                </a:tc>
                <a:tc>
                  <a:txBody>
                    <a:bodyPr/>
                    <a:lstStyle/>
                    <a:p>
                      <a:pPr algn="ctr"/>
                      <a:r>
                        <a:rPr lang="en-US" sz="3200" b="1" dirty="0" smtClean="0"/>
                        <a:t>28</a:t>
                      </a:r>
                      <a:endParaRPr lang="ru-RU" sz="3200" b="1" dirty="0"/>
                    </a:p>
                  </a:txBody>
                  <a:tcPr/>
                </a:tc>
                <a:tc>
                  <a:txBody>
                    <a:bodyPr/>
                    <a:lstStyle/>
                    <a:p>
                      <a:pPr algn="ctr"/>
                      <a:r>
                        <a:rPr lang="en-US" sz="3200" b="1" dirty="0" smtClean="0">
                          <a:solidFill>
                            <a:srgbClr val="0070C0"/>
                          </a:solidFill>
                        </a:rPr>
                        <a:t>29</a:t>
                      </a:r>
                      <a:endParaRPr lang="ru-RU" sz="3200" b="1" dirty="0">
                        <a:solidFill>
                          <a:srgbClr val="0070C0"/>
                        </a:solidFill>
                      </a:endParaRPr>
                    </a:p>
                  </a:txBody>
                  <a:tcPr/>
                </a:tc>
                <a:tc>
                  <a:txBody>
                    <a:bodyPr/>
                    <a:lstStyle/>
                    <a:p>
                      <a:pPr algn="ctr"/>
                      <a:r>
                        <a:rPr lang="en-US" sz="3200" b="1" dirty="0" smtClean="0">
                          <a:solidFill>
                            <a:srgbClr val="0070C0"/>
                          </a:solidFill>
                        </a:rPr>
                        <a:t>30</a:t>
                      </a:r>
                      <a:endParaRPr lang="ru-RU" sz="3200" b="1" dirty="0">
                        <a:solidFill>
                          <a:srgbClr val="0070C0"/>
                        </a:solidFill>
                      </a:endParaRPr>
                    </a:p>
                  </a:txBody>
                  <a:tcPr/>
                </a:tc>
                <a:extLst>
                  <a:ext uri="{0D108BD9-81ED-4DB2-BD59-A6C34878D82A}">
                    <a16:rowId xmlns:a16="http://schemas.microsoft.com/office/drawing/2014/main" val="10005"/>
                  </a:ext>
                </a:extLst>
              </a:tr>
              <a:tr h="493096">
                <a:tc>
                  <a:txBody>
                    <a:bodyPr/>
                    <a:lstStyle/>
                    <a:p>
                      <a:pPr algn="ctr"/>
                      <a:r>
                        <a:rPr lang="en-US" sz="3200" b="1" dirty="0" smtClean="0">
                          <a:solidFill>
                            <a:schemeClr val="accent6"/>
                          </a:solidFill>
                        </a:rPr>
                        <a:t>31</a:t>
                      </a:r>
                      <a:endParaRPr lang="ru-RU" sz="3200" b="1" dirty="0">
                        <a:solidFill>
                          <a:schemeClr val="accent6"/>
                        </a:solidFill>
                      </a:endParaRPr>
                    </a:p>
                  </a:txBody>
                  <a:tcPr/>
                </a:tc>
                <a:tc>
                  <a:txBody>
                    <a:bodyPr/>
                    <a:lstStyle/>
                    <a:p>
                      <a:pPr algn="ctr"/>
                      <a:endParaRPr lang="ru-RU" sz="3200" b="1" dirty="0"/>
                    </a:p>
                  </a:txBody>
                  <a:tcPr/>
                </a:tc>
                <a:tc>
                  <a:txBody>
                    <a:bodyPr/>
                    <a:lstStyle/>
                    <a:p>
                      <a:pPr algn="ctr"/>
                      <a:endParaRPr lang="ru-RU" sz="3200" b="1" dirty="0"/>
                    </a:p>
                  </a:txBody>
                  <a:tcPr/>
                </a:tc>
                <a:tc>
                  <a:txBody>
                    <a:bodyPr/>
                    <a:lstStyle/>
                    <a:p>
                      <a:pPr algn="ctr"/>
                      <a:endParaRPr lang="ru-RU" sz="3200" b="1" dirty="0"/>
                    </a:p>
                  </a:txBody>
                  <a:tcPr/>
                </a:tc>
                <a:tc>
                  <a:txBody>
                    <a:bodyPr/>
                    <a:lstStyle/>
                    <a:p>
                      <a:pPr algn="ctr"/>
                      <a:endParaRPr lang="ru-RU" sz="3200" b="1" dirty="0"/>
                    </a:p>
                  </a:txBody>
                  <a:tcPr/>
                </a:tc>
                <a:tc>
                  <a:txBody>
                    <a:bodyPr/>
                    <a:lstStyle/>
                    <a:p>
                      <a:pPr algn="ctr"/>
                      <a:endParaRPr lang="ru-RU" sz="3200" b="1" dirty="0"/>
                    </a:p>
                  </a:txBody>
                  <a:tcPr/>
                </a:tc>
                <a:tc>
                  <a:txBody>
                    <a:bodyPr/>
                    <a:lstStyle/>
                    <a:p>
                      <a:pPr algn="ctr"/>
                      <a:endParaRPr lang="ru-RU" sz="3200" b="1" dirty="0"/>
                    </a:p>
                  </a:txBody>
                  <a:tcPr/>
                </a:tc>
                <a:extLst>
                  <a:ext uri="{0D108BD9-81ED-4DB2-BD59-A6C34878D82A}">
                    <a16:rowId xmlns:a16="http://schemas.microsoft.com/office/drawing/2014/main" val="10006"/>
                  </a:ext>
                </a:extLst>
              </a:tr>
            </a:tbl>
          </a:graphicData>
        </a:graphic>
      </p:graphicFrame>
      <p:sp>
        <p:nvSpPr>
          <p:cNvPr id="3" name="Овал 2"/>
          <p:cNvSpPr/>
          <p:nvPr/>
        </p:nvSpPr>
        <p:spPr>
          <a:xfrm>
            <a:off x="5184045" y="407519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bg1"/>
                </a:solidFill>
              </a:rPr>
              <a:t>27</a:t>
            </a:r>
            <a:endParaRPr lang="ru-RU" sz="2800" dirty="0">
              <a:solidFill>
                <a:schemeClr val="bg1"/>
              </a:solidFill>
            </a:endParaRPr>
          </a:p>
        </p:txBody>
      </p:sp>
      <p:sp>
        <p:nvSpPr>
          <p:cNvPr id="4" name="Прямоугольник 3"/>
          <p:cNvSpPr/>
          <p:nvPr/>
        </p:nvSpPr>
        <p:spPr>
          <a:xfrm>
            <a:off x="1924492" y="5483085"/>
            <a:ext cx="9856381" cy="1415772"/>
          </a:xfrm>
          <a:prstGeom prst="rect">
            <a:avLst/>
          </a:prstGeom>
        </p:spPr>
        <p:txBody>
          <a:bodyPr wrap="square">
            <a:spAutoFit/>
          </a:bodyPr>
          <a:lstStyle/>
          <a:p>
            <a:r>
              <a:rPr lang="en-US" sz="2400" b="1" dirty="0" smtClean="0">
                <a:solidFill>
                  <a:srgbClr val="FF0000"/>
                </a:solidFill>
                <a:latin typeface="Lato Semibold"/>
                <a:ea typeface="+mj-ea"/>
                <a:cs typeface="+mj-cs"/>
              </a:rPr>
              <a:t>2</a:t>
            </a:r>
            <a:r>
              <a:rPr lang="ro-RO" sz="2400" b="1" dirty="0" smtClean="0">
                <a:solidFill>
                  <a:srgbClr val="FF0000"/>
                </a:solidFill>
                <a:latin typeface="Lato Semibold"/>
                <a:ea typeface="+mj-ea"/>
                <a:cs typeface="+mj-cs"/>
              </a:rPr>
              <a:t>7</a:t>
            </a:r>
            <a:r>
              <a:rPr lang="en-US" sz="2400" b="1" dirty="0" smtClean="0">
                <a:solidFill>
                  <a:srgbClr val="FF0000"/>
                </a:solidFill>
                <a:latin typeface="Lato Semibold"/>
                <a:ea typeface="+mj-ea"/>
                <a:cs typeface="+mj-cs"/>
              </a:rPr>
              <a:t> </a:t>
            </a:r>
            <a:r>
              <a:rPr lang="ro-RO" sz="2400" b="1" dirty="0" smtClean="0">
                <a:solidFill>
                  <a:srgbClr val="FF0000"/>
                </a:solidFill>
                <a:latin typeface="Lato Semibold"/>
                <a:ea typeface="+mj-ea"/>
                <a:cs typeface="+mj-cs"/>
              </a:rPr>
              <a:t>d</a:t>
            </a:r>
            <a:r>
              <a:rPr lang="en-US" sz="2400" b="1" dirty="0" err="1" smtClean="0">
                <a:solidFill>
                  <a:srgbClr val="FF0000"/>
                </a:solidFill>
                <a:latin typeface="Lato Semibold"/>
                <a:ea typeface="+mj-ea"/>
                <a:cs typeface="+mj-cs"/>
              </a:rPr>
              <a:t>ecembrie</a:t>
            </a:r>
            <a:r>
              <a:rPr lang="en-US" sz="2400" b="1" dirty="0" smtClean="0">
                <a:solidFill>
                  <a:srgbClr val="FF0000"/>
                </a:solidFill>
                <a:latin typeface="Lato Semibold"/>
                <a:ea typeface="+mj-ea"/>
                <a:cs typeface="+mj-cs"/>
              </a:rPr>
              <a:t> </a:t>
            </a:r>
            <a:r>
              <a:rPr lang="en-US" sz="2400" b="1" dirty="0">
                <a:solidFill>
                  <a:srgbClr val="FF0000"/>
                </a:solidFill>
                <a:latin typeface="Lato Semibold"/>
                <a:ea typeface="+mj-ea"/>
                <a:cs typeface="+mj-cs"/>
              </a:rPr>
              <a:t>2018 </a:t>
            </a:r>
            <a:r>
              <a:rPr lang="ro-RO" sz="2000" b="1" dirty="0" smtClean="0">
                <a:solidFill>
                  <a:prstClr val="black"/>
                </a:solidFill>
                <a:latin typeface="Lato Semibold"/>
                <a:ea typeface="+mj-ea"/>
                <a:cs typeface="+mj-cs"/>
              </a:rPr>
              <a:t>- </a:t>
            </a:r>
            <a:r>
              <a:rPr lang="vi-VN" sz="2000" b="1" dirty="0">
                <a:solidFill>
                  <a:prstClr val="black"/>
                </a:solidFill>
                <a:latin typeface="Lato Semibold"/>
                <a:ea typeface="+mj-ea"/>
                <a:cs typeface="+mj-cs"/>
              </a:rPr>
              <a:t>ultima zi operaţională pentru încasări şi plăţi bugetare</a:t>
            </a:r>
          </a:p>
          <a:p>
            <a:r>
              <a:rPr lang="en-US" sz="2400" b="1" dirty="0" smtClean="0">
                <a:solidFill>
                  <a:srgbClr val="FF0000"/>
                </a:solidFill>
                <a:latin typeface="Lato Semibold"/>
                <a:ea typeface="+mj-ea"/>
                <a:cs typeface="+mj-cs"/>
              </a:rPr>
              <a:t>28 </a:t>
            </a:r>
            <a:r>
              <a:rPr lang="ro-RO" sz="2400" b="1" dirty="0" smtClean="0">
                <a:solidFill>
                  <a:srgbClr val="FF0000"/>
                </a:solidFill>
                <a:latin typeface="Lato Semibold"/>
                <a:ea typeface="+mj-ea"/>
                <a:cs typeface="+mj-cs"/>
              </a:rPr>
              <a:t>d</a:t>
            </a:r>
            <a:r>
              <a:rPr lang="en-US" sz="2400" b="1" dirty="0" err="1" smtClean="0">
                <a:solidFill>
                  <a:srgbClr val="FF0000"/>
                </a:solidFill>
                <a:latin typeface="Lato Semibold"/>
                <a:ea typeface="+mj-ea"/>
                <a:cs typeface="+mj-cs"/>
              </a:rPr>
              <a:t>ecembrie</a:t>
            </a:r>
            <a:r>
              <a:rPr lang="en-US" sz="2400" b="1" dirty="0" smtClean="0">
                <a:solidFill>
                  <a:srgbClr val="FF0000"/>
                </a:solidFill>
                <a:latin typeface="Lato Semibold"/>
                <a:ea typeface="+mj-ea"/>
                <a:cs typeface="+mj-cs"/>
              </a:rPr>
              <a:t> 2018 </a:t>
            </a:r>
            <a:r>
              <a:rPr lang="en-US" sz="2000" b="1" dirty="0" smtClean="0">
                <a:solidFill>
                  <a:prstClr val="black"/>
                </a:solidFill>
                <a:latin typeface="Lato Semibold"/>
                <a:ea typeface="+mj-ea"/>
                <a:cs typeface="+mj-cs"/>
              </a:rPr>
              <a:t>-</a:t>
            </a:r>
            <a:r>
              <a:rPr lang="ro-RO" sz="2000" b="1" dirty="0" smtClean="0">
                <a:solidFill>
                  <a:prstClr val="black"/>
                </a:solidFill>
                <a:latin typeface="Lato Semibold"/>
                <a:ea typeface="+mj-ea"/>
                <a:cs typeface="+mj-cs"/>
              </a:rPr>
              <a:t> </a:t>
            </a:r>
            <a:r>
              <a:rPr lang="en-US" sz="2000" b="1" dirty="0" err="1" smtClean="0">
                <a:solidFill>
                  <a:prstClr val="black"/>
                </a:solidFill>
                <a:latin typeface="Lato Semibold"/>
                <a:ea typeface="+mj-ea"/>
                <a:cs typeface="+mj-cs"/>
              </a:rPr>
              <a:t>ultima</a:t>
            </a:r>
            <a:r>
              <a:rPr lang="en-US" sz="2000" b="1" dirty="0" smtClean="0">
                <a:solidFill>
                  <a:prstClr val="black"/>
                </a:solidFill>
                <a:latin typeface="Lato Semibold"/>
                <a:ea typeface="+mj-ea"/>
                <a:cs typeface="+mj-cs"/>
              </a:rPr>
              <a:t> </a:t>
            </a:r>
            <a:r>
              <a:rPr lang="en-US" sz="2000" b="1" dirty="0" err="1" smtClean="0">
                <a:solidFill>
                  <a:prstClr val="black"/>
                </a:solidFill>
                <a:latin typeface="Lato Semibold"/>
                <a:ea typeface="+mj-ea"/>
                <a:cs typeface="+mj-cs"/>
              </a:rPr>
              <a:t>zi</a:t>
            </a:r>
            <a:r>
              <a:rPr lang="en-US" sz="2000" b="1" dirty="0" smtClean="0">
                <a:solidFill>
                  <a:prstClr val="black"/>
                </a:solidFill>
                <a:latin typeface="Lato Semibold"/>
                <a:ea typeface="+mj-ea"/>
                <a:cs typeface="+mj-cs"/>
              </a:rPr>
              <a:t> </a:t>
            </a:r>
            <a:r>
              <a:rPr lang="en-US" sz="2000" b="1" dirty="0" err="1" smtClean="0">
                <a:solidFill>
                  <a:prstClr val="black"/>
                </a:solidFill>
                <a:latin typeface="Lato Semibold"/>
                <a:ea typeface="+mj-ea"/>
                <a:cs typeface="+mj-cs"/>
              </a:rPr>
              <a:t>lucr</a:t>
            </a:r>
            <a:r>
              <a:rPr lang="ro-RO" sz="2000" b="1" dirty="0" smtClean="0">
                <a:solidFill>
                  <a:prstClr val="black"/>
                </a:solidFill>
                <a:latin typeface="Lato Semibold"/>
                <a:ea typeface="+mj-ea"/>
                <a:cs typeface="+mj-cs"/>
              </a:rPr>
              <a:t>ătoare a anului 2018</a:t>
            </a:r>
            <a:r>
              <a:rPr lang="en-US" sz="2000" b="1" dirty="0" smtClean="0">
                <a:solidFill>
                  <a:prstClr val="black"/>
                </a:solidFill>
                <a:latin typeface="Lato Semibold"/>
                <a:ea typeface="+mj-ea"/>
                <a:cs typeface="+mj-cs"/>
              </a:rPr>
              <a:t> </a:t>
            </a:r>
            <a:r>
              <a:rPr lang="en-US" sz="2000" b="1" dirty="0" err="1" smtClean="0">
                <a:solidFill>
                  <a:prstClr val="black"/>
                </a:solidFill>
                <a:latin typeface="Lato Semibold"/>
                <a:ea typeface="+mj-ea"/>
                <a:cs typeface="+mj-cs"/>
              </a:rPr>
              <a:t>pentru</a:t>
            </a:r>
            <a:r>
              <a:rPr lang="en-US" sz="2000" b="1" dirty="0" smtClean="0">
                <a:solidFill>
                  <a:prstClr val="black"/>
                </a:solidFill>
                <a:latin typeface="Lato Semibold"/>
                <a:ea typeface="+mj-ea"/>
                <a:cs typeface="+mj-cs"/>
              </a:rPr>
              <a:t> opera</a:t>
            </a:r>
            <a:r>
              <a:rPr lang="ro-MD" sz="2000" b="1" dirty="0" err="1" smtClean="0">
                <a:solidFill>
                  <a:prstClr val="black"/>
                </a:solidFill>
                <a:latin typeface="Lato Semibold"/>
                <a:ea typeface="+mj-ea"/>
                <a:cs typeface="+mj-cs"/>
              </a:rPr>
              <a:t>țiuni</a:t>
            </a:r>
            <a:r>
              <a:rPr lang="ro-MD" sz="2000" b="1" dirty="0" smtClean="0">
                <a:solidFill>
                  <a:prstClr val="black"/>
                </a:solidFill>
                <a:latin typeface="Lato Semibold"/>
                <a:ea typeface="+mj-ea"/>
                <a:cs typeface="+mj-cs"/>
              </a:rPr>
              <a:t> interne și închidere a anului bugetar 2017</a:t>
            </a:r>
            <a:r>
              <a:rPr lang="ro-RO" sz="3000" b="1" dirty="0">
                <a:solidFill>
                  <a:prstClr val="black"/>
                </a:solidFill>
                <a:latin typeface="Lato Semibold"/>
                <a:ea typeface="+mj-ea"/>
                <a:cs typeface="+mj-cs"/>
              </a:rPr>
              <a:t/>
            </a:r>
            <a:br>
              <a:rPr lang="ro-RO" sz="3000" b="1" dirty="0">
                <a:solidFill>
                  <a:prstClr val="black"/>
                </a:solidFill>
                <a:latin typeface="Lato Semibold"/>
                <a:ea typeface="+mj-ea"/>
                <a:cs typeface="+mj-cs"/>
              </a:rPr>
            </a:br>
            <a:endParaRPr lang="ru-RU"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686" y="5483085"/>
            <a:ext cx="1095597" cy="874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Date Placeholder 4"/>
          <p:cNvSpPr>
            <a:spLocks noGrp="1"/>
          </p:cNvSpPr>
          <p:nvPr>
            <p:ph type="dt" sz="half" idx="10"/>
          </p:nvPr>
        </p:nvSpPr>
        <p:spPr>
          <a:xfrm>
            <a:off x="838200" y="6356350"/>
            <a:ext cx="2743200" cy="365125"/>
          </a:xfrm>
        </p:spPr>
        <p:txBody>
          <a:bodyPr/>
          <a:lstStyle/>
          <a:p>
            <a:r>
              <a:rPr lang="ro-RO" dirty="0" smtClean="0"/>
              <a:t>06.12.2018</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495" y="979646"/>
            <a:ext cx="10515600" cy="453370"/>
          </a:xfrm>
        </p:spPr>
        <p:txBody>
          <a:bodyPr/>
          <a:lstStyle/>
          <a:p>
            <a:r>
              <a:rPr lang="ro-RO" b="1" dirty="0" smtClean="0"/>
              <a:t>Se recomandă instituţiilor/autorităţilor bugetare:</a:t>
            </a:r>
            <a:endParaRPr lang="en-US" b="1" dirty="0"/>
          </a:p>
        </p:txBody>
      </p:sp>
      <p:sp>
        <p:nvSpPr>
          <p:cNvPr id="3" name="Content Placeholder 2"/>
          <p:cNvSpPr>
            <a:spLocks noGrp="1"/>
          </p:cNvSpPr>
          <p:nvPr>
            <p:ph idx="1"/>
          </p:nvPr>
        </p:nvSpPr>
        <p:spPr>
          <a:xfrm>
            <a:off x="329609" y="1514901"/>
            <a:ext cx="11421113" cy="2865713"/>
          </a:xfrm>
        </p:spPr>
        <p:txBody>
          <a:bodyPr/>
          <a:lstStyle/>
          <a:p>
            <a:r>
              <a:rPr lang="vi-VN" dirty="0" smtClean="0"/>
              <a:t>Să </a:t>
            </a:r>
            <a:r>
              <a:rPr lang="vi-VN" dirty="0"/>
              <a:t>prezinte </a:t>
            </a:r>
            <a:r>
              <a:rPr lang="ro-RO" dirty="0" smtClean="0"/>
              <a:t>pentru înregistrare la </a:t>
            </a:r>
            <a:r>
              <a:rPr lang="ro-RO" dirty="0"/>
              <a:t>T</a:t>
            </a:r>
            <a:r>
              <a:rPr lang="ro-RO" dirty="0" smtClean="0"/>
              <a:t>rezoreriile </a:t>
            </a:r>
            <a:r>
              <a:rPr lang="ro-RO" dirty="0"/>
              <a:t>R</a:t>
            </a:r>
            <a:r>
              <a:rPr lang="ro-RO" dirty="0" smtClean="0"/>
              <a:t>egionale </a:t>
            </a:r>
            <a:r>
              <a:rPr lang="vi-VN" b="1" i="1" dirty="0" smtClean="0">
                <a:solidFill>
                  <a:schemeClr val="tx2">
                    <a:lumMod val="75000"/>
                  </a:schemeClr>
                </a:solidFill>
              </a:rPr>
              <a:t>contracte de achiziții publice de bunuri, servicii și lucrări</a:t>
            </a:r>
            <a:r>
              <a:rPr lang="ro-RO" b="1" i="1" dirty="0" smtClean="0"/>
              <a:t> </a:t>
            </a:r>
            <a:r>
              <a:rPr lang="vi-VN" dirty="0" smtClean="0"/>
              <a:t>– </a:t>
            </a:r>
            <a:r>
              <a:rPr lang="vi-VN" dirty="0"/>
              <a:t>până la </a:t>
            </a:r>
            <a:r>
              <a:rPr lang="ro-RO" dirty="0" smtClean="0"/>
              <a:t>data de </a:t>
            </a:r>
            <a:r>
              <a:rPr lang="en-US" b="1" dirty="0" smtClean="0">
                <a:solidFill>
                  <a:schemeClr val="accent1">
                    <a:lumMod val="60000"/>
                    <a:lumOff val="40000"/>
                  </a:schemeClr>
                </a:solidFill>
              </a:rPr>
              <a:t>20</a:t>
            </a:r>
            <a:r>
              <a:rPr lang="vi-VN" b="1" dirty="0" smtClean="0">
                <a:solidFill>
                  <a:schemeClr val="accent1">
                    <a:lumMod val="60000"/>
                    <a:lumOff val="40000"/>
                  </a:schemeClr>
                </a:solidFill>
              </a:rPr>
              <a:t> </a:t>
            </a:r>
            <a:r>
              <a:rPr lang="vi-VN" b="1" dirty="0">
                <a:solidFill>
                  <a:schemeClr val="accent1">
                    <a:lumMod val="60000"/>
                    <a:lumOff val="40000"/>
                  </a:schemeClr>
                </a:solidFill>
              </a:rPr>
              <a:t>decembrie 2018</a:t>
            </a:r>
            <a:r>
              <a:rPr lang="vi-VN" dirty="0" smtClean="0">
                <a:solidFill>
                  <a:schemeClr val="accent1">
                    <a:lumMod val="60000"/>
                    <a:lumOff val="40000"/>
                  </a:schemeClr>
                </a:solidFill>
              </a:rPr>
              <a:t>;</a:t>
            </a:r>
            <a:endParaRPr lang="ro-RO" dirty="0" smtClean="0">
              <a:solidFill>
                <a:schemeClr val="accent1">
                  <a:lumMod val="60000"/>
                  <a:lumOff val="40000"/>
                </a:schemeClr>
              </a:solidFill>
            </a:endParaRPr>
          </a:p>
          <a:p>
            <a:r>
              <a:rPr lang="ro-RO" dirty="0" smtClean="0"/>
              <a:t>Să prezinte la </a:t>
            </a:r>
            <a:r>
              <a:rPr lang="ro-MD" dirty="0"/>
              <a:t>T</a:t>
            </a:r>
            <a:r>
              <a:rPr lang="vi-VN" dirty="0" smtClean="0"/>
              <a:t>rezoreri</a:t>
            </a:r>
            <a:r>
              <a:rPr lang="ro-MD" dirty="0" err="1" smtClean="0"/>
              <a:t>ile</a:t>
            </a:r>
            <a:r>
              <a:rPr lang="vi-VN" dirty="0" smtClean="0"/>
              <a:t> </a:t>
            </a:r>
            <a:r>
              <a:rPr lang="ro-MD" dirty="0"/>
              <a:t>R</a:t>
            </a:r>
            <a:r>
              <a:rPr lang="vi-VN" dirty="0" smtClean="0"/>
              <a:t>egional</a:t>
            </a:r>
            <a:r>
              <a:rPr lang="ro-MD" dirty="0" smtClean="0"/>
              <a:t>e</a:t>
            </a:r>
            <a:r>
              <a:rPr lang="ro-RO" dirty="0" smtClean="0"/>
              <a:t> </a:t>
            </a:r>
            <a:r>
              <a:rPr lang="vi-VN" b="1" i="1" dirty="0" smtClean="0">
                <a:solidFill>
                  <a:schemeClr val="tx2">
                    <a:lumMod val="75000"/>
                  </a:schemeClr>
                </a:solidFill>
              </a:rPr>
              <a:t>documente </a:t>
            </a:r>
            <a:r>
              <a:rPr lang="vi-VN" b="1" i="1" dirty="0">
                <a:solidFill>
                  <a:schemeClr val="tx2">
                    <a:lumMod val="75000"/>
                  </a:schemeClr>
                </a:solidFill>
              </a:rPr>
              <a:t>de plată </a:t>
            </a:r>
            <a:r>
              <a:rPr lang="vi-VN" dirty="0" smtClean="0"/>
              <a:t>– </a:t>
            </a:r>
            <a:r>
              <a:rPr lang="ro-RO" dirty="0" smtClean="0"/>
              <a:t>până la data de </a:t>
            </a:r>
            <a:r>
              <a:rPr lang="vi-VN" b="1" dirty="0" smtClean="0">
                <a:solidFill>
                  <a:schemeClr val="accent1">
                    <a:lumMod val="60000"/>
                    <a:lumOff val="40000"/>
                  </a:schemeClr>
                </a:solidFill>
              </a:rPr>
              <a:t>2</a:t>
            </a:r>
            <a:r>
              <a:rPr lang="ro-RO" b="1" dirty="0" smtClean="0">
                <a:solidFill>
                  <a:schemeClr val="accent1">
                    <a:lumMod val="60000"/>
                    <a:lumOff val="40000"/>
                  </a:schemeClr>
                </a:solidFill>
              </a:rPr>
              <a:t>6</a:t>
            </a:r>
            <a:r>
              <a:rPr lang="vi-VN" b="1" dirty="0" smtClean="0">
                <a:solidFill>
                  <a:schemeClr val="accent1">
                    <a:lumMod val="60000"/>
                    <a:lumOff val="40000"/>
                  </a:schemeClr>
                </a:solidFill>
              </a:rPr>
              <a:t> </a:t>
            </a:r>
            <a:r>
              <a:rPr lang="vi-VN" b="1" dirty="0">
                <a:solidFill>
                  <a:schemeClr val="accent1">
                    <a:lumMod val="60000"/>
                    <a:lumOff val="40000"/>
                  </a:schemeClr>
                </a:solidFill>
              </a:rPr>
              <a:t>decembrie 2018</a:t>
            </a:r>
            <a:r>
              <a:rPr lang="vi-VN" dirty="0" smtClean="0">
                <a:solidFill>
                  <a:schemeClr val="accent1">
                    <a:lumMod val="60000"/>
                    <a:lumOff val="40000"/>
                  </a:schemeClr>
                </a:solidFill>
              </a:rPr>
              <a:t>.</a:t>
            </a:r>
            <a:endParaRPr lang="vi-VN" dirty="0">
              <a:solidFill>
                <a:schemeClr val="accent1">
                  <a:lumMod val="60000"/>
                  <a:lumOff val="40000"/>
                </a:schemeClr>
              </a:solidFill>
            </a:endParaRPr>
          </a:p>
        </p:txBody>
      </p:sp>
      <p:sp>
        <p:nvSpPr>
          <p:cNvPr id="4" name="Text Placeholder 3"/>
          <p:cNvSpPr>
            <a:spLocks noGrp="1"/>
          </p:cNvSpPr>
          <p:nvPr>
            <p:ph type="body" sz="quarter" idx="13"/>
          </p:nvPr>
        </p:nvSpPr>
        <p:spPr/>
        <p:txBody>
          <a:bodyPr/>
          <a:lstStyle/>
          <a:p>
            <a:r>
              <a:rPr lang="ro-RO" dirty="0"/>
              <a:t>Închiderea anului bugetar 2018</a:t>
            </a:r>
          </a:p>
          <a:p>
            <a:endParaRPr lang="en-US" dirty="0"/>
          </a:p>
        </p:txBody>
      </p:sp>
      <p:sp>
        <p:nvSpPr>
          <p:cNvPr id="6" name="Slide Number Placeholder 5"/>
          <p:cNvSpPr>
            <a:spLocks noGrp="1"/>
          </p:cNvSpPr>
          <p:nvPr>
            <p:ph type="sldNum" sz="quarter" idx="12"/>
          </p:nvPr>
        </p:nvSpPr>
        <p:spPr/>
        <p:txBody>
          <a:bodyPr/>
          <a:lstStyle/>
          <a:p>
            <a:fld id="{5D84065D-F351-4B03-BD91-D8A6B8D4B362}" type="slidenum">
              <a:rPr lang="en-US" smtClean="0"/>
              <a:pPr/>
              <a:t>6</a:t>
            </a:fld>
            <a:endParaRPr lang="en-US" dirty="0"/>
          </a:p>
        </p:txBody>
      </p:sp>
      <p:sp>
        <p:nvSpPr>
          <p:cNvPr id="10" name="Content Placeholder 2"/>
          <p:cNvSpPr txBox="1">
            <a:spLocks/>
          </p:cNvSpPr>
          <p:nvPr/>
        </p:nvSpPr>
        <p:spPr>
          <a:xfrm>
            <a:off x="347584" y="4828648"/>
            <a:ext cx="10994408" cy="12485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vi-VN" dirty="0" smtClean="0"/>
              <a:t>Să prezinte </a:t>
            </a:r>
            <a:r>
              <a:rPr lang="ro-RO" dirty="0" smtClean="0"/>
              <a:t>la Trezoreriile </a:t>
            </a:r>
            <a:r>
              <a:rPr lang="ro-RO" dirty="0"/>
              <a:t>R</a:t>
            </a:r>
            <a:r>
              <a:rPr lang="ro-RO" dirty="0" smtClean="0"/>
              <a:t>egionale </a:t>
            </a:r>
            <a:r>
              <a:rPr lang="ro-RO" b="1" i="1" dirty="0" smtClean="0">
                <a:solidFill>
                  <a:schemeClr val="tx2">
                    <a:lumMod val="75000"/>
                  </a:schemeClr>
                </a:solidFill>
              </a:rPr>
              <a:t>delegaţii privind retragerea numerarului </a:t>
            </a:r>
            <a:r>
              <a:rPr lang="vi-VN" dirty="0" smtClean="0"/>
              <a:t>– până la </a:t>
            </a:r>
            <a:r>
              <a:rPr lang="ro-RO" dirty="0" smtClean="0"/>
              <a:t>data de </a:t>
            </a:r>
            <a:r>
              <a:rPr lang="ro-RO" b="1" dirty="0" smtClean="0">
                <a:solidFill>
                  <a:schemeClr val="accent1">
                    <a:lumMod val="60000"/>
                    <a:lumOff val="40000"/>
                  </a:schemeClr>
                </a:solidFill>
              </a:rPr>
              <a:t>21 </a:t>
            </a:r>
            <a:r>
              <a:rPr lang="vi-VN" b="1" dirty="0" smtClean="0">
                <a:solidFill>
                  <a:schemeClr val="accent1">
                    <a:lumMod val="60000"/>
                    <a:lumOff val="40000"/>
                  </a:schemeClr>
                </a:solidFill>
              </a:rPr>
              <a:t>decembrie 2018</a:t>
            </a:r>
            <a:r>
              <a:rPr lang="ro-RO" dirty="0" smtClean="0">
                <a:solidFill>
                  <a:schemeClr val="accent1">
                    <a:lumMod val="75000"/>
                  </a:schemeClr>
                </a:solidFill>
              </a:rPr>
              <a:t>.</a:t>
            </a:r>
          </a:p>
          <a:p>
            <a:endParaRPr lang="vi-VN" b="1" dirty="0"/>
          </a:p>
        </p:txBody>
      </p:sp>
      <p:sp>
        <p:nvSpPr>
          <p:cNvPr id="11" name="Date Placeholder 4"/>
          <p:cNvSpPr>
            <a:spLocks noGrp="1"/>
          </p:cNvSpPr>
          <p:nvPr>
            <p:ph type="dt" sz="half" idx="10"/>
          </p:nvPr>
        </p:nvSpPr>
        <p:spPr>
          <a:xfrm>
            <a:off x="838200" y="6356350"/>
            <a:ext cx="2743200" cy="365125"/>
          </a:xfrm>
        </p:spPr>
        <p:txBody>
          <a:bodyPr/>
          <a:lstStyle/>
          <a:p>
            <a:r>
              <a:rPr lang="ro-RO" dirty="0" smtClean="0"/>
              <a:t>06.12.2018</a:t>
            </a:r>
            <a:endParaRPr lang="en-US" dirty="0"/>
          </a:p>
        </p:txBody>
      </p:sp>
      <p:sp>
        <p:nvSpPr>
          <p:cNvPr id="12" name="Title 1"/>
          <p:cNvSpPr txBox="1">
            <a:spLocks/>
          </p:cNvSpPr>
          <p:nvPr/>
        </p:nvSpPr>
        <p:spPr>
          <a:xfrm>
            <a:off x="826392" y="4300850"/>
            <a:ext cx="10515600" cy="453370"/>
          </a:xfrm>
          <a:prstGeom prst="rect">
            <a:avLst/>
          </a:prstGeom>
        </p:spPr>
        <p:txBody>
          <a:bodyPr/>
          <a:lstStyle>
            <a:lvl1pPr algn="ctr" defTabSz="914400" rtl="0" eaLnBrk="1" latinLnBrk="0" hangingPunct="1">
              <a:lnSpc>
                <a:spcPct val="90000"/>
              </a:lnSpc>
              <a:spcBef>
                <a:spcPct val="0"/>
              </a:spcBef>
              <a:buNone/>
              <a:defRPr sz="3000" kern="1200">
                <a:solidFill>
                  <a:schemeClr val="tx1"/>
                </a:solidFill>
                <a:latin typeface="+mj-lt"/>
                <a:ea typeface="+mj-ea"/>
                <a:cs typeface="+mj-cs"/>
              </a:defRPr>
            </a:lvl1pPr>
          </a:lstStyle>
          <a:p>
            <a:r>
              <a:rPr lang="ro-RO" b="1" dirty="0" smtClean="0"/>
              <a:t>Se atenţionează instituţiile/autorităţile bugetare:</a:t>
            </a:r>
            <a:endParaRPr lang="en-US"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Placeholder 86"/>
          <p:cNvSpPr>
            <a:spLocks noGrp="1"/>
          </p:cNvSpPr>
          <p:nvPr>
            <p:ph type="body" sz="quarter" idx="13"/>
          </p:nvPr>
        </p:nvSpPr>
        <p:spPr/>
        <p:txBody>
          <a:bodyPr/>
          <a:lstStyle/>
          <a:p>
            <a:r>
              <a:rPr lang="ro-RO" dirty="0"/>
              <a:t>Închiderea anului bugetar 2018</a:t>
            </a:r>
          </a:p>
        </p:txBody>
      </p:sp>
      <p:sp>
        <p:nvSpPr>
          <p:cNvPr id="89" name="Title 1"/>
          <p:cNvSpPr>
            <a:spLocks noGrp="1"/>
          </p:cNvSpPr>
          <p:nvPr>
            <p:ph type="title"/>
          </p:nvPr>
        </p:nvSpPr>
        <p:spPr>
          <a:xfrm>
            <a:off x="824552" y="1006941"/>
            <a:ext cx="10515600" cy="1053872"/>
          </a:xfrm>
        </p:spPr>
        <p:txBody>
          <a:bodyPr/>
          <a:lstStyle/>
          <a:p>
            <a:r>
              <a:rPr lang="ro-RO" b="1" dirty="0" smtClean="0"/>
              <a:t>Până la 27 </a:t>
            </a:r>
            <a:r>
              <a:rPr lang="ro-RO" b="1" dirty="0"/>
              <a:t>decembrie  </a:t>
            </a:r>
            <a:r>
              <a:rPr lang="ro-RO" b="1" dirty="0" smtClean="0"/>
              <a:t>2018, Trezoreriile Regionale vor asigura: </a:t>
            </a:r>
            <a:endParaRPr lang="en-US" b="1" dirty="0"/>
          </a:p>
        </p:txBody>
      </p:sp>
      <p:sp>
        <p:nvSpPr>
          <p:cNvPr id="103" name="Slide Number Placeholder 5"/>
          <p:cNvSpPr>
            <a:spLocks noGrp="1"/>
          </p:cNvSpPr>
          <p:nvPr>
            <p:ph type="sldNum" sz="quarter" idx="12"/>
          </p:nvPr>
        </p:nvSpPr>
        <p:spPr>
          <a:xfrm>
            <a:off x="10980964" y="6356350"/>
            <a:ext cx="372836" cy="365125"/>
          </a:xfrm>
        </p:spPr>
        <p:txBody>
          <a:bodyPr/>
          <a:lstStyle/>
          <a:p>
            <a:fld id="{5D84065D-F351-4B03-BD91-D8A6B8D4B362}" type="slidenum">
              <a:rPr lang="en-US" smtClean="0"/>
              <a:pPr/>
              <a:t>7</a:t>
            </a:fld>
            <a:endParaRPr lang="en-US" dirty="0"/>
          </a:p>
        </p:txBody>
      </p:sp>
      <p:sp>
        <p:nvSpPr>
          <p:cNvPr id="64" name="Content Placeholder 2"/>
          <p:cNvSpPr>
            <a:spLocks noGrp="1"/>
          </p:cNvSpPr>
          <p:nvPr>
            <p:ph idx="1"/>
          </p:nvPr>
        </p:nvSpPr>
        <p:spPr>
          <a:xfrm>
            <a:off x="777577" y="2035898"/>
            <a:ext cx="11056459" cy="3025200"/>
          </a:xfrm>
        </p:spPr>
        <p:txBody>
          <a:bodyPr/>
          <a:lstStyle/>
          <a:p>
            <a:endParaRPr lang="ro-RO" sz="3200" dirty="0" smtClean="0"/>
          </a:p>
          <a:p>
            <a:r>
              <a:rPr lang="vi-VN" sz="3200" b="1" dirty="0">
                <a:solidFill>
                  <a:schemeClr val="accent1">
                    <a:lumMod val="75000"/>
                  </a:schemeClr>
                </a:solidFill>
              </a:rPr>
              <a:t>executarea documentelor de </a:t>
            </a:r>
            <a:r>
              <a:rPr lang="vi-VN" sz="3200" b="1" dirty="0" smtClean="0">
                <a:solidFill>
                  <a:schemeClr val="accent1">
                    <a:lumMod val="75000"/>
                  </a:schemeClr>
                </a:solidFill>
              </a:rPr>
              <a:t>plată</a:t>
            </a:r>
            <a:r>
              <a:rPr lang="ro-RO" sz="3200" b="1" dirty="0" smtClean="0">
                <a:solidFill>
                  <a:schemeClr val="accent1">
                    <a:lumMod val="75000"/>
                  </a:schemeClr>
                </a:solidFill>
              </a:rPr>
              <a:t>;</a:t>
            </a:r>
          </a:p>
          <a:p>
            <a:r>
              <a:rPr lang="vi-VN" sz="3200" b="1" dirty="0" smtClean="0">
                <a:solidFill>
                  <a:schemeClr val="accent1">
                    <a:lumMod val="75000"/>
                  </a:schemeClr>
                </a:solidFill>
              </a:rPr>
              <a:t>restituirea </a:t>
            </a:r>
            <a:r>
              <a:rPr lang="vi-VN" sz="3200" b="1" dirty="0">
                <a:solidFill>
                  <a:schemeClr val="accent1">
                    <a:lumMod val="75000"/>
                  </a:schemeClr>
                </a:solidFill>
              </a:rPr>
              <a:t>sumelor </a:t>
            </a:r>
            <a:r>
              <a:rPr lang="vi-VN" sz="3200" b="1" dirty="0" smtClean="0">
                <a:solidFill>
                  <a:schemeClr val="accent1">
                    <a:lumMod val="75000"/>
                  </a:schemeClr>
                </a:solidFill>
              </a:rPr>
              <a:t>neelucidate</a:t>
            </a:r>
            <a:r>
              <a:rPr lang="ro-RO" sz="3200" b="1" dirty="0" smtClean="0">
                <a:solidFill>
                  <a:schemeClr val="accent1">
                    <a:lumMod val="75000"/>
                  </a:schemeClr>
                </a:solidFill>
              </a:rPr>
              <a:t>;</a:t>
            </a:r>
          </a:p>
          <a:p>
            <a:r>
              <a:rPr lang="vi-VN" sz="3200" b="1" dirty="0">
                <a:solidFill>
                  <a:schemeClr val="accent1">
                    <a:lumMod val="75000"/>
                  </a:schemeClr>
                </a:solidFill>
              </a:rPr>
              <a:t>corectarea cheltuielilor de casă prin note de transfer prezentate de către </a:t>
            </a:r>
            <a:r>
              <a:rPr lang="vi-VN" sz="3200" b="1" dirty="0" smtClean="0">
                <a:solidFill>
                  <a:schemeClr val="accent1">
                    <a:lumMod val="75000"/>
                  </a:schemeClr>
                </a:solidFill>
              </a:rPr>
              <a:t>autorități/instituții bugetare</a:t>
            </a:r>
            <a:r>
              <a:rPr lang="ro-RO" sz="3200" b="1" dirty="0" smtClean="0">
                <a:solidFill>
                  <a:schemeClr val="accent1">
                    <a:lumMod val="75000"/>
                  </a:schemeClr>
                </a:solidFill>
              </a:rPr>
              <a:t>.</a:t>
            </a:r>
          </a:p>
          <a:p>
            <a:endParaRPr lang="vi-VN" b="1" dirty="0"/>
          </a:p>
        </p:txBody>
      </p:sp>
      <p:sp>
        <p:nvSpPr>
          <p:cNvPr id="71" name="Date Placeholder 4"/>
          <p:cNvSpPr>
            <a:spLocks noGrp="1"/>
          </p:cNvSpPr>
          <p:nvPr>
            <p:ph type="dt" sz="half" idx="10"/>
          </p:nvPr>
        </p:nvSpPr>
        <p:spPr>
          <a:xfrm>
            <a:off x="838200" y="6356350"/>
            <a:ext cx="2743200" cy="365125"/>
          </a:xfrm>
        </p:spPr>
        <p:txBody>
          <a:bodyPr/>
          <a:lstStyle/>
          <a:p>
            <a:r>
              <a:rPr lang="ro-RO" dirty="0" smtClean="0"/>
              <a:t>06.12.2018</a:t>
            </a:r>
            <a:endParaRPr lang="en-US" dirty="0"/>
          </a:p>
        </p:txBody>
      </p:sp>
    </p:spTree>
    <p:extLst>
      <p:ext uri="{BB962C8B-B14F-4D97-AF65-F5344CB8AC3E}">
        <p14:creationId xmlns:p14="http://schemas.microsoft.com/office/powerpoint/2010/main" val="2780837224"/>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Placeholder 86"/>
          <p:cNvSpPr>
            <a:spLocks noGrp="1"/>
          </p:cNvSpPr>
          <p:nvPr>
            <p:ph type="body" sz="quarter" idx="13"/>
          </p:nvPr>
        </p:nvSpPr>
        <p:spPr/>
        <p:txBody>
          <a:bodyPr/>
          <a:lstStyle/>
          <a:p>
            <a:r>
              <a:rPr lang="ro-RO" dirty="0"/>
              <a:t>Închiderea anului bugetar 2018</a:t>
            </a:r>
          </a:p>
        </p:txBody>
      </p:sp>
      <p:sp>
        <p:nvSpPr>
          <p:cNvPr id="89" name="Title 1"/>
          <p:cNvSpPr>
            <a:spLocks noGrp="1"/>
          </p:cNvSpPr>
          <p:nvPr>
            <p:ph type="title"/>
          </p:nvPr>
        </p:nvSpPr>
        <p:spPr>
          <a:xfrm>
            <a:off x="824552" y="1006941"/>
            <a:ext cx="10515600" cy="681182"/>
          </a:xfrm>
        </p:spPr>
        <p:txBody>
          <a:bodyPr/>
          <a:lstStyle/>
          <a:p>
            <a:r>
              <a:rPr lang="ro-RO" b="1" dirty="0" smtClean="0"/>
              <a:t>Trezoreriile Regionale vor asigura:</a:t>
            </a:r>
            <a:br>
              <a:rPr lang="ro-RO" b="1" dirty="0" smtClean="0"/>
            </a:br>
            <a:endParaRPr lang="en-US" b="1" dirty="0"/>
          </a:p>
        </p:txBody>
      </p:sp>
      <p:sp>
        <p:nvSpPr>
          <p:cNvPr id="103" name="Slide Number Placeholder 5"/>
          <p:cNvSpPr>
            <a:spLocks noGrp="1"/>
          </p:cNvSpPr>
          <p:nvPr>
            <p:ph type="sldNum" sz="quarter" idx="12"/>
          </p:nvPr>
        </p:nvSpPr>
        <p:spPr>
          <a:xfrm>
            <a:off x="10980964" y="6356350"/>
            <a:ext cx="372836" cy="365125"/>
          </a:xfrm>
        </p:spPr>
        <p:txBody>
          <a:bodyPr/>
          <a:lstStyle/>
          <a:p>
            <a:fld id="{5D84065D-F351-4B03-BD91-D8A6B8D4B362}" type="slidenum">
              <a:rPr lang="en-US" smtClean="0"/>
              <a:pPr/>
              <a:t>8</a:t>
            </a:fld>
            <a:endParaRPr lang="en-US" dirty="0"/>
          </a:p>
        </p:txBody>
      </p:sp>
      <p:sp>
        <p:nvSpPr>
          <p:cNvPr id="64" name="Content Placeholder 2"/>
          <p:cNvSpPr>
            <a:spLocks noGrp="1"/>
          </p:cNvSpPr>
          <p:nvPr>
            <p:ph idx="1"/>
          </p:nvPr>
        </p:nvSpPr>
        <p:spPr>
          <a:xfrm>
            <a:off x="727336" y="1583722"/>
            <a:ext cx="11056459" cy="3025200"/>
          </a:xfrm>
        </p:spPr>
        <p:txBody>
          <a:bodyPr/>
          <a:lstStyle/>
          <a:p>
            <a:pPr marL="0" indent="0">
              <a:buNone/>
            </a:pPr>
            <a:r>
              <a:rPr lang="ro-RO" sz="2400" b="1" u="sng" dirty="0"/>
              <a:t>28 decembrie </a:t>
            </a:r>
            <a:r>
              <a:rPr lang="ro-RO" sz="2400" b="1" u="sng" dirty="0" smtClean="0"/>
              <a:t>2018:</a:t>
            </a:r>
            <a:endParaRPr lang="ro-RO" sz="2400" b="1" i="1" u="sng" dirty="0" smtClean="0">
              <a:solidFill>
                <a:schemeClr val="accent1">
                  <a:lumMod val="75000"/>
                </a:schemeClr>
              </a:solidFill>
            </a:endParaRPr>
          </a:p>
          <a:p>
            <a:r>
              <a:rPr lang="vi-VN" sz="2400" b="1" i="1" dirty="0" smtClean="0">
                <a:solidFill>
                  <a:schemeClr val="accent1">
                    <a:lumMod val="75000"/>
                  </a:schemeClr>
                </a:solidFill>
              </a:rPr>
              <a:t>închiderea </a:t>
            </a:r>
            <a:r>
              <a:rPr lang="vi-VN" sz="2400" b="1" i="1" dirty="0">
                <a:solidFill>
                  <a:schemeClr val="accent1">
                    <a:lumMod val="75000"/>
                  </a:schemeClr>
                </a:solidFill>
              </a:rPr>
              <a:t>alocaţiilor  bugetare  nevalorificate</a:t>
            </a:r>
            <a:r>
              <a:rPr lang="vi-VN" sz="2400" dirty="0">
                <a:solidFill>
                  <a:schemeClr val="accent1">
                    <a:lumMod val="75000"/>
                  </a:schemeClr>
                </a:solidFill>
              </a:rPr>
              <a:t>,  </a:t>
            </a:r>
            <a:r>
              <a:rPr lang="vi-VN" sz="2400" dirty="0"/>
              <a:t>precum  şi </a:t>
            </a:r>
            <a:r>
              <a:rPr lang="vi-VN" sz="2400" dirty="0" smtClean="0"/>
              <a:t>solduril</a:t>
            </a:r>
            <a:r>
              <a:rPr lang="ro-RO" sz="2400" dirty="0" smtClean="0"/>
              <a:t>or</a:t>
            </a:r>
            <a:r>
              <a:rPr lang="vi-VN" sz="2400" dirty="0" smtClean="0"/>
              <a:t>  </a:t>
            </a:r>
            <a:r>
              <a:rPr lang="vi-VN" sz="2400" dirty="0"/>
              <a:t>de  mijloace  băneşti  din  conturile  trezoreriale  ale  autorităţilor/instituţiilor bugetare, cu excepţia soldurilor proiectelor finanţate din surse externe. </a:t>
            </a:r>
            <a:endParaRPr lang="ro-RO" sz="2400" dirty="0" smtClean="0"/>
          </a:p>
          <a:p>
            <a:endParaRPr lang="ro-RO" sz="2400" dirty="0" smtClean="0"/>
          </a:p>
          <a:p>
            <a:pPr marL="0" indent="0">
              <a:buNone/>
            </a:pPr>
            <a:r>
              <a:rPr lang="ro-RO" sz="2400" b="1" u="sng" dirty="0" smtClean="0"/>
              <a:t>Ianuarie 2019:</a:t>
            </a:r>
            <a:endParaRPr lang="vi-VN" sz="2400" b="1" u="sng" dirty="0"/>
          </a:p>
          <a:p>
            <a:r>
              <a:rPr lang="vi-VN" sz="2400" b="1" i="1" dirty="0" smtClean="0">
                <a:solidFill>
                  <a:schemeClr val="accent1">
                    <a:lumMod val="75000"/>
                  </a:schemeClr>
                </a:solidFill>
              </a:rPr>
              <a:t>trecerea </a:t>
            </a:r>
            <a:r>
              <a:rPr lang="vi-VN" sz="2400" b="1" i="1" dirty="0">
                <a:solidFill>
                  <a:schemeClr val="accent1">
                    <a:lumMod val="75000"/>
                  </a:schemeClr>
                </a:solidFill>
              </a:rPr>
              <a:t>soldurilor de mijloace băneşti din conturile bugetelor de nivelul I și II</a:t>
            </a:r>
            <a:r>
              <a:rPr lang="vi-VN" sz="2400" dirty="0">
                <a:solidFill>
                  <a:schemeClr val="accent1">
                    <a:lumMod val="75000"/>
                  </a:schemeClr>
                </a:solidFill>
              </a:rPr>
              <a:t>, </a:t>
            </a:r>
            <a:r>
              <a:rPr lang="vi-VN" sz="2400" dirty="0"/>
              <a:t>înregistrate la data încheierii anului bugetar, care </a:t>
            </a:r>
            <a:r>
              <a:rPr lang="vi-VN" sz="2400" dirty="0" smtClean="0"/>
              <a:t>s</a:t>
            </a:r>
            <a:r>
              <a:rPr lang="ro-RO" sz="2400" dirty="0" smtClean="0"/>
              <a:t>â</a:t>
            </a:r>
            <a:r>
              <a:rPr lang="vi-VN" sz="2400" dirty="0" smtClean="0"/>
              <a:t>nt </a:t>
            </a:r>
            <a:r>
              <a:rPr lang="vi-VN" sz="2400" dirty="0"/>
              <a:t>tranzitorii </a:t>
            </a:r>
            <a:r>
              <a:rPr lang="vi-VN" sz="2400" dirty="0" smtClean="0"/>
              <a:t>pe</a:t>
            </a:r>
            <a:r>
              <a:rPr lang="ro-RO" sz="2400" dirty="0" err="1" smtClean="0"/>
              <a:t>ntru</a:t>
            </a:r>
            <a:r>
              <a:rPr lang="vi-VN" sz="2400" dirty="0" smtClean="0"/>
              <a:t> </a:t>
            </a:r>
            <a:r>
              <a:rPr lang="vi-VN" sz="2400" dirty="0"/>
              <a:t>anul bugetar </a:t>
            </a:r>
            <a:r>
              <a:rPr lang="vi-VN" sz="2400" dirty="0" smtClean="0"/>
              <a:t>2019;</a:t>
            </a:r>
            <a:endParaRPr lang="vi-VN" sz="2400" dirty="0"/>
          </a:p>
          <a:p>
            <a:r>
              <a:rPr lang="vi-VN" sz="2400" b="1" dirty="0" smtClean="0">
                <a:solidFill>
                  <a:schemeClr val="accent1">
                    <a:lumMod val="75000"/>
                  </a:schemeClr>
                </a:solidFill>
              </a:rPr>
              <a:t>trecerea </a:t>
            </a:r>
            <a:r>
              <a:rPr lang="vi-VN" sz="2400" b="1" dirty="0">
                <a:solidFill>
                  <a:schemeClr val="accent1">
                    <a:lumMod val="75000"/>
                  </a:schemeClr>
                </a:solidFill>
              </a:rPr>
              <a:t>soldurilor de mijloace bănești din conturile proiectelor finanţate din surse externe</a:t>
            </a:r>
            <a:r>
              <a:rPr lang="vi-VN" sz="2400" dirty="0">
                <a:solidFill>
                  <a:schemeClr val="accent1">
                    <a:lumMod val="75000"/>
                  </a:schemeClr>
                </a:solidFill>
              </a:rPr>
              <a:t>, </a:t>
            </a:r>
            <a:r>
              <a:rPr lang="vi-VN" sz="2400" dirty="0"/>
              <a:t>care </a:t>
            </a:r>
            <a:r>
              <a:rPr lang="vi-VN" sz="2400" dirty="0" smtClean="0"/>
              <a:t>s</a:t>
            </a:r>
            <a:r>
              <a:rPr lang="ro-RO" sz="2400" dirty="0" smtClean="0"/>
              <a:t>â</a:t>
            </a:r>
            <a:r>
              <a:rPr lang="vi-VN" sz="2400" dirty="0" smtClean="0"/>
              <a:t>nt </a:t>
            </a:r>
            <a:r>
              <a:rPr lang="vi-VN" sz="2400" dirty="0"/>
              <a:t>tranzitorii și accesibile spre utilizare pentru anul bugetar </a:t>
            </a:r>
            <a:r>
              <a:rPr lang="vi-VN" sz="2400" dirty="0" smtClean="0"/>
              <a:t>2019.</a:t>
            </a:r>
            <a:endParaRPr lang="vi-VN" sz="2400" b="1" dirty="0"/>
          </a:p>
        </p:txBody>
      </p:sp>
      <p:sp>
        <p:nvSpPr>
          <p:cNvPr id="71" name="Date Placeholder 4"/>
          <p:cNvSpPr>
            <a:spLocks noGrp="1"/>
          </p:cNvSpPr>
          <p:nvPr>
            <p:ph type="dt" sz="half" idx="10"/>
          </p:nvPr>
        </p:nvSpPr>
        <p:spPr>
          <a:xfrm>
            <a:off x="838200" y="6356350"/>
            <a:ext cx="2743200" cy="365125"/>
          </a:xfrm>
        </p:spPr>
        <p:txBody>
          <a:bodyPr/>
          <a:lstStyle/>
          <a:p>
            <a:r>
              <a:rPr lang="ro-RO" dirty="0" smtClean="0"/>
              <a:t>06.12.2018</a:t>
            </a:r>
            <a:endParaRPr lang="en-US" dirty="0"/>
          </a:p>
        </p:txBody>
      </p:sp>
    </p:spTree>
    <p:extLst>
      <p:ext uri="{BB962C8B-B14F-4D97-AF65-F5344CB8AC3E}">
        <p14:creationId xmlns:p14="http://schemas.microsoft.com/office/powerpoint/2010/main" val="188025606"/>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o-RO" b="1" dirty="0" smtClean="0"/>
              <a:t>Conform prevederilor punctului 4.2.6.20 din </a:t>
            </a:r>
            <a:r>
              <a:rPr lang="vi-VN" b="1" dirty="0" smtClean="0"/>
              <a:t>Normel</a:t>
            </a:r>
            <a:r>
              <a:rPr lang="ro-RO" b="1" dirty="0" smtClean="0"/>
              <a:t>e</a:t>
            </a:r>
            <a:r>
              <a:rPr lang="vi-VN" b="1" dirty="0" smtClean="0"/>
              <a:t> metodologice</a:t>
            </a:r>
            <a:r>
              <a:rPr lang="ro-RO" b="1" dirty="0" smtClean="0"/>
              <a:t> (Ordinul MF nr.215/2015):</a:t>
            </a:r>
            <a:r>
              <a:rPr lang="vi-VN" dirty="0" smtClean="0"/>
              <a:t/>
            </a:r>
            <a:br>
              <a:rPr lang="vi-VN" dirty="0" smtClean="0"/>
            </a:br>
            <a:r>
              <a:rPr lang="ro-RO" dirty="0" smtClean="0"/>
              <a:t> </a:t>
            </a:r>
            <a:endParaRPr lang="ru-RU" dirty="0"/>
          </a:p>
        </p:txBody>
      </p:sp>
      <p:sp>
        <p:nvSpPr>
          <p:cNvPr id="3" name="Объект 2"/>
          <p:cNvSpPr>
            <a:spLocks noGrp="1"/>
          </p:cNvSpPr>
          <p:nvPr>
            <p:ph idx="1"/>
          </p:nvPr>
        </p:nvSpPr>
        <p:spPr>
          <a:xfrm>
            <a:off x="742507" y="2296063"/>
            <a:ext cx="10515600" cy="1818737"/>
          </a:xfrm>
        </p:spPr>
        <p:txBody>
          <a:bodyPr/>
          <a:lstStyle/>
          <a:p>
            <a:pPr algn="just"/>
            <a:r>
              <a:rPr lang="vi-VN" i="1" dirty="0" smtClean="0"/>
              <a:t>autoritățile/instituțiile bugetare supuse procedurii de executare silită şi executare fără alocații bugetare a documentelor executorii întreprind măsurile necesare pentru modificarea alocațiilor până la finele lunii curente.</a:t>
            </a:r>
            <a:endParaRPr lang="ro-RO" i="1" dirty="0" smtClean="0"/>
          </a:p>
          <a:p>
            <a:pPr marL="0" indent="0">
              <a:buNone/>
            </a:pPr>
            <a:r>
              <a:rPr lang="ro-RO" b="1" i="1" u="sng" dirty="0" smtClean="0">
                <a:solidFill>
                  <a:schemeClr val="accent1">
                    <a:lumMod val="75000"/>
                  </a:schemeClr>
                </a:solidFill>
              </a:rPr>
              <a:t>Urmează:</a:t>
            </a:r>
          </a:p>
          <a:p>
            <a:pPr algn="just"/>
            <a:r>
              <a:rPr lang="ro-MD" dirty="0" smtClean="0"/>
              <a:t>Să se analizeze </a:t>
            </a:r>
            <a:r>
              <a:rPr lang="pt-BR" dirty="0" smtClean="0"/>
              <a:t>compartimentu</a:t>
            </a:r>
            <a:r>
              <a:rPr lang="ro-MD" dirty="0" smtClean="0"/>
              <a:t>l</a:t>
            </a:r>
            <a:r>
              <a:rPr lang="pt-BR" dirty="0" smtClean="0"/>
              <a:t> </a:t>
            </a:r>
            <a:r>
              <a:rPr lang="pt-BR" dirty="0"/>
              <a:t>”Documente executorii”, ECO 281362 </a:t>
            </a:r>
            <a:r>
              <a:rPr lang="pt-BR" dirty="0" smtClean="0"/>
              <a:t>„Plăți </a:t>
            </a:r>
            <a:r>
              <a:rPr lang="pt-BR" dirty="0"/>
              <a:t>aferente documentelor executorii cu executare </a:t>
            </a:r>
            <a:r>
              <a:rPr lang="pt-BR" dirty="0" smtClean="0"/>
              <a:t>silită”</a:t>
            </a:r>
            <a:r>
              <a:rPr lang="ro-MD" dirty="0" smtClean="0"/>
              <a:t> și să se asigure la finele anului bugetar acoperirea plăților respective cu alocații bugetare</a:t>
            </a:r>
            <a:r>
              <a:rPr lang="pt-BR" dirty="0" smtClean="0"/>
              <a:t>. </a:t>
            </a:r>
            <a:endParaRPr lang="pt-BR" dirty="0"/>
          </a:p>
        </p:txBody>
      </p:sp>
      <p:sp>
        <p:nvSpPr>
          <p:cNvPr id="4" name="Текст 3"/>
          <p:cNvSpPr>
            <a:spLocks noGrp="1"/>
          </p:cNvSpPr>
          <p:nvPr>
            <p:ph type="body" sz="quarter" idx="13"/>
          </p:nvPr>
        </p:nvSpPr>
        <p:spPr/>
        <p:txBody>
          <a:bodyPr/>
          <a:lstStyle/>
          <a:p>
            <a:r>
              <a:rPr lang="en-US" dirty="0" err="1"/>
              <a:t>Închiderea</a:t>
            </a:r>
            <a:r>
              <a:rPr lang="en-US" dirty="0"/>
              <a:t> </a:t>
            </a:r>
            <a:r>
              <a:rPr lang="en-US" dirty="0" err="1"/>
              <a:t>anului</a:t>
            </a:r>
            <a:r>
              <a:rPr lang="en-US" dirty="0"/>
              <a:t> </a:t>
            </a:r>
            <a:r>
              <a:rPr lang="en-US" dirty="0" err="1"/>
              <a:t>bugetar</a:t>
            </a:r>
            <a:r>
              <a:rPr lang="en-US" dirty="0"/>
              <a:t> 2018</a:t>
            </a:r>
          </a:p>
          <a:p>
            <a:endParaRPr lang="ru-RU" dirty="0"/>
          </a:p>
        </p:txBody>
      </p:sp>
      <p:sp>
        <p:nvSpPr>
          <p:cNvPr id="6" name="Номер слайда 5"/>
          <p:cNvSpPr>
            <a:spLocks noGrp="1"/>
          </p:cNvSpPr>
          <p:nvPr>
            <p:ph type="sldNum" sz="quarter" idx="12"/>
          </p:nvPr>
        </p:nvSpPr>
        <p:spPr/>
        <p:txBody>
          <a:bodyPr/>
          <a:lstStyle/>
          <a:p>
            <a:fld id="{5D84065D-F351-4B03-BD91-D8A6B8D4B362}" type="slidenum">
              <a:rPr lang="en-US" smtClean="0"/>
              <a:pPr/>
              <a:t>9</a:t>
            </a:fld>
            <a:endParaRPr lang="en-US" dirty="0"/>
          </a:p>
        </p:txBody>
      </p:sp>
      <p:sp>
        <p:nvSpPr>
          <p:cNvPr id="8" name="Date Placeholder 4"/>
          <p:cNvSpPr>
            <a:spLocks noGrp="1"/>
          </p:cNvSpPr>
          <p:nvPr>
            <p:ph type="dt" sz="half" idx="10"/>
          </p:nvPr>
        </p:nvSpPr>
        <p:spPr>
          <a:xfrm>
            <a:off x="838200" y="6356350"/>
            <a:ext cx="2743200" cy="365125"/>
          </a:xfrm>
        </p:spPr>
        <p:txBody>
          <a:bodyPr/>
          <a:lstStyle/>
          <a:p>
            <a:r>
              <a:rPr lang="ro-RO" dirty="0" smtClean="0"/>
              <a:t>06.12.2018</a:t>
            </a:r>
            <a:endParaRPr lang="en-US" dirty="0"/>
          </a:p>
        </p:txBody>
      </p:sp>
    </p:spTree>
    <p:extLst>
      <p:ext uri="{BB962C8B-B14F-4D97-AF65-F5344CB8AC3E}">
        <p14:creationId xmlns:p14="http://schemas.microsoft.com/office/powerpoint/2010/main" val="2920002734"/>
      </p:ext>
    </p:extLst>
  </p:cSld>
  <p:clrMapOvr>
    <a:masterClrMapping/>
  </p:clrMapOvr>
</p:sld>
</file>

<file path=ppt/theme/theme1.xml><?xml version="1.0" encoding="utf-8"?>
<a:theme xmlns:a="http://schemas.openxmlformats.org/drawingml/2006/main" name="prezentare">
  <a:themeElements>
    <a:clrScheme name="Ministerul Finantelor Schema">
      <a:dk1>
        <a:sysClr val="windowText" lastClr="000000"/>
      </a:dk1>
      <a:lt1>
        <a:sysClr val="window" lastClr="FFFFFF"/>
      </a:lt1>
      <a:dk2>
        <a:srgbClr val="44546A"/>
      </a:dk2>
      <a:lt2>
        <a:srgbClr val="F2F2F2"/>
      </a:lt2>
      <a:accent1>
        <a:srgbClr val="333378"/>
      </a:accent1>
      <a:accent2>
        <a:srgbClr val="FFD200"/>
      </a:accent2>
      <a:accent3>
        <a:srgbClr val="A6A6A6"/>
      </a:accent3>
      <a:accent4>
        <a:srgbClr val="B07E51"/>
      </a:accent4>
      <a:accent5>
        <a:srgbClr val="007A50"/>
      </a:accent5>
      <a:accent6>
        <a:srgbClr val="CC082F"/>
      </a:accent6>
      <a:hlink>
        <a:srgbClr val="0563C1"/>
      </a:hlink>
      <a:folHlink>
        <a:srgbClr val="954F72"/>
      </a:folHlink>
    </a:clrScheme>
    <a:fontScheme name="Другая 2">
      <a:majorFont>
        <a:latin typeface="Lato Semibold"/>
        <a:ea typeface=""/>
        <a:cs typeface=""/>
      </a:majorFont>
      <a:minorFont>
        <a:latin typeface="Lato"/>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zentare" id="{2B64AD4B-DADF-4F43-A171-EE0F37CBA64B}" vid="{039E39F5-2A9F-4B66-8B01-699A053806B5}"/>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prezentare</Template>
  <TotalTime>3113</TotalTime>
  <Words>1079</Words>
  <Application>Microsoft Office PowerPoint</Application>
  <PresentationFormat>Widescreen</PresentationFormat>
  <Paragraphs>153</Paragraphs>
  <Slides>12</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Arial</vt:lpstr>
      <vt:lpstr>Calibri</vt:lpstr>
      <vt:lpstr>Lato</vt:lpstr>
      <vt:lpstr>Lato Black</vt:lpstr>
      <vt:lpstr>Lato Semibold</vt:lpstr>
      <vt:lpstr>Lato Thin</vt:lpstr>
      <vt:lpstr>Times New Roman</vt:lpstr>
      <vt:lpstr>Wingdings 2</vt:lpstr>
      <vt:lpstr>prezentare</vt:lpstr>
      <vt:lpstr>Închiderea anului bugetar 2018</vt:lpstr>
      <vt:lpstr>Cadrul normativ: </vt:lpstr>
      <vt:lpstr>Legea finanţelor publice şi responsabilităţii bugetar-fiscale nr.181/2014  </vt:lpstr>
      <vt:lpstr>Hotărîrea de Guvern nr. 89/2018 "Cu privire la transferul unor zile de odihnă în anul 2018"</vt:lpstr>
      <vt:lpstr>Decembrie 2018 </vt:lpstr>
      <vt:lpstr>Se recomandă instituţiilor/autorităţilor bugetare:</vt:lpstr>
      <vt:lpstr>Până la 27 decembrie  2018, Trezoreriile Regionale vor asigura: </vt:lpstr>
      <vt:lpstr>Trezoreriile Regionale vor asigura: </vt:lpstr>
      <vt:lpstr>Conform prevederilor punctului 4.2.6.20 din Normele metodologice (Ordinul MF nr.215/2015):  </vt:lpstr>
      <vt:lpstr>Conform prevederilor punctului 4.2.3.31 din Normele metodologice(Ordinul MF nr.215/2015):  </vt:lpstr>
      <vt:lpstr>  </vt:lpstr>
      <vt:lpstr>PowerPoint Presentation</vt:lpstr>
    </vt:vector>
  </TitlesOfParts>
  <Company>CtrlSoft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Valoarea banilor într-un sistem modern</dc:title>
  <dc:creator>nicolaucri</dc:creator>
  <cp:lastModifiedBy>Ion Iaconi</cp:lastModifiedBy>
  <cp:revision>276</cp:revision>
  <dcterms:created xsi:type="dcterms:W3CDTF">2017-07-06T11:56:25Z</dcterms:created>
  <dcterms:modified xsi:type="dcterms:W3CDTF">2018-12-06T13:16:47Z</dcterms:modified>
</cp:coreProperties>
</file>