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7" r:id="rId1"/>
  </p:sldMasterIdLst>
  <p:notesMasterIdLst>
    <p:notesMasterId r:id="rId8"/>
  </p:notesMasterIdLst>
  <p:handoutMasterIdLst>
    <p:handoutMasterId r:id="rId9"/>
  </p:handoutMasterIdLst>
  <p:sldIdLst>
    <p:sldId id="256" r:id="rId2"/>
    <p:sldId id="380" r:id="rId3"/>
    <p:sldId id="381" r:id="rId4"/>
    <p:sldId id="314" r:id="rId5"/>
    <p:sldId id="379" r:id="rId6"/>
    <p:sldId id="304" r:id="rId7"/>
  </p:sldIdLst>
  <p:sldSz cx="12192000" cy="6858000"/>
  <p:notesSz cx="9874250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6D1"/>
    <a:srgbClr val="2EA47F"/>
    <a:srgbClr val="333366"/>
    <a:srgbClr val="007A50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24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r">
              <a:defRPr sz="1200"/>
            </a:lvl1pPr>
          </a:lstStyle>
          <a:p>
            <a:fld id="{AA92F646-C980-489A-AB3F-949B0019D313}" type="datetimeFigureOut">
              <a:rPr lang="en-GB" smtClean="0"/>
              <a:pPr/>
              <a:t>06/12/2018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3124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r">
              <a:defRPr sz="1200"/>
            </a:lvl1pPr>
          </a:lstStyle>
          <a:p>
            <a:fld id="{0BCDF0F3-76EB-40E5-BCC4-484926D6D9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8799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3124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02" tIns="46351" rIns="92702" bIns="46351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426" y="3271381"/>
            <a:ext cx="7899400" cy="2676585"/>
          </a:xfrm>
          <a:prstGeom prst="rect">
            <a:avLst/>
          </a:prstGeom>
        </p:spPr>
        <p:txBody>
          <a:bodyPr vert="horz" lIns="92702" tIns="46351" rIns="92702" bIns="4635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3124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805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4D79D-47C0-4510-9587-60D775B59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28597-2DED-401D-AEE3-389164C5A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57FC8-094E-4EE8-B28F-AE1767E01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74BA-5655-4656-A897-8AB493A226AA}" type="datetimeFigureOut">
              <a:rPr lang="ro-RO" smtClean="0"/>
              <a:t>06.12.2018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EB545-301F-4831-B6EA-F9046E3DF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04BA1-EEEA-4F31-BC64-43BE5BEF6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173B-D670-40C1-99A5-ECF9C4EE8A3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7671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078248E-E281-4D83-8162-C3BBFDFEA260}" type="datetime1">
              <a:rPr lang="ro-RO" smtClean="0"/>
              <a:pPr/>
              <a:t>06.12.2018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C3AAF7-2684-404C-9A51-5535A7D48474}" type="datetime1">
              <a:rPr lang="ro-RO" smtClean="0"/>
              <a:pPr/>
              <a:t>06.12.2018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FD5D7C3-F508-49B9-B5EF-904F88E4C8D7}" type="datetime1">
              <a:rPr lang="ro-RO" smtClean="0"/>
              <a:pPr/>
              <a:t>06.12.2018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1FB51AC-3888-46F9-816C-23FA567D5ADC}" type="datetime1">
              <a:rPr lang="ro-RO" smtClean="0"/>
              <a:pPr/>
              <a:t>06.12.2018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25A118F-46B2-4AEB-A15A-597AD5B81E18}" type="datetime1">
              <a:rPr lang="ro-RO" smtClean="0"/>
              <a:pPr/>
              <a:t>06.12.2018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F6D9225-5CEE-4E01-9814-FF24062CD999}" type="datetime1">
              <a:rPr lang="ro-RO" smtClean="0"/>
              <a:pPr/>
              <a:t>06.12.2018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29669-39D0-46B3-91DE-ED0C47778EAA}" type="datetime1">
              <a:rPr lang="ro-RO" smtClean="0"/>
              <a:pPr/>
              <a:t>06.12.2018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2E8B-1E48-4964-AECC-6F98FA18B7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9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  <p:sldLayoutId id="2147483776" r:id="rId9"/>
    <p:sldLayoutId id="2147483777" r:id="rId10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46364" y="3608170"/>
            <a:ext cx="10515600" cy="1812916"/>
          </a:xfrm>
        </p:spPr>
        <p:txBody>
          <a:bodyPr>
            <a:normAutofit/>
          </a:bodyPr>
          <a:lstStyle/>
          <a:p>
            <a:r>
              <a:rPr lang="ro-MD" b="1" dirty="0" smtClean="0">
                <a:latin typeface="Arial" panose="020B0604020202020204" pitchFamily="34" charset="0"/>
                <a:cs typeface="Arial" panose="020B0604020202020204" pitchFamily="34" charset="0"/>
              </a:rPr>
              <a:t>Măsuri de implementare </a:t>
            </a:r>
            <a:br>
              <a:rPr lang="ro-MD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o-MD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ro-MD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2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egii</a:t>
            </a:r>
            <a:r>
              <a:rPr lang="ro-MD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nr. 270/2018</a:t>
            </a:r>
            <a:r>
              <a:rPr 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privind</a:t>
            </a: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sistemul</a:t>
            </a: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unitar</a:t>
            </a: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32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salarizare</a:t>
            </a:r>
            <a:r>
              <a:rPr lang="x-non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x-non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în sectorul bugetar</a:t>
            </a: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8092" y="6098457"/>
            <a:ext cx="8724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o-RO" sz="1400" b="1" dirty="0" smtClean="0"/>
              <a:t>Decembrie 2018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834224"/>
          </a:xfrm>
        </p:spPr>
        <p:txBody>
          <a:bodyPr/>
          <a:lstStyle/>
          <a:p>
            <a:r>
              <a:rPr lang="en-US" dirty="0" err="1" smtClean="0"/>
              <a:t>Etapele</a:t>
            </a:r>
            <a:r>
              <a:rPr lang="en-US" dirty="0" smtClean="0"/>
              <a:t> </a:t>
            </a:r>
            <a:r>
              <a:rPr lang="en-US" dirty="0" err="1" smtClean="0"/>
              <a:t>principale</a:t>
            </a:r>
            <a:r>
              <a:rPr lang="en-US" dirty="0" smtClean="0"/>
              <a:t> ale </a:t>
            </a:r>
            <a:r>
              <a:rPr lang="en-US" dirty="0" err="1" smtClean="0"/>
              <a:t>procesului</a:t>
            </a:r>
            <a:r>
              <a:rPr lang="en-US" dirty="0" smtClean="0"/>
              <a:t> de </a:t>
            </a:r>
            <a:r>
              <a:rPr lang="en-US" dirty="0" err="1" smtClean="0"/>
              <a:t>implementare</a:t>
            </a:r>
            <a:r>
              <a:rPr lang="en-US" dirty="0" smtClean="0"/>
              <a:t> </a:t>
            </a:r>
            <a:r>
              <a:rPr lang="en-US" dirty="0" err="1" smtClean="0"/>
              <a:t>reformei</a:t>
            </a:r>
            <a:r>
              <a:rPr lang="en-US" dirty="0" smtClean="0"/>
              <a:t> </a:t>
            </a:r>
            <a:r>
              <a:rPr lang="en-US" dirty="0" err="1" smtClean="0"/>
              <a:t>salariale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339" y="2219568"/>
            <a:ext cx="11019692" cy="4056185"/>
          </a:xfrm>
        </p:spPr>
        <p:txBody>
          <a:bodyPr/>
          <a:lstStyle/>
          <a:p>
            <a:r>
              <a:rPr lang="en-US" dirty="0" err="1" smtClean="0"/>
              <a:t>Publicare</a:t>
            </a:r>
            <a:r>
              <a:rPr lang="ro-RO" dirty="0" smtClean="0"/>
              <a:t>a</a:t>
            </a:r>
            <a:r>
              <a:rPr lang="en-US" dirty="0" smtClean="0"/>
              <a:t> </a:t>
            </a:r>
            <a:r>
              <a:rPr lang="en-US" dirty="0" err="1" smtClean="0"/>
              <a:t>Legii</a:t>
            </a:r>
            <a:r>
              <a:rPr lang="en-US" dirty="0" smtClean="0"/>
              <a:t> 270 </a:t>
            </a:r>
            <a:r>
              <a:rPr lang="ro-RO" dirty="0" smtClean="0"/>
              <a:t>în Monitorul Oficial</a:t>
            </a:r>
          </a:p>
          <a:p>
            <a:r>
              <a:rPr lang="ro-RO" dirty="0" smtClean="0"/>
              <a:t>Elaborarea cadrului normativ secundar</a:t>
            </a:r>
          </a:p>
          <a:p>
            <a:r>
              <a:rPr lang="ro-RO" dirty="0" smtClean="0"/>
              <a:t>Acordarea suportului metodologic și didactic instituțiilor bugetare în procesul de elaborare a actelor aferente interne si calculul salariilor </a:t>
            </a:r>
          </a:p>
          <a:p>
            <a:r>
              <a:rPr lang="ro-RO" dirty="0" smtClean="0"/>
              <a:t>Monitorizarea procesului de implementare a reformei în instituțiile bugetare</a:t>
            </a:r>
          </a:p>
          <a:p>
            <a:r>
              <a:rPr lang="ro-RO" dirty="0" smtClean="0"/>
              <a:t>Evaluarea primei etape de implementare a reformei. Ajustarea după necesitate.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248E-E281-4D83-8162-C3BBFDFEA260}" type="datetime1">
              <a:rPr lang="ro-RO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48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231" y="1057099"/>
            <a:ext cx="10515600" cy="388747"/>
          </a:xfrm>
        </p:spPr>
        <p:txBody>
          <a:bodyPr/>
          <a:lstStyle/>
          <a:p>
            <a:r>
              <a:rPr lang="ro-RO" dirty="0" smtClean="0"/>
              <a:t>Cadrul normativ secundar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5938"/>
            <a:ext cx="10515600" cy="4660412"/>
          </a:xfrm>
        </p:spPr>
        <p:txBody>
          <a:bodyPr/>
          <a:lstStyle/>
          <a:p>
            <a:r>
              <a:rPr lang="ro-RO" dirty="0" smtClean="0"/>
              <a:t>Elaborarea și promovarea proiectului HG pentru punerea în aplicare a Legii 270</a:t>
            </a:r>
          </a:p>
          <a:p>
            <a:r>
              <a:rPr lang="ro-RO" dirty="0" smtClean="0"/>
              <a:t>Elaborarea de către instituții a actelor normative interne</a:t>
            </a:r>
          </a:p>
          <a:p>
            <a:pPr marL="0" indent="0">
              <a:buNone/>
            </a:pPr>
            <a:r>
              <a:rPr lang="ro-RO" dirty="0"/>
              <a:t> </a:t>
            </a:r>
            <a:r>
              <a:rPr lang="ro-RO" dirty="0" smtClean="0"/>
              <a:t>     - Regulamentul cu privire la sporul de performanță</a:t>
            </a:r>
          </a:p>
          <a:p>
            <a:pPr marL="0" indent="0">
              <a:buNone/>
            </a:pPr>
            <a:r>
              <a:rPr lang="ro-RO" dirty="0"/>
              <a:t> </a:t>
            </a:r>
            <a:r>
              <a:rPr lang="ro-RO" dirty="0" smtClean="0"/>
              <a:t>     - Regulament </a:t>
            </a:r>
            <a:r>
              <a:rPr lang="ro-RO" dirty="0"/>
              <a:t>privind acordarea sporului pentru condiții </a:t>
            </a:r>
            <a:endParaRPr lang="ro-RO" dirty="0" smtClean="0"/>
          </a:p>
          <a:p>
            <a:pPr marL="0" indent="0">
              <a:buNone/>
            </a:pPr>
            <a:r>
              <a:rPr lang="ro-RO" dirty="0"/>
              <a:t> </a:t>
            </a:r>
            <a:r>
              <a:rPr lang="ro-RO" dirty="0" smtClean="0"/>
              <a:t>        specifice</a:t>
            </a:r>
            <a:r>
              <a:rPr lang="ro-RO" dirty="0"/>
              <a:t>, după caz </a:t>
            </a:r>
            <a:endParaRPr lang="ro-RO" dirty="0" smtClean="0"/>
          </a:p>
          <a:p>
            <a:pPr marL="0" indent="0">
              <a:buNone/>
            </a:pPr>
            <a:r>
              <a:rPr lang="ro-RO" dirty="0"/>
              <a:t> </a:t>
            </a:r>
            <a:r>
              <a:rPr lang="ro-RO" dirty="0" smtClean="0"/>
              <a:t>     - Ordine </a:t>
            </a:r>
            <a:r>
              <a:rPr lang="ro-RO" dirty="0"/>
              <a:t>privind atribuirea treptei și clasei de </a:t>
            </a:r>
            <a:r>
              <a:rPr lang="ro-RO" dirty="0" smtClean="0"/>
              <a:t>salarizare</a:t>
            </a:r>
          </a:p>
          <a:p>
            <a:pPr marL="0" indent="0">
              <a:buNone/>
            </a:pPr>
            <a:r>
              <a:rPr lang="ro-RO" dirty="0"/>
              <a:t> </a:t>
            </a:r>
            <a:r>
              <a:rPr lang="ro-RO" dirty="0" smtClean="0"/>
              <a:t>     - Schema nouă de încadrare</a:t>
            </a:r>
          </a:p>
          <a:p>
            <a:r>
              <a:rPr lang="ro-RO" dirty="0" smtClean="0"/>
              <a:t>Elaborarea și promovarea proiectului HG privind salarizarea în </a:t>
            </a:r>
            <a:r>
              <a:rPr lang="ro-RO" dirty="0" err="1" smtClean="0"/>
              <a:t>învățămîntul</a:t>
            </a:r>
            <a:r>
              <a:rPr lang="ro-RO" dirty="0" smtClean="0"/>
              <a:t> universitar și profesional-tehnic</a:t>
            </a:r>
          </a:p>
          <a:p>
            <a:pPr marL="0" indent="0">
              <a:buNone/>
            </a:pPr>
            <a:endParaRPr lang="ro-RO" dirty="0" smtClean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248E-E281-4D83-8162-C3BBFDFEA260}" type="datetime1">
              <a:rPr lang="ro-RO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71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>
          <a:xfrm>
            <a:off x="1097281" y="260770"/>
            <a:ext cx="10256520" cy="343387"/>
          </a:xfrm>
        </p:spPr>
        <p:txBody>
          <a:bodyPr/>
          <a:lstStyle/>
          <a:p>
            <a:r>
              <a:rPr lang="ro-R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Acțiuni majore ale procesului de implementare </a:t>
            </a:r>
          </a:p>
          <a:p>
            <a:pPr marL="514350" indent="-514350">
              <a:buFont typeface="+mj-lt"/>
              <a:buAutoNum type="arabicPeriod"/>
            </a:pPr>
            <a:endParaRPr lang="ro-RO" dirty="0"/>
          </a:p>
          <a:p>
            <a:pPr marL="514350" indent="-514350">
              <a:buFont typeface="+mj-lt"/>
              <a:buAutoNum type="arabicPeriod"/>
            </a:pPr>
            <a:endParaRPr lang="ro-RO" dirty="0" smtClean="0"/>
          </a:p>
          <a:p>
            <a:pPr marL="514350" indent="-514350">
              <a:buFont typeface="+mj-lt"/>
              <a:buAutoNum type="arabicPeriod"/>
            </a:pPr>
            <a:endParaRPr lang="ro-RO" dirty="0"/>
          </a:p>
          <a:p>
            <a:pPr algn="l"/>
            <a:endParaRPr lang="ro-RO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AAF7-2684-404C-9A51-5535A7D48474}" type="datetime1">
              <a:rPr lang="ro-RO" smtClean="0"/>
              <a:pPr/>
              <a:t>06.12.2018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433803"/>
              </p:ext>
            </p:extLst>
          </p:nvPr>
        </p:nvGraphicFramePr>
        <p:xfrm>
          <a:off x="174566" y="1255221"/>
          <a:ext cx="11762510" cy="5640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2357">
                  <a:extLst>
                    <a:ext uri="{9D8B030D-6E8A-4147-A177-3AD203B41FA5}">
                      <a16:colId xmlns:a16="http://schemas.microsoft.com/office/drawing/2014/main" val="972720413"/>
                    </a:ext>
                  </a:extLst>
                </a:gridCol>
                <a:gridCol w="3340153">
                  <a:extLst>
                    <a:ext uri="{9D8B030D-6E8A-4147-A177-3AD203B41FA5}">
                      <a16:colId xmlns:a16="http://schemas.microsoft.com/office/drawing/2014/main" val="2507799523"/>
                    </a:ext>
                  </a:extLst>
                </a:gridCol>
              </a:tblGrid>
              <a:tr h="586747"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Acțiunea</a:t>
                      </a:r>
                      <a:r>
                        <a:rPr lang="ro-MD" baseline="0" dirty="0" smtClean="0"/>
                        <a:t> propusă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Termen de realizare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9216879"/>
                  </a:ext>
                </a:extLst>
              </a:tr>
              <a:tr h="5651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MD" dirty="0" smtClean="0"/>
                        <a:t>1. Emiterea circularei privind formatul</a:t>
                      </a:r>
                      <a:r>
                        <a:rPr lang="ro-MD" baseline="0" dirty="0" smtClean="0"/>
                        <a:t> înaintării propunerilor pentru asimilarea funcțiilor lipsă în anexe la lege – recepționarea informației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04 decembrie – 10 decembrie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122763"/>
                  </a:ext>
                </a:extLst>
              </a:tr>
              <a:tr h="6982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MD" dirty="0" smtClean="0"/>
                        <a:t>2. Lansarea liniei pentru apeluri legate de implementarea legii                                                                                               </a:t>
                      </a:r>
                      <a:r>
                        <a:rPr lang="ro-MD" b="0" i="1" dirty="0" smtClean="0"/>
                        <a:t>(număr de telefon </a:t>
                      </a:r>
                      <a:r>
                        <a:rPr lang="ro-MD" b="1" i="1" dirty="0" smtClean="0"/>
                        <a:t>0 8000 1525</a:t>
                      </a:r>
                      <a:r>
                        <a:rPr lang="ro-MD" b="0" i="1" dirty="0" smtClean="0"/>
                        <a:t>)</a:t>
                      </a:r>
                      <a:endParaRPr lang="en-GB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05 decembrie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05289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ro-MD" dirty="0" smtClean="0"/>
                        <a:t>3. Stabilirea grupului de formatori/curatori tematici pentru lansarea instruirilor pe margine</a:t>
                      </a:r>
                      <a:r>
                        <a:rPr lang="ro-MD" baseline="0" dirty="0" smtClean="0"/>
                        <a:t>a aplicării Legii nr. 270/2018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05 decembire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99674"/>
                  </a:ext>
                </a:extLst>
              </a:tr>
              <a:tr h="349135">
                <a:tc>
                  <a:txBody>
                    <a:bodyPr/>
                    <a:lstStyle/>
                    <a:p>
                      <a:r>
                        <a:rPr lang="ro-RO" dirty="0" smtClean="0"/>
                        <a:t>4. Prima ședință a grupului de formatori/curatori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 smtClean="0"/>
                        <a:t>                08 decembrie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83570"/>
                  </a:ext>
                </a:extLst>
              </a:tr>
              <a:tr h="6982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Definitivarea proiectului de hotărîre a Guvernului privind punerea în aplicare a Legii nr. 270/2018 privind sistemul unitar de salarizare în sectorul bugetar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07 decembrie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832477"/>
                  </a:ext>
                </a:extLst>
              </a:tr>
              <a:tr h="586747">
                <a:tc>
                  <a:txBody>
                    <a:bodyPr/>
                    <a:lstStyle/>
                    <a:p>
                      <a:r>
                        <a:rPr lang="ro-MD" dirty="0" smtClean="0"/>
                        <a:t>5. 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Remiterea proiectului HG și a scrisorii de informare în adresa instituțiilor privind necesitatea demarării procedurii de elaborare și aprobare a cadrului normativ intern: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</a:t>
                      </a:r>
                      <a:r>
                        <a:rPr lang="ro-RO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1.</a:t>
                      </a:r>
                      <a:r>
                        <a:rPr lang="ro-RO" sz="160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Regulament privind acordarea sporului de performanță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2. Regulament privind acordarea sporului pentru condiții specifice, după caz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3.</a:t>
                      </a:r>
                      <a:r>
                        <a:rPr lang="ro-RO" sz="160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Ordine privind atribuirea treptei și clasei de salarizare</a:t>
                      </a:r>
                      <a:endParaRPr lang="en-GB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08 decembrie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486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900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3"/>
          </p:nvPr>
        </p:nvSpPr>
        <p:spPr>
          <a:xfrm>
            <a:off x="1097281" y="260770"/>
            <a:ext cx="10256520" cy="343387"/>
          </a:xfrm>
        </p:spPr>
        <p:txBody>
          <a:bodyPr/>
          <a:lstStyle/>
          <a:p>
            <a:r>
              <a:rPr lang="ro-R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Etape planificate 2 </a:t>
            </a:r>
          </a:p>
          <a:p>
            <a:pPr marL="514350" indent="-514350">
              <a:buFont typeface="+mj-lt"/>
              <a:buAutoNum type="arabicPeriod"/>
            </a:pPr>
            <a:endParaRPr lang="ro-RO" dirty="0"/>
          </a:p>
          <a:p>
            <a:pPr marL="514350" indent="-514350">
              <a:buFont typeface="+mj-lt"/>
              <a:buAutoNum type="arabicPeriod"/>
            </a:pPr>
            <a:endParaRPr lang="ro-RO" dirty="0" smtClean="0"/>
          </a:p>
          <a:p>
            <a:pPr marL="514350" indent="-514350">
              <a:buFont typeface="+mj-lt"/>
              <a:buAutoNum type="arabicPeriod"/>
            </a:pPr>
            <a:endParaRPr lang="ro-RO" dirty="0"/>
          </a:p>
          <a:p>
            <a:pPr algn="l"/>
            <a:endParaRPr lang="ro-RO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AAF7-2684-404C-9A51-5535A7D48474}" type="datetime1">
              <a:rPr lang="ro-RO" smtClean="0"/>
              <a:pPr/>
              <a:t>06.12.2018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191181"/>
              </p:ext>
            </p:extLst>
          </p:nvPr>
        </p:nvGraphicFramePr>
        <p:xfrm>
          <a:off x="174566" y="1255221"/>
          <a:ext cx="11762510" cy="554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09897">
                  <a:extLst>
                    <a:ext uri="{9D8B030D-6E8A-4147-A177-3AD203B41FA5}">
                      <a16:colId xmlns:a16="http://schemas.microsoft.com/office/drawing/2014/main" val="972720413"/>
                    </a:ext>
                  </a:extLst>
                </a:gridCol>
                <a:gridCol w="2252613">
                  <a:extLst>
                    <a:ext uri="{9D8B030D-6E8A-4147-A177-3AD203B41FA5}">
                      <a16:colId xmlns:a16="http://schemas.microsoft.com/office/drawing/2014/main" val="2507799523"/>
                    </a:ext>
                  </a:extLst>
                </a:gridCol>
              </a:tblGrid>
              <a:tr h="791522"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Acțiunea</a:t>
                      </a:r>
                      <a:r>
                        <a:rPr lang="ro-MD" baseline="0" dirty="0" smtClean="0"/>
                        <a:t> propusă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Termen de realizare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9216879"/>
                  </a:ext>
                </a:extLst>
              </a:tr>
              <a:tr h="508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MD" dirty="0" smtClean="0"/>
                        <a:t>6. Aprobarea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graficului sesiunilor de instruire în teritoriu</a:t>
                      </a:r>
                      <a:endParaRPr lang="en-GB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10 decembrie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122763"/>
                  </a:ext>
                </a:extLst>
              </a:tr>
              <a:tr h="7659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MD" dirty="0" smtClean="0"/>
                        <a:t>7. 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Elaborarea materialului didactic pentru sesiunile de instruire, inclusiv exemplificări.</a:t>
                      </a:r>
                      <a:r>
                        <a:rPr lang="ro-RO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Elaborarea aplicațiilor IT (calculatoare, modele Excel, simulator, etc) pentru calculul salariului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11 decembrie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052891"/>
                  </a:ext>
                </a:extLst>
              </a:tr>
              <a:tr h="765907">
                <a:tc>
                  <a:txBody>
                    <a:bodyPr/>
                    <a:lstStyle/>
                    <a:p>
                      <a:r>
                        <a:rPr lang="ro-RO" dirty="0" smtClean="0"/>
                        <a:t>8.</a:t>
                      </a:r>
                      <a:r>
                        <a:rPr lang="ro-RO" baseline="0" dirty="0" smtClean="0"/>
                        <a:t> Aprobarea HG pentru punerea în aplicare a Legii 270 și a HG privind salarizarea în </a:t>
                      </a:r>
                      <a:r>
                        <a:rPr lang="ro-RO" baseline="0" dirty="0" err="1" smtClean="0"/>
                        <a:t>învățămîntul</a:t>
                      </a:r>
                      <a:r>
                        <a:rPr lang="ro-RO" baseline="0" dirty="0" smtClean="0"/>
                        <a:t> universitar și profesional-tehnic</a:t>
                      </a:r>
                    </a:p>
                    <a:p>
                      <a:endParaRPr lang="ro-RO" baseline="0" dirty="0" smtClean="0"/>
                    </a:p>
                    <a:p>
                      <a:r>
                        <a:rPr lang="ro-RO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12 decembire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99674"/>
                  </a:ext>
                </a:extLst>
              </a:tr>
              <a:tr h="431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 I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nstruirea formatorilor (120 persoane)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08-14 decembrie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832477"/>
                  </a:ext>
                </a:extLst>
              </a:tr>
              <a:tr h="431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dirty="0" smtClean="0"/>
                        <a:t>10. Emiterea Ordinului</a:t>
                      </a:r>
                      <a:r>
                        <a:rPr lang="ro-RO" baseline="0" dirty="0" smtClean="0"/>
                        <a:t> cu privire la funcțiile lipsă în Legea 270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329677"/>
                  </a:ext>
                </a:extLst>
              </a:tr>
              <a:tr h="362786">
                <a:tc>
                  <a:txBody>
                    <a:bodyPr/>
                    <a:lstStyle/>
                    <a:p>
                      <a:r>
                        <a:rPr lang="ro-MD" dirty="0" smtClean="0"/>
                        <a:t>11. Desfășurarea s</a:t>
                      </a:r>
                      <a:r>
                        <a:rPr lang="ro-RO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esiunilor de instruire în teritorii (2700 unități bugetare)</a:t>
                      </a:r>
                      <a:endParaRPr lang="en-GB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D" dirty="0" smtClean="0"/>
                        <a:t>17-21 decembrie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486192"/>
                  </a:ext>
                </a:extLst>
              </a:tr>
              <a:tr h="362786">
                <a:tc>
                  <a:txBody>
                    <a:bodyPr/>
                    <a:lstStyle/>
                    <a:p>
                      <a:r>
                        <a:rPr lang="ro-RO" sz="1800" i="0" smtClean="0"/>
                        <a:t>12.  </a:t>
                      </a:r>
                      <a:r>
                        <a:rPr lang="ro-RO" sz="1800" i="0" dirty="0" smtClean="0"/>
                        <a:t>Suport</a:t>
                      </a:r>
                      <a:r>
                        <a:rPr lang="ro-RO" sz="1800" i="0" baseline="0" dirty="0" smtClean="0"/>
                        <a:t> instituțiilor bugetare în elaborarea actelor interne și calculul salariilor conform Legii 270</a:t>
                      </a:r>
                      <a:endParaRPr lang="en-GB" sz="18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dirty="0" smtClean="0"/>
                        <a:t>17 decembrie 2018 – 28 februarie 2019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417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992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199" y="1446416"/>
            <a:ext cx="11198629" cy="479644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o-MD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 Acordarea premiului pentru zilele declarate nelucrătoare în luna decembrie 2018 (art. 30 (2))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o-MD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 Acordarea premiului anual pentru rezultatele activității din anul 2018 (art. 28)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o-MD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 Calcularea diferenței și a compensațiilor (art. 27)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o-MD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4. Calcularea salariului și a indenizațiilor de disponibilizare în primele zile ale lunii decembire.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o-MD" sz="2000" dirty="0">
                <a:latin typeface="Arial" panose="020B0604020202020204" pitchFamily="34" charset="0"/>
                <a:cs typeface="Arial" panose="020B0604020202020204" pitchFamily="34" charset="0"/>
              </a:rPr>
              <a:t>5. Aprobarea </a:t>
            </a:r>
            <a:r>
              <a:rPr lang="ro-MD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bugetelor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locale</a:t>
            </a:r>
            <a:endParaRPr lang="ro-MD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o-MD" sz="2000" dirty="0">
                <a:latin typeface="Arial" panose="020B0604020202020204" pitchFamily="34" charset="0"/>
                <a:cs typeface="Arial" panose="020B0604020202020204" pitchFamily="34" charset="0"/>
              </a:rPr>
              <a:t>6. Plăți suplimentare din venituri colectate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137265" y="260770"/>
            <a:ext cx="6216535" cy="343387"/>
          </a:xfrm>
        </p:spPr>
        <p:txBody>
          <a:bodyPr/>
          <a:lstStyle/>
          <a:p>
            <a:r>
              <a:rPr lang="ro-MD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Aspecte specifice implementării legii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E6B0-9AA9-40EB-92A8-4AAAE5455402}" type="datetime1">
              <a:rPr lang="ro-RO" smtClean="0"/>
              <a:pPr/>
              <a:t>06.12.2018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3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7943</TotalTime>
  <Words>532</Words>
  <Application>Microsoft Office PowerPoint</Application>
  <PresentationFormat>Widescreen</PresentationFormat>
  <Paragraphs>76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Lato</vt:lpstr>
      <vt:lpstr>Lato Semibold</vt:lpstr>
      <vt:lpstr>Lato Thin</vt:lpstr>
      <vt:lpstr>prezentare</vt:lpstr>
      <vt:lpstr>Măsuri de implementare  a Legii nr. 270/2018 privind sistemul unitar de salarizare în sectorul bugetar </vt:lpstr>
      <vt:lpstr>Etapele principale ale procesului de implementare reformei salariale</vt:lpstr>
      <vt:lpstr>Cadrul normativ secundar</vt:lpstr>
      <vt:lpstr>PowerPoint Presentation</vt:lpstr>
      <vt:lpstr>PowerPoint Presentation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Ion Iaconi</cp:lastModifiedBy>
  <cp:revision>454</cp:revision>
  <cp:lastPrinted>2018-10-09T05:38:23Z</cp:lastPrinted>
  <dcterms:created xsi:type="dcterms:W3CDTF">2017-07-06T11:56:25Z</dcterms:created>
  <dcterms:modified xsi:type="dcterms:W3CDTF">2018-12-06T13:16:56Z</dcterms:modified>
</cp:coreProperties>
</file>