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94" r:id="rId2"/>
    <p:sldId id="286" r:id="rId3"/>
    <p:sldId id="291" r:id="rId4"/>
    <p:sldId id="293" r:id="rId5"/>
    <p:sldId id="287" r:id="rId6"/>
    <p:sldId id="290" r:id="rId7"/>
    <p:sldId id="292" r:id="rId8"/>
    <p:sldId id="284" r:id="rId9"/>
    <p:sldId id="285" r:id="rId10"/>
  </p:sldIdLst>
  <p:sldSz cx="9144000" cy="5143500" type="screen16x9"/>
  <p:notesSz cx="6735763" cy="9866313"/>
  <p:embeddedFontLst>
    <p:embeddedFont>
      <p:font typeface="Arial Narrow" panose="020B0606020202030204" pitchFamily="34" charset="0"/>
      <p:regular r:id="rId12"/>
      <p:bold r:id="rId13"/>
      <p:italic r:id="rId14"/>
      <p:boldItalic r:id="rId15"/>
    </p:embeddedFont>
    <p:embeddedFont>
      <p:font typeface="Montserrat" panose="020B0604020202020204" charset="-52"/>
      <p:regular r:id="rId16"/>
      <p:bold r:id="rId17"/>
      <p:italic r:id="rId18"/>
      <p:boldItalic r:id="rId19"/>
    </p:embeddedFont>
    <p:embeddedFont>
      <p:font typeface="Source Sans Pro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ladean Dan" initials="BD" lastIdx="2" clrIdx="0">
    <p:extLst>
      <p:ext uri="{19B8F6BF-5375-455C-9EA6-DF929625EA0E}">
        <p15:presenceInfo xmlns:p15="http://schemas.microsoft.com/office/powerpoint/2012/main" userId="Berladean D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A5AF"/>
    <a:srgbClr val="94B8A9"/>
    <a:srgbClr val="C7D5E0"/>
    <a:srgbClr val="C5D5A0"/>
    <a:srgbClr val="E8EF81"/>
    <a:srgbClr val="BBD189"/>
    <a:srgbClr val="333333"/>
    <a:srgbClr val="3A81BA"/>
    <a:srgbClr val="0594B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70A429A-533F-40F5-A678-562649785E0B}">
  <a:tblStyle styleId="{970A429A-533F-40F5-A678-562649785E0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4" autoAdjust="0"/>
  </p:normalViewPr>
  <p:slideViewPr>
    <p:cSldViewPr snapToGrid="0">
      <p:cViewPr varScale="1">
        <p:scale>
          <a:sx n="152" d="100"/>
          <a:sy n="152" d="100"/>
        </p:scale>
        <p:origin x="444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8600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11" tIns="91411" rIns="91411" bIns="91411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89240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spcFirstLastPara="1" wrap="square" lIns="91411" tIns="91411" rIns="91411" bIns="91411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7511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spcFirstLastPara="1" wrap="square" lIns="91411" tIns="91411" rIns="91411" bIns="91411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2959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rgbClr val="00BE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»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2" name="Frame 1"/>
          <p:cNvSpPr/>
          <p:nvPr userDrawn="1"/>
        </p:nvSpPr>
        <p:spPr>
          <a:xfrm>
            <a:off x="-25" y="0"/>
            <a:ext cx="9144000" cy="5143500"/>
          </a:xfrm>
          <a:prstGeom prst="frame">
            <a:avLst>
              <a:gd name="adj1" fmla="val 3476"/>
            </a:avLst>
          </a:prstGeom>
          <a:solidFill>
            <a:schemeClr val="bg2">
              <a:lumMod val="40000"/>
              <a:lumOff val="60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 background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4032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hoto background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7445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»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»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»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●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○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■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●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○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■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1200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5" r:id="rId2"/>
    <p:sldLayoutId id="2147483660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" t="10169" r="6599" b="5124"/>
          <a:stretch/>
        </p:blipFill>
        <p:spPr>
          <a:xfrm>
            <a:off x="48577" y="0"/>
            <a:ext cx="9083040" cy="278892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/>
        </p:nvSpPr>
        <p:spPr>
          <a:xfrm>
            <a:off x="5702618" y="3729876"/>
            <a:ext cx="3246120" cy="141362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r">
              <a:buNone/>
            </a:pPr>
            <a:r>
              <a:rPr lang="ru-RU" sz="700" dirty="0"/>
              <a:t>	</a:t>
            </a:r>
          </a:p>
          <a:p>
            <a:pPr algn="r">
              <a:lnSpc>
                <a:spcPct val="100000"/>
              </a:lnSpc>
              <a:buNone/>
            </a:pPr>
            <a:r>
              <a:rPr lang="ru-RU" sz="700" dirty="0"/>
              <a:t>		  </a:t>
            </a:r>
            <a:r>
              <a:rPr lang="ro-RO" sz="1200" b="1" dirty="0" smtClean="0"/>
              <a:t>Ignat Olga</a:t>
            </a:r>
            <a:endParaRPr lang="ru-RU" sz="1200" b="1" dirty="0"/>
          </a:p>
          <a:p>
            <a:pPr marL="604838" indent="-604838" algn="r">
              <a:lnSpc>
                <a:spcPct val="100000"/>
              </a:lnSpc>
              <a:buNone/>
            </a:pPr>
            <a:r>
              <a:rPr lang="ro-RO" sz="1200" b="1" dirty="0"/>
              <a:t>Direcția Trezoreria de Stat</a:t>
            </a:r>
            <a:endParaRPr lang="ru-RU" sz="1200" b="1" dirty="0"/>
          </a:p>
          <a:p>
            <a:pPr marL="604838" indent="-604838" algn="r">
              <a:lnSpc>
                <a:spcPct val="100000"/>
              </a:lnSpc>
              <a:buNone/>
            </a:pPr>
            <a:r>
              <a:rPr lang="ro-RO" sz="1000" i="1" dirty="0" err="1"/>
              <a:t>olga.ignat</a:t>
            </a:r>
            <a:r>
              <a:rPr lang="ro-RO" sz="1000" i="1" dirty="0"/>
              <a:t>@ mf.gov.md</a:t>
            </a:r>
          </a:p>
          <a:p>
            <a:pPr marL="604838" indent="-604838" algn="r">
              <a:lnSpc>
                <a:spcPct val="100000"/>
              </a:lnSpc>
              <a:buNone/>
            </a:pPr>
            <a:r>
              <a:rPr lang="ro-RO" sz="1000" i="1" dirty="0"/>
              <a:t>tel. </a:t>
            </a:r>
            <a:r>
              <a:rPr lang="ro-RO" sz="1000" i="1" dirty="0" smtClean="0"/>
              <a:t>022-26-29-04</a:t>
            </a:r>
            <a:endParaRPr lang="ru-RU" sz="1000" b="1" dirty="0">
              <a:latin typeface="Arial Narrow" pitchFamily="34" charset="0"/>
            </a:endParaRPr>
          </a:p>
          <a:p>
            <a:pPr algn="r">
              <a:lnSpc>
                <a:spcPct val="100000"/>
              </a:lnSpc>
              <a:buNone/>
            </a:pP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3819" y="2869736"/>
            <a:ext cx="90125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800" b="1" dirty="0"/>
              <a:t>Transferurile din bugetul de stat către bugetele locale</a:t>
            </a:r>
            <a:endParaRPr lang="ro-RO" sz="4800" b="1" dirty="0"/>
          </a:p>
        </p:txBody>
      </p:sp>
    </p:spTree>
    <p:extLst>
      <p:ext uri="{BB962C8B-B14F-4D97-AF65-F5344CB8AC3E}">
        <p14:creationId xmlns:p14="http://schemas.microsoft.com/office/powerpoint/2010/main" val="3012998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578" y="94593"/>
            <a:ext cx="8286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buSzPts val="1400"/>
            </a:pPr>
            <a:r>
              <a:rPr lang="en-US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Transferurile</a:t>
            </a:r>
            <a:r>
              <a:rPr lang="en-US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c</a:t>
            </a:r>
            <a:r>
              <a:rPr lang="ro-RO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ătre</a:t>
            </a:r>
            <a:r>
              <a:rPr lang="ro-RO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bugetele locale la situația din </a:t>
            </a:r>
            <a:r>
              <a:rPr lang="ro-RO" b="1" dirty="0" smtClean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30.11.2018</a:t>
            </a:r>
          </a:p>
          <a:p>
            <a:pPr algn="ctr">
              <a:buClr>
                <a:srgbClr val="FFFFFF"/>
              </a:buClr>
              <a:buSzPts val="1400"/>
            </a:pPr>
            <a:endParaRPr lang="en-US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71" y="567558"/>
            <a:ext cx="7253481" cy="457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511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578" y="94593"/>
            <a:ext cx="8286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b="1" dirty="0"/>
              <a:t>Gradul de executare a TDS, gr.09 (NV), nivelul </a:t>
            </a:r>
            <a:r>
              <a:rPr lang="ro-RO" b="1" dirty="0" smtClean="0"/>
              <a:t>I</a:t>
            </a:r>
            <a:endParaRPr lang="ro-RO" b="1" dirty="0"/>
          </a:p>
          <a:p>
            <a:pPr algn="ctr">
              <a:buClr>
                <a:srgbClr val="FFFFFF"/>
              </a:buClr>
              <a:buSzPts val="1400"/>
            </a:pPr>
            <a:endParaRPr lang="en-US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7812"/>
            <a:ext cx="9144000" cy="452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048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578" y="94593"/>
            <a:ext cx="8286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b="1" dirty="0"/>
              <a:t>Gradul de executare a TDS, </a:t>
            </a:r>
            <a:r>
              <a:rPr lang="ro-RO" b="1" dirty="0" smtClean="0"/>
              <a:t>gr.</a:t>
            </a:r>
            <a:r>
              <a:rPr lang="en-US" b="1" dirty="0" smtClean="0"/>
              <a:t>10</a:t>
            </a:r>
            <a:r>
              <a:rPr lang="ro-RO" b="1" dirty="0" smtClean="0"/>
              <a:t> (</a:t>
            </a:r>
            <a:r>
              <a:rPr lang="en-US" b="1" dirty="0" smtClean="0"/>
              <a:t>AS</a:t>
            </a:r>
            <a:r>
              <a:rPr lang="ro-RO" b="1" dirty="0" smtClean="0"/>
              <a:t>), </a:t>
            </a:r>
            <a:r>
              <a:rPr lang="ro-RO" b="1" dirty="0"/>
              <a:t>nivelul </a:t>
            </a:r>
            <a:r>
              <a:rPr lang="ro-RO" b="1" dirty="0" smtClean="0"/>
              <a:t>I</a:t>
            </a:r>
            <a:endParaRPr lang="ro-RO" b="1" dirty="0"/>
          </a:p>
          <a:p>
            <a:pPr algn="ctr">
              <a:buClr>
                <a:srgbClr val="FFFFFF"/>
              </a:buClr>
              <a:buSzPts val="1400"/>
            </a:pPr>
            <a:endParaRPr lang="en-US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7813"/>
            <a:ext cx="8868229" cy="452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152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578" y="94593"/>
            <a:ext cx="8286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buSzPts val="1400"/>
            </a:pPr>
            <a:r>
              <a:rPr lang="en-US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Transferurile</a:t>
            </a:r>
            <a:r>
              <a:rPr lang="en-US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c</a:t>
            </a:r>
            <a:r>
              <a:rPr lang="ro-RO" b="1" dirty="0" err="1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ătre</a:t>
            </a:r>
            <a:r>
              <a:rPr lang="ro-RO" b="1" dirty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 bugetele locale la situația din </a:t>
            </a:r>
            <a:r>
              <a:rPr lang="ro-RO" b="1" dirty="0" smtClean="0">
                <a:solidFill>
                  <a:schemeClr val="tx1"/>
                </a:solidFill>
                <a:latin typeface="Montserrat"/>
                <a:ea typeface="Montserrat"/>
                <a:cs typeface="Montserrat"/>
                <a:sym typeface="Montserrat"/>
              </a:rPr>
              <a:t>30.11.2018</a:t>
            </a:r>
          </a:p>
          <a:p>
            <a:pPr algn="ctr">
              <a:buClr>
                <a:srgbClr val="FFFFFF"/>
              </a:buClr>
              <a:buSzPts val="1400"/>
            </a:pPr>
            <a:endParaRPr lang="en-US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70" y="526665"/>
            <a:ext cx="7441324" cy="461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97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578" y="94593"/>
            <a:ext cx="8286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b="1" dirty="0"/>
              <a:t>Gradul de executare a TDS, gr.09 (NV), nivelul II</a:t>
            </a:r>
          </a:p>
          <a:p>
            <a:pPr algn="ctr">
              <a:buClr>
                <a:srgbClr val="FFFFFF"/>
              </a:buClr>
              <a:buSzPts val="1400"/>
            </a:pPr>
            <a:endParaRPr lang="en-US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17813"/>
            <a:ext cx="9115061" cy="452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592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578" y="94593"/>
            <a:ext cx="8286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b="1" dirty="0"/>
              <a:t>Gradul de executare a TDS, </a:t>
            </a:r>
            <a:r>
              <a:rPr lang="ro-RO" b="1" dirty="0" smtClean="0"/>
              <a:t>gr.</a:t>
            </a:r>
            <a:r>
              <a:rPr lang="en-US" b="1" dirty="0" smtClean="0"/>
              <a:t>10</a:t>
            </a:r>
            <a:r>
              <a:rPr lang="ro-RO" b="1" dirty="0" smtClean="0"/>
              <a:t> (</a:t>
            </a:r>
            <a:r>
              <a:rPr lang="en-US" b="1" dirty="0" smtClean="0"/>
              <a:t>AS</a:t>
            </a:r>
            <a:r>
              <a:rPr lang="ro-RO" b="1" dirty="0" smtClean="0"/>
              <a:t>), </a:t>
            </a:r>
            <a:r>
              <a:rPr lang="ro-RO" b="1" dirty="0"/>
              <a:t>nivelul </a:t>
            </a:r>
            <a:r>
              <a:rPr lang="en-US" b="1" dirty="0" smtClean="0"/>
              <a:t>I</a:t>
            </a:r>
            <a:r>
              <a:rPr lang="ro-RO" b="1" dirty="0" smtClean="0"/>
              <a:t>I</a:t>
            </a:r>
            <a:endParaRPr lang="ro-RO" b="1" dirty="0"/>
          </a:p>
          <a:p>
            <a:pPr algn="ctr">
              <a:buClr>
                <a:srgbClr val="FFFFFF"/>
              </a:buClr>
              <a:buSzPts val="1400"/>
            </a:pPr>
            <a:endParaRPr lang="en-US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7126"/>
            <a:ext cx="9144000" cy="460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76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10200" y="1434950"/>
            <a:ext cx="7131300" cy="3452360"/>
          </a:xfrm>
        </p:spPr>
        <p:txBody>
          <a:bodyPr/>
          <a:lstStyle/>
          <a:p>
            <a:r>
              <a:rPr lang="ro-RO" sz="1600" b="1" dirty="0" smtClean="0"/>
              <a:t>AS302</a:t>
            </a:r>
            <a:r>
              <a:rPr lang="en-US" sz="1600" dirty="0" smtClean="0"/>
              <a:t> -</a:t>
            </a:r>
            <a:r>
              <a:rPr lang="ro-RO" sz="1600" dirty="0" smtClean="0"/>
              <a:t> compensarea </a:t>
            </a:r>
            <a:r>
              <a:rPr lang="ro-RO" sz="1600" dirty="0"/>
              <a:t>cheltuielilor pentru serviciile de </a:t>
            </a:r>
            <a:r>
              <a:rPr lang="ro-RO" sz="1600" dirty="0" smtClean="0"/>
              <a:t>transport</a:t>
            </a:r>
            <a:r>
              <a:rPr lang="en-US" sz="1600" dirty="0" smtClean="0"/>
              <a:t> (</a:t>
            </a:r>
            <a:r>
              <a:rPr lang="ro-RO" sz="1600" dirty="0" smtClean="0"/>
              <a:t>P3-00302</a:t>
            </a:r>
            <a:r>
              <a:rPr lang="en-US" sz="1600" dirty="0" smtClean="0"/>
              <a:t>);</a:t>
            </a:r>
          </a:p>
          <a:p>
            <a:pPr lvl="0"/>
            <a:r>
              <a:rPr lang="ro-RO" sz="1600" b="1" dirty="0" smtClean="0"/>
              <a:t>AS275</a:t>
            </a:r>
            <a:r>
              <a:rPr lang="en-US" sz="1600" b="1" dirty="0" smtClean="0"/>
              <a:t> </a:t>
            </a:r>
            <a:r>
              <a:rPr lang="en-US" sz="1600" dirty="0" smtClean="0"/>
              <a:t>-</a:t>
            </a:r>
            <a:r>
              <a:rPr lang="ro-RO" sz="1600" dirty="0" smtClean="0"/>
              <a:t> </a:t>
            </a:r>
            <a:r>
              <a:rPr lang="ro-RO" sz="1600" dirty="0" err="1" smtClean="0"/>
              <a:t>indemnizaţii</a:t>
            </a:r>
            <a:r>
              <a:rPr lang="ro-RO" sz="1600" dirty="0" smtClean="0"/>
              <a:t> </a:t>
            </a:r>
            <a:r>
              <a:rPr lang="ro-RO" sz="1600" dirty="0"/>
              <a:t>pentru copiii </a:t>
            </a:r>
            <a:r>
              <a:rPr lang="ro-RO" sz="1600" dirty="0" err="1"/>
              <a:t>adoptaţi</a:t>
            </a:r>
            <a:r>
              <a:rPr lang="ro-RO" sz="1600" dirty="0"/>
              <a:t> </a:t>
            </a:r>
            <a:r>
              <a:rPr lang="ro-RO" sz="1600" dirty="0" err="1"/>
              <a:t>şi</a:t>
            </a:r>
            <a:r>
              <a:rPr lang="ro-RO" sz="1600" dirty="0"/>
              <a:t> cei </a:t>
            </a:r>
            <a:r>
              <a:rPr lang="ro-RO" sz="1600" dirty="0" err="1"/>
              <a:t>aflaţi</a:t>
            </a:r>
            <a:r>
              <a:rPr lang="ro-RO" sz="1600" dirty="0"/>
              <a:t> sub tutelă (cura </a:t>
            </a:r>
            <a:r>
              <a:rPr lang="ro-RO" sz="1600" dirty="0" err="1"/>
              <a:t>telă</a:t>
            </a:r>
            <a:r>
              <a:rPr lang="ro-RO" sz="1600" dirty="0" smtClean="0"/>
              <a:t>)</a:t>
            </a:r>
            <a:r>
              <a:rPr lang="en-US" sz="1600" dirty="0" smtClean="0"/>
              <a:t>(</a:t>
            </a:r>
            <a:r>
              <a:rPr lang="ro-RO" sz="1600" dirty="0" smtClean="0"/>
              <a:t>P3-00275</a:t>
            </a:r>
            <a:r>
              <a:rPr lang="en-US" sz="1600" dirty="0" smtClean="0"/>
              <a:t>);</a:t>
            </a:r>
          </a:p>
          <a:p>
            <a:r>
              <a:rPr lang="ro-RO" sz="1600" b="1" dirty="0" smtClean="0"/>
              <a:t>AS372</a:t>
            </a:r>
            <a:r>
              <a:rPr lang="en-US" sz="1600" b="1" dirty="0" smtClean="0"/>
              <a:t> </a:t>
            </a:r>
            <a:r>
              <a:rPr lang="en-US" sz="1600" dirty="0" smtClean="0"/>
              <a:t>-</a:t>
            </a:r>
            <a:r>
              <a:rPr lang="ro-RO" sz="1600" dirty="0" smtClean="0"/>
              <a:t> compensarea</a:t>
            </a:r>
            <a:r>
              <a:rPr lang="ro-RO" sz="1600" dirty="0"/>
              <a:t> </a:t>
            </a:r>
            <a:r>
              <a:rPr lang="ro-RO" sz="1600" dirty="0" err="1"/>
              <a:t>diferenţei</a:t>
            </a:r>
            <a:r>
              <a:rPr lang="ro-RO" sz="1600" dirty="0"/>
              <a:t> de tarife la energia electrică </a:t>
            </a:r>
            <a:r>
              <a:rPr lang="ro-RO" sz="1600" dirty="0" err="1"/>
              <a:t>şi</a:t>
            </a:r>
            <a:r>
              <a:rPr lang="ro-RO" sz="1600" dirty="0"/>
              <a:t> la gazele </a:t>
            </a:r>
            <a:r>
              <a:rPr lang="ro-RO" sz="1600" dirty="0" smtClean="0"/>
              <a:t>natural </a:t>
            </a:r>
            <a:r>
              <a:rPr lang="en-US" sz="1600" dirty="0" smtClean="0"/>
              <a:t>(</a:t>
            </a:r>
            <a:r>
              <a:rPr lang="ro-RO" sz="1600" dirty="0" smtClean="0"/>
              <a:t>P3-00372</a:t>
            </a:r>
            <a:r>
              <a:rPr lang="en-US" sz="1600" dirty="0" smtClean="0"/>
              <a:t>)</a:t>
            </a:r>
            <a:r>
              <a:rPr lang="ro-RO" sz="1600" dirty="0" smtClean="0"/>
              <a:t>;</a:t>
            </a:r>
            <a:endParaRPr lang="en-US" sz="1600" dirty="0" smtClean="0"/>
          </a:p>
          <a:p>
            <a:r>
              <a:rPr lang="ro-RO" sz="1600" b="1" dirty="0" smtClean="0"/>
              <a:t>AS214</a:t>
            </a:r>
            <a:r>
              <a:rPr lang="en-US" sz="1600" dirty="0"/>
              <a:t> </a:t>
            </a:r>
            <a:r>
              <a:rPr lang="en-US" sz="1600" dirty="0" smtClean="0"/>
              <a:t>-</a:t>
            </a:r>
            <a:r>
              <a:rPr lang="ro-RO" sz="1600" dirty="0" smtClean="0"/>
              <a:t> </a:t>
            </a:r>
            <a:r>
              <a:rPr lang="ro-RO" sz="1600" dirty="0" err="1" smtClean="0"/>
              <a:t>indemnizaţii</a:t>
            </a:r>
            <a:r>
              <a:rPr lang="ro-RO" sz="1600" dirty="0" smtClean="0"/>
              <a:t> </a:t>
            </a:r>
            <a:r>
              <a:rPr lang="ro-RO" sz="1600" dirty="0" err="1"/>
              <a:t>şi</a:t>
            </a:r>
            <a:r>
              <a:rPr lang="ro-RO" sz="1600" dirty="0"/>
              <a:t> </a:t>
            </a:r>
            <a:r>
              <a:rPr lang="ro-RO" sz="1600" dirty="0" err="1"/>
              <a:t>compensaţii</a:t>
            </a:r>
            <a:r>
              <a:rPr lang="ro-RO" sz="1600" dirty="0"/>
              <a:t> pentru </a:t>
            </a:r>
            <a:r>
              <a:rPr lang="ro-RO" sz="1600" dirty="0" err="1"/>
              <a:t>absolvenţii</a:t>
            </a:r>
            <a:r>
              <a:rPr lang="ro-RO" sz="1600" dirty="0"/>
              <a:t> </a:t>
            </a:r>
            <a:r>
              <a:rPr lang="ro-RO" sz="1600" dirty="0" err="1"/>
              <a:t>instituţiilor</a:t>
            </a:r>
            <a:r>
              <a:rPr lang="ro-RO" sz="1600" dirty="0"/>
              <a:t> de </a:t>
            </a:r>
            <a:r>
              <a:rPr lang="ro-RO" sz="1600" dirty="0" err="1"/>
              <a:t>învăţământ</a:t>
            </a:r>
            <a:r>
              <a:rPr lang="ro-RO" sz="1600" dirty="0"/>
              <a:t> superior </a:t>
            </a:r>
            <a:r>
              <a:rPr lang="ro-RO" sz="1600" dirty="0" err="1"/>
              <a:t>şi</a:t>
            </a:r>
            <a:r>
              <a:rPr lang="ro-RO" sz="1600" dirty="0"/>
              <a:t> post- secundar </a:t>
            </a:r>
            <a:r>
              <a:rPr lang="ro-RO" sz="1600" dirty="0" smtClean="0"/>
              <a:t>pedagogic </a:t>
            </a:r>
            <a:r>
              <a:rPr lang="en-US" sz="1600" dirty="0" smtClean="0"/>
              <a:t>(</a:t>
            </a:r>
            <a:r>
              <a:rPr lang="ro-RO" sz="1600" dirty="0" smtClean="0"/>
              <a:t>P3-00214</a:t>
            </a:r>
            <a:r>
              <a:rPr lang="en-US" sz="1600" dirty="0" smtClean="0"/>
              <a:t>);</a:t>
            </a:r>
          </a:p>
          <a:p>
            <a:r>
              <a:rPr lang="ro-RO" sz="1600" b="1" dirty="0" smtClean="0"/>
              <a:t>AS296</a:t>
            </a:r>
            <a:r>
              <a:rPr lang="en-US" sz="1600" b="1" dirty="0" smtClean="0"/>
              <a:t> </a:t>
            </a:r>
            <a:r>
              <a:rPr lang="ro-RO" sz="1600" dirty="0" smtClean="0"/>
              <a:t>- </a:t>
            </a:r>
            <a:r>
              <a:rPr lang="en-US" sz="1600" dirty="0" err="1" smtClean="0"/>
              <a:t>centre</a:t>
            </a:r>
            <a:r>
              <a:rPr lang="en-US" sz="1600" dirty="0" smtClean="0"/>
              <a:t> de </a:t>
            </a:r>
            <a:r>
              <a:rPr lang="en-US" sz="1600" dirty="0" err="1" smtClean="0"/>
              <a:t>reabilitare</a:t>
            </a:r>
            <a:r>
              <a:rPr lang="en-US" sz="1600" dirty="0" smtClean="0"/>
              <a:t> a </a:t>
            </a:r>
            <a:r>
              <a:rPr lang="en-US" sz="1600" dirty="0" err="1" smtClean="0"/>
              <a:t>victimelor</a:t>
            </a:r>
            <a:r>
              <a:rPr lang="en-US" sz="1600" dirty="0" smtClean="0"/>
              <a:t> </a:t>
            </a:r>
            <a:r>
              <a:rPr lang="en-US" sz="1600" dirty="0" err="1" smtClean="0"/>
              <a:t>violen</a:t>
            </a:r>
            <a:r>
              <a:rPr lang="ro-RO" sz="1600" dirty="0" err="1" smtClean="0"/>
              <a:t>ței</a:t>
            </a:r>
            <a:r>
              <a:rPr lang="ro-RO" sz="1600" dirty="0" smtClean="0"/>
              <a:t> în familie (</a:t>
            </a:r>
            <a:r>
              <a:rPr lang="ro-RO" sz="1600" dirty="0"/>
              <a:t>P3-00296</a:t>
            </a:r>
            <a:r>
              <a:rPr lang="ro-RO" sz="1600" dirty="0" smtClean="0"/>
              <a:t>)</a:t>
            </a:r>
            <a:r>
              <a:rPr lang="en-US" sz="1600" dirty="0" smtClean="0"/>
              <a:t>;</a:t>
            </a:r>
            <a:endParaRPr lang="ro-RO" sz="1600" dirty="0" smtClean="0"/>
          </a:p>
          <a:p>
            <a:r>
              <a:rPr lang="ro-RO" sz="1600" b="1" dirty="0" smtClean="0"/>
              <a:t>AS409 </a:t>
            </a:r>
            <a:r>
              <a:rPr lang="ro-RO" sz="1600" dirty="0" smtClean="0"/>
              <a:t>– centre regionale HIV/SIDA (</a:t>
            </a:r>
            <a:r>
              <a:rPr lang="ro-RO" sz="1600" dirty="0"/>
              <a:t>P3-00409</a:t>
            </a:r>
            <a:r>
              <a:rPr lang="ro-RO" sz="1600" dirty="0" smtClean="0"/>
              <a:t>)</a:t>
            </a:r>
            <a:r>
              <a:rPr lang="en-US" sz="1600" dirty="0" smtClean="0"/>
              <a:t>;</a:t>
            </a:r>
            <a:endParaRPr lang="ro-RO" sz="1600" dirty="0" smtClean="0"/>
          </a:p>
          <a:p>
            <a:r>
              <a:rPr lang="ro-RO" sz="1600" b="1" dirty="0" smtClean="0"/>
              <a:t>AS280 </a:t>
            </a:r>
            <a:r>
              <a:rPr lang="ro-RO" sz="1600" dirty="0" smtClean="0"/>
              <a:t>–</a:t>
            </a:r>
            <a:r>
              <a:rPr lang="ro-RO" sz="1600" b="1" dirty="0" smtClean="0"/>
              <a:t> </a:t>
            </a:r>
            <a:r>
              <a:rPr lang="ro-RO" sz="1600" dirty="0" smtClean="0"/>
              <a:t>centre de asistență și protecție a victimelor traficului de ființe umane (P3-00280)</a:t>
            </a:r>
            <a:r>
              <a:rPr lang="en-US" sz="1600" dirty="0" smtClean="0"/>
              <a:t>;</a:t>
            </a:r>
            <a:endParaRPr lang="ro-RO" sz="1600" dirty="0" smtClean="0"/>
          </a:p>
          <a:p>
            <a:endParaRPr lang="en-US" sz="1400" dirty="0"/>
          </a:p>
          <a:p>
            <a:pPr lvl="0"/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4921" y="328158"/>
            <a:ext cx="871403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buSzPts val="1400"/>
            </a:pPr>
            <a:r>
              <a:rPr lang="en-US" sz="2000" dirty="0"/>
              <a:t>M</a:t>
            </a:r>
            <a:r>
              <a:rPr lang="ro-RO" sz="2000" dirty="0" smtClean="0"/>
              <a:t>arca</a:t>
            </a:r>
            <a:r>
              <a:rPr lang="en-US" sz="2000" dirty="0" smtClean="0"/>
              <a:t>rea</a:t>
            </a:r>
            <a:r>
              <a:rPr lang="ro-RO" sz="2000" dirty="0" smtClean="0"/>
              <a:t> </a:t>
            </a:r>
            <a:r>
              <a:rPr lang="ro-RO" sz="2000" dirty="0" err="1" smtClean="0"/>
              <a:t>plăţil</a:t>
            </a:r>
            <a:r>
              <a:rPr lang="en-US" sz="2000" dirty="0" smtClean="0"/>
              <a:t>or</a:t>
            </a:r>
            <a:r>
              <a:rPr lang="ro-RO" sz="2000" dirty="0" smtClean="0"/>
              <a:t> </a:t>
            </a:r>
            <a:r>
              <a:rPr lang="ro-RO" sz="2000" dirty="0"/>
              <a:t>care se efectuează </a:t>
            </a:r>
            <a:r>
              <a:rPr lang="en-US" sz="2000" dirty="0"/>
              <a:t>d</a:t>
            </a:r>
            <a:r>
              <a:rPr lang="ro-RO" sz="2000" dirty="0" smtClean="0"/>
              <a:t>in </a:t>
            </a:r>
            <a:r>
              <a:rPr lang="ro-RO" sz="2000" dirty="0"/>
              <a:t>transferurile cu </a:t>
            </a:r>
            <a:r>
              <a:rPr lang="ro-RO" sz="2000" dirty="0" err="1"/>
              <a:t>destinaţie</a:t>
            </a:r>
            <a:r>
              <a:rPr lang="ro-RO" sz="2000" dirty="0"/>
              <a:t> specială pentru </a:t>
            </a:r>
            <a:r>
              <a:rPr lang="ro-RO" sz="2000" dirty="0" err="1"/>
              <a:t>asistenţa</a:t>
            </a:r>
            <a:r>
              <a:rPr lang="ro-RO" sz="2000" dirty="0"/>
              <a:t> socială de la bugetul de stat către bugetele locale </a:t>
            </a:r>
            <a:r>
              <a:rPr lang="ro-RO" sz="2000" dirty="0" err="1"/>
              <a:t>începînd</a:t>
            </a:r>
            <a:r>
              <a:rPr lang="ro-RO" sz="2000" dirty="0"/>
              <a:t> cu anul 2019</a:t>
            </a:r>
            <a:endParaRPr lang="en-US" sz="20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4507" y="1368234"/>
            <a:ext cx="8562686" cy="3509332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2817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010200" y="1434950"/>
            <a:ext cx="7131300" cy="3452360"/>
          </a:xfrm>
        </p:spPr>
        <p:txBody>
          <a:bodyPr/>
          <a:lstStyle/>
          <a:p>
            <a:r>
              <a:rPr lang="ro-RO" sz="1600" b="1" dirty="0" smtClean="0"/>
              <a:t>AS371 </a:t>
            </a:r>
            <a:r>
              <a:rPr lang="ro-RO" sz="1600" dirty="0"/>
              <a:t>– mediatori comunitari (P3-00371</a:t>
            </a:r>
            <a:r>
              <a:rPr lang="ro-RO" sz="1600" dirty="0" smtClean="0"/>
              <a:t>)</a:t>
            </a:r>
            <a:r>
              <a:rPr lang="en-US" sz="1600" dirty="0" smtClean="0"/>
              <a:t>;</a:t>
            </a:r>
            <a:endParaRPr lang="ro-RO" sz="1600" dirty="0"/>
          </a:p>
          <a:p>
            <a:r>
              <a:rPr lang="ro-RO" sz="1600" b="1" dirty="0"/>
              <a:t>AS479 - </a:t>
            </a:r>
            <a:r>
              <a:rPr lang="ro-RO" sz="1600" dirty="0" err="1"/>
              <a:t>prestaţii</a:t>
            </a:r>
            <a:r>
              <a:rPr lang="ro-RO" sz="1600" dirty="0"/>
              <a:t> sociale pentru copiii </a:t>
            </a:r>
            <a:r>
              <a:rPr lang="ro-RO" sz="1600" dirty="0" err="1"/>
              <a:t>plasaţi</a:t>
            </a:r>
            <a:r>
              <a:rPr lang="ro-RO" sz="1600" dirty="0"/>
              <a:t> în serviciile sociale (P3-00479</a:t>
            </a:r>
            <a:r>
              <a:rPr lang="ro-RO" sz="1600" dirty="0" smtClean="0"/>
              <a:t>)</a:t>
            </a:r>
            <a:r>
              <a:rPr lang="en-US" sz="1600" dirty="0" smtClean="0"/>
              <a:t>;</a:t>
            </a:r>
            <a:endParaRPr lang="ro-RO" sz="1600" b="1" dirty="0" smtClean="0"/>
          </a:p>
          <a:p>
            <a:pPr lvl="0"/>
            <a:r>
              <a:rPr lang="ro-RO" sz="1600" b="1" dirty="0" smtClean="0"/>
              <a:t>AS248 - </a:t>
            </a:r>
            <a:r>
              <a:rPr lang="ro-RO" sz="1600" dirty="0" err="1"/>
              <a:t>susţinerea</a:t>
            </a:r>
            <a:r>
              <a:rPr lang="ro-RO" sz="1600" dirty="0"/>
              <a:t> unor categorii de </a:t>
            </a:r>
            <a:r>
              <a:rPr lang="ro-RO" sz="1600" dirty="0" err="1"/>
              <a:t>populaţie</a:t>
            </a:r>
            <a:r>
              <a:rPr lang="ro-RO" sz="1600" dirty="0"/>
              <a:t> prin acordarea </a:t>
            </a:r>
            <a:r>
              <a:rPr lang="ro-RO" sz="1600" dirty="0" err="1"/>
              <a:t>indemnizaţiilor</a:t>
            </a:r>
            <a:r>
              <a:rPr lang="ro-RO" sz="1600" dirty="0"/>
              <a:t> unice pentru </a:t>
            </a:r>
            <a:r>
              <a:rPr lang="ro-RO" sz="1600" dirty="0" err="1"/>
              <a:t>construcţia</a:t>
            </a:r>
            <a:r>
              <a:rPr lang="ro-RO" sz="1600" dirty="0"/>
              <a:t> sau procurarea </a:t>
            </a:r>
            <a:r>
              <a:rPr lang="ro-RO" sz="1600" dirty="0" err="1"/>
              <a:t>spaţiului</a:t>
            </a:r>
            <a:r>
              <a:rPr lang="ro-RO" sz="1600" dirty="0"/>
              <a:t> locativ, sau restaurarea caselor </a:t>
            </a:r>
            <a:r>
              <a:rPr lang="ro-RO" sz="1600" dirty="0" smtClean="0"/>
              <a:t>vechi (P3-00248)</a:t>
            </a:r>
            <a:r>
              <a:rPr lang="en-US" sz="1600" dirty="0" smtClean="0"/>
              <a:t>;</a:t>
            </a:r>
            <a:endParaRPr lang="ro-RO" sz="1600" dirty="0" smtClean="0"/>
          </a:p>
          <a:p>
            <a:r>
              <a:rPr lang="ro-RO" sz="1600" b="1" dirty="0" smtClean="0"/>
              <a:t>AS310</a:t>
            </a:r>
            <a:r>
              <a:rPr lang="ro-RO" sz="1600" dirty="0" smtClean="0"/>
              <a:t> - compensarea </a:t>
            </a:r>
            <a:r>
              <a:rPr lang="ro-RO" sz="1600" dirty="0"/>
              <a:t>cheltuielilor persoanelor </a:t>
            </a:r>
            <a:r>
              <a:rPr lang="ro-RO" sz="1600" dirty="0" err="1"/>
              <a:t>represate</a:t>
            </a:r>
            <a:r>
              <a:rPr lang="ro-RO" sz="1600" dirty="0"/>
              <a:t> </a:t>
            </a:r>
            <a:r>
              <a:rPr lang="ro-RO" sz="1600" dirty="0" err="1"/>
              <a:t>şi</a:t>
            </a:r>
            <a:r>
              <a:rPr lang="ro-RO" sz="1600" dirty="0"/>
              <a:t> ulterior </a:t>
            </a:r>
            <a:r>
              <a:rPr lang="ro-RO" sz="1600" dirty="0" smtClean="0"/>
              <a:t>reabilitate (P3-00310)</a:t>
            </a:r>
            <a:r>
              <a:rPr lang="en-US" sz="1600" dirty="0" smtClean="0"/>
              <a:t>;</a:t>
            </a:r>
            <a:endParaRPr lang="ro-RO" sz="1600" dirty="0" smtClean="0"/>
          </a:p>
          <a:p>
            <a:r>
              <a:rPr lang="ro-RO" sz="1600" b="1" dirty="0" smtClean="0"/>
              <a:t>AS312 </a:t>
            </a:r>
            <a:r>
              <a:rPr lang="ro-RO" sz="1600" dirty="0" smtClean="0"/>
              <a:t>-</a:t>
            </a:r>
            <a:r>
              <a:rPr lang="ro-RO" sz="1600" b="1" dirty="0" smtClean="0"/>
              <a:t> </a:t>
            </a:r>
            <a:r>
              <a:rPr lang="ro-RO" sz="1600" dirty="0"/>
              <a:t>compensarea cheltuielilor pentru conectarea la conducta de gaze natural în sectorul </a:t>
            </a:r>
            <a:r>
              <a:rPr lang="ro-RO" sz="1600" dirty="0" smtClean="0"/>
              <a:t>rural (P3-00312)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294507" y="1368234"/>
            <a:ext cx="8562686" cy="3509332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4921" y="328158"/>
            <a:ext cx="871403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buSzPts val="1400"/>
            </a:pPr>
            <a:r>
              <a:rPr lang="en-US" sz="2000" dirty="0"/>
              <a:t>M</a:t>
            </a:r>
            <a:r>
              <a:rPr lang="ro-RO" sz="2000" dirty="0" smtClean="0"/>
              <a:t>arca</a:t>
            </a:r>
            <a:r>
              <a:rPr lang="en-US" sz="2000" dirty="0" smtClean="0"/>
              <a:t>rea</a:t>
            </a:r>
            <a:r>
              <a:rPr lang="ro-RO" sz="2000" dirty="0" smtClean="0"/>
              <a:t> </a:t>
            </a:r>
            <a:r>
              <a:rPr lang="ro-RO" sz="2000" dirty="0" err="1" smtClean="0"/>
              <a:t>plăţil</a:t>
            </a:r>
            <a:r>
              <a:rPr lang="en-US" sz="2000" dirty="0" smtClean="0"/>
              <a:t>or</a:t>
            </a:r>
            <a:r>
              <a:rPr lang="ro-RO" sz="2000" dirty="0" smtClean="0"/>
              <a:t> </a:t>
            </a:r>
            <a:r>
              <a:rPr lang="ro-RO" sz="2000" dirty="0"/>
              <a:t>care se efectuează </a:t>
            </a:r>
            <a:r>
              <a:rPr lang="en-US" sz="2000" dirty="0"/>
              <a:t>d</a:t>
            </a:r>
            <a:r>
              <a:rPr lang="ro-RO" sz="2000" dirty="0" smtClean="0"/>
              <a:t>in </a:t>
            </a:r>
            <a:r>
              <a:rPr lang="ro-RO" sz="2000" dirty="0"/>
              <a:t>transferurile cu </a:t>
            </a:r>
            <a:r>
              <a:rPr lang="ro-RO" sz="2000" dirty="0" err="1"/>
              <a:t>destinaţie</a:t>
            </a:r>
            <a:r>
              <a:rPr lang="ro-RO" sz="2000" dirty="0"/>
              <a:t> specială pentru </a:t>
            </a:r>
            <a:r>
              <a:rPr lang="ro-RO" sz="2000" dirty="0" err="1"/>
              <a:t>asistenţa</a:t>
            </a:r>
            <a:r>
              <a:rPr lang="ro-RO" sz="2000" dirty="0"/>
              <a:t> socială de la bugetul de stat către bugetele locale </a:t>
            </a:r>
            <a:r>
              <a:rPr lang="ro-RO" sz="2000" dirty="0" err="1"/>
              <a:t>începînd</a:t>
            </a:r>
            <a:r>
              <a:rPr lang="ro-RO" sz="2000" dirty="0"/>
              <a:t> cu anul 2019</a:t>
            </a:r>
            <a:endParaRPr lang="en-US" sz="20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418441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m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2019</TotalTime>
  <Words>246</Words>
  <Application>Microsoft Office PowerPoint</Application>
  <PresentationFormat>On-screen Show (16:9)</PresentationFormat>
  <Paragraphs>28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 Narrow</vt:lpstr>
      <vt:lpstr>Montserrat</vt:lpstr>
      <vt:lpstr>Arial</vt:lpstr>
      <vt:lpstr>Source Sans Pro</vt:lpstr>
      <vt:lpstr>Gremio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Berladean Dan</dc:creator>
  <cp:lastModifiedBy>Ion Iaconi</cp:lastModifiedBy>
  <cp:revision>131</cp:revision>
  <cp:lastPrinted>2018-12-03T12:23:56Z</cp:lastPrinted>
  <dcterms:modified xsi:type="dcterms:W3CDTF">2018-12-06T13:17:29Z</dcterms:modified>
</cp:coreProperties>
</file>