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08" r:id="rId1"/>
  </p:sldMasterIdLst>
  <p:notesMasterIdLst>
    <p:notesMasterId r:id="rId17"/>
  </p:notesMasterIdLst>
  <p:sldIdLst>
    <p:sldId id="256" r:id="rId2"/>
    <p:sldId id="273" r:id="rId3"/>
    <p:sldId id="264" r:id="rId4"/>
    <p:sldId id="263" r:id="rId5"/>
    <p:sldId id="271" r:id="rId6"/>
    <p:sldId id="270" r:id="rId7"/>
    <p:sldId id="277" r:id="rId8"/>
    <p:sldId id="269" r:id="rId9"/>
    <p:sldId id="268" r:id="rId10"/>
    <p:sldId id="272" r:id="rId11"/>
    <p:sldId id="267" r:id="rId12"/>
    <p:sldId id="274" r:id="rId13"/>
    <p:sldId id="276" r:id="rId14"/>
    <p:sldId id="278" r:id="rId15"/>
    <p:sldId id="266" r:id="rId1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2" y="3"/>
            <a:ext cx="2945659" cy="496330"/>
          </a:xfrm>
          <a:prstGeom prst="rect">
            <a:avLst/>
          </a:prstGeom>
        </p:spPr>
        <p:txBody>
          <a:bodyPr vert="horz" lIns="90851" tIns="45424" rIns="90851" bIns="45424" rtlCol="0"/>
          <a:lstStyle>
            <a:lvl1pPr algn="l">
              <a:defRPr sz="1200"/>
            </a:lvl1pPr>
          </a:lstStyle>
          <a:p>
            <a:endParaRPr lang="ro-RO"/>
          </a:p>
        </p:txBody>
      </p:sp>
      <p:sp>
        <p:nvSpPr>
          <p:cNvPr id="3" name="Substituent dată 2"/>
          <p:cNvSpPr>
            <a:spLocks noGrp="1"/>
          </p:cNvSpPr>
          <p:nvPr>
            <p:ph type="dt" idx="1"/>
          </p:nvPr>
        </p:nvSpPr>
        <p:spPr>
          <a:xfrm>
            <a:off x="3850445" y="3"/>
            <a:ext cx="2945659" cy="496330"/>
          </a:xfrm>
          <a:prstGeom prst="rect">
            <a:avLst/>
          </a:prstGeom>
        </p:spPr>
        <p:txBody>
          <a:bodyPr vert="horz" lIns="90851" tIns="45424" rIns="90851" bIns="45424" rtlCol="0"/>
          <a:lstStyle>
            <a:lvl1pPr algn="r">
              <a:defRPr sz="1200"/>
            </a:lvl1pPr>
          </a:lstStyle>
          <a:p>
            <a:fld id="{A8F1E5EF-F607-493D-B538-57025419F219}" type="datetimeFigureOut">
              <a:rPr lang="ro-RO" smtClean="0"/>
              <a:pPr/>
              <a:t>06.12.2018</a:t>
            </a:fld>
            <a:endParaRPr lang="ro-RO"/>
          </a:p>
        </p:txBody>
      </p:sp>
      <p:sp>
        <p:nvSpPr>
          <p:cNvPr id="4" name="Substituent imagine diapozitiv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0851" tIns="45424" rIns="90851" bIns="45424" rtlCol="0" anchor="ctr"/>
          <a:lstStyle/>
          <a:p>
            <a:endParaRPr lang="ro-RO"/>
          </a:p>
        </p:txBody>
      </p:sp>
      <p:sp>
        <p:nvSpPr>
          <p:cNvPr id="5" name="Substituent note 4"/>
          <p:cNvSpPr>
            <a:spLocks noGrp="1"/>
          </p:cNvSpPr>
          <p:nvPr>
            <p:ph type="body" sz="quarter" idx="3"/>
          </p:nvPr>
        </p:nvSpPr>
        <p:spPr>
          <a:xfrm>
            <a:off x="679768" y="4715155"/>
            <a:ext cx="5438140" cy="4466987"/>
          </a:xfrm>
          <a:prstGeom prst="rect">
            <a:avLst/>
          </a:prstGeom>
        </p:spPr>
        <p:txBody>
          <a:bodyPr vert="horz" lIns="90851" tIns="45424" rIns="90851" bIns="45424" rtlCol="0"/>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Substituent subsol 5"/>
          <p:cNvSpPr>
            <a:spLocks noGrp="1"/>
          </p:cNvSpPr>
          <p:nvPr>
            <p:ph type="ftr" sz="quarter" idx="4"/>
          </p:nvPr>
        </p:nvSpPr>
        <p:spPr>
          <a:xfrm>
            <a:off x="2" y="9428585"/>
            <a:ext cx="2945659" cy="496330"/>
          </a:xfrm>
          <a:prstGeom prst="rect">
            <a:avLst/>
          </a:prstGeom>
        </p:spPr>
        <p:txBody>
          <a:bodyPr vert="horz" lIns="90851" tIns="45424" rIns="90851" bIns="45424" rtlCol="0" anchor="b"/>
          <a:lstStyle>
            <a:lvl1pPr algn="l">
              <a:defRPr sz="1200"/>
            </a:lvl1pPr>
          </a:lstStyle>
          <a:p>
            <a:endParaRPr lang="ro-RO"/>
          </a:p>
        </p:txBody>
      </p:sp>
      <p:sp>
        <p:nvSpPr>
          <p:cNvPr id="7" name="Substituent număr diapozitiv 6"/>
          <p:cNvSpPr>
            <a:spLocks noGrp="1"/>
          </p:cNvSpPr>
          <p:nvPr>
            <p:ph type="sldNum" sz="quarter" idx="5"/>
          </p:nvPr>
        </p:nvSpPr>
        <p:spPr>
          <a:xfrm>
            <a:off x="3850445" y="9428585"/>
            <a:ext cx="2945659" cy="496330"/>
          </a:xfrm>
          <a:prstGeom prst="rect">
            <a:avLst/>
          </a:prstGeom>
        </p:spPr>
        <p:txBody>
          <a:bodyPr vert="horz" lIns="90851" tIns="45424" rIns="90851" bIns="45424" rtlCol="0" anchor="b"/>
          <a:lstStyle>
            <a:lvl1pPr algn="r">
              <a:defRPr sz="1200"/>
            </a:lvl1pPr>
          </a:lstStyle>
          <a:p>
            <a:fld id="{1B2CDD7E-988B-443A-9C24-520FB449E9C8}" type="slidenum">
              <a:rPr lang="ro-RO" smtClean="0"/>
              <a:pPr/>
              <a:t>‹#›</a:t>
            </a:fld>
            <a:endParaRPr lang="ro-RO"/>
          </a:p>
        </p:txBody>
      </p:sp>
    </p:spTree>
    <p:extLst>
      <p:ext uri="{BB962C8B-B14F-4D97-AF65-F5344CB8AC3E}">
        <p14:creationId xmlns:p14="http://schemas.microsoft.com/office/powerpoint/2010/main" val="3275121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Clic pentru editare stil titlu</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Clic pentru a edita stilul de subtitlu</a:t>
            </a:r>
            <a:endParaRPr lang="ro-RO"/>
          </a:p>
        </p:txBody>
      </p:sp>
      <p:sp>
        <p:nvSpPr>
          <p:cNvPr id="4" name="Substituent dată 3"/>
          <p:cNvSpPr>
            <a:spLocks noGrp="1"/>
          </p:cNvSpPr>
          <p:nvPr>
            <p:ph type="dt" sz="half" idx="10"/>
          </p:nvPr>
        </p:nvSpPr>
        <p:spPr/>
        <p:txBody>
          <a:bodyPr/>
          <a:lstStyle/>
          <a:p>
            <a:fld id="{A03573D1-7015-4D9E-8BBD-A6CA71B96932}" type="datetime1">
              <a:rPr lang="en-US" smtClean="0"/>
              <a:pPr/>
              <a:t>12/6/2018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888321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text vertical 2"/>
          <p:cNvSpPr>
            <a:spLocks noGrp="1"/>
          </p:cNvSpPr>
          <p:nvPr>
            <p:ph type="body" orient="vert" idx="1"/>
          </p:nvPr>
        </p:nvSpPr>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2CB06F53-7BE1-4FCC-AD54-FD29B23D69AF}" type="datetime1">
              <a:rPr lang="en-US" smtClean="0"/>
              <a:pPr/>
              <a:t>12/6/2018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375147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Clic pentru editare stil titlu</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03D61E04-A790-4DA6-948B-C27A1A125EA8}" type="datetime1">
              <a:rPr lang="en-US" smtClean="0"/>
              <a:pPr/>
              <a:t>12/6/2018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3569170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conținut 2"/>
          <p:cNvSpPr>
            <a:spLocks noGrp="1"/>
          </p:cNvSpPr>
          <p:nvPr>
            <p:ph idx="1"/>
          </p:nvPr>
        </p:nvSpPr>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10"/>
          </p:nvPr>
        </p:nvSpPr>
        <p:spPr/>
        <p:txBody>
          <a:bodyPr/>
          <a:lstStyle/>
          <a:p>
            <a:fld id="{39AD5A94-50F5-4DD6-A385-AEDD13C1B176}" type="datetime1">
              <a:rPr lang="en-US" smtClean="0"/>
              <a:pPr/>
              <a:t>12/6/2018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1981159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Clic pentru editare stil titlu</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Substituent dată 3"/>
          <p:cNvSpPr>
            <a:spLocks noGrp="1"/>
          </p:cNvSpPr>
          <p:nvPr>
            <p:ph type="dt" sz="half" idx="10"/>
          </p:nvPr>
        </p:nvSpPr>
        <p:spPr/>
        <p:txBody>
          <a:bodyPr/>
          <a:lstStyle/>
          <a:p>
            <a:fld id="{43AD79F8-FF18-4203-873E-3D6C5EF09313}" type="datetime1">
              <a:rPr lang="en-US" smtClean="0"/>
              <a:pPr/>
              <a:t>12/6/2018</a:t>
            </a:fld>
            <a:endParaRPr lang="en-US"/>
          </a:p>
        </p:txBody>
      </p:sp>
      <p:sp>
        <p:nvSpPr>
          <p:cNvPr id="5" name="Substituent subsol 4"/>
          <p:cNvSpPr>
            <a:spLocks noGrp="1"/>
          </p:cNvSpPr>
          <p:nvPr>
            <p:ph type="ftr" sz="quarter" idx="11"/>
          </p:nvPr>
        </p:nvSpPr>
        <p:spPr/>
        <p:txBody>
          <a:bodyPr/>
          <a:lstStyle/>
          <a:p>
            <a:endParaRPr lang="en-US"/>
          </a:p>
        </p:txBody>
      </p:sp>
      <p:sp>
        <p:nvSpPr>
          <p:cNvPr id="6" name="Substituent număr diapozitiv 5"/>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3230033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dată 4"/>
          <p:cNvSpPr>
            <a:spLocks noGrp="1"/>
          </p:cNvSpPr>
          <p:nvPr>
            <p:ph type="dt" sz="half" idx="10"/>
          </p:nvPr>
        </p:nvSpPr>
        <p:spPr/>
        <p:txBody>
          <a:bodyPr/>
          <a:lstStyle/>
          <a:p>
            <a:fld id="{32F769F5-E2D2-4E33-8066-DF1A9A5B58BC}" type="datetime1">
              <a:rPr lang="en-US" smtClean="0"/>
              <a:pPr/>
              <a:t>12/6/2018</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3534219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Clic pentru editare stil titlu</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Substituent dată 6"/>
          <p:cNvSpPr>
            <a:spLocks noGrp="1"/>
          </p:cNvSpPr>
          <p:nvPr>
            <p:ph type="dt" sz="half" idx="10"/>
          </p:nvPr>
        </p:nvSpPr>
        <p:spPr/>
        <p:txBody>
          <a:bodyPr/>
          <a:lstStyle/>
          <a:p>
            <a:fld id="{7B3EE68B-5AF7-43D8-86B0-05562E3BBA1F}" type="datetime1">
              <a:rPr lang="en-US" smtClean="0"/>
              <a:pPr/>
              <a:t>12/6/2018</a:t>
            </a:fld>
            <a:endParaRPr lang="en-US"/>
          </a:p>
        </p:txBody>
      </p:sp>
      <p:sp>
        <p:nvSpPr>
          <p:cNvPr id="8" name="Substituent subsol 7"/>
          <p:cNvSpPr>
            <a:spLocks noGrp="1"/>
          </p:cNvSpPr>
          <p:nvPr>
            <p:ph type="ftr" sz="quarter" idx="11"/>
          </p:nvPr>
        </p:nvSpPr>
        <p:spPr/>
        <p:txBody>
          <a:bodyPr/>
          <a:lstStyle/>
          <a:p>
            <a:endParaRPr lang="en-US"/>
          </a:p>
        </p:txBody>
      </p:sp>
      <p:sp>
        <p:nvSpPr>
          <p:cNvPr id="9" name="Substituent număr diapozitiv 8"/>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50107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Clic pentru editare stil titlu</a:t>
            </a:r>
            <a:endParaRPr lang="ro-RO"/>
          </a:p>
        </p:txBody>
      </p:sp>
      <p:sp>
        <p:nvSpPr>
          <p:cNvPr id="3" name="Substituent dată 2"/>
          <p:cNvSpPr>
            <a:spLocks noGrp="1"/>
          </p:cNvSpPr>
          <p:nvPr>
            <p:ph type="dt" sz="half" idx="10"/>
          </p:nvPr>
        </p:nvSpPr>
        <p:spPr/>
        <p:txBody>
          <a:bodyPr/>
          <a:lstStyle/>
          <a:p>
            <a:fld id="{A92E2A29-EE11-4910-BF18-860350A4C69C}" type="datetime1">
              <a:rPr lang="en-US" smtClean="0"/>
              <a:pPr/>
              <a:t>12/6/2018</a:t>
            </a:fld>
            <a:endParaRPr lang="en-US"/>
          </a:p>
        </p:txBody>
      </p:sp>
      <p:sp>
        <p:nvSpPr>
          <p:cNvPr id="4" name="Substituent subsol 3"/>
          <p:cNvSpPr>
            <a:spLocks noGrp="1"/>
          </p:cNvSpPr>
          <p:nvPr>
            <p:ph type="ftr" sz="quarter" idx="11"/>
          </p:nvPr>
        </p:nvSpPr>
        <p:spPr/>
        <p:txBody>
          <a:bodyPr/>
          <a:lstStyle/>
          <a:p>
            <a:endParaRPr lang="en-US"/>
          </a:p>
        </p:txBody>
      </p:sp>
      <p:sp>
        <p:nvSpPr>
          <p:cNvPr id="5" name="Substituent număr diapozitiv 4"/>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520312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fld id="{1C14FA0E-555F-4D71-96D4-AB2124C9626B}" type="datetime1">
              <a:rPr lang="en-US" smtClean="0"/>
              <a:pPr/>
              <a:t>12/6/2018</a:t>
            </a:fld>
            <a:endParaRPr lang="en-US"/>
          </a:p>
        </p:txBody>
      </p:sp>
      <p:sp>
        <p:nvSpPr>
          <p:cNvPr id="3" name="Substituent subsol 2"/>
          <p:cNvSpPr>
            <a:spLocks noGrp="1"/>
          </p:cNvSpPr>
          <p:nvPr>
            <p:ph type="ftr" sz="quarter" idx="11"/>
          </p:nvPr>
        </p:nvSpPr>
        <p:spPr/>
        <p:txBody>
          <a:bodyPr/>
          <a:lstStyle/>
          <a:p>
            <a:endParaRPr lang="en-US"/>
          </a:p>
        </p:txBody>
      </p:sp>
      <p:sp>
        <p:nvSpPr>
          <p:cNvPr id="4" name="Substituent număr diapozitiv 3"/>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1370639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Clic pentru editare stil titlu</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fld id="{D19AC2F7-C71F-4051-B1FA-2C897A105D57}" type="datetime1">
              <a:rPr lang="en-US" smtClean="0"/>
              <a:pPr/>
              <a:t>12/6/2018</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2595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Clic pentru editare stil titlu</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Substituent dată 4"/>
          <p:cNvSpPr>
            <a:spLocks noGrp="1"/>
          </p:cNvSpPr>
          <p:nvPr>
            <p:ph type="dt" sz="half" idx="10"/>
          </p:nvPr>
        </p:nvSpPr>
        <p:spPr/>
        <p:txBody>
          <a:bodyPr/>
          <a:lstStyle/>
          <a:p>
            <a:fld id="{787B8D3B-F405-4ED3-ADF4-9FD80F37100D}" type="datetime1">
              <a:rPr lang="en-US" smtClean="0"/>
              <a:pPr/>
              <a:t>12/6/2018</a:t>
            </a:fld>
            <a:endParaRPr lang="en-US"/>
          </a:p>
        </p:txBody>
      </p:sp>
      <p:sp>
        <p:nvSpPr>
          <p:cNvPr id="6" name="Substituent subsol 5"/>
          <p:cNvSpPr>
            <a:spLocks noGrp="1"/>
          </p:cNvSpPr>
          <p:nvPr>
            <p:ph type="ftr" sz="quarter" idx="11"/>
          </p:nvPr>
        </p:nvSpPr>
        <p:spPr/>
        <p:txBody>
          <a:bodyPr/>
          <a:lstStyle/>
          <a:p>
            <a:endParaRPr lang="en-US"/>
          </a:p>
        </p:txBody>
      </p:sp>
      <p:sp>
        <p:nvSpPr>
          <p:cNvPr id="7" name="Substituent număr diapozitiv 6"/>
          <p:cNvSpPr>
            <a:spLocks noGrp="1"/>
          </p:cNvSpPr>
          <p:nvPr>
            <p:ph type="sldNum" sz="quarter" idx="12"/>
          </p:nvPr>
        </p:nvSpPr>
        <p:spPr/>
        <p:txBody>
          <a:bodyPr/>
          <a:lstStyle/>
          <a:p>
            <a:fld id="{D6229805-8101-46BC-929F-444A7D7D5C81}" type="slidenum">
              <a:rPr lang="en-US" smtClean="0"/>
              <a:pPr/>
              <a:t>‹#›</a:t>
            </a:fld>
            <a:endParaRPr lang="en-US"/>
          </a:p>
        </p:txBody>
      </p:sp>
    </p:spTree>
    <p:extLst>
      <p:ext uri="{BB962C8B-B14F-4D97-AF65-F5344CB8AC3E}">
        <p14:creationId xmlns:p14="http://schemas.microsoft.com/office/powerpoint/2010/main" val="1035673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o-RO" smtClean="0"/>
              <a:t>Clic pentru editare stil titlu</a:t>
            </a:r>
            <a:endParaRPr lang="ro-RO"/>
          </a:p>
        </p:txBody>
      </p:sp>
      <p:sp>
        <p:nvSpPr>
          <p:cNvPr id="3" name="Substituent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dată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C93B7C-A099-4FBA-89E6-8CB17BC74828}" type="datetime1">
              <a:rPr lang="en-US" smtClean="0"/>
              <a:pPr/>
              <a:t>12/6/2018</a:t>
            </a:fld>
            <a:endParaRPr lang="en-US"/>
          </a:p>
        </p:txBody>
      </p:sp>
      <p:sp>
        <p:nvSpPr>
          <p:cNvPr id="5" name="Substituent subsol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ubstituent număr diapozitiv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229805-8101-46BC-929F-444A7D7D5C81}" type="slidenum">
              <a:rPr lang="en-US" smtClean="0"/>
              <a:pPr/>
              <a:t>‹#›</a:t>
            </a:fld>
            <a:endParaRPr lang="en-US"/>
          </a:p>
        </p:txBody>
      </p:sp>
    </p:spTree>
    <p:extLst>
      <p:ext uri="{BB962C8B-B14F-4D97-AF65-F5344CB8AC3E}">
        <p14:creationId xmlns:p14="http://schemas.microsoft.com/office/powerpoint/2010/main" val="352767261"/>
      </p:ext>
    </p:extLst>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mf.gov.m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9441" y="4149080"/>
            <a:ext cx="7772400" cy="504055"/>
          </a:xfrm>
        </p:spPr>
        <p:txBody>
          <a:bodyPr>
            <a:noAutofit/>
          </a:bodyPr>
          <a:lstStyle/>
          <a:p>
            <a:r>
              <a:rPr lang="ro-MD" sz="2800" b="1" i="1" dirty="0">
                <a:latin typeface="Cambria" panose="02040503050406030204" pitchFamily="18" charset="0"/>
              </a:rPr>
              <a:t>Privind  particularitățile specifice prevăzute în proiectul Legii bugetului de stat la ramura ”Protecție socială” pe anul 2019”.</a:t>
            </a:r>
            <a:r>
              <a:rPr lang="ro-MD" sz="2800" dirty="0">
                <a:latin typeface="Cambria" panose="02040503050406030204" pitchFamily="18" charset="0"/>
              </a:rPr>
              <a:t/>
            </a:r>
            <a:br>
              <a:rPr lang="ro-MD" sz="2800" dirty="0">
                <a:latin typeface="Cambria" panose="02040503050406030204" pitchFamily="18" charset="0"/>
              </a:rPr>
            </a:br>
            <a:r>
              <a:rPr lang="ro-MD" sz="2800" dirty="0"/>
              <a:t/>
            </a:r>
            <a:br>
              <a:rPr lang="ro-MD" sz="2800" dirty="0"/>
            </a:br>
            <a:endParaRPr lang="en-US" sz="2800" dirty="0">
              <a:latin typeface="Cambria" panose="02040503050406030204" pitchFamily="18" charset="0"/>
              <a:cs typeface="Arial" pitchFamily="34" charset="0"/>
            </a:endParaRPr>
          </a:p>
        </p:txBody>
      </p:sp>
      <p:sp>
        <p:nvSpPr>
          <p:cNvPr id="3" name="Subtitle 2"/>
          <p:cNvSpPr>
            <a:spLocks noGrp="1"/>
          </p:cNvSpPr>
          <p:nvPr>
            <p:ph type="subTitle" idx="1"/>
          </p:nvPr>
        </p:nvSpPr>
        <p:spPr>
          <a:xfrm>
            <a:off x="1475656" y="5214950"/>
            <a:ext cx="6400800" cy="1428760"/>
          </a:xfrm>
        </p:spPr>
        <p:txBody>
          <a:bodyPr>
            <a:normAutofit fontScale="40000" lnSpcReduction="20000"/>
          </a:bodyPr>
          <a:lstStyle/>
          <a:p>
            <a:pPr algn="r"/>
            <a:endParaRPr lang="en-US" sz="1900" dirty="0" smtClean="0">
              <a:solidFill>
                <a:schemeClr val="tx1"/>
              </a:solidFill>
            </a:endParaRPr>
          </a:p>
          <a:p>
            <a:pPr algn="l"/>
            <a:r>
              <a:rPr lang="ro-RO" sz="4200" i="1" dirty="0">
                <a:solidFill>
                  <a:schemeClr val="tx1"/>
                </a:solidFill>
                <a:latin typeface="Cambria" pitchFamily="18" charset="0"/>
                <a:cs typeface="Arial" pitchFamily="34" charset="0"/>
              </a:rPr>
              <a:t>Sluhinscaia Rodica</a:t>
            </a:r>
            <a:r>
              <a:rPr lang="en-US" sz="4200" i="1" dirty="0">
                <a:solidFill>
                  <a:schemeClr val="tx1"/>
                </a:solidFill>
                <a:latin typeface="Cambria" pitchFamily="18" charset="0"/>
                <a:cs typeface="Arial" pitchFamily="34" charset="0"/>
              </a:rPr>
              <a:t>, </a:t>
            </a:r>
            <a:endParaRPr lang="ro-MD" sz="4200" i="1" dirty="0" smtClean="0">
              <a:solidFill>
                <a:schemeClr val="tx1"/>
              </a:solidFill>
              <a:latin typeface="Cambria" pitchFamily="18" charset="0"/>
              <a:cs typeface="Arial" pitchFamily="34" charset="0"/>
            </a:endParaRPr>
          </a:p>
          <a:p>
            <a:pPr algn="l"/>
            <a:r>
              <a:rPr lang="en-US" sz="3800" i="1" dirty="0" smtClean="0">
                <a:solidFill>
                  <a:schemeClr val="tx1"/>
                </a:solidFill>
                <a:latin typeface="Cambria" pitchFamily="18" charset="0"/>
                <a:cs typeface="Arial" pitchFamily="34" charset="0"/>
              </a:rPr>
              <a:t>consultant </a:t>
            </a:r>
            <a:r>
              <a:rPr lang="en-US" sz="3800" i="1" dirty="0">
                <a:solidFill>
                  <a:schemeClr val="tx1"/>
                </a:solidFill>
                <a:latin typeface="Cambria" pitchFamily="18" charset="0"/>
                <a:cs typeface="Arial" pitchFamily="34" charset="0"/>
              </a:rPr>
              <a:t>principal, </a:t>
            </a:r>
            <a:endParaRPr lang="ro-RO" sz="3800" i="1" dirty="0">
              <a:solidFill>
                <a:schemeClr val="tx1"/>
              </a:solidFill>
              <a:latin typeface="Cambria" pitchFamily="18" charset="0"/>
              <a:cs typeface="Arial" pitchFamily="34" charset="0"/>
            </a:endParaRPr>
          </a:p>
          <a:p>
            <a:pPr algn="l"/>
            <a:r>
              <a:rPr lang="en-US" sz="3800" i="1" dirty="0" err="1" smtClean="0">
                <a:solidFill>
                  <a:schemeClr val="tx1"/>
                </a:solidFill>
                <a:latin typeface="Cambria" pitchFamily="18" charset="0"/>
                <a:cs typeface="Arial" pitchFamily="34" charset="0"/>
              </a:rPr>
              <a:t>Direc</a:t>
            </a:r>
            <a:r>
              <a:rPr lang="ro-RO" sz="3800" i="1" dirty="0" err="1">
                <a:solidFill>
                  <a:schemeClr val="tx1"/>
                </a:solidFill>
                <a:latin typeface="Cambria" pitchFamily="18" charset="0"/>
                <a:cs typeface="Arial" pitchFamily="34" charset="0"/>
              </a:rPr>
              <a:t>ția</a:t>
            </a:r>
            <a:r>
              <a:rPr lang="ro-RO" sz="3800" i="1" dirty="0">
                <a:solidFill>
                  <a:schemeClr val="tx1"/>
                </a:solidFill>
                <a:latin typeface="Cambria" pitchFamily="18" charset="0"/>
                <a:cs typeface="Arial" pitchFamily="34" charset="0"/>
              </a:rPr>
              <a:t> politici bugetare </a:t>
            </a:r>
            <a:r>
              <a:rPr lang="ro-RO" sz="3800" i="1" dirty="0" smtClean="0">
                <a:solidFill>
                  <a:schemeClr val="tx1"/>
                </a:solidFill>
                <a:latin typeface="Cambria" pitchFamily="18" charset="0"/>
                <a:cs typeface="Arial" pitchFamily="34" charset="0"/>
              </a:rPr>
              <a:t>sectoriale</a:t>
            </a:r>
          </a:p>
          <a:p>
            <a:pPr algn="l"/>
            <a:r>
              <a:rPr lang="ro-RO" sz="3800" i="1" dirty="0" smtClean="0">
                <a:solidFill>
                  <a:schemeClr val="tx1"/>
                </a:solidFill>
                <a:latin typeface="Cambria" pitchFamily="18" charset="0"/>
                <a:cs typeface="Arial" pitchFamily="34" charset="0"/>
              </a:rPr>
              <a:t>Secția finanțele în sănătate și protecție socială</a:t>
            </a:r>
            <a:endParaRPr lang="en-US" sz="3800" i="1" dirty="0">
              <a:solidFill>
                <a:schemeClr val="tx1"/>
              </a:solidFill>
              <a:latin typeface="Cambria" pitchFamily="18" charset="0"/>
              <a:cs typeface="Arial" pitchFamily="34" charset="0"/>
            </a:endParaRPr>
          </a:p>
          <a:p>
            <a:pPr algn="l"/>
            <a:r>
              <a:rPr lang="ro-MD" sz="3800" i="1" dirty="0" smtClean="0">
                <a:solidFill>
                  <a:schemeClr val="tx1"/>
                </a:solidFill>
                <a:latin typeface="Cambria" pitchFamily="18" charset="0"/>
                <a:cs typeface="Arial" pitchFamily="34" charset="0"/>
              </a:rPr>
              <a:t>06.12.</a:t>
            </a:r>
            <a:r>
              <a:rPr lang="en-US" sz="3800" i="1" dirty="0" smtClean="0">
                <a:solidFill>
                  <a:schemeClr val="tx1"/>
                </a:solidFill>
                <a:latin typeface="Cambria" pitchFamily="18" charset="0"/>
                <a:cs typeface="Arial" pitchFamily="34" charset="0"/>
              </a:rPr>
              <a:t>2018</a:t>
            </a:r>
            <a:endParaRPr lang="en-US" sz="3800" dirty="0">
              <a:latin typeface="Cambria" pitchFamily="18" charset="0"/>
            </a:endParaRPr>
          </a:p>
          <a:p>
            <a:pPr algn="r"/>
            <a:endParaRPr lang="en-US" dirty="0" smtClean="0">
              <a:solidFill>
                <a:schemeClr val="tx1"/>
              </a:solidFill>
            </a:endParaRPr>
          </a:p>
          <a:p>
            <a:endParaRPr lang="ro-RO" dirty="0" smtClean="0"/>
          </a:p>
          <a:p>
            <a:endParaRPr lang="en-US" dirty="0"/>
          </a:p>
        </p:txBody>
      </p:sp>
      <p:cxnSp>
        <p:nvCxnSpPr>
          <p:cNvPr id="5" name="Conector drept 4"/>
          <p:cNvCxnSpPr/>
          <p:nvPr/>
        </p:nvCxnSpPr>
        <p:spPr>
          <a:xfrm>
            <a:off x="438953" y="3140968"/>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Conector drept 5"/>
          <p:cNvCxnSpPr/>
          <p:nvPr/>
        </p:nvCxnSpPr>
        <p:spPr>
          <a:xfrm>
            <a:off x="1547664" y="3284984"/>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2051" name="Picture 3"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86116" y="332656"/>
            <a:ext cx="1846521" cy="2079350"/>
          </a:xfrm>
          <a:prstGeom prst="rect">
            <a:avLst/>
          </a:prstGeom>
          <a:noFill/>
          <a:extLst>
            <a:ext uri="{909E8E84-426E-40DD-AFC4-6F175D3DCCD1}">
              <a14:hiddenFill xmlns:a14="http://schemas.microsoft.com/office/drawing/2010/main">
                <a:solidFill>
                  <a:srgbClr val="FFFFFF"/>
                </a:solidFill>
              </a14:hiddenFill>
            </a:ext>
          </a:extLst>
        </p:spPr>
      </p:pic>
      <p:sp>
        <p:nvSpPr>
          <p:cNvPr id="9" name="CasetăText 8"/>
          <p:cNvSpPr txBox="1"/>
          <p:nvPr/>
        </p:nvSpPr>
        <p:spPr>
          <a:xfrm flipH="1">
            <a:off x="2272381" y="2556021"/>
            <a:ext cx="4531866" cy="338554"/>
          </a:xfrm>
          <a:prstGeom prst="rect">
            <a:avLst/>
          </a:prstGeom>
          <a:noFill/>
        </p:spPr>
        <p:txBody>
          <a:bodyPr wrap="square" rtlCol="0">
            <a:spAutoFit/>
          </a:bodyPr>
          <a:lstStyle/>
          <a:p>
            <a:r>
              <a:rPr lang="ro-RO" sz="16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al Republicii Moldova  </a:t>
            </a:r>
            <a:endParaRPr lang="ro-RO" sz="16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48300"/>
            <a:ext cx="8229600" cy="823378"/>
          </a:xfrm>
        </p:spPr>
        <p:txBody>
          <a:bodyPr>
            <a:noAutofit/>
          </a:bodyPr>
          <a:lstStyle/>
          <a:p>
            <a:r>
              <a:rPr lang="ro-MD" sz="2800" b="1" dirty="0" smtClean="0">
                <a:latin typeface="Cambria" panose="02040503050406030204" pitchFamily="18" charset="0"/>
                <a:cs typeface="Arial" pitchFamily="34" charset="0"/>
              </a:rPr>
              <a:t>5. Asigurarea prestațiilor sociale pentru copii plasați în serviciile sociale (bani de buzunar)</a:t>
            </a:r>
            <a:r>
              <a:rPr lang="ro-RO" sz="3200" b="1" dirty="0" smtClean="0">
                <a:latin typeface="Cambria" panose="02040503050406030204" pitchFamily="18" charset="0"/>
              </a:rPr>
              <a:t/>
            </a:r>
            <a:br>
              <a:rPr lang="ro-RO" sz="3200" b="1" dirty="0" smtClean="0">
                <a:latin typeface="Cambria" panose="02040503050406030204" pitchFamily="18" charset="0"/>
              </a:rPr>
            </a:br>
            <a:endParaRPr lang="ru-RU" sz="3200" dirty="0">
              <a:latin typeface="Cambria" panose="02040503050406030204" pitchFamily="18" charset="0"/>
            </a:endParaRPr>
          </a:p>
        </p:txBody>
      </p:sp>
      <p:sp>
        <p:nvSpPr>
          <p:cNvPr id="14" name="Содержимое 13"/>
          <p:cNvSpPr>
            <a:spLocks noGrp="1"/>
          </p:cNvSpPr>
          <p:nvPr>
            <p:ph idx="1"/>
          </p:nvPr>
        </p:nvSpPr>
        <p:spPr>
          <a:xfrm>
            <a:off x="539552" y="1916832"/>
            <a:ext cx="8118644" cy="4608512"/>
          </a:xfrm>
        </p:spPr>
        <p:txBody>
          <a:bodyPr>
            <a:normAutofit fontScale="25000" lnSpcReduction="20000"/>
          </a:bodyPr>
          <a:lstStyle/>
          <a:p>
            <a:pPr>
              <a:buNone/>
            </a:pPr>
            <a:endParaRPr lang="ro-RO" sz="3400" b="1" u="sng" dirty="0" smtClean="0">
              <a:latin typeface="Arial" pitchFamily="34" charset="0"/>
              <a:cs typeface="Arial" pitchFamily="34" charset="0"/>
            </a:endParaRPr>
          </a:p>
          <a:p>
            <a:pPr>
              <a:buNone/>
            </a:pPr>
            <a:r>
              <a:rPr lang="ro-RO" sz="8000" b="1" i="1" u="sng" dirty="0" smtClean="0">
                <a:latin typeface="Cambria" panose="02040503050406030204" pitchFamily="18" charset="0"/>
                <a:cs typeface="Arial" pitchFamily="34" charset="0"/>
              </a:rPr>
              <a:t>Baza legală</a:t>
            </a:r>
            <a:r>
              <a:rPr lang="en-US" sz="8000" b="1" i="1" dirty="0" smtClean="0">
                <a:latin typeface="Cambria" panose="02040503050406030204" pitchFamily="18" charset="0"/>
                <a:cs typeface="Arial" pitchFamily="34" charset="0"/>
              </a:rPr>
              <a:t>:</a:t>
            </a:r>
            <a:r>
              <a:rPr lang="en-US" sz="8000" b="1" i="1" dirty="0" err="1" smtClean="0">
                <a:latin typeface="Cambria" panose="02040503050406030204" pitchFamily="18" charset="0"/>
                <a:cs typeface="Arial" pitchFamily="34" charset="0"/>
              </a:rPr>
              <a:t>Legea</a:t>
            </a:r>
            <a:r>
              <a:rPr lang="ro-MO" sz="8000" b="1" i="1" dirty="0" smtClean="0">
                <a:latin typeface="Cambria" panose="02040503050406030204" pitchFamily="18" charset="0"/>
                <a:cs typeface="Arial" pitchFamily="34" charset="0"/>
              </a:rPr>
              <a:t> nr.547-XV din 25.12. 2003</a:t>
            </a:r>
            <a:r>
              <a:rPr lang="en-US" sz="8000" b="1" i="1" dirty="0" smtClean="0">
                <a:latin typeface="Cambria" panose="02040503050406030204" pitchFamily="18" charset="0"/>
                <a:cs typeface="Arial" pitchFamily="34" charset="0"/>
              </a:rPr>
              <a:t> </a:t>
            </a:r>
            <a:r>
              <a:rPr lang="ro-MD" sz="8000" b="1" i="1" dirty="0" smtClean="0">
                <a:latin typeface="Cambria" panose="02040503050406030204" pitchFamily="18" charset="0"/>
                <a:cs typeface="Arial" pitchFamily="34" charset="0"/>
              </a:rPr>
              <a:t>asistenței sociale</a:t>
            </a:r>
            <a:r>
              <a:rPr lang="en-US" sz="8000" i="1" dirty="0" smtClean="0">
                <a:latin typeface="Cambria" panose="02040503050406030204" pitchFamily="18" charset="0"/>
                <a:cs typeface="Arial" pitchFamily="34" charset="0"/>
              </a:rPr>
              <a:t>,</a:t>
            </a:r>
            <a:r>
              <a:rPr lang="ro-MO" sz="8000" i="1" dirty="0" smtClean="0">
                <a:latin typeface="Cambria" panose="02040503050406030204" pitchFamily="18" charset="0"/>
                <a:cs typeface="Arial" pitchFamily="34" charset="0"/>
              </a:rPr>
              <a:t> </a:t>
            </a:r>
          </a:p>
          <a:p>
            <a:pPr>
              <a:buNone/>
            </a:pPr>
            <a:r>
              <a:rPr lang="ro-MO" sz="8000" b="1" i="1" dirty="0" smtClean="0">
                <a:latin typeface="Cambria" panose="02040503050406030204" pitchFamily="18" charset="0"/>
                <a:cs typeface="Arial" pitchFamily="34" charset="0"/>
              </a:rPr>
              <a:t>    H</a:t>
            </a:r>
            <a:r>
              <a:rPr lang="en-US" sz="8000" b="1" i="1" dirty="0" smtClean="0">
                <a:latin typeface="Cambria" panose="02040503050406030204" pitchFamily="18" charset="0"/>
                <a:cs typeface="Arial" pitchFamily="34" charset="0"/>
              </a:rPr>
              <a:t>.G</a:t>
            </a:r>
            <a:r>
              <a:rPr lang="ro-MO" sz="8000" b="1" i="1" dirty="0" smtClean="0">
                <a:latin typeface="Cambria" panose="02040503050406030204" pitchFamily="18" charset="0"/>
                <a:cs typeface="Arial" pitchFamily="34" charset="0"/>
              </a:rPr>
              <a:t> nr.378 din 25.04.2018 </a:t>
            </a:r>
            <a:r>
              <a:rPr lang="ro-MO" sz="8000" i="1" dirty="0" smtClean="0">
                <a:latin typeface="Cambria" panose="02040503050406030204" pitchFamily="18" charset="0"/>
                <a:cs typeface="Arial" pitchFamily="34" charset="0"/>
              </a:rPr>
              <a:t>”Pentru aprobarea Regulamentului cu privire la stabilirea și plata indemnizației zilnice pentru copii”</a:t>
            </a:r>
          </a:p>
          <a:p>
            <a:pPr>
              <a:buNone/>
            </a:pPr>
            <a:endParaRPr lang="ro-MD" sz="8000" i="1" dirty="0">
              <a:latin typeface="Cambria" panose="02040503050406030204" pitchFamily="18" charset="0"/>
              <a:cs typeface="Arial" pitchFamily="34" charset="0"/>
            </a:endParaRPr>
          </a:p>
          <a:p>
            <a:pPr>
              <a:buNone/>
            </a:pPr>
            <a:r>
              <a:rPr lang="ro-MD" sz="8000" b="1" i="1" dirty="0" smtClean="0">
                <a:latin typeface="Cambria" panose="02040503050406030204" pitchFamily="18" charset="0"/>
                <a:cs typeface="Arial" panose="020B0604020202020204" pitchFamily="34" charset="0"/>
              </a:rPr>
              <a:t>Copii </a:t>
            </a:r>
            <a:r>
              <a:rPr lang="en-GB" sz="8000" b="1" i="1" dirty="0" err="1">
                <a:latin typeface="Cambria" panose="02040503050406030204" pitchFamily="18" charset="0"/>
                <a:cs typeface="Arial" panose="020B0604020202020204" pitchFamily="34" charset="0"/>
              </a:rPr>
              <a:t>începînd</a:t>
            </a:r>
            <a:r>
              <a:rPr lang="en-GB" sz="8000" b="1" i="1" dirty="0">
                <a:latin typeface="Cambria" panose="02040503050406030204" pitchFamily="18" charset="0"/>
                <a:cs typeface="Arial" panose="020B0604020202020204" pitchFamily="34" charset="0"/>
              </a:rPr>
              <a:t> cu </a:t>
            </a:r>
            <a:r>
              <a:rPr lang="en-GB" sz="8000" b="1" i="1" dirty="0" err="1">
                <a:latin typeface="Cambria" panose="02040503050406030204" pitchFamily="18" charset="0"/>
                <a:cs typeface="Arial" panose="020B0604020202020204" pitchFamily="34" charset="0"/>
              </a:rPr>
              <a:t>clasa</a:t>
            </a:r>
            <a:r>
              <a:rPr lang="en-GB" sz="8000" b="1" i="1" dirty="0">
                <a:latin typeface="Cambria" panose="02040503050406030204" pitchFamily="18" charset="0"/>
                <a:cs typeface="Arial" panose="020B0604020202020204" pitchFamily="34" charset="0"/>
              </a:rPr>
              <a:t> a </a:t>
            </a:r>
            <a:r>
              <a:rPr lang="en-GB" sz="8000" b="1" i="1" dirty="0" err="1">
                <a:latin typeface="Cambria" panose="02040503050406030204" pitchFamily="18" charset="0"/>
                <a:cs typeface="Arial" panose="020B0604020202020204" pitchFamily="34" charset="0"/>
              </a:rPr>
              <a:t>cincea</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pînă</a:t>
            </a:r>
            <a:r>
              <a:rPr lang="en-GB" sz="8000" b="1" i="1" dirty="0">
                <a:latin typeface="Cambria" panose="02040503050406030204" pitchFamily="18" charset="0"/>
                <a:cs typeface="Arial" panose="020B0604020202020204" pitchFamily="34" charset="0"/>
              </a:rPr>
              <a:t> la </a:t>
            </a:r>
            <a:r>
              <a:rPr lang="en-GB" sz="8000" b="1" i="1" dirty="0" err="1">
                <a:latin typeface="Cambria" panose="02040503050406030204" pitchFamily="18" charset="0"/>
                <a:cs typeface="Arial" panose="020B0604020202020204" pitchFamily="34" charset="0"/>
              </a:rPr>
              <a:t>împlinirea</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vîrstei</a:t>
            </a:r>
            <a:r>
              <a:rPr lang="en-GB" sz="8000" b="1" i="1" dirty="0">
                <a:latin typeface="Cambria" panose="02040503050406030204" pitchFamily="18" charset="0"/>
                <a:cs typeface="Arial" panose="020B0604020202020204" pitchFamily="34" charset="0"/>
              </a:rPr>
              <a:t> de 18 </a:t>
            </a:r>
            <a:r>
              <a:rPr lang="en-GB" sz="8000" b="1" i="1" dirty="0" err="1" smtClean="0">
                <a:latin typeface="Cambria" panose="02040503050406030204" pitchFamily="18" charset="0"/>
                <a:cs typeface="Arial" panose="020B0604020202020204" pitchFamily="34" charset="0"/>
              </a:rPr>
              <a:t>ani</a:t>
            </a:r>
            <a:r>
              <a:rPr lang="ro-MD" sz="8000" b="1" i="1" dirty="0" smtClean="0">
                <a:latin typeface="Cambria" panose="02040503050406030204" pitchFamily="18" charset="0"/>
                <a:cs typeface="Arial" panose="020B0604020202020204" pitchFamily="34" charset="0"/>
              </a:rPr>
              <a:t>, plasați în Serviciile sociale </a:t>
            </a:r>
            <a:r>
              <a:rPr lang="en-GB" sz="8000" b="1" i="1" dirty="0" smtClean="0">
                <a:latin typeface="Cambria" panose="02040503050406030204" pitchFamily="18" charset="0"/>
                <a:cs typeface="Arial" panose="020B0604020202020204" pitchFamily="34" charset="0"/>
              </a:rPr>
              <a:t>:“</a:t>
            </a:r>
            <a:r>
              <a:rPr lang="en-GB" sz="8000" b="1" i="1" dirty="0" err="1">
                <a:latin typeface="Cambria" panose="02040503050406030204" pitchFamily="18" charset="0"/>
                <a:cs typeface="Arial" panose="020B0604020202020204" pitchFamily="34" charset="0"/>
              </a:rPr>
              <a:t>Asistenţa</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parentală</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profesionistă</a:t>
            </a:r>
            <a:r>
              <a:rPr lang="en-GB" sz="8000" b="1" i="1" dirty="0">
                <a:latin typeface="Cambria" panose="02040503050406030204" pitchFamily="18" charset="0"/>
                <a:cs typeface="Arial" panose="020B0604020202020204" pitchFamily="34" charset="0"/>
              </a:rPr>
              <a:t>” </a:t>
            </a:r>
            <a:r>
              <a:rPr lang="ro-MD" sz="8000" b="1" i="1" dirty="0" smtClean="0">
                <a:latin typeface="Cambria" panose="02040503050406030204" pitchFamily="18" charset="0"/>
                <a:cs typeface="Arial" panose="020B0604020202020204" pitchFamily="34" charset="0"/>
              </a:rPr>
              <a:t>,</a:t>
            </a:r>
            <a:r>
              <a:rPr lang="en-GB" sz="8000" b="1" i="1" dirty="0" smtClean="0">
                <a:latin typeface="Cambria" panose="02040503050406030204" pitchFamily="18" charset="0"/>
                <a:cs typeface="Arial" panose="020B0604020202020204" pitchFamily="34" charset="0"/>
              </a:rPr>
              <a:t> </a:t>
            </a:r>
            <a:r>
              <a:rPr lang="en-GB" sz="8000" b="1" i="1" dirty="0">
                <a:latin typeface="Cambria" panose="02040503050406030204" pitchFamily="18" charset="0"/>
                <a:cs typeface="Arial" panose="020B0604020202020204" pitchFamily="34" charset="0"/>
              </a:rPr>
              <a:t>“Casa de </a:t>
            </a:r>
            <a:r>
              <a:rPr lang="en-GB" sz="8000" b="1" i="1" dirty="0" err="1">
                <a:latin typeface="Cambria" panose="02040503050406030204" pitchFamily="18" charset="0"/>
                <a:cs typeface="Arial" panose="020B0604020202020204" pitchFamily="34" charset="0"/>
              </a:rPr>
              <a:t>copii</a:t>
            </a:r>
            <a:r>
              <a:rPr lang="en-GB" sz="8000" b="1" i="1" dirty="0">
                <a:latin typeface="Cambria" panose="02040503050406030204" pitchFamily="18" charset="0"/>
                <a:cs typeface="Arial" panose="020B0604020202020204" pitchFamily="34" charset="0"/>
              </a:rPr>
              <a:t> de tip familial</a:t>
            </a:r>
            <a:r>
              <a:rPr lang="en-GB" sz="8000" b="1" i="1" dirty="0" smtClean="0">
                <a:latin typeface="Cambria" panose="02040503050406030204" pitchFamily="18" charset="0"/>
                <a:cs typeface="Arial" panose="020B0604020202020204" pitchFamily="34" charset="0"/>
              </a:rPr>
              <a:t>”</a:t>
            </a:r>
            <a:r>
              <a:rPr lang="ro-MD" sz="8000" b="1" i="1" dirty="0" smtClean="0">
                <a:latin typeface="Cambria" panose="02040503050406030204" pitchFamily="18" charset="0"/>
                <a:cs typeface="Arial" panose="020B0604020202020204" pitchFamily="34" charset="0"/>
              </a:rPr>
              <a:t>,,T</a:t>
            </a:r>
            <a:r>
              <a:rPr lang="en-GB" sz="8000" b="1" i="1" dirty="0" err="1" smtClean="0">
                <a:latin typeface="Cambria" panose="02040503050406030204" pitchFamily="18" charset="0"/>
                <a:cs typeface="Arial" panose="020B0604020202020204" pitchFamily="34" charset="0"/>
              </a:rPr>
              <a:t>utelă</a:t>
            </a:r>
            <a:r>
              <a:rPr lang="en-GB" sz="8000" b="1" i="1" dirty="0" smtClean="0">
                <a:latin typeface="Cambria" panose="02040503050406030204" pitchFamily="18" charset="0"/>
                <a:cs typeface="Arial" panose="020B0604020202020204" pitchFamily="34" charset="0"/>
              </a:rPr>
              <a:t>/</a:t>
            </a:r>
            <a:r>
              <a:rPr lang="en-GB" sz="8000" b="1" i="1" dirty="0" err="1" smtClean="0">
                <a:latin typeface="Cambria" panose="02040503050406030204" pitchFamily="18" charset="0"/>
                <a:cs typeface="Arial" panose="020B0604020202020204" pitchFamily="34" charset="0"/>
              </a:rPr>
              <a:t>curatelă</a:t>
            </a:r>
            <a:r>
              <a:rPr lang="ro-MD" sz="8000" b="1" i="1" dirty="0" smtClean="0">
                <a:latin typeface="Cambria" panose="02040503050406030204" pitchFamily="18" charset="0"/>
                <a:cs typeface="Arial" panose="020B0604020202020204" pitchFamily="34" charset="0"/>
              </a:rPr>
              <a:t>,</a:t>
            </a:r>
            <a:r>
              <a:rPr lang="en-GB" sz="8000" b="1" i="1" dirty="0" smtClean="0">
                <a:latin typeface="Cambria" panose="02040503050406030204" pitchFamily="18" charset="0"/>
                <a:cs typeface="Arial" panose="020B0604020202020204" pitchFamily="34" charset="0"/>
              </a:rPr>
              <a:t> </a:t>
            </a:r>
            <a:r>
              <a:rPr lang="en-GB" sz="8000" b="1" i="1" dirty="0">
                <a:latin typeface="Cambria" panose="02040503050406030204" pitchFamily="18" charset="0"/>
                <a:cs typeface="Arial" panose="020B0604020202020204" pitchFamily="34" charset="0"/>
              </a:rPr>
              <a:t>“Casa </a:t>
            </a:r>
            <a:r>
              <a:rPr lang="en-GB" sz="8000" b="1" i="1" dirty="0" err="1">
                <a:latin typeface="Cambria" panose="02040503050406030204" pitchFamily="18" charset="0"/>
                <a:cs typeface="Arial" panose="020B0604020202020204" pitchFamily="34" charset="0"/>
              </a:rPr>
              <a:t>comunitară</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pentru</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copii</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în</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situaţie</a:t>
            </a:r>
            <a:r>
              <a:rPr lang="en-GB" sz="8000" b="1" i="1" dirty="0">
                <a:latin typeface="Cambria" panose="02040503050406030204" pitchFamily="18" charset="0"/>
                <a:cs typeface="Arial" panose="020B0604020202020204" pitchFamily="34" charset="0"/>
              </a:rPr>
              <a:t> de </a:t>
            </a:r>
            <a:r>
              <a:rPr lang="en-GB" sz="8000" b="1" i="1" dirty="0" err="1">
                <a:latin typeface="Cambria" panose="02040503050406030204" pitchFamily="18" charset="0"/>
                <a:cs typeface="Arial" panose="020B0604020202020204" pitchFamily="34" charset="0"/>
              </a:rPr>
              <a:t>risc</a:t>
            </a:r>
            <a:r>
              <a:rPr lang="en-GB" sz="8000" b="1" i="1" dirty="0">
                <a:latin typeface="Cambria" panose="02040503050406030204" pitchFamily="18" charset="0"/>
                <a:cs typeface="Arial" panose="020B0604020202020204" pitchFamily="34" charset="0"/>
              </a:rPr>
              <a:t>” </a:t>
            </a:r>
            <a:r>
              <a:rPr lang="ro-MD" sz="8000" b="1" i="1" dirty="0" smtClean="0">
                <a:latin typeface="Cambria" panose="02040503050406030204" pitchFamily="18" charset="0"/>
                <a:cs typeface="Arial" panose="020B0604020202020204" pitchFamily="34" charset="0"/>
              </a:rPr>
              <a:t>,</a:t>
            </a:r>
            <a:r>
              <a:rPr lang="en-GB" sz="8000" b="1" i="1" dirty="0" smtClean="0">
                <a:latin typeface="Cambria" panose="02040503050406030204" pitchFamily="18" charset="0"/>
                <a:cs typeface="Arial" panose="020B0604020202020204" pitchFamily="34" charset="0"/>
              </a:rPr>
              <a:t> </a:t>
            </a:r>
            <a:r>
              <a:rPr lang="en-GB" sz="8000" b="1" i="1" dirty="0">
                <a:latin typeface="Cambria" panose="02040503050406030204" pitchFamily="18" charset="0"/>
                <a:cs typeface="Arial" panose="020B0604020202020204" pitchFamily="34" charset="0"/>
              </a:rPr>
              <a:t>“</a:t>
            </a:r>
            <a:r>
              <a:rPr lang="en-GB" sz="8000" b="1" i="1" dirty="0" err="1">
                <a:latin typeface="Cambria" panose="02040503050406030204" pitchFamily="18" charset="0"/>
                <a:cs typeface="Arial" panose="020B0604020202020204" pitchFamily="34" charset="0"/>
              </a:rPr>
              <a:t>Centrul</a:t>
            </a:r>
            <a:r>
              <a:rPr lang="en-GB" sz="8000" b="1" i="1" dirty="0">
                <a:latin typeface="Cambria" panose="02040503050406030204" pitchFamily="18" charset="0"/>
                <a:cs typeface="Arial" panose="020B0604020202020204" pitchFamily="34" charset="0"/>
              </a:rPr>
              <a:t> de </a:t>
            </a:r>
            <a:r>
              <a:rPr lang="en-GB" sz="8000" b="1" i="1" dirty="0" err="1">
                <a:latin typeface="Cambria" panose="02040503050406030204" pitchFamily="18" charset="0"/>
                <a:cs typeface="Arial" panose="020B0604020202020204" pitchFamily="34" charset="0"/>
              </a:rPr>
              <a:t>plasament</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pentru</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copiii</a:t>
            </a:r>
            <a:r>
              <a:rPr lang="en-GB" sz="8000" b="1" i="1" dirty="0">
                <a:latin typeface="Cambria" panose="02040503050406030204" pitchFamily="18" charset="0"/>
                <a:cs typeface="Arial" panose="020B0604020202020204" pitchFamily="34" charset="0"/>
              </a:rPr>
              <a:t> </a:t>
            </a:r>
            <a:r>
              <a:rPr lang="en-GB" sz="8000" b="1" i="1" dirty="0" err="1">
                <a:latin typeface="Cambria" panose="02040503050406030204" pitchFamily="18" charset="0"/>
                <a:cs typeface="Arial" panose="020B0604020202020204" pitchFamily="34" charset="0"/>
              </a:rPr>
              <a:t>separaţi</a:t>
            </a:r>
            <a:r>
              <a:rPr lang="en-GB" sz="8000" b="1" i="1" dirty="0">
                <a:latin typeface="Cambria" panose="02040503050406030204" pitchFamily="18" charset="0"/>
                <a:cs typeface="Arial" panose="020B0604020202020204" pitchFamily="34" charset="0"/>
              </a:rPr>
              <a:t> de </a:t>
            </a:r>
            <a:r>
              <a:rPr lang="en-GB" sz="8000" b="1" i="1" dirty="0" err="1" smtClean="0">
                <a:latin typeface="Cambria" panose="02040503050406030204" pitchFamily="18" charset="0"/>
                <a:cs typeface="Arial" panose="020B0604020202020204" pitchFamily="34" charset="0"/>
              </a:rPr>
              <a:t>părinţi</a:t>
            </a:r>
            <a:r>
              <a:rPr lang="ro-MD" sz="8000" b="1" i="1" dirty="0" smtClean="0">
                <a:latin typeface="Cambria" panose="02040503050406030204" pitchFamily="18" charset="0"/>
                <a:cs typeface="Arial" panose="020B0604020202020204" pitchFamily="34" charset="0"/>
              </a:rPr>
              <a:t>”.</a:t>
            </a:r>
            <a:endParaRPr lang="en-GB" sz="8000" b="1" i="1" dirty="0">
              <a:latin typeface="Cambria" panose="02040503050406030204" pitchFamily="18" charset="0"/>
              <a:cs typeface="Arial" panose="020B0604020202020204" pitchFamily="34" charset="0"/>
            </a:endParaRPr>
          </a:p>
          <a:p>
            <a:r>
              <a:rPr lang="en-GB" sz="8000" i="1" dirty="0">
                <a:latin typeface="Cambria" panose="02040503050406030204" pitchFamily="18" charset="0"/>
              </a:rPr>
              <a:t/>
            </a:r>
            <a:br>
              <a:rPr lang="en-GB" sz="8000" i="1" dirty="0">
                <a:latin typeface="Cambria" panose="02040503050406030204" pitchFamily="18" charset="0"/>
              </a:rPr>
            </a:br>
            <a:r>
              <a:rPr lang="ro-RO" sz="8000" b="1" i="1" dirty="0" smtClean="0">
                <a:latin typeface="Cambria" panose="02040503050406030204" pitchFamily="18" charset="0"/>
                <a:cs typeface="Arial" pitchFamily="34" charset="0"/>
              </a:rPr>
              <a:t>Aprobat  2019  – 13608,4 mii lei (</a:t>
            </a:r>
            <a:r>
              <a:rPr lang="en-US" sz="8000" i="1" dirty="0" smtClean="0">
                <a:latin typeface="Cambria" panose="02040503050406030204" pitchFamily="18" charset="0"/>
                <a:cs typeface="Arial" pitchFamily="34" charset="0"/>
              </a:rPr>
              <a:t>M</a:t>
            </a:r>
            <a:r>
              <a:rPr lang="ro-RO" sz="8000" i="1" dirty="0" err="1">
                <a:latin typeface="Cambria" panose="02040503050406030204" pitchFamily="18" charset="0"/>
                <a:cs typeface="Arial" pitchFamily="34" charset="0"/>
              </a:rPr>
              <a:t>ărimea</a:t>
            </a:r>
            <a:r>
              <a:rPr lang="ro-RO" sz="8000" i="1" dirty="0">
                <a:latin typeface="Cambria" panose="02040503050406030204" pitchFamily="18" charset="0"/>
                <a:cs typeface="Arial" pitchFamily="34" charset="0"/>
              </a:rPr>
              <a:t> </a:t>
            </a:r>
            <a:r>
              <a:rPr lang="ro-RO" sz="8000" i="1" dirty="0" smtClean="0">
                <a:latin typeface="Cambria" panose="02040503050406030204" pitchFamily="18" charset="0"/>
                <a:cs typeface="Arial" pitchFamily="34" charset="0"/>
              </a:rPr>
              <a:t>- </a:t>
            </a:r>
            <a:r>
              <a:rPr lang="it-IT" sz="8000" i="1" dirty="0" smtClean="0">
                <a:latin typeface="Cambria" panose="02040503050406030204" pitchFamily="18" charset="0"/>
                <a:cs typeface="Arial" pitchFamily="34" charset="0"/>
              </a:rPr>
              <a:t>4411 lei/an</a:t>
            </a:r>
            <a:r>
              <a:rPr lang="ro-MD" sz="8000" i="1" dirty="0" smtClean="0">
                <a:latin typeface="Cambria" panose="02040503050406030204" pitchFamily="18" charset="0"/>
                <a:cs typeface="Arial" pitchFamily="34" charset="0"/>
              </a:rPr>
              <a:t>/copil</a:t>
            </a:r>
            <a:r>
              <a:rPr lang="it-IT" sz="8000" i="1" dirty="0" smtClean="0">
                <a:latin typeface="Cambria" panose="02040503050406030204" pitchFamily="18" charset="0"/>
                <a:cs typeface="Arial" pitchFamily="34" charset="0"/>
              </a:rPr>
              <a:t> </a:t>
            </a:r>
            <a:r>
              <a:rPr lang="it-IT" sz="8000" i="1" dirty="0">
                <a:latin typeface="Cambria" panose="02040503050406030204" pitchFamily="18" charset="0"/>
                <a:cs typeface="Arial" pitchFamily="34" charset="0"/>
              </a:rPr>
              <a:t>zilnic-11 lei (11*365), zi de nastere-104 lei, 4 sarbatori 292(73*4)) </a:t>
            </a:r>
            <a:endParaRPr lang="en-US" sz="8000" i="1" dirty="0">
              <a:latin typeface="Cambria" panose="02040503050406030204" pitchFamily="18" charset="0"/>
              <a:cs typeface="Arial" pitchFamily="34" charset="0"/>
            </a:endParaRPr>
          </a:p>
          <a:p>
            <a:pPr>
              <a:buNone/>
            </a:pPr>
            <a:endParaRPr lang="ro-RO" sz="8000" dirty="0" smtClean="0"/>
          </a:p>
          <a:p>
            <a:pPr algn="just"/>
            <a:endParaRPr lang="en-US" sz="8000" dirty="0" smtClean="0"/>
          </a:p>
          <a:p>
            <a:pPr algn="just"/>
            <a:endParaRPr lang="en-US" sz="6200"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10</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561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071546"/>
            <a:ext cx="8229600" cy="1214446"/>
          </a:xfrm>
        </p:spPr>
        <p:txBody>
          <a:bodyPr>
            <a:noAutofit/>
          </a:bodyPr>
          <a:lstStyle/>
          <a:p>
            <a:r>
              <a:rPr lang="en-US" sz="2800" b="1" i="1" dirty="0" smtClean="0">
                <a:latin typeface="Arial" pitchFamily="34" charset="0"/>
                <a:cs typeface="Arial" pitchFamily="34" charset="0"/>
              </a:rPr>
              <a:t/>
            </a:r>
            <a:br>
              <a:rPr lang="en-US" sz="2800" b="1" i="1" dirty="0" smtClean="0">
                <a:latin typeface="Arial" pitchFamily="34" charset="0"/>
                <a:cs typeface="Arial" pitchFamily="34" charset="0"/>
              </a:rPr>
            </a:br>
            <a:r>
              <a:rPr lang="ro-MD" sz="2800" b="1" dirty="0" smtClean="0">
                <a:latin typeface="Cambria" panose="02040503050406030204" pitchFamily="18" charset="0"/>
                <a:cs typeface="Arial" pitchFamily="34" charset="0"/>
              </a:rPr>
              <a:t>II. </a:t>
            </a:r>
            <a:r>
              <a:rPr lang="en-US" sz="2800" b="1" dirty="0" err="1" smtClean="0">
                <a:latin typeface="Cambria" panose="02040503050406030204" pitchFamily="18" charset="0"/>
                <a:cs typeface="Arial" pitchFamily="34" charset="0"/>
              </a:rPr>
              <a:t>Serviciile</a:t>
            </a:r>
            <a:r>
              <a:rPr lang="en-US" sz="2800" b="1" dirty="0" smtClean="0">
                <a:latin typeface="Cambria" panose="02040503050406030204" pitchFamily="18" charset="0"/>
                <a:cs typeface="Arial" pitchFamily="34" charset="0"/>
              </a:rPr>
              <a:t> </a:t>
            </a:r>
            <a:r>
              <a:rPr lang="en-US" sz="2800" b="1" dirty="0" err="1" smtClean="0">
                <a:latin typeface="Cambria" panose="02040503050406030204" pitchFamily="18" charset="0"/>
                <a:cs typeface="Arial" pitchFamily="34" charset="0"/>
              </a:rPr>
              <a:t>sociale</a:t>
            </a:r>
            <a:r>
              <a:rPr lang="en-US" sz="2800" b="1" dirty="0" smtClean="0">
                <a:latin typeface="Cambria" panose="02040503050406030204" pitchFamily="18" charset="0"/>
                <a:cs typeface="Arial" pitchFamily="34" charset="0"/>
              </a:rPr>
              <a:t> </a:t>
            </a:r>
            <a:r>
              <a:rPr lang="en-US" sz="2800" b="1" dirty="0" err="1" smtClean="0">
                <a:latin typeface="Cambria" panose="02040503050406030204" pitchFamily="18" charset="0"/>
                <a:cs typeface="Arial" pitchFamily="34" charset="0"/>
              </a:rPr>
              <a:t>finan</a:t>
            </a:r>
            <a:r>
              <a:rPr lang="ro-RO" sz="2800" b="1" dirty="0" err="1" smtClean="0">
                <a:latin typeface="Cambria" panose="02040503050406030204" pitchFamily="18" charset="0"/>
                <a:cs typeface="Arial" pitchFamily="34" charset="0"/>
              </a:rPr>
              <a:t>țate</a:t>
            </a:r>
            <a:r>
              <a:rPr lang="ro-RO" sz="2800" b="1" dirty="0" smtClean="0">
                <a:latin typeface="Cambria" panose="02040503050406030204" pitchFamily="18" charset="0"/>
                <a:cs typeface="Arial" pitchFamily="34" charset="0"/>
              </a:rPr>
              <a:t> prin TDS de la bugetul de stat către APL -II</a:t>
            </a:r>
            <a:endParaRPr lang="ru-RU" sz="28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85720" y="2357430"/>
            <a:ext cx="8229600" cy="4025608"/>
          </a:xfrm>
        </p:spPr>
        <p:txBody>
          <a:bodyPr>
            <a:normAutofit lnSpcReduction="10000"/>
          </a:bodyPr>
          <a:lstStyle/>
          <a:p>
            <a:pPr marL="457200" lvl="0" indent="-457200"/>
            <a:r>
              <a:rPr lang="ro-MD" sz="2800" b="1" i="1" dirty="0">
                <a:latin typeface="Cambria" panose="02040503050406030204" pitchFamily="18" charset="0"/>
                <a:cs typeface="Arial" pitchFamily="34" charset="0"/>
              </a:rPr>
              <a:t>1</a:t>
            </a:r>
            <a:r>
              <a:rPr lang="en-US" sz="2800" i="1" dirty="0" smtClean="0">
                <a:latin typeface="Cambria" panose="02040503050406030204" pitchFamily="18" charset="0"/>
                <a:cs typeface="Arial" pitchFamily="34" charset="0"/>
              </a:rPr>
              <a:t> </a:t>
            </a:r>
            <a:r>
              <a:rPr lang="vi-VN" sz="2800" i="1" dirty="0" smtClean="0">
                <a:latin typeface="Cambria" panose="02040503050406030204" pitchFamily="18" charset="0"/>
                <a:cs typeface="Arial" pitchFamily="34" charset="0"/>
              </a:rPr>
              <a:t>Centr</a:t>
            </a:r>
            <a:r>
              <a:rPr lang="ro-MD" sz="2800" i="1" dirty="0" smtClean="0">
                <a:latin typeface="Cambria" panose="02040503050406030204" pitchFamily="18" charset="0"/>
                <a:cs typeface="Arial" pitchFamily="34" charset="0"/>
              </a:rPr>
              <a:t>u</a:t>
            </a:r>
            <a:r>
              <a:rPr lang="vi-VN" sz="2800" i="1" dirty="0" smtClean="0">
                <a:latin typeface="Cambria" panose="02040503050406030204" pitchFamily="18" charset="0"/>
                <a:cs typeface="Arial" pitchFamily="34" charset="0"/>
              </a:rPr>
              <a:t> de asistenţă şi protecţie a victimelor traficului de fiinţe umane</a:t>
            </a:r>
            <a:r>
              <a:rPr lang="ro-RO" sz="2800" i="1" dirty="0" smtClean="0">
                <a:latin typeface="Cambria" panose="02040503050406030204" pitchFamily="18" charset="0"/>
                <a:cs typeface="Arial" pitchFamily="34" charset="0"/>
              </a:rPr>
              <a:t> din </a:t>
            </a:r>
            <a:r>
              <a:rPr lang="ro-MO" sz="2800" i="1" dirty="0" smtClean="0">
                <a:latin typeface="Cambria" panose="02040503050406030204" pitchFamily="18" charset="0"/>
                <a:cs typeface="Arial" pitchFamily="34" charset="0"/>
              </a:rPr>
              <a:t>Cahul  </a:t>
            </a:r>
            <a:endParaRPr lang="en-US" sz="2800" i="1" dirty="0" smtClean="0">
              <a:latin typeface="Cambria" panose="02040503050406030204" pitchFamily="18" charset="0"/>
              <a:cs typeface="Arial" pitchFamily="34" charset="0"/>
            </a:endParaRPr>
          </a:p>
          <a:p>
            <a:pPr marL="457200" lvl="0" indent="-457200"/>
            <a:r>
              <a:rPr lang="ro-MD" sz="2800" b="1" i="1" dirty="0" smtClean="0">
                <a:latin typeface="Cambria" panose="02040503050406030204" pitchFamily="18" charset="0"/>
                <a:cs typeface="Arial" pitchFamily="34" charset="0"/>
              </a:rPr>
              <a:t>7</a:t>
            </a:r>
            <a:r>
              <a:rPr lang="en-US" sz="2800" i="1" dirty="0" smtClean="0">
                <a:latin typeface="Cambria" panose="02040503050406030204" pitchFamily="18" charset="0"/>
                <a:cs typeface="Arial" pitchFamily="34" charset="0"/>
              </a:rPr>
              <a:t> Centre de </a:t>
            </a:r>
            <a:r>
              <a:rPr lang="en-US" sz="2800" i="1" dirty="0" err="1" smtClean="0">
                <a:latin typeface="Cambria" panose="02040503050406030204" pitchFamily="18" charset="0"/>
                <a:cs typeface="Arial" pitchFamily="34" charset="0"/>
              </a:rPr>
              <a:t>reabilitare</a:t>
            </a:r>
            <a:r>
              <a:rPr lang="en-US" sz="2800" i="1" dirty="0" smtClean="0">
                <a:latin typeface="Cambria" panose="02040503050406030204" pitchFamily="18" charset="0"/>
                <a:cs typeface="Arial" pitchFamily="34" charset="0"/>
              </a:rPr>
              <a:t> a </a:t>
            </a:r>
            <a:r>
              <a:rPr lang="en-US" sz="2800" i="1" dirty="0" err="1" smtClean="0">
                <a:latin typeface="Cambria" panose="02040503050406030204" pitchFamily="18" charset="0"/>
                <a:cs typeface="Arial" pitchFamily="34" charset="0"/>
              </a:rPr>
              <a:t>victimelor</a:t>
            </a:r>
            <a:r>
              <a:rPr lang="en-US" sz="2800" i="1" dirty="0" smtClean="0">
                <a:latin typeface="Cambria" panose="02040503050406030204" pitchFamily="18" charset="0"/>
                <a:cs typeface="Arial" pitchFamily="34" charset="0"/>
              </a:rPr>
              <a:t> </a:t>
            </a:r>
            <a:r>
              <a:rPr lang="en-US" sz="2800" i="1" dirty="0" err="1" smtClean="0">
                <a:latin typeface="Cambria" panose="02040503050406030204" pitchFamily="18" charset="0"/>
                <a:cs typeface="Arial" pitchFamily="34" charset="0"/>
              </a:rPr>
              <a:t>violenţei</a:t>
            </a:r>
            <a:r>
              <a:rPr lang="en-US" sz="2800" i="1" dirty="0" smtClean="0">
                <a:latin typeface="Cambria" panose="02040503050406030204" pitchFamily="18" charset="0"/>
                <a:cs typeface="Arial" pitchFamily="34" charset="0"/>
              </a:rPr>
              <a:t> </a:t>
            </a:r>
            <a:r>
              <a:rPr lang="en-US" sz="2800" i="1" dirty="0" err="1" smtClean="0">
                <a:latin typeface="Cambria" panose="02040503050406030204" pitchFamily="18" charset="0"/>
                <a:cs typeface="Arial" pitchFamily="34" charset="0"/>
              </a:rPr>
              <a:t>în</a:t>
            </a:r>
            <a:r>
              <a:rPr lang="en-US" sz="2800" i="1" dirty="0" smtClean="0">
                <a:latin typeface="Cambria" panose="02040503050406030204" pitchFamily="18" charset="0"/>
                <a:cs typeface="Arial" pitchFamily="34" charset="0"/>
              </a:rPr>
              <a:t> </a:t>
            </a:r>
            <a:r>
              <a:rPr lang="en-US" sz="2800" i="1" dirty="0" err="1" smtClean="0">
                <a:latin typeface="Cambria" panose="02040503050406030204" pitchFamily="18" charset="0"/>
                <a:cs typeface="Arial" pitchFamily="34" charset="0"/>
              </a:rPr>
              <a:t>familie</a:t>
            </a:r>
            <a:r>
              <a:rPr lang="en-US" sz="2800" i="1" dirty="0" smtClean="0">
                <a:latin typeface="Cambria" panose="02040503050406030204" pitchFamily="18" charset="0"/>
                <a:cs typeface="Arial" pitchFamily="34" charset="0"/>
              </a:rPr>
              <a:t> </a:t>
            </a:r>
            <a:r>
              <a:rPr lang="ro-RO" sz="2800" i="1" dirty="0" smtClean="0">
                <a:latin typeface="Cambria" panose="02040503050406030204" pitchFamily="18" charset="0"/>
                <a:cs typeface="Arial" pitchFamily="34" charset="0"/>
              </a:rPr>
              <a:t>din Anenii Noi, </a:t>
            </a:r>
            <a:r>
              <a:rPr lang="ro-MO" sz="2800" i="1" dirty="0" err="1" smtClean="0">
                <a:latin typeface="Cambria" panose="02040503050406030204" pitchFamily="18" charset="0"/>
                <a:cs typeface="Arial" pitchFamily="34" charset="0"/>
              </a:rPr>
              <a:t>Căușeni,Drochia,Hîncești</a:t>
            </a:r>
            <a:r>
              <a:rPr lang="ro-MO" sz="2800" i="1" dirty="0" smtClean="0">
                <a:latin typeface="Cambria" panose="02040503050406030204" pitchFamily="18" charset="0"/>
                <a:cs typeface="Arial" pitchFamily="34" charset="0"/>
              </a:rPr>
              <a:t>  și </a:t>
            </a:r>
            <a:r>
              <a:rPr lang="ro-MO" sz="2800" i="1" dirty="0" err="1" smtClean="0">
                <a:latin typeface="Cambria" panose="02040503050406030204" pitchFamily="18" charset="0"/>
                <a:cs typeface="Arial" pitchFamily="34" charset="0"/>
              </a:rPr>
              <a:t>mun.Bălți</a:t>
            </a:r>
            <a:r>
              <a:rPr lang="ro-MO" sz="2800" i="1" dirty="0" smtClean="0">
                <a:latin typeface="Cambria" panose="02040503050406030204" pitchFamily="18" charset="0"/>
                <a:cs typeface="Arial" pitchFamily="34" charset="0"/>
              </a:rPr>
              <a:t> </a:t>
            </a:r>
            <a:endParaRPr lang="en-US" sz="2800" i="1" dirty="0" smtClean="0">
              <a:latin typeface="Cambria" panose="02040503050406030204" pitchFamily="18" charset="0"/>
              <a:cs typeface="Arial" pitchFamily="34" charset="0"/>
            </a:endParaRPr>
          </a:p>
          <a:p>
            <a:pPr algn="just"/>
            <a:r>
              <a:rPr lang="en-US" sz="2800" i="1" dirty="0" smtClean="0">
                <a:latin typeface="Cambria" panose="02040503050406030204" pitchFamily="18" charset="0"/>
                <a:cs typeface="Arial" pitchFamily="34" charset="0"/>
              </a:rPr>
              <a:t> </a:t>
            </a:r>
            <a:r>
              <a:rPr lang="en-US" sz="2800" b="1" i="1" dirty="0" smtClean="0">
                <a:latin typeface="Cambria" panose="02040503050406030204" pitchFamily="18" charset="0"/>
                <a:cs typeface="Arial" pitchFamily="34" charset="0"/>
              </a:rPr>
              <a:t>3</a:t>
            </a:r>
            <a:r>
              <a:rPr lang="en-US" sz="2800" i="1" dirty="0" smtClean="0">
                <a:latin typeface="Cambria" panose="02040503050406030204" pitchFamily="18" charset="0"/>
                <a:cs typeface="Arial" pitchFamily="34" charset="0"/>
              </a:rPr>
              <a:t> Centre </a:t>
            </a:r>
            <a:r>
              <a:rPr lang="en-US" sz="2800" i="1" dirty="0" err="1" smtClean="0">
                <a:latin typeface="Cambria" panose="02040503050406030204" pitchFamily="18" charset="0"/>
                <a:cs typeface="Arial" pitchFamily="34" charset="0"/>
              </a:rPr>
              <a:t>regionale</a:t>
            </a:r>
            <a:r>
              <a:rPr lang="en-US" sz="2800" i="1" dirty="0" smtClean="0">
                <a:latin typeface="Cambria" panose="02040503050406030204" pitchFamily="18" charset="0"/>
                <a:cs typeface="Arial" pitchFamily="34" charset="0"/>
              </a:rPr>
              <a:t>  HIV/SIDA</a:t>
            </a:r>
            <a:r>
              <a:rPr lang="ro-RO" sz="2800" i="1" dirty="0" smtClean="0">
                <a:latin typeface="Cambria" panose="02040503050406030204" pitchFamily="18" charset="0"/>
                <a:cs typeface="Arial" pitchFamily="34" charset="0"/>
              </a:rPr>
              <a:t> din </a:t>
            </a:r>
            <a:r>
              <a:rPr lang="ro-RO" sz="2800" i="1" dirty="0" err="1" smtClean="0">
                <a:latin typeface="Cambria" panose="02040503050406030204" pitchFamily="18" charset="0"/>
                <a:cs typeface="Arial" pitchFamily="34" charset="0"/>
              </a:rPr>
              <a:t>mun.Chișinău</a:t>
            </a:r>
            <a:r>
              <a:rPr lang="ro-RO" sz="2800" i="1" dirty="0" smtClean="0">
                <a:latin typeface="Cambria" panose="02040503050406030204" pitchFamily="18" charset="0"/>
                <a:cs typeface="Arial" pitchFamily="34" charset="0"/>
              </a:rPr>
              <a:t>, </a:t>
            </a:r>
            <a:r>
              <a:rPr lang="ro-RO" sz="2800" i="1" dirty="0" err="1" smtClean="0">
                <a:latin typeface="Cambria" panose="02040503050406030204" pitchFamily="18" charset="0"/>
                <a:cs typeface="Arial" pitchFamily="34" charset="0"/>
              </a:rPr>
              <a:t>mun.Bălți</a:t>
            </a:r>
            <a:r>
              <a:rPr lang="ro-RO" sz="2800" i="1" dirty="0" smtClean="0">
                <a:latin typeface="Cambria" panose="02040503050406030204" pitchFamily="18" charset="0"/>
                <a:cs typeface="Arial" pitchFamily="34" charset="0"/>
              </a:rPr>
              <a:t>  și UTA    Găgăuzia</a:t>
            </a:r>
          </a:p>
          <a:p>
            <a:pPr algn="just"/>
            <a:r>
              <a:rPr lang="ro-RO" sz="2800" i="1" dirty="0" smtClean="0">
                <a:latin typeface="Cambria" panose="02040503050406030204" pitchFamily="18" charset="0"/>
                <a:cs typeface="Arial" pitchFamily="34" charset="0"/>
              </a:rPr>
              <a:t>Serviciul de mediator comunitar-la nivel. I (cu excepția </a:t>
            </a:r>
            <a:r>
              <a:rPr lang="ro-MD" sz="2800" i="1" dirty="0" err="1" smtClean="0">
                <a:latin typeface="Cambria" panose="02040503050406030204" pitchFamily="18" charset="0"/>
                <a:cs typeface="Arial" pitchFamily="34" charset="0"/>
              </a:rPr>
              <a:t>mun.Chișinăi,Bălți</a:t>
            </a:r>
            <a:r>
              <a:rPr lang="ro-MD" sz="2800" i="1" dirty="0" smtClean="0">
                <a:latin typeface="Cambria" panose="02040503050406030204" pitchFamily="18" charset="0"/>
                <a:cs typeface="Arial" pitchFamily="34" charset="0"/>
              </a:rPr>
              <a:t> , UTA Găgăuzia-nivel. II)</a:t>
            </a:r>
            <a:endParaRPr lang="ro-RO" sz="2800" i="1" dirty="0" smtClean="0">
              <a:latin typeface="Cambria" panose="02040503050406030204" pitchFamily="18" charset="0"/>
              <a:cs typeface="Arial" pitchFamily="34"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11</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071546"/>
            <a:ext cx="8229600" cy="629262"/>
          </a:xfrm>
        </p:spPr>
        <p:txBody>
          <a:bodyPr>
            <a:noAutofit/>
          </a:bodyPr>
          <a:lstStyle/>
          <a:p>
            <a:r>
              <a:rPr lang="en-US" sz="2800" b="1" i="1" dirty="0" smtClean="0">
                <a:latin typeface="Arial" pitchFamily="34" charset="0"/>
                <a:cs typeface="Arial" pitchFamily="34" charset="0"/>
              </a:rPr>
              <a:t/>
            </a:r>
            <a:br>
              <a:rPr lang="en-US" sz="2800" b="1" i="1" dirty="0" smtClean="0">
                <a:latin typeface="Arial" pitchFamily="34" charset="0"/>
                <a:cs typeface="Arial" pitchFamily="34" charset="0"/>
              </a:rPr>
            </a:br>
            <a:r>
              <a:rPr lang="ro-RO" sz="2800" b="1" dirty="0">
                <a:latin typeface="Cambria" pitchFamily="18" charset="0"/>
              </a:rPr>
              <a:t>Fondul de </a:t>
            </a:r>
            <a:r>
              <a:rPr lang="ro-RO" sz="2800" b="1" dirty="0" err="1">
                <a:latin typeface="Cambria" pitchFamily="18" charset="0"/>
              </a:rPr>
              <a:t>susţinere</a:t>
            </a:r>
            <a:r>
              <a:rPr lang="ro-RO" sz="2800" b="1" dirty="0">
                <a:latin typeface="Cambria" pitchFamily="18" charset="0"/>
              </a:rPr>
              <a:t> a </a:t>
            </a:r>
            <a:r>
              <a:rPr lang="ro-RO" sz="2800" b="1" dirty="0" err="1">
                <a:latin typeface="Cambria" pitchFamily="18" charset="0"/>
              </a:rPr>
              <a:t>populaţiei</a:t>
            </a:r>
            <a:r>
              <a:rPr lang="ro-RO" sz="2800" b="1" dirty="0">
                <a:latin typeface="Cambria" pitchFamily="18" charset="0"/>
              </a:rPr>
              <a:t> </a:t>
            </a:r>
            <a:r>
              <a:rPr lang="en-US" sz="3200" b="1" i="1" dirty="0">
                <a:latin typeface="Arial" pitchFamily="34" charset="0"/>
                <a:cs typeface="Arial" pitchFamily="34" charset="0"/>
              </a:rPr>
              <a:t/>
            </a:r>
            <a:br>
              <a:rPr lang="en-US" sz="3200" b="1" i="1" dirty="0">
                <a:latin typeface="Arial" pitchFamily="34" charset="0"/>
                <a:cs typeface="Arial" pitchFamily="34" charset="0"/>
              </a:rPr>
            </a:br>
            <a:endParaRPr lang="ru-RU" sz="28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85720" y="1715100"/>
            <a:ext cx="8229600" cy="4667938"/>
          </a:xfrm>
        </p:spPr>
        <p:txBody>
          <a:bodyPr>
            <a:normAutofit fontScale="92500" lnSpcReduction="10000"/>
          </a:bodyPr>
          <a:lstStyle/>
          <a:p>
            <a:pPr marL="457200" lvl="0" indent="-457200">
              <a:buNone/>
            </a:pPr>
            <a:r>
              <a:rPr lang="ro-RO" sz="2800" b="1" i="1" u="sng" dirty="0">
                <a:latin typeface="Cambria" pitchFamily="18" charset="0"/>
                <a:cs typeface="Arial" pitchFamily="34" charset="0"/>
              </a:rPr>
              <a:t>Baza legală</a:t>
            </a:r>
            <a:r>
              <a:rPr lang="en-US" sz="2800" b="1" i="1" dirty="0">
                <a:latin typeface="Cambria" pitchFamily="18" charset="0"/>
                <a:cs typeface="Arial" pitchFamily="34" charset="0"/>
              </a:rPr>
              <a:t>:</a:t>
            </a:r>
            <a:r>
              <a:rPr lang="ro-RO" sz="2800" b="1" i="1" dirty="0">
                <a:latin typeface="Cambria" pitchFamily="18" charset="0"/>
                <a:cs typeface="Arial" pitchFamily="34" charset="0"/>
              </a:rPr>
              <a:t>   </a:t>
            </a:r>
            <a:r>
              <a:rPr lang="en-US" sz="2800" b="1" i="1" dirty="0" err="1">
                <a:latin typeface="Cambria" pitchFamily="18" charset="0"/>
                <a:cs typeface="Arial" pitchFamily="34" charset="0"/>
              </a:rPr>
              <a:t>Legea</a:t>
            </a:r>
            <a:r>
              <a:rPr lang="ro-MO" sz="2800" b="1" i="1" dirty="0">
                <a:latin typeface="Cambria" pitchFamily="18" charset="0"/>
                <a:cs typeface="Arial" pitchFamily="34" charset="0"/>
              </a:rPr>
              <a:t> nr.</a:t>
            </a:r>
            <a:r>
              <a:rPr lang="ro-RO" sz="2800" b="1" i="1" dirty="0">
                <a:latin typeface="Cambria" pitchFamily="18" charset="0"/>
              </a:rPr>
              <a:t> 827-XIV  din  18.02.2000</a:t>
            </a:r>
            <a:r>
              <a:rPr lang="ro-RO" sz="2800" i="1" dirty="0">
                <a:latin typeface="Cambria" pitchFamily="18" charset="0"/>
              </a:rPr>
              <a:t>   </a:t>
            </a:r>
            <a:r>
              <a:rPr lang="en-US" sz="2800" i="1" dirty="0">
                <a:latin typeface="Cambria" pitchFamily="18" charset="0"/>
              </a:rPr>
              <a:t>                  </a:t>
            </a:r>
            <a:r>
              <a:rPr lang="ro-RO" sz="2800" i="1" dirty="0">
                <a:latin typeface="Cambria" pitchFamily="18" charset="0"/>
              </a:rPr>
              <a:t>  </a:t>
            </a:r>
            <a:r>
              <a:rPr lang="en-US" sz="2800" i="1" dirty="0">
                <a:latin typeface="Cambria" pitchFamily="18" charset="0"/>
              </a:rPr>
              <a:t>                                               </a:t>
            </a:r>
            <a:r>
              <a:rPr lang="ro-RO" sz="2800" i="1" dirty="0">
                <a:latin typeface="Cambria" pitchFamily="18" charset="0"/>
              </a:rPr>
              <a:t>         </a:t>
            </a:r>
            <a:r>
              <a:rPr lang="ro-RO" sz="2400" i="1" dirty="0">
                <a:latin typeface="Cambria" pitchFamily="18" charset="0"/>
              </a:rPr>
              <a:t>(modificat prin Legea nr.288 din 15.12.2017)</a:t>
            </a:r>
          </a:p>
          <a:p>
            <a:pPr>
              <a:buNone/>
            </a:pPr>
            <a:r>
              <a:rPr lang="ro-RO" sz="2800" b="1" i="1" dirty="0">
                <a:latin typeface="Cambria" pitchFamily="18" charset="0"/>
              </a:rPr>
              <a:t>M</a:t>
            </a:r>
            <a:r>
              <a:rPr lang="en-US" sz="2800" b="1" i="1" dirty="0" err="1">
                <a:latin typeface="Cambria" pitchFamily="18" charset="0"/>
              </a:rPr>
              <a:t>ijloacele</a:t>
            </a:r>
            <a:r>
              <a:rPr lang="en-US" sz="2800" b="1" i="1" dirty="0">
                <a:latin typeface="Cambria" pitchFamily="18" charset="0"/>
              </a:rPr>
              <a:t> </a:t>
            </a:r>
            <a:r>
              <a:rPr lang="ro-RO" sz="2800" b="1" i="1" dirty="0">
                <a:latin typeface="Cambria" pitchFamily="18" charset="0"/>
              </a:rPr>
              <a:t>fondului </a:t>
            </a:r>
            <a:r>
              <a:rPr lang="en-US" sz="2800" b="1" i="1" dirty="0">
                <a:latin typeface="Cambria" pitchFamily="18" charset="0"/>
              </a:rPr>
              <a:t>se </a:t>
            </a:r>
            <a:r>
              <a:rPr lang="en-US" sz="2800" b="1" i="1" dirty="0" err="1">
                <a:latin typeface="Cambria" pitchFamily="18" charset="0"/>
              </a:rPr>
              <a:t>utilizează</a:t>
            </a:r>
            <a:r>
              <a:rPr lang="en-US" sz="2800" b="1" i="1" dirty="0">
                <a:latin typeface="Cambria" pitchFamily="18" charset="0"/>
              </a:rPr>
              <a:t>:</a:t>
            </a:r>
          </a:p>
          <a:p>
            <a:pPr>
              <a:buNone/>
            </a:pPr>
            <a:r>
              <a:rPr lang="ro-RO" sz="2300" b="1" dirty="0">
                <a:latin typeface="Cambria" pitchFamily="18" charset="0"/>
              </a:rPr>
              <a:t>I.</a:t>
            </a:r>
            <a:r>
              <a:rPr lang="en-US" sz="2300" b="1" dirty="0">
                <a:latin typeface="Cambria" pitchFamily="18" charset="0"/>
              </a:rPr>
              <a:t> </a:t>
            </a:r>
            <a:r>
              <a:rPr lang="en-US" sz="2300" b="1" dirty="0" err="1">
                <a:latin typeface="Cambria" pitchFamily="18" charset="0"/>
              </a:rPr>
              <a:t>pentru</a:t>
            </a:r>
            <a:r>
              <a:rPr lang="en-US" sz="2300" b="1" dirty="0">
                <a:latin typeface="Cambria" pitchFamily="18" charset="0"/>
              </a:rPr>
              <a:t> </a:t>
            </a:r>
            <a:r>
              <a:rPr lang="en-US" sz="2300" b="1" dirty="0" err="1">
                <a:latin typeface="Cambria" pitchFamily="18" charset="0"/>
              </a:rPr>
              <a:t>finanțarea</a:t>
            </a:r>
            <a:r>
              <a:rPr lang="en-US" sz="2300" b="1" dirty="0">
                <a:latin typeface="Cambria" pitchFamily="18" charset="0"/>
              </a:rPr>
              <a:t> </a:t>
            </a:r>
            <a:r>
              <a:rPr lang="en-US" sz="2300" b="1" dirty="0" err="1">
                <a:latin typeface="Cambria" pitchFamily="18" charset="0"/>
              </a:rPr>
              <a:t>programelor</a:t>
            </a:r>
            <a:r>
              <a:rPr lang="en-US" sz="2300" b="1" dirty="0">
                <a:latin typeface="Cambria" pitchFamily="18" charset="0"/>
              </a:rPr>
              <a:t> cu </a:t>
            </a:r>
            <a:r>
              <a:rPr lang="en-US" sz="2300" b="1" dirty="0" err="1">
                <a:latin typeface="Cambria" pitchFamily="18" charset="0"/>
              </a:rPr>
              <a:t>destinație</a:t>
            </a:r>
            <a:r>
              <a:rPr lang="en-US" sz="2300" b="1" dirty="0">
                <a:latin typeface="Cambria" pitchFamily="18" charset="0"/>
              </a:rPr>
              <a:t> </a:t>
            </a:r>
            <a:r>
              <a:rPr lang="en-US" sz="2300" b="1" dirty="0" err="1">
                <a:latin typeface="Cambria" pitchFamily="18" charset="0"/>
              </a:rPr>
              <a:t>specială</a:t>
            </a:r>
            <a:r>
              <a:rPr lang="en-US" sz="2300" b="1" dirty="0">
                <a:latin typeface="Cambria" pitchFamily="18" charset="0"/>
              </a:rPr>
              <a:t> </a:t>
            </a:r>
            <a:r>
              <a:rPr lang="en-US" sz="2300" b="1" dirty="0" err="1">
                <a:latin typeface="Cambria" pitchFamily="18" charset="0"/>
              </a:rPr>
              <a:t>în</a:t>
            </a:r>
            <a:r>
              <a:rPr lang="en-US" sz="2300" b="1" dirty="0">
                <a:latin typeface="Cambria" pitchFamily="18" charset="0"/>
              </a:rPr>
              <a:t> </a:t>
            </a:r>
            <a:r>
              <a:rPr lang="en-US" sz="2300" b="1" dirty="0" err="1">
                <a:latin typeface="Cambria" pitchFamily="18" charset="0"/>
              </a:rPr>
              <a:t>domeniul</a:t>
            </a:r>
            <a:r>
              <a:rPr lang="en-US" sz="2300" b="1" dirty="0">
                <a:latin typeface="Cambria" pitchFamily="18" charset="0"/>
              </a:rPr>
              <a:t> </a:t>
            </a:r>
            <a:r>
              <a:rPr lang="en-US" sz="2300" b="1" dirty="0" err="1">
                <a:latin typeface="Cambria" pitchFamily="18" charset="0"/>
              </a:rPr>
              <a:t>asistenței</a:t>
            </a:r>
            <a:r>
              <a:rPr lang="en-US" sz="2300" b="1" dirty="0">
                <a:latin typeface="Cambria" pitchFamily="18" charset="0"/>
              </a:rPr>
              <a:t> </a:t>
            </a:r>
            <a:r>
              <a:rPr lang="en-US" sz="2300" b="1" dirty="0" err="1">
                <a:latin typeface="Cambria" pitchFamily="18" charset="0"/>
              </a:rPr>
              <a:t>sociale</a:t>
            </a:r>
            <a:r>
              <a:rPr lang="en-US" sz="2300" b="1" dirty="0">
                <a:latin typeface="Cambria" pitchFamily="18" charset="0"/>
              </a:rPr>
              <a:t> </a:t>
            </a:r>
            <a:r>
              <a:rPr lang="ro-MD" sz="2400" dirty="0" smtClean="0">
                <a:latin typeface="Cambria" pitchFamily="18" charset="0"/>
              </a:rPr>
              <a:t>,</a:t>
            </a:r>
            <a:r>
              <a:rPr lang="en-US" sz="1900" dirty="0" err="1" smtClean="0">
                <a:latin typeface="Cambria" pitchFamily="18" charset="0"/>
              </a:rPr>
              <a:t>cheltuielile</a:t>
            </a:r>
            <a:r>
              <a:rPr lang="en-US" sz="1900" dirty="0" smtClean="0">
                <a:latin typeface="Cambria" pitchFamily="18" charset="0"/>
              </a:rPr>
              <a:t> </a:t>
            </a:r>
            <a:r>
              <a:rPr lang="ro-MD" sz="1900" dirty="0" smtClean="0">
                <a:latin typeface="Cambria" pitchFamily="18" charset="0"/>
              </a:rPr>
              <a:t>se</a:t>
            </a:r>
            <a:r>
              <a:rPr lang="en-US" sz="1900" dirty="0" smtClean="0">
                <a:latin typeface="Cambria" pitchFamily="18" charset="0"/>
              </a:rPr>
              <a:t> </a:t>
            </a:r>
            <a:r>
              <a:rPr lang="en-US" sz="1900" dirty="0" err="1" smtClean="0">
                <a:latin typeface="Cambria" pitchFamily="18" charset="0"/>
              </a:rPr>
              <a:t>gestion</a:t>
            </a:r>
            <a:r>
              <a:rPr lang="ro-MD" sz="1900" dirty="0" err="1" smtClean="0">
                <a:latin typeface="Cambria" pitchFamily="18" charset="0"/>
              </a:rPr>
              <a:t>ează</a:t>
            </a:r>
            <a:r>
              <a:rPr lang="en-US" sz="1900" dirty="0" smtClean="0">
                <a:latin typeface="Cambria" pitchFamily="18" charset="0"/>
              </a:rPr>
              <a:t> </a:t>
            </a:r>
            <a:r>
              <a:rPr lang="en-US" sz="1900" dirty="0">
                <a:latin typeface="Cambria" pitchFamily="18" charset="0"/>
              </a:rPr>
              <a:t>de </a:t>
            </a:r>
            <a:r>
              <a:rPr lang="en-US" sz="1900" dirty="0" smtClean="0">
                <a:latin typeface="Cambria" pitchFamily="18" charset="0"/>
              </a:rPr>
              <a:t>A</a:t>
            </a:r>
            <a:r>
              <a:rPr lang="ro-MD" sz="1900" dirty="0" smtClean="0">
                <a:latin typeface="Cambria" pitchFamily="18" charset="0"/>
              </a:rPr>
              <a:t>NAS</a:t>
            </a:r>
            <a:r>
              <a:rPr lang="en-US" sz="1900" dirty="0" smtClean="0">
                <a:latin typeface="Cambria" pitchFamily="18" charset="0"/>
              </a:rPr>
              <a:t> </a:t>
            </a:r>
            <a:r>
              <a:rPr lang="en-US" sz="1900" dirty="0" err="1">
                <a:latin typeface="Cambria" pitchFamily="18" charset="0"/>
              </a:rPr>
              <a:t>prin</a:t>
            </a:r>
            <a:r>
              <a:rPr lang="en-US" sz="1900" dirty="0">
                <a:latin typeface="Cambria" pitchFamily="18" charset="0"/>
              </a:rPr>
              <a:t> </a:t>
            </a:r>
            <a:r>
              <a:rPr lang="en-US" sz="1900" dirty="0" err="1">
                <a:latin typeface="Cambria" pitchFamily="18" charset="0"/>
              </a:rPr>
              <a:t>instituții</a:t>
            </a:r>
            <a:r>
              <a:rPr lang="en-US" sz="1900" dirty="0">
                <a:latin typeface="Cambria" pitchFamily="18" charset="0"/>
              </a:rPr>
              <a:t> </a:t>
            </a:r>
            <a:r>
              <a:rPr lang="en-US" sz="1900" dirty="0" err="1">
                <a:latin typeface="Cambria" pitchFamily="18" charset="0"/>
              </a:rPr>
              <a:t>financiare</a:t>
            </a:r>
            <a:r>
              <a:rPr lang="en-US" sz="1900" dirty="0">
                <a:latin typeface="Cambria" pitchFamily="18" charset="0"/>
              </a:rPr>
              <a:t> </a:t>
            </a:r>
            <a:r>
              <a:rPr lang="en-US" sz="1900" dirty="0" err="1">
                <a:latin typeface="Cambria" pitchFamily="18" charset="0"/>
              </a:rPr>
              <a:t>către</a:t>
            </a:r>
            <a:r>
              <a:rPr lang="en-US" sz="1900" dirty="0">
                <a:latin typeface="Cambria" pitchFamily="18" charset="0"/>
              </a:rPr>
              <a:t> </a:t>
            </a:r>
            <a:r>
              <a:rPr lang="en-US" sz="1900" dirty="0" err="1" smtClean="0">
                <a:latin typeface="Cambria" pitchFamily="18" charset="0"/>
              </a:rPr>
              <a:t>beneficiari</a:t>
            </a:r>
            <a:r>
              <a:rPr lang="ro-MD" sz="1900" dirty="0" smtClean="0">
                <a:latin typeface="Cambria" pitchFamily="18" charset="0"/>
              </a:rPr>
              <a:t> (</a:t>
            </a:r>
            <a:r>
              <a:rPr lang="en-US" sz="1900" dirty="0" err="1" smtClean="0">
                <a:latin typeface="Cambria" pitchFamily="18" charset="0"/>
              </a:rPr>
              <a:t>ajuto</a:t>
            </a:r>
            <a:r>
              <a:rPr lang="ro-MD" sz="1900" dirty="0" smtClean="0">
                <a:latin typeface="Cambria" pitchFamily="18" charset="0"/>
              </a:rPr>
              <a:t>a</a:t>
            </a:r>
            <a:r>
              <a:rPr lang="en-US" sz="1900" dirty="0" smtClean="0">
                <a:latin typeface="Cambria" pitchFamily="18" charset="0"/>
              </a:rPr>
              <a:t>r</a:t>
            </a:r>
            <a:r>
              <a:rPr lang="ro-MD" sz="1900" dirty="0" smtClean="0">
                <a:latin typeface="Cambria" pitchFamily="18" charset="0"/>
              </a:rPr>
              <a:t>e</a:t>
            </a:r>
            <a:r>
              <a:rPr lang="en-US" sz="1900" dirty="0" smtClean="0">
                <a:latin typeface="Cambria" pitchFamily="18" charset="0"/>
              </a:rPr>
              <a:t> material</a:t>
            </a:r>
            <a:r>
              <a:rPr lang="ro-MD" sz="1900" dirty="0" smtClean="0">
                <a:latin typeface="Cambria" pitchFamily="18" charset="0"/>
              </a:rPr>
              <a:t>e</a:t>
            </a:r>
            <a:r>
              <a:rPr lang="en-US" sz="1900" dirty="0" smtClean="0">
                <a:latin typeface="Cambria" pitchFamily="18" charset="0"/>
              </a:rPr>
              <a:t> </a:t>
            </a:r>
            <a:r>
              <a:rPr lang="en-US" sz="1900" dirty="0" err="1" smtClean="0">
                <a:latin typeface="Cambria" pitchFamily="18" charset="0"/>
              </a:rPr>
              <a:t>anual</a:t>
            </a:r>
            <a:r>
              <a:rPr lang="ro-MD" sz="1900" dirty="0" smtClean="0">
                <a:latin typeface="Cambria" pitchFamily="18" charset="0"/>
              </a:rPr>
              <a:t>e</a:t>
            </a:r>
            <a:r>
              <a:rPr lang="en-US" sz="1900" dirty="0" smtClean="0">
                <a:latin typeface="Cambria" pitchFamily="18" charset="0"/>
              </a:rPr>
              <a:t> </a:t>
            </a:r>
            <a:r>
              <a:rPr lang="en-US" sz="1900" dirty="0" err="1">
                <a:latin typeface="Cambria" pitchFamily="18" charset="0"/>
              </a:rPr>
              <a:t>pentru</a:t>
            </a:r>
            <a:r>
              <a:rPr lang="en-US" sz="1900" dirty="0">
                <a:latin typeface="Cambria" pitchFamily="18" charset="0"/>
              </a:rPr>
              <a:t> </a:t>
            </a:r>
            <a:r>
              <a:rPr lang="en-US" sz="1900" dirty="0" err="1">
                <a:latin typeface="Cambria" pitchFamily="18" charset="0"/>
              </a:rPr>
              <a:t>persoanele</a:t>
            </a:r>
            <a:r>
              <a:rPr lang="en-US" sz="1900" dirty="0">
                <a:latin typeface="Cambria" pitchFamily="18" charset="0"/>
              </a:rPr>
              <a:t> cu </a:t>
            </a:r>
            <a:r>
              <a:rPr lang="en-US" sz="1900" dirty="0" err="1">
                <a:latin typeface="Cambria" pitchFamily="18" charset="0"/>
              </a:rPr>
              <a:t>dizabilități</a:t>
            </a:r>
            <a:r>
              <a:rPr lang="en-US" sz="1900" dirty="0">
                <a:latin typeface="Cambria" pitchFamily="18" charset="0"/>
              </a:rPr>
              <a:t> de </a:t>
            </a:r>
            <a:r>
              <a:rPr lang="en-US" sz="1900" dirty="0" err="1">
                <a:latin typeface="Cambria" pitchFamily="18" charset="0"/>
              </a:rPr>
              <a:t>urma</a:t>
            </a:r>
            <a:r>
              <a:rPr lang="en-US" sz="1900" dirty="0">
                <a:latin typeface="Cambria" pitchFamily="18" charset="0"/>
              </a:rPr>
              <a:t> </a:t>
            </a:r>
            <a:r>
              <a:rPr lang="en-US" sz="1900" dirty="0" err="1">
                <a:latin typeface="Cambria" pitchFamily="18" charset="0"/>
              </a:rPr>
              <a:t>războiului</a:t>
            </a:r>
            <a:r>
              <a:rPr lang="en-US" sz="1900" dirty="0">
                <a:latin typeface="Cambria" pitchFamily="18" charset="0"/>
              </a:rPr>
              <a:t> din </a:t>
            </a:r>
            <a:r>
              <a:rPr lang="en-US" sz="1900" dirty="0" err="1">
                <a:latin typeface="Cambria" pitchFamily="18" charset="0"/>
              </a:rPr>
              <a:t>Afganistan</a:t>
            </a:r>
            <a:r>
              <a:rPr lang="en-US" sz="1900" dirty="0">
                <a:latin typeface="Cambria" pitchFamily="18" charset="0"/>
              </a:rPr>
              <a:t>, </a:t>
            </a:r>
            <a:r>
              <a:rPr lang="en-US" sz="1900" dirty="0" err="1" smtClean="0">
                <a:latin typeface="Cambria" pitchFamily="18" charset="0"/>
              </a:rPr>
              <a:t>apărarea</a:t>
            </a:r>
            <a:r>
              <a:rPr lang="en-US" sz="1900" dirty="0" smtClean="0">
                <a:latin typeface="Cambria" pitchFamily="18" charset="0"/>
              </a:rPr>
              <a:t> </a:t>
            </a:r>
            <a:r>
              <a:rPr lang="en-US" sz="1900" dirty="0" err="1">
                <a:latin typeface="Cambria" pitchFamily="18" charset="0"/>
              </a:rPr>
              <a:t>integrității</a:t>
            </a:r>
            <a:r>
              <a:rPr lang="en-US" sz="1900" dirty="0">
                <a:latin typeface="Cambria" pitchFamily="18" charset="0"/>
              </a:rPr>
              <a:t> </a:t>
            </a:r>
            <a:r>
              <a:rPr lang="en-US" sz="1900" dirty="0" err="1">
                <a:latin typeface="Cambria" pitchFamily="18" charset="0"/>
              </a:rPr>
              <a:t>teritoriale</a:t>
            </a:r>
            <a:r>
              <a:rPr lang="en-US" sz="1900" dirty="0">
                <a:latin typeface="Cambria" pitchFamily="18" charset="0"/>
              </a:rPr>
              <a:t> </a:t>
            </a:r>
            <a:r>
              <a:rPr lang="en-US" sz="1900" dirty="0" err="1">
                <a:latin typeface="Cambria" pitchFamily="18" charset="0"/>
              </a:rPr>
              <a:t>și</a:t>
            </a:r>
            <a:r>
              <a:rPr lang="en-US" sz="1900" dirty="0">
                <a:latin typeface="Cambria" pitchFamily="18" charset="0"/>
              </a:rPr>
              <a:t> </a:t>
            </a:r>
            <a:r>
              <a:rPr lang="en-US" sz="1900" dirty="0" err="1">
                <a:latin typeface="Cambria" pitchFamily="18" charset="0"/>
              </a:rPr>
              <a:t>independenței</a:t>
            </a:r>
            <a:r>
              <a:rPr lang="en-US" sz="1900" dirty="0">
                <a:latin typeface="Cambria" pitchFamily="18" charset="0"/>
              </a:rPr>
              <a:t> RM,  </a:t>
            </a:r>
            <a:r>
              <a:rPr lang="en-US" sz="1900" dirty="0" err="1">
                <a:latin typeface="Cambria" pitchFamily="18" charset="0"/>
              </a:rPr>
              <a:t>și</a:t>
            </a:r>
            <a:r>
              <a:rPr lang="en-US" sz="1900" dirty="0">
                <a:latin typeface="Cambria" pitchFamily="18" charset="0"/>
              </a:rPr>
              <a:t> </a:t>
            </a:r>
            <a:r>
              <a:rPr lang="en-US" sz="1900" dirty="0" err="1">
                <a:latin typeface="Cambria" pitchFamily="18" charset="0"/>
              </a:rPr>
              <a:t>familiile</a:t>
            </a:r>
            <a:r>
              <a:rPr lang="en-US" sz="1900" dirty="0">
                <a:latin typeface="Cambria" pitchFamily="18" charset="0"/>
              </a:rPr>
              <a:t> </a:t>
            </a:r>
            <a:r>
              <a:rPr lang="en-US" sz="1900" dirty="0" err="1" smtClean="0">
                <a:latin typeface="Cambria" pitchFamily="18" charset="0"/>
              </a:rPr>
              <a:t>acestora</a:t>
            </a:r>
            <a:r>
              <a:rPr lang="en-US" sz="1900" dirty="0" smtClean="0">
                <a:latin typeface="Cambria" pitchFamily="18" charset="0"/>
              </a:rPr>
              <a:t>,</a:t>
            </a:r>
            <a:r>
              <a:rPr lang="ro-MD" sz="1900" dirty="0" smtClean="0">
                <a:latin typeface="Cambria" pitchFamily="18" charset="0"/>
              </a:rPr>
              <a:t> </a:t>
            </a:r>
            <a:r>
              <a:rPr lang="en-US" sz="1900" dirty="0" err="1" smtClean="0">
                <a:latin typeface="Cambria" pitchFamily="18" charset="0"/>
              </a:rPr>
              <a:t>persoanele</a:t>
            </a:r>
            <a:r>
              <a:rPr lang="en-US" sz="1900" dirty="0" smtClean="0">
                <a:latin typeface="Cambria" pitchFamily="18" charset="0"/>
              </a:rPr>
              <a:t> </a:t>
            </a:r>
            <a:r>
              <a:rPr lang="en-US" sz="1900" dirty="0">
                <a:latin typeface="Cambria" pitchFamily="18" charset="0"/>
              </a:rPr>
              <a:t>cu </a:t>
            </a:r>
            <a:r>
              <a:rPr lang="en-US" sz="1900" dirty="0" err="1">
                <a:latin typeface="Cambria" pitchFamily="18" charset="0"/>
              </a:rPr>
              <a:t>dizabilități</a:t>
            </a:r>
            <a:r>
              <a:rPr lang="en-US" sz="1900" dirty="0">
                <a:latin typeface="Cambria" pitchFamily="18" charset="0"/>
              </a:rPr>
              <a:t> </a:t>
            </a:r>
            <a:r>
              <a:rPr lang="en-US" sz="1900" dirty="0" err="1">
                <a:latin typeface="Cambria" pitchFamily="18" charset="0"/>
              </a:rPr>
              <a:t>participanți</a:t>
            </a:r>
            <a:r>
              <a:rPr lang="en-US" sz="1900" dirty="0">
                <a:latin typeface="Cambria" pitchFamily="18" charset="0"/>
              </a:rPr>
              <a:t> la </a:t>
            </a:r>
            <a:r>
              <a:rPr lang="en-US" sz="1900" dirty="0" err="1">
                <a:latin typeface="Cambria" pitchFamily="18" charset="0"/>
              </a:rPr>
              <a:t>lichidarea</a:t>
            </a:r>
            <a:r>
              <a:rPr lang="en-US" sz="1900" dirty="0">
                <a:latin typeface="Cambria" pitchFamily="18" charset="0"/>
              </a:rPr>
              <a:t> </a:t>
            </a:r>
            <a:r>
              <a:rPr lang="en-US" sz="1900" dirty="0" err="1">
                <a:latin typeface="Cambria" pitchFamily="18" charset="0"/>
              </a:rPr>
              <a:t>consecințelor</a:t>
            </a:r>
            <a:r>
              <a:rPr lang="en-US" sz="1900" dirty="0">
                <a:latin typeface="Cambria" pitchFamily="18" charset="0"/>
              </a:rPr>
              <a:t> </a:t>
            </a:r>
            <a:r>
              <a:rPr lang="en-US" sz="1900" dirty="0" err="1">
                <a:latin typeface="Cambria" pitchFamily="18" charset="0"/>
              </a:rPr>
              <a:t>avariei</a:t>
            </a:r>
            <a:r>
              <a:rPr lang="en-US" sz="1900" dirty="0">
                <a:latin typeface="Cambria" pitchFamily="18" charset="0"/>
              </a:rPr>
              <a:t> de la C.A.E. </a:t>
            </a:r>
            <a:r>
              <a:rPr lang="en-US" sz="1900" dirty="0" err="1" smtClean="0">
                <a:latin typeface="Cambria" pitchFamily="18" charset="0"/>
              </a:rPr>
              <a:t>Cernobil,participanții</a:t>
            </a:r>
            <a:r>
              <a:rPr lang="en-US" sz="1900" dirty="0" smtClean="0">
                <a:latin typeface="Cambria" pitchFamily="18" charset="0"/>
              </a:rPr>
              <a:t> </a:t>
            </a:r>
            <a:r>
              <a:rPr lang="en-US" sz="1900" dirty="0">
                <a:latin typeface="Cambria" pitchFamily="18" charset="0"/>
              </a:rPr>
              <a:t>la </a:t>
            </a:r>
            <a:r>
              <a:rPr lang="en-US" sz="1900" dirty="0" err="1">
                <a:latin typeface="Cambria" pitchFamily="18" charset="0"/>
              </a:rPr>
              <a:t>cel</a:t>
            </a:r>
            <a:r>
              <a:rPr lang="en-US" sz="1900" dirty="0">
                <a:latin typeface="Cambria" pitchFamily="18" charset="0"/>
              </a:rPr>
              <a:t> de-al </a:t>
            </a:r>
            <a:r>
              <a:rPr lang="en-US" sz="1900" dirty="0" err="1">
                <a:latin typeface="Cambria" pitchFamily="18" charset="0"/>
              </a:rPr>
              <a:t>doilea</a:t>
            </a:r>
            <a:r>
              <a:rPr lang="en-US" sz="1900" dirty="0">
                <a:latin typeface="Cambria" pitchFamily="18" charset="0"/>
              </a:rPr>
              <a:t> </a:t>
            </a:r>
            <a:r>
              <a:rPr lang="en-US" sz="1900" dirty="0" err="1">
                <a:latin typeface="Cambria" pitchFamily="18" charset="0"/>
              </a:rPr>
              <a:t>Război</a:t>
            </a:r>
            <a:r>
              <a:rPr lang="en-US" sz="1900" dirty="0">
                <a:latin typeface="Cambria" pitchFamily="18" charset="0"/>
              </a:rPr>
              <a:t> </a:t>
            </a:r>
            <a:r>
              <a:rPr lang="en-US" sz="1900" dirty="0" err="1">
                <a:latin typeface="Cambria" pitchFamily="18" charset="0"/>
              </a:rPr>
              <a:t>Mondial</a:t>
            </a:r>
            <a:r>
              <a:rPr lang="en-US" sz="1900" dirty="0" smtClean="0">
                <a:latin typeface="Cambria" pitchFamily="18" charset="0"/>
              </a:rPr>
              <a:t>,</a:t>
            </a:r>
            <a:r>
              <a:rPr lang="ro-MD" sz="1900" dirty="0" smtClean="0">
                <a:latin typeface="Cambria" pitchFamily="18" charset="0"/>
              </a:rPr>
              <a:t> </a:t>
            </a:r>
            <a:r>
              <a:rPr lang="en-US" sz="1900" dirty="0" err="1" smtClean="0">
                <a:latin typeface="Cambria" pitchFamily="18" charset="0"/>
              </a:rPr>
              <a:t>etc</a:t>
            </a:r>
            <a:r>
              <a:rPr lang="ro-MD" sz="1900" dirty="0" smtClean="0">
                <a:latin typeface="Cambria" pitchFamily="18" charset="0"/>
              </a:rPr>
              <a:t>)</a:t>
            </a:r>
            <a:r>
              <a:rPr lang="en-US" sz="1900" dirty="0" smtClean="0">
                <a:latin typeface="Cambria" pitchFamily="18" charset="0"/>
              </a:rPr>
              <a:t>.</a:t>
            </a:r>
            <a:endParaRPr lang="en-US" sz="1900" dirty="0">
              <a:latin typeface="Cambria" pitchFamily="18" charset="0"/>
            </a:endParaRPr>
          </a:p>
          <a:p>
            <a:pPr>
              <a:buNone/>
            </a:pPr>
            <a:r>
              <a:rPr lang="ro-RO" sz="2300" b="1" dirty="0">
                <a:latin typeface="Cambria" pitchFamily="18" charset="0"/>
              </a:rPr>
              <a:t>II.</a:t>
            </a:r>
            <a:r>
              <a:rPr lang="en-US" sz="2300" b="1" dirty="0">
                <a:latin typeface="Cambria" pitchFamily="18" charset="0"/>
              </a:rPr>
              <a:t> </a:t>
            </a:r>
            <a:r>
              <a:rPr lang="en-US" sz="2300" b="1" dirty="0" err="1">
                <a:latin typeface="Cambria" pitchFamily="18" charset="0"/>
              </a:rPr>
              <a:t>pentru</a:t>
            </a:r>
            <a:r>
              <a:rPr lang="en-US" sz="2300" b="1" dirty="0">
                <a:latin typeface="Cambria" pitchFamily="18" charset="0"/>
              </a:rPr>
              <a:t> </a:t>
            </a:r>
            <a:r>
              <a:rPr lang="en-US" sz="2300" b="1" dirty="0" err="1">
                <a:latin typeface="Cambria" pitchFamily="18" charset="0"/>
              </a:rPr>
              <a:t>finanțarea</a:t>
            </a:r>
            <a:r>
              <a:rPr lang="en-US" sz="2300" b="1" dirty="0">
                <a:latin typeface="Cambria" pitchFamily="18" charset="0"/>
              </a:rPr>
              <a:t> </a:t>
            </a:r>
            <a:r>
              <a:rPr lang="en-US" sz="2300" b="1" dirty="0" err="1">
                <a:latin typeface="Cambria" pitchFamily="18" charset="0"/>
              </a:rPr>
              <a:t>serviciilor</a:t>
            </a:r>
            <a:r>
              <a:rPr lang="en-US" sz="2300" b="1" dirty="0">
                <a:latin typeface="Cambria" pitchFamily="18" charset="0"/>
              </a:rPr>
              <a:t> </a:t>
            </a:r>
            <a:r>
              <a:rPr lang="en-US" sz="2300" b="1" dirty="0" err="1">
                <a:latin typeface="Cambria" pitchFamily="18" charset="0"/>
              </a:rPr>
              <a:t>sociale</a:t>
            </a:r>
            <a:r>
              <a:rPr lang="en-US" sz="2300" b="1" dirty="0">
                <a:latin typeface="Cambria" pitchFamily="18" charset="0"/>
              </a:rPr>
              <a:t> </a:t>
            </a:r>
            <a:r>
              <a:rPr lang="en-US" sz="2300" b="1" dirty="0" err="1">
                <a:latin typeface="Cambria" pitchFamily="18" charset="0"/>
              </a:rPr>
              <a:t>incluse</a:t>
            </a:r>
            <a:r>
              <a:rPr lang="en-US" sz="2300" b="1" dirty="0">
                <a:latin typeface="Cambria" pitchFamily="18" charset="0"/>
              </a:rPr>
              <a:t> </a:t>
            </a:r>
            <a:r>
              <a:rPr lang="en-US" sz="2300" b="1" dirty="0" err="1">
                <a:latin typeface="Cambria" pitchFamily="18" charset="0"/>
              </a:rPr>
              <a:t>în</a:t>
            </a:r>
            <a:r>
              <a:rPr lang="en-US" sz="2300" b="1" dirty="0">
                <a:latin typeface="Cambria" pitchFamily="18" charset="0"/>
              </a:rPr>
              <a:t> </a:t>
            </a:r>
            <a:r>
              <a:rPr lang="en-US" sz="2300" b="1" dirty="0" err="1">
                <a:latin typeface="Cambria" pitchFamily="18" charset="0"/>
              </a:rPr>
              <a:t>pachetul</a:t>
            </a:r>
            <a:r>
              <a:rPr lang="en-US" sz="2300" b="1" dirty="0">
                <a:latin typeface="Cambria" pitchFamily="18" charset="0"/>
              </a:rPr>
              <a:t> minim de </a:t>
            </a:r>
            <a:r>
              <a:rPr lang="en-US" sz="2300" b="1" dirty="0" err="1">
                <a:latin typeface="Cambria" pitchFamily="18" charset="0"/>
              </a:rPr>
              <a:t>servicii</a:t>
            </a:r>
            <a:r>
              <a:rPr lang="en-US" sz="2300" b="1" dirty="0">
                <a:latin typeface="Cambria" pitchFamily="18" charset="0"/>
              </a:rPr>
              <a:t> </a:t>
            </a:r>
            <a:r>
              <a:rPr lang="en-US" sz="2300" b="1" dirty="0" err="1">
                <a:latin typeface="Cambria" pitchFamily="18" charset="0"/>
              </a:rPr>
              <a:t>sociale</a:t>
            </a:r>
            <a:r>
              <a:rPr lang="en-US" sz="2300" b="1" dirty="0">
                <a:latin typeface="Cambria" pitchFamily="18" charset="0"/>
              </a:rPr>
              <a:t>  </a:t>
            </a:r>
            <a:r>
              <a:rPr lang="en-US" sz="2300" dirty="0">
                <a:latin typeface="Cambria" pitchFamily="18" charset="0"/>
              </a:rPr>
              <a:t>(</a:t>
            </a:r>
            <a:r>
              <a:rPr lang="en-US" sz="2300" dirty="0" err="1">
                <a:latin typeface="Cambria" pitchFamily="18" charset="0"/>
              </a:rPr>
              <a:t>cheltuielile</a:t>
            </a:r>
            <a:r>
              <a:rPr lang="en-US" sz="2300" dirty="0">
                <a:latin typeface="Cambria" pitchFamily="18" charset="0"/>
              </a:rPr>
              <a:t> </a:t>
            </a:r>
            <a:r>
              <a:rPr lang="en-US" sz="2300" dirty="0" err="1">
                <a:latin typeface="Cambria" pitchFamily="18" charset="0"/>
              </a:rPr>
              <a:t>vor</a:t>
            </a:r>
            <a:r>
              <a:rPr lang="en-US" sz="2300" dirty="0">
                <a:latin typeface="Cambria" pitchFamily="18" charset="0"/>
              </a:rPr>
              <a:t> fi </a:t>
            </a:r>
            <a:r>
              <a:rPr lang="en-US" sz="2300" dirty="0" err="1">
                <a:latin typeface="Cambria" pitchFamily="18" charset="0"/>
              </a:rPr>
              <a:t>gestionate</a:t>
            </a:r>
            <a:r>
              <a:rPr lang="en-US" sz="2300" dirty="0">
                <a:latin typeface="Cambria" pitchFamily="18" charset="0"/>
              </a:rPr>
              <a:t> de </a:t>
            </a:r>
            <a:r>
              <a:rPr lang="en-US" sz="2300" dirty="0" smtClean="0">
                <a:latin typeface="Cambria" pitchFamily="18" charset="0"/>
              </a:rPr>
              <a:t>A</a:t>
            </a:r>
            <a:r>
              <a:rPr lang="ro-MD" sz="2300" dirty="0" smtClean="0">
                <a:latin typeface="Cambria" pitchFamily="18" charset="0"/>
              </a:rPr>
              <a:t>NAS</a:t>
            </a:r>
            <a:r>
              <a:rPr lang="en-US" sz="2300" dirty="0" smtClean="0">
                <a:latin typeface="Cambria" pitchFamily="18" charset="0"/>
              </a:rPr>
              <a:t>,</a:t>
            </a:r>
            <a:r>
              <a:rPr lang="en-US" sz="2300" dirty="0" err="1" smtClean="0">
                <a:latin typeface="Cambria" pitchFamily="18" charset="0"/>
              </a:rPr>
              <a:t>finanțare</a:t>
            </a:r>
            <a:r>
              <a:rPr lang="en-US" sz="2300" dirty="0" smtClean="0">
                <a:latin typeface="Cambria" pitchFamily="18" charset="0"/>
              </a:rPr>
              <a:t> </a:t>
            </a:r>
            <a:r>
              <a:rPr lang="en-US" sz="2300" dirty="0" err="1">
                <a:latin typeface="Cambria" pitchFamily="18" charset="0"/>
              </a:rPr>
              <a:t>prin</a:t>
            </a:r>
            <a:r>
              <a:rPr lang="en-US" sz="2300" dirty="0">
                <a:latin typeface="Cambria" pitchFamily="18" charset="0"/>
              </a:rPr>
              <a:t> </a:t>
            </a:r>
            <a:r>
              <a:rPr lang="en-US" sz="2300" dirty="0" err="1">
                <a:latin typeface="Cambria" pitchFamily="18" charset="0"/>
              </a:rPr>
              <a:t>transferuri</a:t>
            </a:r>
            <a:r>
              <a:rPr lang="en-US" sz="2300" dirty="0">
                <a:latin typeface="Cambria" pitchFamily="18" charset="0"/>
              </a:rPr>
              <a:t> </a:t>
            </a:r>
            <a:r>
              <a:rPr lang="en-US" sz="2300" dirty="0" err="1">
                <a:latin typeface="Cambria" pitchFamily="18" charset="0"/>
              </a:rPr>
              <a:t>către</a:t>
            </a:r>
            <a:r>
              <a:rPr lang="en-US" sz="2300" dirty="0">
                <a:latin typeface="Cambria" pitchFamily="18" charset="0"/>
              </a:rPr>
              <a:t> </a:t>
            </a:r>
            <a:r>
              <a:rPr lang="en-US" sz="2300" dirty="0" err="1">
                <a:latin typeface="Cambria" pitchFamily="18" charset="0"/>
              </a:rPr>
              <a:t>bugetele</a:t>
            </a:r>
            <a:r>
              <a:rPr lang="en-US" sz="2300" dirty="0">
                <a:latin typeface="Cambria" pitchFamily="18" charset="0"/>
              </a:rPr>
              <a:t> locale </a:t>
            </a:r>
            <a:r>
              <a:rPr lang="en-US" sz="2300" dirty="0" err="1">
                <a:latin typeface="Cambria" pitchFamily="18" charset="0"/>
              </a:rPr>
              <a:t>niv.II</a:t>
            </a:r>
            <a:r>
              <a:rPr lang="en-US" sz="2300" dirty="0" smtClean="0">
                <a:latin typeface="Cambria" pitchFamily="18" charset="0"/>
              </a:rPr>
              <a:t>).</a:t>
            </a:r>
            <a:endParaRPr lang="ro-MD" sz="2300" dirty="0">
              <a:latin typeface="Cambria" pitchFamily="18" charset="0"/>
            </a:endParaRPr>
          </a:p>
          <a:p>
            <a:pPr>
              <a:buNone/>
            </a:pPr>
            <a:r>
              <a:rPr lang="ro-MD" sz="2300" dirty="0" smtClean="0">
                <a:latin typeface="Cambria" pitchFamily="18" charset="0"/>
              </a:rPr>
              <a:t> </a:t>
            </a:r>
            <a:r>
              <a:rPr lang="ro-RO" sz="2300" b="1" dirty="0" smtClean="0">
                <a:latin typeface="Cambria" pitchFamily="18" charset="0"/>
              </a:rPr>
              <a:t>III</a:t>
            </a:r>
            <a:r>
              <a:rPr lang="ro-RO" sz="2300" b="1" dirty="0">
                <a:latin typeface="Cambria" pitchFamily="18" charset="0"/>
              </a:rPr>
              <a:t>.</a:t>
            </a:r>
            <a:r>
              <a:rPr lang="en-US" sz="2300" b="1" dirty="0">
                <a:latin typeface="Cambria" pitchFamily="18" charset="0"/>
              </a:rPr>
              <a:t> </a:t>
            </a:r>
            <a:r>
              <a:rPr lang="en-US" sz="2300" b="1" dirty="0" err="1">
                <a:latin typeface="Cambria" pitchFamily="18" charset="0"/>
              </a:rPr>
              <a:t>pentru</a:t>
            </a:r>
            <a:r>
              <a:rPr lang="en-US" sz="2300" b="1" dirty="0">
                <a:latin typeface="Cambria" pitchFamily="18" charset="0"/>
              </a:rPr>
              <a:t> </a:t>
            </a:r>
            <a:r>
              <a:rPr lang="en-US" sz="2300" b="1" dirty="0" err="1">
                <a:latin typeface="Cambria" pitchFamily="18" charset="0"/>
              </a:rPr>
              <a:t>finanțarea</a:t>
            </a:r>
            <a:r>
              <a:rPr lang="en-US" sz="2300" b="1" dirty="0">
                <a:latin typeface="Cambria" pitchFamily="18" charset="0"/>
              </a:rPr>
              <a:t> </a:t>
            </a:r>
            <a:r>
              <a:rPr lang="en-US" sz="2300" b="1" dirty="0" err="1">
                <a:latin typeface="Cambria" pitchFamily="18" charset="0"/>
              </a:rPr>
              <a:t>cantinelor</a:t>
            </a:r>
            <a:r>
              <a:rPr lang="en-US" sz="2300" b="1" dirty="0">
                <a:latin typeface="Cambria" pitchFamily="18" charset="0"/>
              </a:rPr>
              <a:t> de </a:t>
            </a:r>
            <a:r>
              <a:rPr lang="en-US" sz="2300" b="1" dirty="0" err="1">
                <a:latin typeface="Cambria" pitchFamily="18" charset="0"/>
              </a:rPr>
              <a:t>ajutor</a:t>
            </a:r>
            <a:r>
              <a:rPr lang="en-US" sz="2300" b="1" dirty="0">
                <a:latin typeface="Cambria" pitchFamily="18" charset="0"/>
              </a:rPr>
              <a:t> social</a:t>
            </a:r>
          </a:p>
          <a:p>
            <a:pPr marL="457200" lvl="0" indent="-457200"/>
            <a:endParaRPr lang="ro-RO" sz="2800" i="1" dirty="0" smtClean="0">
              <a:latin typeface="Cambria" panose="02040503050406030204" pitchFamily="18" charset="0"/>
              <a:cs typeface="Arial" pitchFamily="34"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12</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545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692697"/>
            <a:ext cx="8229600" cy="792087"/>
          </a:xfrm>
        </p:spPr>
        <p:txBody>
          <a:bodyPr>
            <a:noAutofit/>
          </a:bodyPr>
          <a:lstStyle/>
          <a:p>
            <a:r>
              <a:rPr lang="en-US" sz="2800" b="1" i="1" dirty="0" smtClean="0">
                <a:latin typeface="Arial" pitchFamily="34" charset="0"/>
                <a:cs typeface="Arial" pitchFamily="34" charset="0"/>
              </a:rPr>
              <a:t/>
            </a:r>
            <a:br>
              <a:rPr lang="en-US" sz="2800" b="1" i="1" dirty="0" smtClean="0">
                <a:latin typeface="Arial" pitchFamily="34" charset="0"/>
                <a:cs typeface="Arial" pitchFamily="34" charset="0"/>
              </a:rPr>
            </a:br>
            <a:r>
              <a:rPr lang="en-US" sz="2800" b="1" i="1" dirty="0" err="1" smtClean="0">
                <a:latin typeface="Cambria" panose="02040503050406030204" pitchFamily="18" charset="0"/>
                <a:cs typeface="Arial" pitchFamily="34" charset="0"/>
              </a:rPr>
              <a:t>Pachetul</a:t>
            </a:r>
            <a:r>
              <a:rPr lang="en-US" sz="2800" b="1" i="1" dirty="0" smtClean="0">
                <a:latin typeface="Cambria" panose="02040503050406030204" pitchFamily="18" charset="0"/>
                <a:cs typeface="Arial" pitchFamily="34" charset="0"/>
              </a:rPr>
              <a:t> minim de </a:t>
            </a:r>
            <a:r>
              <a:rPr lang="en-US" sz="2800" b="1" i="1" dirty="0" err="1" smtClean="0">
                <a:latin typeface="Cambria" panose="02040503050406030204" pitchFamily="18" charset="0"/>
                <a:cs typeface="Arial" pitchFamily="34" charset="0"/>
              </a:rPr>
              <a:t>servicii</a:t>
            </a:r>
            <a:r>
              <a:rPr lang="en-US" sz="2800" b="1" i="1" dirty="0" smtClean="0">
                <a:latin typeface="Cambria" panose="02040503050406030204" pitchFamily="18" charset="0"/>
                <a:cs typeface="Arial" pitchFamily="34" charset="0"/>
              </a:rPr>
              <a:t> </a:t>
            </a:r>
            <a:r>
              <a:rPr lang="en-US" sz="2800" b="1" i="1" dirty="0" err="1" smtClean="0">
                <a:latin typeface="Cambria" panose="02040503050406030204" pitchFamily="18" charset="0"/>
                <a:cs typeface="Arial" pitchFamily="34" charset="0"/>
              </a:rPr>
              <a:t>sociale</a:t>
            </a:r>
            <a:endParaRPr lang="ru-RU" sz="28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85720" y="1380381"/>
            <a:ext cx="8401080" cy="5477619"/>
          </a:xfrm>
        </p:spPr>
        <p:txBody>
          <a:bodyPr>
            <a:noAutofit/>
          </a:bodyPr>
          <a:lstStyle/>
          <a:p>
            <a:pPr>
              <a:buNone/>
            </a:pPr>
            <a:r>
              <a:rPr lang="en-US" sz="1600" i="1" dirty="0" err="1" smtClean="0">
                <a:latin typeface="Cambria" pitchFamily="18" charset="0"/>
              </a:rPr>
              <a:t>Cheltuielile</a:t>
            </a:r>
            <a:r>
              <a:rPr lang="en-US" sz="1600" i="1" dirty="0" smtClean="0">
                <a:latin typeface="Cambria" pitchFamily="18" charset="0"/>
              </a:rPr>
              <a:t> </a:t>
            </a:r>
            <a:r>
              <a:rPr lang="en-US" sz="1600" i="1" dirty="0" err="1">
                <a:latin typeface="Cambria" pitchFamily="18" charset="0"/>
              </a:rPr>
              <a:t>vor</a:t>
            </a:r>
            <a:r>
              <a:rPr lang="en-US" sz="1600" i="1" dirty="0">
                <a:latin typeface="Cambria" pitchFamily="18" charset="0"/>
              </a:rPr>
              <a:t> fi </a:t>
            </a:r>
            <a:r>
              <a:rPr lang="en-US" sz="1600" i="1" dirty="0" err="1">
                <a:latin typeface="Cambria" pitchFamily="18" charset="0"/>
              </a:rPr>
              <a:t>gestionate</a:t>
            </a:r>
            <a:r>
              <a:rPr lang="en-US" sz="1600" i="1" dirty="0">
                <a:latin typeface="Cambria" pitchFamily="18" charset="0"/>
              </a:rPr>
              <a:t> de </a:t>
            </a:r>
            <a:r>
              <a:rPr lang="en-US" sz="1600" i="1" dirty="0" smtClean="0">
                <a:latin typeface="Cambria" pitchFamily="18" charset="0"/>
              </a:rPr>
              <a:t>A</a:t>
            </a:r>
            <a:r>
              <a:rPr lang="ro-MD" sz="1600" i="1" dirty="0" smtClean="0">
                <a:latin typeface="Cambria" pitchFamily="18" charset="0"/>
              </a:rPr>
              <a:t>NAS</a:t>
            </a:r>
            <a:r>
              <a:rPr lang="en-US" sz="1600" i="1" dirty="0" smtClean="0">
                <a:latin typeface="Cambria" pitchFamily="18" charset="0"/>
              </a:rPr>
              <a:t>, </a:t>
            </a:r>
            <a:r>
              <a:rPr lang="en-US" sz="1600" i="1" dirty="0" err="1" smtClean="0">
                <a:latin typeface="Cambria" pitchFamily="18" charset="0"/>
              </a:rPr>
              <a:t>finanțare</a:t>
            </a:r>
            <a:r>
              <a:rPr lang="en-US" sz="1600" i="1" dirty="0" smtClean="0">
                <a:latin typeface="Cambria" pitchFamily="18" charset="0"/>
              </a:rPr>
              <a:t> </a:t>
            </a:r>
            <a:r>
              <a:rPr lang="en-US" sz="1600" i="1" dirty="0" err="1">
                <a:latin typeface="Cambria" pitchFamily="18" charset="0"/>
              </a:rPr>
              <a:t>prin</a:t>
            </a:r>
            <a:r>
              <a:rPr lang="en-US" sz="1600" i="1" dirty="0">
                <a:latin typeface="Cambria" pitchFamily="18" charset="0"/>
              </a:rPr>
              <a:t> </a:t>
            </a:r>
            <a:r>
              <a:rPr lang="en-US" sz="1600" i="1" dirty="0" err="1">
                <a:latin typeface="Cambria" pitchFamily="18" charset="0"/>
              </a:rPr>
              <a:t>transferuri</a:t>
            </a:r>
            <a:r>
              <a:rPr lang="en-US" sz="1600" i="1" dirty="0">
                <a:latin typeface="Cambria" pitchFamily="18" charset="0"/>
              </a:rPr>
              <a:t> </a:t>
            </a:r>
            <a:r>
              <a:rPr lang="en-US" sz="1600" i="1" dirty="0" err="1">
                <a:latin typeface="Cambria" pitchFamily="18" charset="0"/>
              </a:rPr>
              <a:t>către</a:t>
            </a:r>
            <a:r>
              <a:rPr lang="en-US" sz="1600" i="1" dirty="0">
                <a:latin typeface="Cambria" pitchFamily="18" charset="0"/>
              </a:rPr>
              <a:t> </a:t>
            </a:r>
            <a:r>
              <a:rPr lang="en-US" sz="1600" i="1" dirty="0" smtClean="0">
                <a:latin typeface="Cambria" pitchFamily="18" charset="0"/>
              </a:rPr>
              <a:t>BL- </a:t>
            </a:r>
            <a:r>
              <a:rPr lang="en-US" sz="1600" i="1" dirty="0" err="1" smtClean="0">
                <a:latin typeface="Cambria" pitchFamily="18" charset="0"/>
              </a:rPr>
              <a:t>niv.II</a:t>
            </a:r>
            <a:endParaRPr lang="ro-MD" sz="1600" i="1" dirty="0" smtClean="0">
              <a:latin typeface="Cambria" pitchFamily="18" charset="0"/>
            </a:endParaRPr>
          </a:p>
          <a:p>
            <a:pPr>
              <a:buNone/>
            </a:pPr>
            <a:r>
              <a:rPr lang="ro-MD" sz="1600" i="1" dirty="0">
                <a:latin typeface="Cambria" pitchFamily="18" charset="0"/>
              </a:rPr>
              <a:t> </a:t>
            </a:r>
            <a:r>
              <a:rPr lang="ro-MD" sz="1600" i="1" dirty="0" smtClean="0">
                <a:latin typeface="Cambria" pitchFamily="18" charset="0"/>
              </a:rPr>
              <a:t>     </a:t>
            </a:r>
            <a:r>
              <a:rPr lang="ro-MD" sz="1600" i="1" u="sng" dirty="0" smtClean="0">
                <a:latin typeface="Cambria" pitchFamily="18" charset="0"/>
              </a:rPr>
              <a:t>Pentru anul 2019 pachetul minim include</a:t>
            </a:r>
            <a:r>
              <a:rPr lang="en-GB" sz="1600" i="1" dirty="0" smtClean="0">
                <a:latin typeface="Cambria" pitchFamily="18" charset="0"/>
              </a:rPr>
              <a:t>:</a:t>
            </a:r>
          </a:p>
          <a:p>
            <a:pPr marL="0" indent="0">
              <a:buNone/>
            </a:pPr>
            <a:r>
              <a:rPr lang="en-GB" sz="1600" i="1" dirty="0" smtClean="0">
                <a:latin typeface="Cambria" pitchFamily="18" charset="0"/>
              </a:rPr>
              <a:t>1</a:t>
            </a:r>
            <a:r>
              <a:rPr lang="en-GB" sz="1600" i="1" dirty="0">
                <a:latin typeface="Cambria" panose="02040503050406030204" pitchFamily="18" charset="0"/>
              </a:rPr>
              <a:t>) Serviciul social de </a:t>
            </a:r>
            <a:r>
              <a:rPr lang="en-GB" sz="1600" i="1" dirty="0" err="1">
                <a:latin typeface="Cambria" panose="02040503050406030204" pitchFamily="18" charset="0"/>
              </a:rPr>
              <a:t>suport</a:t>
            </a:r>
            <a:r>
              <a:rPr lang="en-GB" sz="1600" i="1" dirty="0">
                <a:latin typeface="Cambria" panose="02040503050406030204" pitchFamily="18" charset="0"/>
              </a:rPr>
              <a:t> </a:t>
            </a:r>
            <a:r>
              <a:rPr lang="en-GB" sz="1600" i="1" dirty="0" err="1">
                <a:latin typeface="Cambria" panose="02040503050406030204" pitchFamily="18" charset="0"/>
              </a:rPr>
              <a:t>monetar</a:t>
            </a:r>
            <a:r>
              <a:rPr lang="en-GB" sz="1600" i="1" dirty="0">
                <a:latin typeface="Cambria" panose="02040503050406030204" pitchFamily="18" charset="0"/>
              </a:rPr>
              <a:t> </a:t>
            </a:r>
            <a:r>
              <a:rPr lang="en-GB" sz="1600" i="1" dirty="0" err="1">
                <a:latin typeface="Cambria" panose="02040503050406030204" pitchFamily="18" charset="0"/>
              </a:rPr>
              <a:t>adresat</a:t>
            </a:r>
            <a:r>
              <a:rPr lang="en-GB" sz="1600" i="1" dirty="0">
                <a:latin typeface="Cambria" panose="02040503050406030204" pitchFamily="18" charset="0"/>
              </a:rPr>
              <a:t> </a:t>
            </a:r>
            <a:r>
              <a:rPr lang="en-GB" sz="1600" i="1" dirty="0" err="1">
                <a:latin typeface="Cambria" panose="02040503050406030204" pitchFamily="18" charset="0"/>
              </a:rPr>
              <a:t>familiilor</a:t>
            </a:r>
            <a:r>
              <a:rPr lang="en-GB" sz="1600" i="1" dirty="0">
                <a:latin typeface="Cambria" panose="02040503050406030204" pitchFamily="18" charset="0"/>
              </a:rPr>
              <a:t>/</a:t>
            </a:r>
            <a:r>
              <a:rPr lang="en-GB" sz="1600" i="1" dirty="0" err="1">
                <a:latin typeface="Cambria" panose="02040503050406030204" pitchFamily="18" charset="0"/>
              </a:rPr>
              <a:t>persoanelor</a:t>
            </a:r>
            <a:r>
              <a:rPr lang="en-GB" sz="1600" i="1" dirty="0">
                <a:latin typeface="Cambria" panose="02040503050406030204" pitchFamily="18" charset="0"/>
              </a:rPr>
              <a:t> </a:t>
            </a:r>
            <a:r>
              <a:rPr lang="en-GB" sz="1600" i="1" dirty="0" err="1" smtClean="0">
                <a:latin typeface="Cambria" panose="02040503050406030204" pitchFamily="18" charset="0"/>
              </a:rPr>
              <a:t>defavorizate</a:t>
            </a:r>
            <a:r>
              <a:rPr lang="en-GB" sz="1600" i="1" dirty="0" smtClean="0">
                <a:latin typeface="Cambria" panose="02040503050406030204" pitchFamily="18" charset="0"/>
              </a:rPr>
              <a:t> (H.G nr.716 din 18.07.2018);</a:t>
            </a:r>
            <a:endParaRPr lang="en-GB" sz="1600" i="1" dirty="0">
              <a:latin typeface="Cambria" panose="02040503050406030204" pitchFamily="18" charset="0"/>
            </a:endParaRPr>
          </a:p>
          <a:p>
            <a:pPr marL="0" indent="0">
              <a:buNone/>
            </a:pPr>
            <a:r>
              <a:rPr lang="en-GB" sz="1600" i="1" dirty="0">
                <a:latin typeface="Cambria" panose="02040503050406030204" pitchFamily="18" charset="0"/>
              </a:rPr>
              <a:t>2) Serviciul social de </a:t>
            </a:r>
            <a:r>
              <a:rPr lang="en-GB" sz="1600" i="1" dirty="0" err="1">
                <a:latin typeface="Cambria" panose="02040503050406030204" pitchFamily="18" charset="0"/>
              </a:rPr>
              <a:t>sprijin</a:t>
            </a:r>
            <a:r>
              <a:rPr lang="en-GB" sz="1600" i="1" dirty="0">
                <a:latin typeface="Cambria" panose="02040503050406030204" pitchFamily="18" charset="0"/>
              </a:rPr>
              <a:t> </a:t>
            </a:r>
            <a:r>
              <a:rPr lang="en-GB" sz="1600" i="1" dirty="0" err="1">
                <a:latin typeface="Cambria" panose="02040503050406030204" pitchFamily="18" charset="0"/>
              </a:rPr>
              <a:t>pentru</a:t>
            </a:r>
            <a:r>
              <a:rPr lang="en-GB" sz="1600" i="1" dirty="0">
                <a:latin typeface="Cambria" panose="02040503050406030204" pitchFamily="18" charset="0"/>
              </a:rPr>
              <a:t> </a:t>
            </a:r>
            <a:r>
              <a:rPr lang="en-GB" sz="1600" i="1" dirty="0" err="1">
                <a:latin typeface="Cambria" panose="02040503050406030204" pitchFamily="18" charset="0"/>
              </a:rPr>
              <a:t>familiile</a:t>
            </a:r>
            <a:r>
              <a:rPr lang="en-GB" sz="1600" i="1" dirty="0">
                <a:latin typeface="Cambria" panose="02040503050406030204" pitchFamily="18" charset="0"/>
              </a:rPr>
              <a:t> cu </a:t>
            </a:r>
            <a:r>
              <a:rPr lang="en-GB" sz="1600" i="1" dirty="0" err="1" smtClean="0">
                <a:latin typeface="Cambria" panose="02040503050406030204" pitchFamily="18" charset="0"/>
              </a:rPr>
              <a:t>copii</a:t>
            </a:r>
            <a:r>
              <a:rPr lang="en-GB" sz="1600" i="1" dirty="0" smtClean="0">
                <a:latin typeface="Cambria" panose="02040503050406030204" pitchFamily="18" charset="0"/>
              </a:rPr>
              <a:t> (H.G nr.780 din 25.09.2014);</a:t>
            </a:r>
            <a:endParaRPr lang="en-GB" sz="1600" i="1" dirty="0">
              <a:latin typeface="Cambria" panose="02040503050406030204" pitchFamily="18" charset="0"/>
            </a:endParaRPr>
          </a:p>
          <a:p>
            <a:pPr marL="0" indent="0">
              <a:buNone/>
            </a:pPr>
            <a:r>
              <a:rPr lang="en-GB" sz="1600" i="1" dirty="0">
                <a:latin typeface="Cambria" panose="02040503050406030204" pitchFamily="18" charset="0"/>
              </a:rPr>
              <a:t>3) Serviciul social </a:t>
            </a:r>
            <a:r>
              <a:rPr lang="en-GB" sz="1600" i="1" dirty="0" err="1">
                <a:latin typeface="Cambria" panose="02040503050406030204" pitchFamily="18" charset="0"/>
              </a:rPr>
              <a:t>Asistenţă</a:t>
            </a:r>
            <a:r>
              <a:rPr lang="en-GB" sz="1600" i="1" dirty="0">
                <a:latin typeface="Cambria" panose="02040503050406030204" pitchFamily="18" charset="0"/>
              </a:rPr>
              <a:t> </a:t>
            </a:r>
            <a:r>
              <a:rPr lang="en-GB" sz="1600" i="1" dirty="0" smtClean="0">
                <a:latin typeface="Cambria" panose="02040503050406030204" pitchFamily="18" charset="0"/>
              </a:rPr>
              <a:t>personal</a:t>
            </a:r>
            <a:r>
              <a:rPr lang="ro-MD" sz="1600" i="1" dirty="0" smtClean="0">
                <a:latin typeface="Cambria" panose="02040503050406030204" pitchFamily="18" charset="0"/>
              </a:rPr>
              <a:t>ă</a:t>
            </a:r>
            <a:r>
              <a:rPr lang="en-GB" sz="1600" i="1" dirty="0" smtClean="0">
                <a:latin typeface="Cambria" panose="02040503050406030204" pitchFamily="18" charset="0"/>
              </a:rPr>
              <a:t> (H.G nr.314 din 23.05.2012)</a:t>
            </a:r>
            <a:endParaRPr lang="ro-MD" sz="1600" i="1" dirty="0" smtClean="0">
              <a:latin typeface="Cambria" panose="02040503050406030204" pitchFamily="18" charset="0"/>
            </a:endParaRPr>
          </a:p>
          <a:p>
            <a:pPr marL="0" indent="0">
              <a:buNone/>
            </a:pPr>
            <a:r>
              <a:rPr lang="en-GB" sz="1600" i="1" dirty="0" smtClean="0">
                <a:latin typeface="Cambria" panose="02040503050406030204" pitchFamily="18" charset="0"/>
              </a:rPr>
              <a:t>                                          </a:t>
            </a:r>
            <a:r>
              <a:rPr lang="ro-MD" sz="1600" b="1" i="1" u="sng" dirty="0" smtClean="0">
                <a:latin typeface="Cambria" panose="02040503050406030204" pitchFamily="18" charset="0"/>
              </a:rPr>
              <a:t>Reflectarea mijloacelor </a:t>
            </a:r>
            <a:r>
              <a:rPr lang="en-GB" sz="1600" b="1" i="1" u="sng" dirty="0" smtClean="0">
                <a:latin typeface="Cambria" panose="02040503050406030204" pitchFamily="18" charset="0"/>
              </a:rPr>
              <a:t>:</a:t>
            </a:r>
          </a:p>
          <a:p>
            <a:pPr marL="0" indent="0">
              <a:buNone/>
            </a:pPr>
            <a:endParaRPr lang="ro-MD" sz="1600" i="1" u="sng" dirty="0">
              <a:latin typeface="Cambria" panose="02040503050406030204" pitchFamily="18" charset="0"/>
            </a:endParaRPr>
          </a:p>
          <a:p>
            <a:pPr marL="0" indent="0">
              <a:buNone/>
            </a:pPr>
            <a:endParaRPr lang="en-GB" sz="1600" b="1" i="1" u="sng" dirty="0" smtClean="0">
              <a:latin typeface="Cambria" panose="02040503050406030204" pitchFamily="18" charset="0"/>
            </a:endParaRPr>
          </a:p>
          <a:p>
            <a:pPr marL="0" indent="0">
              <a:buNone/>
            </a:pPr>
            <a:r>
              <a:rPr lang="ro-MD" sz="1600" b="1" i="1" u="sng" dirty="0" smtClean="0">
                <a:latin typeface="Cambria" panose="02040503050406030204" pitchFamily="18" charset="0"/>
              </a:rPr>
              <a:t>  </a:t>
            </a:r>
            <a:endParaRPr lang="en-GB" sz="1600" b="1" i="1" u="sng" dirty="0" smtClean="0">
              <a:latin typeface="Cambria" panose="02040503050406030204" pitchFamily="18" charset="0"/>
            </a:endParaRPr>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13</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Таблица 1"/>
          <p:cNvGraphicFramePr>
            <a:graphicFrameLocks noGrp="1"/>
          </p:cNvGraphicFramePr>
          <p:nvPr>
            <p:extLst>
              <p:ext uri="{D42A27DB-BD31-4B8C-83A1-F6EECF244321}">
                <p14:modId xmlns:p14="http://schemas.microsoft.com/office/powerpoint/2010/main" val="173485053"/>
              </p:ext>
            </p:extLst>
          </p:nvPr>
        </p:nvGraphicFramePr>
        <p:xfrm>
          <a:off x="395536" y="3717031"/>
          <a:ext cx="8445624" cy="3383691"/>
        </p:xfrm>
        <a:graphic>
          <a:graphicData uri="http://schemas.openxmlformats.org/drawingml/2006/table">
            <a:tbl>
              <a:tblPr firstRow="1" bandRow="1">
                <a:tableStyleId>{5C22544A-7EE6-4342-B048-85BDC9FD1C3A}</a:tableStyleId>
              </a:tblPr>
              <a:tblGrid>
                <a:gridCol w="1055703">
                  <a:extLst>
                    <a:ext uri="{9D8B030D-6E8A-4147-A177-3AD203B41FA5}">
                      <a16:colId xmlns:a16="http://schemas.microsoft.com/office/drawing/2014/main" val="3694833801"/>
                    </a:ext>
                  </a:extLst>
                </a:gridCol>
                <a:gridCol w="1055703">
                  <a:extLst>
                    <a:ext uri="{9D8B030D-6E8A-4147-A177-3AD203B41FA5}">
                      <a16:colId xmlns:a16="http://schemas.microsoft.com/office/drawing/2014/main" val="2201328874"/>
                    </a:ext>
                  </a:extLst>
                </a:gridCol>
                <a:gridCol w="1055703">
                  <a:extLst>
                    <a:ext uri="{9D8B030D-6E8A-4147-A177-3AD203B41FA5}">
                      <a16:colId xmlns:a16="http://schemas.microsoft.com/office/drawing/2014/main" val="3972895803"/>
                    </a:ext>
                  </a:extLst>
                </a:gridCol>
                <a:gridCol w="649315">
                  <a:extLst>
                    <a:ext uri="{9D8B030D-6E8A-4147-A177-3AD203B41FA5}">
                      <a16:colId xmlns:a16="http://schemas.microsoft.com/office/drawing/2014/main" val="2747343120"/>
                    </a:ext>
                  </a:extLst>
                </a:gridCol>
                <a:gridCol w="720080">
                  <a:extLst>
                    <a:ext uri="{9D8B030D-6E8A-4147-A177-3AD203B41FA5}">
                      <a16:colId xmlns:a16="http://schemas.microsoft.com/office/drawing/2014/main" val="4075912696"/>
                    </a:ext>
                  </a:extLst>
                </a:gridCol>
                <a:gridCol w="720080">
                  <a:extLst>
                    <a:ext uri="{9D8B030D-6E8A-4147-A177-3AD203B41FA5}">
                      <a16:colId xmlns:a16="http://schemas.microsoft.com/office/drawing/2014/main" val="1609310251"/>
                    </a:ext>
                  </a:extLst>
                </a:gridCol>
                <a:gridCol w="864096">
                  <a:extLst>
                    <a:ext uri="{9D8B030D-6E8A-4147-A177-3AD203B41FA5}">
                      <a16:colId xmlns:a16="http://schemas.microsoft.com/office/drawing/2014/main" val="2637301683"/>
                    </a:ext>
                  </a:extLst>
                </a:gridCol>
                <a:gridCol w="2324944">
                  <a:extLst>
                    <a:ext uri="{9D8B030D-6E8A-4147-A177-3AD203B41FA5}">
                      <a16:colId xmlns:a16="http://schemas.microsoft.com/office/drawing/2014/main" val="2582423566"/>
                    </a:ext>
                  </a:extLst>
                </a:gridCol>
              </a:tblGrid>
              <a:tr h="301050">
                <a:tc gridSpan="3">
                  <a:txBody>
                    <a:bodyPr/>
                    <a:lstStyle/>
                    <a:p>
                      <a:r>
                        <a:rPr lang="en-GB" sz="1600" dirty="0" smtClean="0"/>
                        <a:t>                           </a:t>
                      </a:r>
                      <a:r>
                        <a:rPr lang="en-GB" sz="1600" dirty="0" err="1" smtClean="0"/>
                        <a:t>Venituri</a:t>
                      </a:r>
                      <a:endParaRPr lang="en-GB" sz="1600" dirty="0"/>
                    </a:p>
                  </a:txBody>
                  <a:tcPr/>
                </a:tc>
                <a:tc hMerge="1">
                  <a:txBody>
                    <a:bodyPr/>
                    <a:lstStyle/>
                    <a:p>
                      <a:endParaRPr lang="en-GB" dirty="0"/>
                    </a:p>
                  </a:txBody>
                  <a:tcPr/>
                </a:tc>
                <a:tc hMerge="1">
                  <a:txBody>
                    <a:bodyPr/>
                    <a:lstStyle/>
                    <a:p>
                      <a:endParaRPr lang="en-GB" dirty="0"/>
                    </a:p>
                  </a:txBody>
                  <a:tcPr/>
                </a:tc>
                <a:tc>
                  <a:txBody>
                    <a:bodyPr/>
                    <a:lstStyle/>
                    <a:p>
                      <a:endParaRPr lang="en-GB" sz="1600" dirty="0"/>
                    </a:p>
                  </a:txBody>
                  <a:tcPr/>
                </a:tc>
                <a:tc gridSpan="4">
                  <a:txBody>
                    <a:bodyPr/>
                    <a:lstStyle/>
                    <a:p>
                      <a:r>
                        <a:rPr lang="en-GB" sz="1600" dirty="0" smtClean="0"/>
                        <a:t>                                    </a:t>
                      </a:r>
                      <a:r>
                        <a:rPr lang="en-GB" sz="1600" dirty="0" err="1" smtClean="0"/>
                        <a:t>Cheltuieli</a:t>
                      </a:r>
                      <a:endParaRPr lang="en-GB" sz="1600" dirty="0"/>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12992896"/>
                  </a:ext>
                </a:extLst>
              </a:tr>
              <a:tr h="301050">
                <a:tc>
                  <a:txBody>
                    <a:bodyPr/>
                    <a:lstStyle/>
                    <a:p>
                      <a:r>
                        <a:rPr lang="en-GB" sz="1600" dirty="0" smtClean="0"/>
                        <a:t>S1S2</a:t>
                      </a:r>
                      <a:endParaRPr lang="en-GB" sz="1600" dirty="0"/>
                    </a:p>
                  </a:txBody>
                  <a:tcPr/>
                </a:tc>
                <a:tc>
                  <a:txBody>
                    <a:bodyPr/>
                    <a:lstStyle/>
                    <a:p>
                      <a:r>
                        <a:rPr lang="en-GB" sz="1600" dirty="0" smtClean="0"/>
                        <a:t>F3</a:t>
                      </a:r>
                      <a:endParaRPr lang="en-GB" sz="1600" dirty="0"/>
                    </a:p>
                  </a:txBody>
                  <a:tcPr/>
                </a:tc>
                <a:tc>
                  <a:txBody>
                    <a:bodyPr/>
                    <a:lstStyle/>
                    <a:p>
                      <a:r>
                        <a:rPr lang="en-GB" sz="1600" dirty="0" smtClean="0"/>
                        <a:t>K6</a:t>
                      </a:r>
                      <a:endParaRPr lang="en-GB" sz="1600" dirty="0"/>
                    </a:p>
                  </a:txBody>
                  <a:tcPr/>
                </a:tc>
                <a:tc>
                  <a:txBody>
                    <a:bodyPr/>
                    <a:lstStyle/>
                    <a:p>
                      <a:endParaRPr lang="en-GB" sz="1600" dirty="0"/>
                    </a:p>
                  </a:txBody>
                  <a:tcPr/>
                </a:tc>
                <a:tc>
                  <a:txBody>
                    <a:bodyPr/>
                    <a:lstStyle/>
                    <a:p>
                      <a:r>
                        <a:rPr lang="en-GB" sz="1600" dirty="0" smtClean="0"/>
                        <a:t>F3</a:t>
                      </a:r>
                      <a:endParaRPr lang="en-GB" sz="1600" dirty="0"/>
                    </a:p>
                  </a:txBody>
                  <a:tcPr/>
                </a:tc>
                <a:tc>
                  <a:txBody>
                    <a:bodyPr/>
                    <a:lstStyle/>
                    <a:p>
                      <a:r>
                        <a:rPr lang="en-GB" sz="1600" dirty="0" smtClean="0"/>
                        <a:t>P1P2</a:t>
                      </a:r>
                      <a:endParaRPr lang="en-GB" sz="1600" dirty="0"/>
                    </a:p>
                  </a:txBody>
                  <a:tcPr/>
                </a:tc>
                <a:tc>
                  <a:txBody>
                    <a:bodyPr/>
                    <a:lstStyle/>
                    <a:p>
                      <a:r>
                        <a:rPr lang="en-GB" sz="1600" dirty="0" smtClean="0"/>
                        <a:t>P3</a:t>
                      </a:r>
                      <a:endParaRPr lang="en-GB" sz="1600" dirty="0"/>
                    </a:p>
                  </a:txBody>
                  <a:tcPr/>
                </a:tc>
                <a:tc>
                  <a:txBody>
                    <a:bodyPr/>
                    <a:lstStyle/>
                    <a:p>
                      <a:r>
                        <a:rPr lang="en-GB" sz="1600" dirty="0" smtClean="0"/>
                        <a:t>K6</a:t>
                      </a:r>
                      <a:endParaRPr lang="en-GB" sz="1600" dirty="0"/>
                    </a:p>
                  </a:txBody>
                  <a:tcPr/>
                </a:tc>
                <a:extLst>
                  <a:ext uri="{0D108BD9-81ED-4DB2-BD59-A6C34878D82A}">
                    <a16:rowId xmlns:a16="http://schemas.microsoft.com/office/drawing/2014/main" val="3306765288"/>
                  </a:ext>
                </a:extLst>
              </a:tr>
              <a:tr h="301050">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i="1" dirty="0" smtClean="0">
                          <a:latin typeface="Cambria" panose="02040503050406030204" pitchFamily="18" charset="0"/>
                        </a:rPr>
                        <a:t> 1</a:t>
                      </a:r>
                      <a:r>
                        <a:rPr lang="en-GB" sz="1600" i="1" dirty="0" smtClean="0">
                          <a:latin typeface="Cambria" panose="02040503050406030204" pitchFamily="18" charset="0"/>
                        </a:rPr>
                        <a:t>.</a:t>
                      </a:r>
                      <a:r>
                        <a:rPr lang="ro-MD" sz="1600" i="1" dirty="0" smtClean="0">
                          <a:latin typeface="Cambria" panose="02040503050406030204" pitchFamily="18" charset="0"/>
                        </a:rPr>
                        <a:t> </a:t>
                      </a:r>
                      <a:r>
                        <a:rPr lang="en-GB" sz="1600" i="1" dirty="0" smtClean="0">
                          <a:latin typeface="Cambria" panose="02040503050406030204" pitchFamily="18" charset="0"/>
                        </a:rPr>
                        <a:t>Serviciul  de </a:t>
                      </a:r>
                      <a:r>
                        <a:rPr lang="en-GB" sz="1600" i="1" dirty="0" err="1" smtClean="0">
                          <a:latin typeface="Cambria" panose="02040503050406030204" pitchFamily="18" charset="0"/>
                        </a:rPr>
                        <a:t>sprijin</a:t>
                      </a:r>
                      <a:r>
                        <a:rPr lang="en-GB" sz="1600" i="1" dirty="0" smtClean="0">
                          <a:latin typeface="Cambria" panose="02040503050406030204" pitchFamily="18" charset="0"/>
                        </a:rPr>
                        <a:t> </a:t>
                      </a:r>
                      <a:r>
                        <a:rPr lang="en-GB" sz="1600" i="1" dirty="0" err="1" smtClean="0">
                          <a:latin typeface="Cambria" panose="02040503050406030204" pitchFamily="18" charset="0"/>
                        </a:rPr>
                        <a:t>pentru</a:t>
                      </a:r>
                      <a:r>
                        <a:rPr lang="en-GB" sz="1600" i="1" dirty="0" smtClean="0">
                          <a:latin typeface="Cambria" panose="02040503050406030204" pitchFamily="18" charset="0"/>
                        </a:rPr>
                        <a:t> </a:t>
                      </a:r>
                      <a:r>
                        <a:rPr lang="en-GB" sz="1600" i="1" dirty="0" err="1" smtClean="0">
                          <a:latin typeface="Cambria" panose="02040503050406030204" pitchFamily="18" charset="0"/>
                        </a:rPr>
                        <a:t>familii</a:t>
                      </a:r>
                      <a:r>
                        <a:rPr lang="en-GB" sz="1600" i="1" dirty="0" smtClean="0">
                          <a:latin typeface="Cambria" panose="02040503050406030204" pitchFamily="18" charset="0"/>
                        </a:rPr>
                        <a:t> cu </a:t>
                      </a:r>
                      <a:r>
                        <a:rPr lang="en-GB" sz="1600" i="1" dirty="0" err="1" smtClean="0">
                          <a:latin typeface="Cambria" panose="02040503050406030204" pitchFamily="18" charset="0"/>
                        </a:rPr>
                        <a:t>copii</a:t>
                      </a:r>
                      <a:r>
                        <a:rPr lang="en-GB" sz="1600" i="1" dirty="0" smtClean="0">
                          <a:latin typeface="Cambria" panose="02040503050406030204" pitchFamily="18" charset="0"/>
                        </a:rPr>
                        <a:t> </a:t>
                      </a:r>
                      <a:endParaRPr lang="en-GB" sz="16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14098129"/>
                  </a:ext>
                </a:extLst>
              </a:tr>
              <a:tr h="301050">
                <a:tc>
                  <a:txBody>
                    <a:bodyPr/>
                    <a:lstStyle/>
                    <a:p>
                      <a:r>
                        <a:rPr lang="en-GB" sz="1600" dirty="0" smtClean="0"/>
                        <a:t>296</a:t>
                      </a:r>
                      <a:endParaRPr lang="en-GB" sz="1600" dirty="0"/>
                    </a:p>
                  </a:txBody>
                  <a:tcPr/>
                </a:tc>
                <a:tc>
                  <a:txBody>
                    <a:bodyPr/>
                    <a:lstStyle/>
                    <a:p>
                      <a:r>
                        <a:rPr lang="en-GB" sz="1600" dirty="0" smtClean="0"/>
                        <a:t>1040</a:t>
                      </a:r>
                      <a:endParaRPr lang="en-GB" sz="1600" dirty="0"/>
                    </a:p>
                  </a:txBody>
                  <a:tcPr/>
                </a:tc>
                <a:tc>
                  <a:txBody>
                    <a:bodyPr/>
                    <a:lstStyle/>
                    <a:p>
                      <a:r>
                        <a:rPr lang="en-GB" sz="1600" dirty="0" smtClean="0"/>
                        <a:t>191310</a:t>
                      </a:r>
                      <a:endParaRPr lang="en-GB" sz="1600" dirty="0"/>
                    </a:p>
                  </a:txBody>
                  <a:tcPr/>
                </a:tc>
                <a:tc>
                  <a:txBody>
                    <a:bodyPr/>
                    <a:lstStyle/>
                    <a:p>
                      <a:endParaRPr lang="en-GB" sz="1600" dirty="0"/>
                    </a:p>
                  </a:txBody>
                  <a:tcPr/>
                </a:tc>
                <a:tc>
                  <a:txBody>
                    <a:bodyPr/>
                    <a:lstStyle/>
                    <a:p>
                      <a:r>
                        <a:rPr lang="en-GB" sz="1600" dirty="0" smtClean="0"/>
                        <a:t>1040</a:t>
                      </a:r>
                      <a:endParaRPr lang="en-GB" sz="1600" dirty="0"/>
                    </a:p>
                  </a:txBody>
                  <a:tcPr/>
                </a:tc>
                <a:tc>
                  <a:txBody>
                    <a:bodyPr/>
                    <a:lstStyle/>
                    <a:p>
                      <a:r>
                        <a:rPr lang="en-GB" sz="1600" dirty="0" smtClean="0"/>
                        <a:t>9006</a:t>
                      </a:r>
                      <a:endParaRPr lang="en-GB" sz="1600" dirty="0"/>
                    </a:p>
                  </a:txBody>
                  <a:tcPr/>
                </a:tc>
                <a:tc>
                  <a:txBody>
                    <a:bodyPr/>
                    <a:lstStyle/>
                    <a:p>
                      <a:r>
                        <a:rPr lang="en-GB" sz="1600" dirty="0" smtClean="0"/>
                        <a:t>00410</a:t>
                      </a:r>
                      <a:endParaRPr lang="en-GB" sz="1600" dirty="0"/>
                    </a:p>
                  </a:txBody>
                  <a:tcPr/>
                </a:tc>
                <a:tc>
                  <a:txBody>
                    <a:bodyPr/>
                    <a:lstStyle/>
                    <a:p>
                      <a:r>
                        <a:rPr lang="en-GB" sz="1600" dirty="0" smtClean="0"/>
                        <a:t>272600</a:t>
                      </a:r>
                      <a:endParaRPr lang="en-GB" sz="1600" dirty="0"/>
                    </a:p>
                  </a:txBody>
                  <a:tcPr/>
                </a:tc>
                <a:extLst>
                  <a:ext uri="{0D108BD9-81ED-4DB2-BD59-A6C34878D82A}">
                    <a16:rowId xmlns:a16="http://schemas.microsoft.com/office/drawing/2014/main" val="3677041922"/>
                  </a:ext>
                </a:extLst>
              </a:tr>
              <a:tr h="486255">
                <a:tc gridSpan="8">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MD" sz="1600" b="1" i="1" dirty="0" smtClean="0">
                          <a:latin typeface="Cambria" panose="02040503050406030204" pitchFamily="18" charset="0"/>
                        </a:rPr>
                        <a:t> 2</a:t>
                      </a:r>
                      <a:r>
                        <a:rPr lang="en-GB" sz="1600" b="1" i="1" dirty="0" smtClean="0">
                          <a:latin typeface="Cambria" panose="02040503050406030204" pitchFamily="18" charset="0"/>
                        </a:rPr>
                        <a:t>.</a:t>
                      </a:r>
                      <a:r>
                        <a:rPr lang="en-GB" sz="1600" i="1" dirty="0" smtClean="0">
                          <a:latin typeface="Cambria" panose="02040503050406030204" pitchFamily="18" charset="0"/>
                        </a:rPr>
                        <a:t> Serviciul de </a:t>
                      </a:r>
                      <a:r>
                        <a:rPr lang="en-GB" sz="1600" i="1" dirty="0" err="1" smtClean="0">
                          <a:latin typeface="Cambria" panose="02040503050406030204" pitchFamily="18" charset="0"/>
                        </a:rPr>
                        <a:t>suport</a:t>
                      </a:r>
                      <a:r>
                        <a:rPr lang="en-GB" sz="1600" i="1" dirty="0" smtClean="0">
                          <a:latin typeface="Cambria" panose="02040503050406030204" pitchFamily="18" charset="0"/>
                        </a:rPr>
                        <a:t> </a:t>
                      </a:r>
                      <a:r>
                        <a:rPr lang="en-GB" sz="1600" i="1" dirty="0" err="1" smtClean="0">
                          <a:latin typeface="Cambria" panose="02040503050406030204" pitchFamily="18" charset="0"/>
                        </a:rPr>
                        <a:t>monetar</a:t>
                      </a:r>
                      <a:r>
                        <a:rPr lang="en-GB" sz="1600" i="1" dirty="0" smtClean="0">
                          <a:latin typeface="Cambria" panose="02040503050406030204" pitchFamily="18" charset="0"/>
                        </a:rPr>
                        <a:t>   </a:t>
                      </a:r>
                      <a:endParaRPr lang="en-GB" sz="16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514650058"/>
                  </a:ext>
                </a:extLst>
              </a:tr>
              <a:tr h="301050">
                <a:tc>
                  <a:txBody>
                    <a:bodyPr/>
                    <a:lstStyle/>
                    <a:p>
                      <a:r>
                        <a:rPr lang="en-GB" sz="1600" dirty="0" smtClean="0"/>
                        <a:t>296</a:t>
                      </a:r>
                      <a:endParaRPr lang="en-GB" sz="1600" dirty="0"/>
                    </a:p>
                  </a:txBody>
                  <a:tcPr/>
                </a:tc>
                <a:tc>
                  <a:txBody>
                    <a:bodyPr/>
                    <a:lstStyle/>
                    <a:p>
                      <a:r>
                        <a:rPr lang="en-GB" sz="1600" dirty="0" smtClean="0"/>
                        <a:t>1070</a:t>
                      </a:r>
                      <a:endParaRPr lang="en-GB" sz="1600" dirty="0"/>
                    </a:p>
                  </a:txBody>
                  <a:tcPr/>
                </a:tc>
                <a:tc>
                  <a:txBody>
                    <a:bodyPr/>
                    <a:lstStyle/>
                    <a:p>
                      <a:r>
                        <a:rPr lang="en-GB" sz="1600" dirty="0" smtClean="0"/>
                        <a:t>191310</a:t>
                      </a:r>
                      <a:endParaRPr lang="en-GB" sz="1600" dirty="0"/>
                    </a:p>
                  </a:txBody>
                  <a:tcPr/>
                </a:tc>
                <a:tc>
                  <a:txBody>
                    <a:bodyPr/>
                    <a:lstStyle/>
                    <a:p>
                      <a:endParaRPr lang="en-GB" sz="1600"/>
                    </a:p>
                  </a:txBody>
                  <a:tcPr/>
                </a:tc>
                <a:tc>
                  <a:txBody>
                    <a:bodyPr/>
                    <a:lstStyle/>
                    <a:p>
                      <a:r>
                        <a:rPr lang="en-GB" sz="1600" dirty="0" smtClean="0"/>
                        <a:t>1070</a:t>
                      </a:r>
                      <a:endParaRPr lang="en-GB" sz="1600" dirty="0"/>
                    </a:p>
                  </a:txBody>
                  <a:tcPr/>
                </a:tc>
                <a:tc>
                  <a:txBody>
                    <a:bodyPr/>
                    <a:lstStyle/>
                    <a:p>
                      <a:r>
                        <a:rPr lang="en-GB" sz="1600" dirty="0" smtClean="0"/>
                        <a:t>9012</a:t>
                      </a:r>
                      <a:endParaRPr lang="en-GB" sz="1600" dirty="0"/>
                    </a:p>
                  </a:txBody>
                  <a:tcPr/>
                </a:tc>
                <a:tc>
                  <a:txBody>
                    <a:bodyPr/>
                    <a:lstStyle/>
                    <a:p>
                      <a:r>
                        <a:rPr lang="en-GB" sz="1600" dirty="0" smtClean="0"/>
                        <a:t>00487</a:t>
                      </a:r>
                      <a:endParaRPr lang="en-GB" sz="1600" dirty="0"/>
                    </a:p>
                  </a:txBody>
                  <a:tcPr/>
                </a:tc>
                <a:tc>
                  <a:txBody>
                    <a:bodyPr/>
                    <a:lstStyle/>
                    <a:p>
                      <a:r>
                        <a:rPr lang="en-GB" sz="1600" dirty="0" smtClean="0"/>
                        <a:t>272600</a:t>
                      </a:r>
                      <a:endParaRPr lang="en-GB" sz="1600" dirty="0"/>
                    </a:p>
                  </a:txBody>
                  <a:tcPr/>
                </a:tc>
                <a:extLst>
                  <a:ext uri="{0D108BD9-81ED-4DB2-BD59-A6C34878D82A}">
                    <a16:rowId xmlns:a16="http://schemas.microsoft.com/office/drawing/2014/main" val="177450190"/>
                  </a:ext>
                </a:extLst>
              </a:tr>
              <a:tr h="301050">
                <a:tc gridSpan="8">
                  <a:txBody>
                    <a:bodyPr/>
                    <a:lstStyle/>
                    <a:p>
                      <a:r>
                        <a:rPr lang="ro-MD" sz="1600" i="1" dirty="0" smtClean="0"/>
                        <a:t>3</a:t>
                      </a:r>
                      <a:r>
                        <a:rPr lang="en-GB" sz="1600" i="1" dirty="0" smtClean="0">
                          <a:latin typeface="Cambria" panose="02040503050406030204" pitchFamily="18" charset="0"/>
                        </a:rPr>
                        <a:t>. </a:t>
                      </a:r>
                      <a:r>
                        <a:rPr lang="ro-MD" sz="1600" i="1" dirty="0" smtClean="0">
                          <a:latin typeface="Cambria" panose="02040503050406030204" pitchFamily="18" charset="0"/>
                        </a:rPr>
                        <a:t>Serviciul de Asistență personală</a:t>
                      </a:r>
                      <a:endParaRPr lang="en-GB" sz="16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02205623"/>
                  </a:ext>
                </a:extLst>
              </a:tr>
              <a:tr h="519996">
                <a:tc>
                  <a:txBody>
                    <a:bodyPr/>
                    <a:lstStyle/>
                    <a:p>
                      <a:r>
                        <a:rPr lang="en-GB" sz="1600" dirty="0" smtClean="0"/>
                        <a:t>296</a:t>
                      </a:r>
                      <a:endParaRPr lang="en-GB" sz="1600" dirty="0"/>
                    </a:p>
                  </a:txBody>
                  <a:tcPr/>
                </a:tc>
                <a:tc>
                  <a:txBody>
                    <a:bodyPr/>
                    <a:lstStyle/>
                    <a:p>
                      <a:r>
                        <a:rPr lang="en-GB" sz="1600" dirty="0" smtClean="0"/>
                        <a:t>1012</a:t>
                      </a:r>
                      <a:endParaRPr lang="en-GB" sz="1600" dirty="0"/>
                    </a:p>
                  </a:txBody>
                  <a:tcPr/>
                </a:tc>
                <a:tc>
                  <a:txBody>
                    <a:bodyPr/>
                    <a:lstStyle/>
                    <a:p>
                      <a:r>
                        <a:rPr lang="en-GB" sz="1600" dirty="0" smtClean="0"/>
                        <a:t>191310</a:t>
                      </a:r>
                      <a:endParaRPr lang="en-GB" sz="1600" dirty="0"/>
                    </a:p>
                  </a:txBody>
                  <a:tcPr/>
                </a:tc>
                <a:tc>
                  <a:txBody>
                    <a:bodyPr/>
                    <a:lstStyle/>
                    <a:p>
                      <a:endParaRPr lang="en-GB" sz="1600" dirty="0"/>
                    </a:p>
                  </a:txBody>
                  <a:tcPr/>
                </a:tc>
                <a:tc>
                  <a:txBody>
                    <a:bodyPr/>
                    <a:lstStyle/>
                    <a:p>
                      <a:r>
                        <a:rPr lang="en-GB" sz="1600" dirty="0" smtClean="0"/>
                        <a:t>1012</a:t>
                      </a:r>
                      <a:endParaRPr lang="en-GB" sz="1600" dirty="0"/>
                    </a:p>
                  </a:txBody>
                  <a:tcPr/>
                </a:tc>
                <a:tc>
                  <a:txBody>
                    <a:bodyPr/>
                    <a:lstStyle/>
                    <a:p>
                      <a:r>
                        <a:rPr lang="en-GB" sz="1600" dirty="0" smtClean="0"/>
                        <a:t>9010</a:t>
                      </a:r>
                      <a:endParaRPr lang="en-GB" sz="1600" dirty="0"/>
                    </a:p>
                  </a:txBody>
                  <a:tcPr/>
                </a:tc>
                <a:tc>
                  <a:txBody>
                    <a:bodyPr/>
                    <a:lstStyle/>
                    <a:p>
                      <a:r>
                        <a:rPr lang="en-GB" sz="1600" dirty="0" smtClean="0"/>
                        <a:t>00246</a:t>
                      </a:r>
                      <a:endParaRPr lang="en-GB" sz="1600" dirty="0"/>
                    </a:p>
                  </a:txBody>
                  <a:tcPr/>
                </a:tc>
                <a:tc>
                  <a:txBody>
                    <a:bodyPr/>
                    <a:lstStyle/>
                    <a:p>
                      <a:r>
                        <a:rPr lang="en-GB" sz="1600" dirty="0" smtClean="0"/>
                        <a:t>2111/2121/ 2122</a:t>
                      </a:r>
                      <a:endParaRPr lang="en-GB" sz="1600" dirty="0"/>
                    </a:p>
                  </a:txBody>
                  <a:tcPr/>
                </a:tc>
                <a:extLst>
                  <a:ext uri="{0D108BD9-81ED-4DB2-BD59-A6C34878D82A}">
                    <a16:rowId xmlns:a16="http://schemas.microsoft.com/office/drawing/2014/main" val="3465888217"/>
                  </a:ext>
                </a:extLst>
              </a:tr>
              <a:tr h="328418">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643530646"/>
                  </a:ext>
                </a:extLst>
              </a:tr>
            </a:tbl>
          </a:graphicData>
        </a:graphic>
      </p:graphicFrame>
    </p:spTree>
    <p:extLst>
      <p:ext uri="{BB962C8B-B14F-4D97-AF65-F5344CB8AC3E}">
        <p14:creationId xmlns:p14="http://schemas.microsoft.com/office/powerpoint/2010/main" val="1707543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10498" y="1246012"/>
            <a:ext cx="8229600" cy="825666"/>
          </a:xfrm>
        </p:spPr>
        <p:txBody>
          <a:bodyPr>
            <a:noAutofit/>
          </a:bodyPr>
          <a:lstStyle/>
          <a:p>
            <a:r>
              <a:rPr lang="ro-MD" sz="2400" b="1" i="1" dirty="0" smtClean="0">
                <a:latin typeface="Cambria" panose="02040503050406030204" pitchFamily="18" charset="0"/>
              </a:rPr>
              <a:t>Alte transferuri curente cu destinație generală la ramura Protecție socială (Anexa nr.7 col.21)</a:t>
            </a:r>
            <a:endParaRPr lang="ru-RU" sz="2400" b="1" i="1" dirty="0">
              <a:latin typeface="Cambria" panose="02040503050406030204" pitchFamily="18" charset="0"/>
            </a:endParaRPr>
          </a:p>
        </p:txBody>
      </p:sp>
      <p:sp>
        <p:nvSpPr>
          <p:cNvPr id="14" name="Содержимое 13"/>
          <p:cNvSpPr>
            <a:spLocks noGrp="1"/>
          </p:cNvSpPr>
          <p:nvPr>
            <p:ph idx="1"/>
          </p:nvPr>
        </p:nvSpPr>
        <p:spPr>
          <a:xfrm>
            <a:off x="428596" y="2071678"/>
            <a:ext cx="8229600" cy="4054485"/>
          </a:xfrm>
        </p:spPr>
        <p:txBody>
          <a:bodyPr>
            <a:normAutofit fontScale="70000" lnSpcReduction="20000"/>
          </a:bodyPr>
          <a:lstStyle/>
          <a:p>
            <a:pPr>
              <a:buNone/>
            </a:pPr>
            <a:r>
              <a:rPr lang="ro-RO" sz="2900" b="1" u="sng" dirty="0">
                <a:solidFill>
                  <a:srgbClr val="FF0000"/>
                </a:solidFill>
                <a:latin typeface="Cambria" panose="02040503050406030204" pitchFamily="18" charset="0"/>
                <a:cs typeface="Arial" panose="020B0604020202020204" pitchFamily="34" charset="0"/>
              </a:rPr>
              <a:t>C</a:t>
            </a:r>
            <a:r>
              <a:rPr lang="ro-RO" sz="2900" b="1" u="sng" dirty="0" smtClean="0">
                <a:solidFill>
                  <a:srgbClr val="FF0000"/>
                </a:solidFill>
                <a:latin typeface="Cambria" panose="02040503050406030204" pitchFamily="18" charset="0"/>
                <a:cs typeface="Arial" panose="020B0604020202020204" pitchFamily="34" charset="0"/>
              </a:rPr>
              <a:t>heltuieli pentru </a:t>
            </a:r>
            <a:r>
              <a:rPr lang="ro-RO" sz="2900" b="1" u="sng" dirty="0">
                <a:solidFill>
                  <a:srgbClr val="FF0000"/>
                </a:solidFill>
                <a:latin typeface="Cambria" panose="02040503050406030204" pitchFamily="18" charset="0"/>
                <a:cs typeface="Arial" panose="020B0604020202020204" pitchFamily="34" charset="0"/>
              </a:rPr>
              <a:t>măsuri de majorare a plăților sociale copiilor plasați în servicii sociale Asistență parentală profesionistă (APP) și Case de copii de tip familial (CCTF)</a:t>
            </a:r>
            <a:r>
              <a:rPr lang="en-GB" sz="2900" b="1" u="sng" dirty="0">
                <a:solidFill>
                  <a:srgbClr val="FF0000"/>
                </a:solidFill>
                <a:latin typeface="Cambria" panose="02040503050406030204" pitchFamily="18" charset="0"/>
                <a:cs typeface="Arial" panose="020B0604020202020204" pitchFamily="34" charset="0"/>
              </a:rPr>
              <a:t>:</a:t>
            </a:r>
          </a:p>
          <a:p>
            <a:pPr lvl="0"/>
            <a:r>
              <a:rPr lang="en-GB" sz="2900" b="1" dirty="0">
                <a:latin typeface="Cambria" panose="02040503050406030204" pitchFamily="18" charset="0"/>
                <a:cs typeface="Arial" panose="020B0604020202020204" pitchFamily="34" charset="0"/>
              </a:rPr>
              <a:t>APP</a:t>
            </a:r>
            <a:r>
              <a:rPr lang="ro-RO" sz="2900" b="1" dirty="0">
                <a:latin typeface="Cambria" panose="02040503050406030204" pitchFamily="18" charset="0"/>
                <a:cs typeface="Arial" panose="020B0604020202020204" pitchFamily="34" charset="0"/>
              </a:rPr>
              <a:t> </a:t>
            </a:r>
            <a:r>
              <a:rPr lang="ro-RO" sz="2900" dirty="0">
                <a:latin typeface="Cambria" panose="02040503050406030204" pitchFamily="18" charset="0"/>
                <a:cs typeface="Arial" panose="020B0604020202020204" pitchFamily="34" charset="0"/>
              </a:rPr>
              <a:t>(majorarea cuantumului alocației unice la plasament care va constitui 3513 lei, majorarea alocațiilor unice la plasament pentru copiii cu vârsta până la 1 an  (100%) cu 3513 lei, copiii 1-3 ani (50%) cu 1756,5 lei și copiii cu dizabilități (30%) cu1053,9 lei, majorarea alocației lunare care va constitui 1400 lei.</a:t>
            </a:r>
            <a:endParaRPr lang="en-GB" sz="2900" dirty="0">
              <a:latin typeface="Cambria" panose="02040503050406030204" pitchFamily="18" charset="0"/>
              <a:cs typeface="Arial" panose="020B0604020202020204" pitchFamily="34" charset="0"/>
            </a:endParaRPr>
          </a:p>
          <a:p>
            <a:pPr lvl="0"/>
            <a:r>
              <a:rPr lang="ro-RO" sz="2900" b="1" dirty="0">
                <a:latin typeface="Cambria" panose="02040503050406030204" pitchFamily="18" charset="0"/>
                <a:cs typeface="Arial" panose="020B0604020202020204" pitchFamily="34" charset="0"/>
              </a:rPr>
              <a:t>CCTF</a:t>
            </a:r>
            <a:r>
              <a:rPr lang="ro-RO" sz="2900" dirty="0">
                <a:latin typeface="Cambria" panose="02040503050406030204" pitchFamily="18" charset="0"/>
                <a:cs typeface="Arial" panose="020B0604020202020204" pitchFamily="34" charset="0"/>
              </a:rPr>
              <a:t> (majorarea cuantumului alocației unice la plasament care va constitui  3513 lei, majorarea alocațiilor unice la plasament pentru copiii cu vârsta până la 1 an  (100%)  cu 3513 lei, copiii 1-3 ani (50%) cu 1756,5 lei și  alocațiilor  pentru copiii cu dizabilități (30%) cu 1053,9 lei, majorarea alocației lunare care va constitui 1400 lei și majorarea alocațiilor lunare pentru copiii cu dizabilități (30%) cu 420 lei.</a:t>
            </a:r>
            <a:endParaRPr lang="en-GB" sz="2900" dirty="0">
              <a:latin typeface="Cambria" panose="02040503050406030204" pitchFamily="18" charset="0"/>
              <a:cs typeface="Arial" panose="020B0604020202020204" pitchFamily="34" charset="0"/>
            </a:endParaRPr>
          </a:p>
          <a:p>
            <a:pPr>
              <a:buNone/>
            </a:pPr>
            <a:endParaRPr lang="ro-RO" sz="3400" b="1" u="sng" dirty="0" smtClean="0">
              <a:latin typeface="Arial" pitchFamily="34" charset="0"/>
              <a:cs typeface="Arial" pitchFamily="34" charset="0"/>
            </a:endParaRPr>
          </a:p>
          <a:p>
            <a:pPr lvl="0" algn="just">
              <a:buNone/>
            </a:pPr>
            <a:endParaRPr lang="ro-RO" sz="3400" i="1" dirty="0" smtClean="0"/>
          </a:p>
          <a:p>
            <a:pPr>
              <a:buNone/>
            </a:pPr>
            <a:endParaRPr lang="ro-RO"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14</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56999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772816"/>
            <a:ext cx="8229600" cy="1008112"/>
          </a:xfrm>
        </p:spPr>
        <p:txBody>
          <a:bodyPr>
            <a:normAutofit/>
          </a:bodyPr>
          <a:lstStyle/>
          <a:p>
            <a:r>
              <a:rPr lang="ro-RO" b="1" dirty="0">
                <a:latin typeface="Cambria" pitchFamily="18" charset="0"/>
                <a:cs typeface="Arial" pitchFamily="34" charset="0"/>
              </a:rPr>
              <a:t>MULȚUMESC </a:t>
            </a:r>
            <a:r>
              <a:rPr lang="ro-RO" b="1" dirty="0" smtClean="0">
                <a:latin typeface="Cambria" pitchFamily="18" charset="0"/>
                <a:cs typeface="Arial" pitchFamily="34" charset="0"/>
              </a:rPr>
              <a:t>!</a:t>
            </a:r>
            <a:endParaRPr lang="ru-RU" dirty="0">
              <a:latin typeface="Arial" pitchFamily="34" charset="0"/>
              <a:cs typeface="Arial" pitchFamily="34" charset="0"/>
            </a:endParaRPr>
          </a:p>
        </p:txBody>
      </p:sp>
      <p:sp>
        <p:nvSpPr>
          <p:cNvPr id="14" name="Содержимое 13"/>
          <p:cNvSpPr>
            <a:spLocks noGrp="1"/>
          </p:cNvSpPr>
          <p:nvPr>
            <p:ph idx="1"/>
          </p:nvPr>
        </p:nvSpPr>
        <p:spPr>
          <a:xfrm>
            <a:off x="251520" y="3356992"/>
            <a:ext cx="8229600" cy="3168352"/>
          </a:xfrm>
        </p:spPr>
        <p:txBody>
          <a:bodyPr>
            <a:normAutofit/>
          </a:bodyPr>
          <a:lstStyle/>
          <a:p>
            <a:pPr>
              <a:buNone/>
              <a:defRPr/>
            </a:pPr>
            <a:r>
              <a:rPr lang="ro-RO" sz="2000" b="1" dirty="0" smtClean="0">
                <a:ln w="0"/>
                <a:latin typeface="Cambria" pitchFamily="18" charset="0"/>
                <a:cs typeface="Times New Roman" pitchFamily="18" charset="0"/>
              </a:rPr>
              <a:t>Ministerul Finanțelor al Republicii Moldova</a:t>
            </a:r>
          </a:p>
          <a:p>
            <a:pPr>
              <a:buNone/>
              <a:defRPr/>
            </a:pPr>
            <a:r>
              <a:rPr lang="en-US" sz="2000" dirty="0" smtClean="0">
                <a:latin typeface="Cambria" pitchFamily="18" charset="0"/>
              </a:rPr>
              <a:t>str. Constantin T</a:t>
            </a:r>
            <a:r>
              <a:rPr lang="ro-RO" sz="2000" dirty="0" smtClean="0">
                <a:latin typeface="Cambria" pitchFamily="18" charset="0"/>
              </a:rPr>
              <a:t>ă</a:t>
            </a:r>
            <a:r>
              <a:rPr lang="en-US" sz="2000" dirty="0" err="1" smtClean="0">
                <a:latin typeface="Cambria" pitchFamily="18" charset="0"/>
              </a:rPr>
              <a:t>nase</a:t>
            </a:r>
            <a:r>
              <a:rPr lang="en-US" sz="2000" dirty="0" smtClean="0">
                <a:latin typeface="Cambria" pitchFamily="18" charset="0"/>
              </a:rPr>
              <a:t>,</a:t>
            </a:r>
            <a:r>
              <a:rPr lang="ro-RO" sz="2000" dirty="0" smtClean="0">
                <a:latin typeface="Cambria" pitchFamily="18" charset="0"/>
              </a:rPr>
              <a:t> 7</a:t>
            </a:r>
            <a:r>
              <a:rPr lang="en-US" sz="2000" dirty="0" smtClean="0">
                <a:latin typeface="Cambria" pitchFamily="18" charset="0"/>
              </a:rPr>
              <a:t>, </a:t>
            </a:r>
            <a:endParaRPr lang="ro-RO" sz="2000" dirty="0" smtClean="0">
              <a:latin typeface="Cambria" pitchFamily="18" charset="0"/>
            </a:endParaRPr>
          </a:p>
          <a:p>
            <a:pPr>
              <a:buNone/>
              <a:defRPr/>
            </a:pPr>
            <a:r>
              <a:rPr lang="en-US" sz="2000" dirty="0" smtClean="0">
                <a:latin typeface="Cambria" pitchFamily="18" charset="0"/>
              </a:rPr>
              <a:t>MD-2005, </a:t>
            </a:r>
            <a:r>
              <a:rPr lang="ro-RO" sz="2000" dirty="0" smtClean="0">
                <a:latin typeface="Cambria" pitchFamily="18" charset="0"/>
              </a:rPr>
              <a:t>Republica Moldova</a:t>
            </a:r>
            <a:endParaRPr lang="en-US" sz="2000" dirty="0" smtClean="0">
              <a:latin typeface="Cambria" pitchFamily="18" charset="0"/>
            </a:endParaRPr>
          </a:p>
          <a:p>
            <a:pPr>
              <a:buNone/>
              <a:defRPr/>
            </a:pPr>
            <a:r>
              <a:rPr lang="en-US" sz="2000" dirty="0" smtClean="0">
                <a:latin typeface="Cambria" pitchFamily="18" charset="0"/>
              </a:rPr>
              <a:t>tel. </a:t>
            </a:r>
            <a:r>
              <a:rPr lang="ro-RO" sz="2000" dirty="0" smtClean="0">
                <a:latin typeface="Cambria" pitchFamily="18" charset="0"/>
              </a:rPr>
              <a:t>022-26-26-08</a:t>
            </a:r>
            <a:endParaRPr lang="en-US" sz="2000" dirty="0" smtClean="0">
              <a:latin typeface="Cambria" pitchFamily="18" charset="0"/>
            </a:endParaRPr>
          </a:p>
          <a:p>
            <a:pPr>
              <a:buNone/>
              <a:defRPr/>
            </a:pPr>
            <a:r>
              <a:rPr lang="en-US" sz="2000" dirty="0" smtClean="0">
                <a:latin typeface="Cambria" pitchFamily="18" charset="0"/>
              </a:rPr>
              <a:t>e-mail:</a:t>
            </a:r>
            <a:r>
              <a:rPr lang="ro-RO" sz="2000" dirty="0" smtClean="0">
                <a:latin typeface="Cambria" pitchFamily="18" charset="0"/>
              </a:rPr>
              <a:t> rodica.sluhinscaia@mf.gov.md</a:t>
            </a:r>
            <a:endParaRPr lang="en-US" sz="2000" dirty="0" smtClean="0">
              <a:latin typeface="Cambria" pitchFamily="18" charset="0"/>
            </a:endParaRPr>
          </a:p>
          <a:p>
            <a:pPr>
              <a:buNone/>
              <a:defRPr/>
            </a:pPr>
            <a:r>
              <a:rPr lang="en-US" sz="2000" dirty="0" smtClean="0">
                <a:latin typeface="Cambria" pitchFamily="18" charset="0"/>
              </a:rPr>
              <a:t>web: </a:t>
            </a:r>
            <a:r>
              <a:rPr lang="en-US" sz="2000" dirty="0" smtClean="0">
                <a:latin typeface="Cambria" pitchFamily="18" charset="0"/>
                <a:hlinkClick r:id="rId2"/>
              </a:rPr>
              <a:t>www.mf.gov.md</a:t>
            </a:r>
            <a:r>
              <a:rPr lang="en-US" sz="2000" dirty="0" smtClean="0">
                <a:latin typeface="Cambria" pitchFamily="18" charset="0"/>
              </a:rPr>
              <a:t> </a:t>
            </a:r>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15</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098682"/>
            <a:ext cx="8229600" cy="1178190"/>
          </a:xfrm>
        </p:spPr>
        <p:txBody>
          <a:bodyPr>
            <a:noAutofit/>
          </a:bodyPr>
          <a:lstStyle/>
          <a:p>
            <a:r>
              <a:rPr lang="ro-RO" sz="3000" b="1" dirty="0" smtClean="0">
                <a:latin typeface="Cambria" pitchFamily="18" charset="0"/>
                <a:cs typeface="Arial" pitchFamily="34" charset="0"/>
              </a:rPr>
              <a:t>Tipurile de plăți și servicii sociale (</a:t>
            </a:r>
            <a:r>
              <a:rPr lang="ro-RO" sz="3000" b="1" dirty="0">
                <a:latin typeface="Cambria" pitchFamily="18" charset="0"/>
                <a:cs typeface="Arial" pitchFamily="34" charset="0"/>
              </a:rPr>
              <a:t>TDS) la ramura “</a:t>
            </a:r>
            <a:r>
              <a:rPr lang="ro-RO" sz="3000" b="1" dirty="0" err="1">
                <a:latin typeface="Cambria" pitchFamily="18" charset="0"/>
                <a:cs typeface="Arial" pitchFamily="34" charset="0"/>
              </a:rPr>
              <a:t>Protecţie</a:t>
            </a:r>
            <a:r>
              <a:rPr lang="ro-RO" sz="3000" b="1" dirty="0">
                <a:latin typeface="Cambria" pitchFamily="18" charset="0"/>
                <a:cs typeface="Arial" pitchFamily="34" charset="0"/>
              </a:rPr>
              <a:t> socială” </a:t>
            </a:r>
            <a:r>
              <a:rPr lang="en-US" sz="3000" b="1" dirty="0">
                <a:latin typeface="Cambria" pitchFamily="18" charset="0"/>
                <a:cs typeface="Arial" pitchFamily="34" charset="0"/>
              </a:rPr>
              <a:t>:</a:t>
            </a:r>
            <a:r>
              <a:rPr lang="ro-RO" sz="3000" b="1" dirty="0">
                <a:latin typeface="Cambria" pitchFamily="18" charset="0"/>
                <a:cs typeface="Arial" pitchFamily="34" charset="0"/>
              </a:rPr>
              <a:t/>
            </a:r>
            <a:br>
              <a:rPr lang="ro-RO" sz="3000" b="1" dirty="0">
                <a:latin typeface="Cambria" pitchFamily="18" charset="0"/>
                <a:cs typeface="Arial" pitchFamily="34" charset="0"/>
              </a:rPr>
            </a:br>
            <a:endParaRPr lang="ru-RU" sz="3000"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2132855"/>
            <a:ext cx="8229600" cy="4588619"/>
          </a:xfrm>
        </p:spPr>
        <p:txBody>
          <a:bodyPr>
            <a:normAutofit fontScale="47500" lnSpcReduction="20000"/>
          </a:bodyPr>
          <a:lstStyle/>
          <a:p>
            <a:pPr>
              <a:buNone/>
            </a:pPr>
            <a:r>
              <a:rPr lang="ro-RO" sz="4200" b="1" u="sng" dirty="0" smtClean="0">
                <a:latin typeface="Cambria" pitchFamily="18" charset="0"/>
                <a:cs typeface="Arial" pitchFamily="34" charset="0"/>
              </a:rPr>
              <a:t>I.</a:t>
            </a:r>
            <a:r>
              <a:rPr lang="vi-VN" sz="4200" b="1" u="sng" dirty="0">
                <a:latin typeface="Cambria" pitchFamily="18" charset="0"/>
                <a:cs typeface="Arial" pitchFamily="34" charset="0"/>
              </a:rPr>
              <a:t>Plăți sociale</a:t>
            </a:r>
            <a:endParaRPr lang="ro-RO" sz="4200" b="1" u="sng" dirty="0">
              <a:latin typeface="Cambria" pitchFamily="18" charset="0"/>
              <a:cs typeface="Arial" pitchFamily="34" charset="0"/>
            </a:endParaRPr>
          </a:p>
          <a:p>
            <a:pPr marL="514350" indent="-514350">
              <a:buAutoNum type="arabicPeriod"/>
            </a:pPr>
            <a:r>
              <a:rPr lang="ro-RO" sz="4200" i="1" dirty="0">
                <a:latin typeface="Cambria" pitchFamily="18" charset="0"/>
                <a:cs typeface="Arial" pitchFamily="34" charset="0"/>
              </a:rPr>
              <a:t>Compensații pentru serviciile de transport</a:t>
            </a:r>
          </a:p>
          <a:p>
            <a:pPr marL="514350" indent="-514350">
              <a:buAutoNum type="arabicPeriod"/>
            </a:pPr>
            <a:r>
              <a:rPr lang="en-US" sz="4200" i="1" dirty="0" err="1">
                <a:latin typeface="Cambria" pitchFamily="18" charset="0"/>
                <a:cs typeface="Arial" pitchFamily="34" charset="0"/>
              </a:rPr>
              <a:t>Indemni</a:t>
            </a:r>
            <a:r>
              <a:rPr lang="ro-RO" sz="4200" i="1" dirty="0" err="1">
                <a:latin typeface="Cambria" pitchFamily="18" charset="0"/>
                <a:cs typeface="Arial" pitchFamily="34" charset="0"/>
              </a:rPr>
              <a:t>zaţii</a:t>
            </a:r>
            <a:r>
              <a:rPr lang="ro-RO" sz="4200" i="1" dirty="0">
                <a:latin typeface="Cambria" pitchFamily="18" charset="0"/>
                <a:cs typeface="Arial" pitchFamily="34" charset="0"/>
              </a:rPr>
              <a:t> pentru copii </a:t>
            </a:r>
            <a:r>
              <a:rPr lang="ro-RO" sz="4200" i="1" dirty="0" err="1">
                <a:latin typeface="Cambria" pitchFamily="18" charset="0"/>
                <a:cs typeface="Arial" pitchFamily="34" charset="0"/>
              </a:rPr>
              <a:t>adoptaţi</a:t>
            </a:r>
            <a:r>
              <a:rPr lang="ro-RO" sz="4200" i="1" dirty="0">
                <a:latin typeface="Cambria" pitchFamily="18" charset="0"/>
                <a:cs typeface="Arial" pitchFamily="34" charset="0"/>
              </a:rPr>
              <a:t> </a:t>
            </a:r>
            <a:r>
              <a:rPr lang="ro-RO" sz="4200" i="1" dirty="0" err="1">
                <a:latin typeface="Cambria" pitchFamily="18" charset="0"/>
                <a:cs typeface="Arial" pitchFamily="34" charset="0"/>
              </a:rPr>
              <a:t>şi</a:t>
            </a:r>
            <a:r>
              <a:rPr lang="ro-RO" sz="4200" i="1" dirty="0">
                <a:latin typeface="Cambria" pitchFamily="18" charset="0"/>
                <a:cs typeface="Arial" pitchFamily="34" charset="0"/>
              </a:rPr>
              <a:t> cei </a:t>
            </a:r>
            <a:r>
              <a:rPr lang="ro-RO" sz="4200" i="1" dirty="0" err="1">
                <a:latin typeface="Cambria" pitchFamily="18" charset="0"/>
                <a:cs typeface="Arial" pitchFamily="34" charset="0"/>
              </a:rPr>
              <a:t>aflaţi</a:t>
            </a:r>
            <a:r>
              <a:rPr lang="ro-RO" sz="4200" i="1" dirty="0">
                <a:latin typeface="Cambria" pitchFamily="18" charset="0"/>
                <a:cs typeface="Arial" pitchFamily="34" charset="0"/>
              </a:rPr>
              <a:t> sub tutelă/curatelă</a:t>
            </a:r>
          </a:p>
          <a:p>
            <a:pPr marL="514350" indent="-514350">
              <a:buAutoNum type="arabicPeriod"/>
            </a:pPr>
            <a:r>
              <a:rPr lang="ro-RO" sz="4200" i="1" dirty="0" err="1">
                <a:latin typeface="Cambria" pitchFamily="18" charset="0"/>
                <a:cs typeface="Arial" pitchFamily="34" charset="0"/>
              </a:rPr>
              <a:t>Indemnizaţii</a:t>
            </a:r>
            <a:r>
              <a:rPr lang="ro-RO" sz="4200" i="1" dirty="0">
                <a:latin typeface="Cambria" pitchFamily="18" charset="0"/>
                <a:cs typeface="Arial" pitchFamily="34" charset="0"/>
              </a:rPr>
              <a:t> </a:t>
            </a:r>
            <a:r>
              <a:rPr lang="ro-RO" sz="4200" i="1" dirty="0" err="1">
                <a:latin typeface="Cambria" pitchFamily="18" charset="0"/>
                <a:cs typeface="Arial" pitchFamily="34" charset="0"/>
              </a:rPr>
              <a:t>şi</a:t>
            </a:r>
            <a:r>
              <a:rPr lang="ro-RO" sz="4200" i="1" dirty="0">
                <a:latin typeface="Cambria" pitchFamily="18" charset="0"/>
                <a:cs typeface="Arial" pitchFamily="34" charset="0"/>
              </a:rPr>
              <a:t> </a:t>
            </a:r>
            <a:r>
              <a:rPr lang="ro-RO" sz="4200" i="1" dirty="0" err="1">
                <a:latin typeface="Cambria" pitchFamily="18" charset="0"/>
                <a:cs typeface="Arial" pitchFamily="34" charset="0"/>
              </a:rPr>
              <a:t>compensaţii</a:t>
            </a:r>
            <a:r>
              <a:rPr lang="ro-RO" sz="4200" i="1" dirty="0">
                <a:latin typeface="Cambria" pitchFamily="18" charset="0"/>
                <a:cs typeface="Arial" pitchFamily="34" charset="0"/>
              </a:rPr>
              <a:t> pentru </a:t>
            </a:r>
            <a:r>
              <a:rPr lang="ro-RO" sz="4200" i="1" dirty="0" err="1">
                <a:latin typeface="Cambria" pitchFamily="18" charset="0"/>
                <a:cs typeface="Arial" pitchFamily="34" charset="0"/>
              </a:rPr>
              <a:t>absolvenţii</a:t>
            </a:r>
            <a:r>
              <a:rPr lang="ro-RO" sz="4200" i="1" dirty="0">
                <a:latin typeface="Cambria" pitchFamily="18" charset="0"/>
                <a:cs typeface="Arial" pitchFamily="34" charset="0"/>
              </a:rPr>
              <a:t> </a:t>
            </a:r>
            <a:r>
              <a:rPr lang="ro-RO" sz="4200" i="1" dirty="0" err="1">
                <a:latin typeface="Cambria" pitchFamily="18" charset="0"/>
                <a:cs typeface="Arial" pitchFamily="34" charset="0"/>
              </a:rPr>
              <a:t>instituţiilor</a:t>
            </a:r>
            <a:r>
              <a:rPr lang="ro-RO" sz="4200" i="1" dirty="0">
                <a:latin typeface="Cambria" pitchFamily="18" charset="0"/>
                <a:cs typeface="Arial" pitchFamily="34" charset="0"/>
              </a:rPr>
              <a:t> de </a:t>
            </a:r>
            <a:r>
              <a:rPr lang="ro-RO" sz="4200" i="1" dirty="0" err="1">
                <a:latin typeface="Cambria" pitchFamily="18" charset="0"/>
                <a:cs typeface="Arial" pitchFamily="34" charset="0"/>
              </a:rPr>
              <a:t>învăţămînt</a:t>
            </a:r>
            <a:r>
              <a:rPr lang="ro-RO" sz="4200" i="1" dirty="0">
                <a:latin typeface="Cambria" pitchFamily="18" charset="0"/>
                <a:cs typeface="Arial" pitchFamily="34" charset="0"/>
              </a:rPr>
              <a:t> superior </a:t>
            </a:r>
            <a:r>
              <a:rPr lang="ro-RO" sz="4200" i="1" dirty="0" err="1">
                <a:latin typeface="Cambria" pitchFamily="18" charset="0"/>
                <a:cs typeface="Arial" pitchFamily="34" charset="0"/>
              </a:rPr>
              <a:t>şi</a:t>
            </a:r>
            <a:r>
              <a:rPr lang="ro-RO" sz="4200" i="1" dirty="0">
                <a:latin typeface="Cambria" pitchFamily="18" charset="0"/>
                <a:cs typeface="Arial" pitchFamily="34" charset="0"/>
              </a:rPr>
              <a:t> </a:t>
            </a:r>
            <a:r>
              <a:rPr lang="ro-RO" sz="4200" i="1" dirty="0" err="1">
                <a:latin typeface="Cambria" pitchFamily="18" charset="0"/>
                <a:cs typeface="Arial" pitchFamily="34" charset="0"/>
              </a:rPr>
              <a:t>postsecundar</a:t>
            </a:r>
            <a:r>
              <a:rPr lang="ro-RO" sz="4200" i="1" dirty="0">
                <a:latin typeface="Cambria" pitchFamily="18" charset="0"/>
                <a:cs typeface="Arial" pitchFamily="34" charset="0"/>
              </a:rPr>
              <a:t> pedagogic </a:t>
            </a:r>
          </a:p>
          <a:p>
            <a:pPr marL="514350" indent="-514350">
              <a:buAutoNum type="arabicPeriod"/>
            </a:pPr>
            <a:r>
              <a:rPr lang="ro-RO" sz="4200" i="1" dirty="0">
                <a:latin typeface="Cambria" pitchFamily="18" charset="0"/>
                <a:cs typeface="Arial" pitchFamily="34" charset="0"/>
              </a:rPr>
              <a:t>Compensarea diferenței de tarife la energia electrică și la gazele naturale</a:t>
            </a:r>
          </a:p>
          <a:p>
            <a:pPr marL="514350" indent="-514350">
              <a:buAutoNum type="arabicPeriod"/>
            </a:pPr>
            <a:r>
              <a:rPr lang="ro-RO" sz="4200" i="1" dirty="0">
                <a:latin typeface="Cambria" pitchFamily="18" charset="0"/>
                <a:cs typeface="Arial" pitchFamily="34" charset="0"/>
              </a:rPr>
              <a:t>Asigurarea financiară a copiilor plasați în serviciile </a:t>
            </a:r>
            <a:r>
              <a:rPr lang="ro-RO" sz="4200" i="1" dirty="0" smtClean="0">
                <a:latin typeface="Cambria" pitchFamily="18" charset="0"/>
                <a:cs typeface="Arial" pitchFamily="34" charset="0"/>
              </a:rPr>
              <a:t>sociale </a:t>
            </a:r>
          </a:p>
          <a:p>
            <a:pPr marL="514350" indent="-514350">
              <a:buAutoNum type="arabicPeriod"/>
            </a:pPr>
            <a:endParaRPr lang="ro-RO" sz="4200" i="1" dirty="0" smtClean="0">
              <a:latin typeface="Cambria" pitchFamily="18" charset="0"/>
              <a:cs typeface="Arial" pitchFamily="34" charset="0"/>
            </a:endParaRPr>
          </a:p>
          <a:p>
            <a:pPr marL="0" indent="0">
              <a:buNone/>
            </a:pPr>
            <a:r>
              <a:rPr lang="ro-RO" sz="4200" b="1" u="sng" dirty="0" smtClean="0">
                <a:latin typeface="Cambria" pitchFamily="18" charset="0"/>
                <a:cs typeface="Arial" pitchFamily="34" charset="0"/>
              </a:rPr>
              <a:t>II.Servicii sociale</a:t>
            </a:r>
          </a:p>
          <a:p>
            <a:pPr marL="514350" indent="-514350">
              <a:buAutoNum type="arabicPeriod"/>
            </a:pPr>
            <a:r>
              <a:rPr lang="en-US" sz="4200" i="1" dirty="0" smtClean="0">
                <a:latin typeface="Cambria" pitchFamily="18" charset="0"/>
                <a:cs typeface="Arial" pitchFamily="34" charset="0"/>
              </a:rPr>
              <a:t>Centre </a:t>
            </a:r>
            <a:r>
              <a:rPr lang="en-US" sz="4200" i="1" dirty="0">
                <a:latin typeface="Cambria" pitchFamily="18" charset="0"/>
                <a:cs typeface="Arial" pitchFamily="34" charset="0"/>
              </a:rPr>
              <a:t>de </a:t>
            </a:r>
            <a:r>
              <a:rPr lang="en-US" sz="4200" i="1" dirty="0" err="1">
                <a:latin typeface="Cambria" pitchFamily="18" charset="0"/>
                <a:cs typeface="Arial" pitchFamily="34" charset="0"/>
              </a:rPr>
              <a:t>reabilitare</a:t>
            </a:r>
            <a:r>
              <a:rPr lang="en-US" sz="4200" i="1" dirty="0">
                <a:latin typeface="Cambria" pitchFamily="18" charset="0"/>
                <a:cs typeface="Arial" pitchFamily="34" charset="0"/>
              </a:rPr>
              <a:t> a </a:t>
            </a:r>
            <a:r>
              <a:rPr lang="en-US" sz="4200" i="1" dirty="0" err="1">
                <a:latin typeface="Cambria" pitchFamily="18" charset="0"/>
                <a:cs typeface="Arial" pitchFamily="34" charset="0"/>
              </a:rPr>
              <a:t>victimelor</a:t>
            </a:r>
            <a:r>
              <a:rPr lang="en-US" sz="4200" i="1" dirty="0">
                <a:latin typeface="Cambria" pitchFamily="18" charset="0"/>
                <a:cs typeface="Arial" pitchFamily="34" charset="0"/>
              </a:rPr>
              <a:t> </a:t>
            </a:r>
            <a:r>
              <a:rPr lang="en-US" sz="4200" i="1" dirty="0" err="1">
                <a:latin typeface="Cambria" pitchFamily="18" charset="0"/>
                <a:cs typeface="Arial" pitchFamily="34" charset="0"/>
              </a:rPr>
              <a:t>violenţei</a:t>
            </a:r>
            <a:r>
              <a:rPr lang="en-US" sz="4200" i="1" dirty="0">
                <a:latin typeface="Cambria" pitchFamily="18" charset="0"/>
                <a:cs typeface="Arial" pitchFamily="34" charset="0"/>
              </a:rPr>
              <a:t> </a:t>
            </a:r>
            <a:r>
              <a:rPr lang="en-US" sz="4200" i="1" dirty="0" err="1">
                <a:latin typeface="Cambria" pitchFamily="18" charset="0"/>
                <a:cs typeface="Arial" pitchFamily="34" charset="0"/>
              </a:rPr>
              <a:t>în</a:t>
            </a:r>
            <a:r>
              <a:rPr lang="en-US" sz="4200" i="1" dirty="0">
                <a:latin typeface="Cambria" pitchFamily="18" charset="0"/>
                <a:cs typeface="Arial" pitchFamily="34" charset="0"/>
              </a:rPr>
              <a:t> </a:t>
            </a:r>
            <a:r>
              <a:rPr lang="en-US" sz="4200" i="1" dirty="0" err="1">
                <a:latin typeface="Cambria" pitchFamily="18" charset="0"/>
                <a:cs typeface="Arial" pitchFamily="34" charset="0"/>
              </a:rPr>
              <a:t>familie</a:t>
            </a:r>
            <a:endParaRPr lang="ro-MO" sz="4200" i="1" dirty="0">
              <a:latin typeface="Cambria" pitchFamily="18" charset="0"/>
              <a:cs typeface="Arial" pitchFamily="34" charset="0"/>
            </a:endParaRPr>
          </a:p>
          <a:p>
            <a:pPr marL="514350" lvl="0" indent="-514350">
              <a:buFont typeface="Arial" panose="020B0604020202020204" pitchFamily="34" charset="0"/>
              <a:buAutoNum type="arabicPeriod"/>
            </a:pPr>
            <a:r>
              <a:rPr lang="en-US" sz="4200" i="1" dirty="0">
                <a:latin typeface="Cambria" pitchFamily="18" charset="0"/>
                <a:cs typeface="Arial" pitchFamily="34" charset="0"/>
              </a:rPr>
              <a:t> </a:t>
            </a:r>
            <a:r>
              <a:rPr lang="vi-VN" sz="4200" i="1" dirty="0">
                <a:latin typeface="Cambria" pitchFamily="18" charset="0"/>
                <a:cs typeface="Arial" pitchFamily="34" charset="0"/>
              </a:rPr>
              <a:t>Centre de asistenţă şi protecţie a victimelor traficului de fiinţe umane</a:t>
            </a:r>
            <a:endParaRPr lang="en-US" sz="4200" i="1" dirty="0">
              <a:latin typeface="Cambria" pitchFamily="18" charset="0"/>
              <a:cs typeface="Arial" pitchFamily="34" charset="0"/>
            </a:endParaRPr>
          </a:p>
          <a:p>
            <a:pPr marL="514350" indent="-514350">
              <a:buAutoNum type="arabicPeriod"/>
            </a:pPr>
            <a:r>
              <a:rPr lang="en-US" sz="4200" i="1" dirty="0">
                <a:latin typeface="Cambria" pitchFamily="18" charset="0"/>
                <a:cs typeface="Arial" pitchFamily="34" charset="0"/>
              </a:rPr>
              <a:t>Centre </a:t>
            </a:r>
            <a:r>
              <a:rPr lang="en-US" sz="4200" i="1" dirty="0" err="1">
                <a:latin typeface="Cambria" pitchFamily="18" charset="0"/>
                <a:cs typeface="Arial" pitchFamily="34" charset="0"/>
              </a:rPr>
              <a:t>regionale</a:t>
            </a:r>
            <a:r>
              <a:rPr lang="en-US" sz="4200" i="1" dirty="0">
                <a:latin typeface="Cambria" pitchFamily="18" charset="0"/>
                <a:cs typeface="Arial" pitchFamily="34" charset="0"/>
              </a:rPr>
              <a:t>  HIV/SIDA</a:t>
            </a:r>
            <a:endParaRPr lang="ro-RO" sz="4200" i="1" dirty="0">
              <a:latin typeface="Cambria" pitchFamily="18" charset="0"/>
              <a:cs typeface="Arial" pitchFamily="34" charset="0"/>
            </a:endParaRPr>
          </a:p>
          <a:p>
            <a:pPr marL="514350" indent="-514350">
              <a:buAutoNum type="arabicPeriod"/>
            </a:pPr>
            <a:r>
              <a:rPr lang="ro-RO" sz="4200" i="1" dirty="0">
                <a:latin typeface="Cambria" pitchFamily="18" charset="0"/>
                <a:cs typeface="Arial" pitchFamily="34" charset="0"/>
              </a:rPr>
              <a:t>Serviciul de Mediator Comunitar</a:t>
            </a:r>
          </a:p>
          <a:p>
            <a:pPr>
              <a:buNone/>
            </a:pPr>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2</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44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14422"/>
            <a:ext cx="8229600" cy="642942"/>
          </a:xfrm>
        </p:spPr>
        <p:txBody>
          <a:bodyPr>
            <a:noAutofit/>
          </a:bodyPr>
          <a:lstStyle/>
          <a:p>
            <a:r>
              <a:rPr lang="ro-MD" sz="3000" b="1" dirty="0" smtClean="0">
                <a:latin typeface="Cambria" panose="02040503050406030204" pitchFamily="18" charset="0"/>
                <a:cs typeface="Arial" pitchFamily="34" charset="0"/>
              </a:rPr>
              <a:t>Compensații pentru serviciile de transport</a:t>
            </a:r>
            <a:endParaRPr lang="ru-RU" sz="30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28596" y="2000240"/>
            <a:ext cx="8229600" cy="4435996"/>
          </a:xfrm>
        </p:spPr>
        <p:txBody>
          <a:bodyPr>
            <a:normAutofit fontScale="62500" lnSpcReduction="20000"/>
          </a:bodyPr>
          <a:lstStyle/>
          <a:p>
            <a:pPr lvl="0" algn="just">
              <a:buNone/>
            </a:pPr>
            <a:endParaRPr lang="ro-RO" b="1" u="sng" dirty="0" smtClean="0"/>
          </a:p>
          <a:p>
            <a:pPr lvl="0" algn="just">
              <a:buNone/>
            </a:pPr>
            <a:r>
              <a:rPr lang="ro-RO" b="1" i="1" u="sng" dirty="0" smtClean="0">
                <a:latin typeface="Cambria" panose="02040503050406030204" pitchFamily="18" charset="0"/>
                <a:cs typeface="Arial" pitchFamily="34" charset="0"/>
              </a:rPr>
              <a:t>Baza legală</a:t>
            </a:r>
            <a:r>
              <a:rPr lang="en-US" i="1" u="sng" dirty="0" smtClean="0">
                <a:latin typeface="Cambria" panose="02040503050406030204" pitchFamily="18" charset="0"/>
                <a:cs typeface="Arial" pitchFamily="34" charset="0"/>
              </a:rPr>
              <a:t>:</a:t>
            </a:r>
            <a:r>
              <a:rPr lang="ro-RO" i="1" u="sng" dirty="0" smtClean="0">
                <a:latin typeface="Cambria" panose="02040503050406030204" pitchFamily="18" charset="0"/>
                <a:cs typeface="Arial" pitchFamily="34" charset="0"/>
              </a:rPr>
              <a:t> </a:t>
            </a:r>
            <a:r>
              <a:rPr lang="ro-RO" i="1" dirty="0" smtClean="0">
                <a:latin typeface="Cambria" panose="02040503050406030204" pitchFamily="18" charset="0"/>
                <a:cs typeface="Arial" pitchFamily="34" charset="0"/>
              </a:rPr>
              <a:t>Legea nr.60</a:t>
            </a:r>
            <a:r>
              <a:rPr lang="en-US" i="1" dirty="0" smtClean="0">
                <a:latin typeface="Cambria" panose="02040503050406030204" pitchFamily="18" charset="0"/>
                <a:cs typeface="Arial" pitchFamily="34" charset="0"/>
              </a:rPr>
              <a:t> </a:t>
            </a:r>
            <a:r>
              <a:rPr lang="ro-RO" i="1" dirty="0" smtClean="0">
                <a:latin typeface="Cambria" panose="02040503050406030204" pitchFamily="18" charset="0"/>
                <a:cs typeface="Arial" pitchFamily="34" charset="0"/>
              </a:rPr>
              <a:t>art.49 din 30.03.2012 privind incluziunea socială a persoanelor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H.G nr.</a:t>
            </a:r>
            <a:r>
              <a:rPr lang="vi-VN" i="1" dirty="0" smtClean="0">
                <a:latin typeface="Cambria" panose="02040503050406030204" pitchFamily="18" charset="0"/>
                <a:cs typeface="Arial" pitchFamily="34" charset="0"/>
              </a:rPr>
              <a:t> 1413 din 27.12.2016 ”Pentru aprobarea Regulamentului cu privire la modul de stabilire și plată a compensației pentru serviciile de transport</a:t>
            </a:r>
            <a:endParaRPr lang="ro-RO" i="1" dirty="0" smtClean="0">
              <a:latin typeface="Cambria" panose="02040503050406030204" pitchFamily="18" charset="0"/>
              <a:cs typeface="Arial" pitchFamily="34" charset="0"/>
            </a:endParaRPr>
          </a:p>
          <a:p>
            <a:pPr lvl="0" algn="just">
              <a:buNone/>
            </a:pPr>
            <a:endParaRPr lang="en-US" i="1" dirty="0" smtClean="0">
              <a:latin typeface="Cambria" panose="02040503050406030204" pitchFamily="18" charset="0"/>
              <a:cs typeface="Arial" pitchFamily="34" charset="0"/>
            </a:endParaRPr>
          </a:p>
          <a:p>
            <a:pPr>
              <a:buNone/>
            </a:pPr>
            <a:r>
              <a:rPr lang="en-US" b="1" i="1" u="sng" dirty="0" smtClean="0">
                <a:latin typeface="Cambria" panose="02040503050406030204" pitchFamily="18" charset="0"/>
                <a:cs typeface="Arial" pitchFamily="34" charset="0"/>
              </a:rPr>
              <a:t> P</a:t>
            </a:r>
            <a:r>
              <a:rPr lang="ro-RO" b="1" i="1" u="sng" dirty="0" err="1" smtClean="0">
                <a:latin typeface="Cambria" panose="02040503050406030204" pitchFamily="18" charset="0"/>
                <a:cs typeface="Arial" pitchFamily="34" charset="0"/>
              </a:rPr>
              <a:t>entru</a:t>
            </a:r>
            <a:r>
              <a:rPr lang="ro-RO" b="1" i="1" u="sng" dirty="0" smtClean="0">
                <a:latin typeface="Cambria" panose="02040503050406030204" pitchFamily="18" charset="0"/>
                <a:cs typeface="Arial" pitchFamily="34" charset="0"/>
              </a:rPr>
              <a:t> beneficiarii APL</a:t>
            </a:r>
            <a:endParaRPr lang="en-US" b="1" i="1" u="sng" dirty="0" smtClean="0">
              <a:latin typeface="Cambria" panose="02040503050406030204" pitchFamily="18" charset="0"/>
              <a:cs typeface="Arial" pitchFamily="34" charset="0"/>
            </a:endParaRPr>
          </a:p>
          <a:p>
            <a:r>
              <a:rPr lang="ro-RO" i="1" dirty="0" smtClean="0">
                <a:latin typeface="Cambria" panose="02040503050406030204" pitchFamily="18" charset="0"/>
                <a:cs typeface="Arial" pitchFamily="34" charset="0"/>
              </a:rPr>
              <a:t>  - 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severe şi copii cu </a:t>
            </a:r>
            <a:r>
              <a:rPr lang="ro-RO" i="1" dirty="0" err="1" smtClean="0">
                <a:latin typeface="Cambria" panose="02040503050406030204" pitchFamily="18" charset="0"/>
                <a:cs typeface="Arial" pitchFamily="34" charset="0"/>
              </a:rPr>
              <a:t>dizabilităţi</a:t>
            </a:r>
            <a:r>
              <a:rPr lang="ro-RO" i="1" dirty="0" smtClean="0">
                <a:latin typeface="Cambria" panose="02040503050406030204" pitchFamily="18" charset="0"/>
                <a:cs typeface="Arial" pitchFamily="34" charset="0"/>
              </a:rPr>
              <a:t>, precum şi persoanelor care însoţesc o persoană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severă sau un copil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a:t>
            </a:r>
            <a:r>
              <a:rPr lang="ro-RO" b="1" i="1" dirty="0" smtClean="0">
                <a:latin typeface="Cambria" panose="02040503050406030204" pitchFamily="18" charset="0"/>
                <a:cs typeface="Arial" pitchFamily="34" charset="0"/>
              </a:rPr>
              <a:t>138 lei /trimestrial</a:t>
            </a:r>
            <a:r>
              <a:rPr lang="ro-RO" i="1" dirty="0" smtClean="0">
                <a:latin typeface="Cambria" panose="02040503050406030204" pitchFamily="18" charset="0"/>
                <a:cs typeface="Arial" pitchFamily="34" charset="0"/>
              </a:rPr>
              <a:t>,</a:t>
            </a:r>
          </a:p>
          <a:p>
            <a:r>
              <a:rPr lang="ro-RO" i="1" dirty="0" smtClean="0">
                <a:latin typeface="Cambria" panose="02040503050406030204" pitchFamily="18" charset="0"/>
                <a:cs typeface="Arial" pitchFamily="34" charset="0"/>
              </a:rPr>
              <a:t>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accentuate - </a:t>
            </a:r>
            <a:r>
              <a:rPr lang="ro-RO" b="1" i="1" dirty="0" smtClean="0">
                <a:latin typeface="Cambria" panose="02040503050406030204" pitchFamily="18" charset="0"/>
                <a:cs typeface="Arial" pitchFamily="34" charset="0"/>
              </a:rPr>
              <a:t>69 lei /trimestrial,</a:t>
            </a:r>
            <a:endParaRPr lang="en-US" b="1" i="1" dirty="0" smtClean="0">
              <a:latin typeface="Cambria" panose="02040503050406030204" pitchFamily="18" charset="0"/>
              <a:cs typeface="Arial" pitchFamily="34" charset="0"/>
            </a:endParaRPr>
          </a:p>
          <a:p>
            <a:r>
              <a:rPr lang="ro-RO" i="1" dirty="0" smtClean="0">
                <a:latin typeface="Cambria" panose="02040503050406030204" pitchFamily="18" charset="0"/>
                <a:cs typeface="Arial" pitchFamily="34" charset="0"/>
              </a:rPr>
              <a:t> Suplimentar la mărimile compensației menționate - persoanele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(inclusiv copii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a:t>
            </a:r>
            <a:r>
              <a:rPr lang="ro-RO" i="1" dirty="0" err="1" smtClean="0">
                <a:latin typeface="Cambria" panose="02040503050406030204" pitchFamily="18" charset="0"/>
                <a:cs typeface="Arial" pitchFamily="34" charset="0"/>
              </a:rPr>
              <a:t>pînă</a:t>
            </a:r>
            <a:r>
              <a:rPr lang="ro-RO" i="1" dirty="0" smtClean="0">
                <a:latin typeface="Cambria" panose="02040503050406030204" pitchFamily="18" charset="0"/>
                <a:cs typeface="Arial" pitchFamily="34" charset="0"/>
              </a:rPr>
              <a:t> la 18 </a:t>
            </a:r>
            <a:r>
              <a:rPr lang="ro-RO" i="1" dirty="0" err="1" smtClean="0">
                <a:latin typeface="Cambria" panose="02040503050406030204" pitchFamily="18" charset="0"/>
                <a:cs typeface="Arial" pitchFamily="34" charset="0"/>
              </a:rPr>
              <a:t>ani-</a:t>
            </a:r>
            <a:r>
              <a:rPr lang="ro-RO" i="1" dirty="0" smtClean="0">
                <a:latin typeface="Cambria" panose="02040503050406030204" pitchFamily="18" charset="0"/>
                <a:cs typeface="Arial" pitchFamily="34" charset="0"/>
              </a:rPr>
              <a:t> beneficiază de supliment în mărime de  </a:t>
            </a:r>
            <a:r>
              <a:rPr lang="ro-RO" b="1" i="1" dirty="0" smtClean="0">
                <a:latin typeface="Cambria" panose="02040503050406030204" pitchFamily="18" charset="0"/>
                <a:cs typeface="Arial" pitchFamily="34" charset="0"/>
              </a:rPr>
              <a:t>200 lei/trimestrial</a:t>
            </a:r>
            <a:endParaRPr lang="en-US" b="1" i="1" dirty="0" smtClean="0">
              <a:latin typeface="Cambria" panose="02040503050406030204" pitchFamily="18" charset="0"/>
              <a:cs typeface="Arial" pitchFamily="34" charset="0"/>
            </a:endParaRPr>
          </a:p>
          <a:p>
            <a:pPr lvl="0" algn="just">
              <a:buNone/>
            </a:pPr>
            <a:endParaRPr lang="ro-RO" i="1" dirty="0" smtClean="0">
              <a:latin typeface="Cambria" panose="02040503050406030204" pitchFamily="18" charset="0"/>
            </a:endParaRPr>
          </a:p>
          <a:p>
            <a:pPr>
              <a:buNone/>
            </a:pPr>
            <a:endParaRPr lang="ro-RO" i="1" dirty="0" smtClean="0">
              <a:latin typeface="Cambria" panose="02040503050406030204" pitchFamily="18" charset="0"/>
            </a:endParaRPr>
          </a:p>
          <a:p>
            <a:pPr algn="just"/>
            <a:endParaRPr lang="en-US" i="1" dirty="0" smtClean="0">
              <a:latin typeface="Cambria" panose="02040503050406030204" pitchFamily="18"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3</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2" name="Заголовок 11"/>
          <p:cNvSpPr>
            <a:spLocks noGrp="1"/>
          </p:cNvSpPr>
          <p:nvPr>
            <p:ph type="title"/>
          </p:nvPr>
        </p:nvSpPr>
        <p:spPr>
          <a:xfrm>
            <a:off x="539552" y="1163592"/>
            <a:ext cx="8229600" cy="642942"/>
          </a:xfrm>
        </p:spPr>
        <p:txBody>
          <a:bodyPr>
            <a:noAutofit/>
          </a:bodyPr>
          <a:lstStyle/>
          <a:p>
            <a:r>
              <a:rPr lang="ro-RO" sz="3000" b="1" dirty="0" smtClean="0">
                <a:latin typeface="Cambria" panose="02040503050406030204" pitchFamily="18" charset="0"/>
                <a:cs typeface="Arial" pitchFamily="34" charset="0"/>
              </a:rPr>
              <a:t>Pentru beneficiarii municipiul Chișinău</a:t>
            </a:r>
            <a:r>
              <a:rPr lang="en-US" sz="3000" dirty="0" smtClean="0">
                <a:latin typeface="Cambria" panose="02040503050406030204" pitchFamily="18" charset="0"/>
                <a:cs typeface="Arial" pitchFamily="34" charset="0"/>
              </a:rPr>
              <a:t/>
            </a:r>
            <a:br>
              <a:rPr lang="en-US" sz="3000" dirty="0" smtClean="0">
                <a:latin typeface="Cambria" panose="02040503050406030204" pitchFamily="18" charset="0"/>
                <a:cs typeface="Arial" pitchFamily="34" charset="0"/>
              </a:rPr>
            </a:br>
            <a:endParaRPr lang="en-US" sz="3000" dirty="0">
              <a:latin typeface="Cambria" panose="02040503050406030204" pitchFamily="18" charset="0"/>
              <a:cs typeface="Arial" pitchFamily="34" charset="0"/>
            </a:endParaRPr>
          </a:p>
        </p:txBody>
      </p:sp>
      <p:sp>
        <p:nvSpPr>
          <p:cNvPr id="13" name="Содержимое 12"/>
          <p:cNvSpPr>
            <a:spLocks noGrp="1"/>
          </p:cNvSpPr>
          <p:nvPr>
            <p:ph idx="1"/>
          </p:nvPr>
        </p:nvSpPr>
        <p:spPr>
          <a:xfrm>
            <a:off x="457200" y="1772816"/>
            <a:ext cx="8229600" cy="4353347"/>
          </a:xfrm>
        </p:spPr>
        <p:txBody>
          <a:bodyPr>
            <a:normAutofit fontScale="92500" lnSpcReduction="20000"/>
          </a:bodyPr>
          <a:lstStyle/>
          <a:p>
            <a:r>
              <a:rPr lang="ro-RO" i="1" dirty="0" smtClean="0">
                <a:latin typeface="Cambria" panose="02040503050406030204" pitchFamily="18" charset="0"/>
                <a:cs typeface="Arial" pitchFamily="34" charset="0"/>
              </a:rPr>
              <a:t> </a:t>
            </a:r>
            <a:r>
              <a:rPr lang="ro-RO" sz="3000" i="1" dirty="0" smtClean="0">
                <a:latin typeface="Cambria" panose="02040503050406030204" pitchFamily="18" charset="0"/>
                <a:cs typeface="Arial" pitchFamily="34" charset="0"/>
              </a:rPr>
              <a:t>- persoane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severe şi copii cu </a:t>
            </a:r>
            <a:r>
              <a:rPr lang="ro-RO" sz="3000" i="1" dirty="0" err="1" smtClean="0">
                <a:latin typeface="Cambria" panose="02040503050406030204" pitchFamily="18" charset="0"/>
                <a:cs typeface="Arial" pitchFamily="34" charset="0"/>
              </a:rPr>
              <a:t>dizabilităţi</a:t>
            </a:r>
            <a:r>
              <a:rPr lang="ro-RO" sz="3000" i="1" dirty="0" smtClean="0">
                <a:latin typeface="Cambria" panose="02040503050406030204" pitchFamily="18" charset="0"/>
                <a:cs typeface="Arial" pitchFamily="34" charset="0"/>
              </a:rPr>
              <a:t>, precum şi persoanelor care însoţesc o persoană cu </a:t>
            </a:r>
            <a:r>
              <a:rPr lang="ro-RO" sz="3000" i="1" dirty="0" err="1" smtClean="0">
                <a:latin typeface="Cambria" panose="02040503050406030204" pitchFamily="18" charset="0"/>
                <a:cs typeface="Arial" pitchFamily="34" charset="0"/>
              </a:rPr>
              <a:t>dizabilitate</a:t>
            </a:r>
            <a:r>
              <a:rPr lang="ro-RO" sz="3000" i="1" dirty="0" smtClean="0">
                <a:latin typeface="Cambria" panose="02040503050406030204" pitchFamily="18" charset="0"/>
                <a:cs typeface="Arial" pitchFamily="34" charset="0"/>
              </a:rPr>
              <a:t> severă sau un copil cu </a:t>
            </a:r>
            <a:r>
              <a:rPr lang="ro-RO" sz="3000" i="1" dirty="0" err="1" smtClean="0">
                <a:latin typeface="Cambria" panose="02040503050406030204" pitchFamily="18" charset="0"/>
                <a:cs typeface="Arial" pitchFamily="34" charset="0"/>
              </a:rPr>
              <a:t>dizabilitate</a:t>
            </a:r>
            <a:r>
              <a:rPr lang="ro-RO" sz="3000" i="1" dirty="0" smtClean="0">
                <a:latin typeface="Cambria" panose="02040503050406030204" pitchFamily="18" charset="0"/>
                <a:cs typeface="Arial" pitchFamily="34" charset="0"/>
              </a:rPr>
              <a:t> -</a:t>
            </a:r>
            <a:r>
              <a:rPr lang="ro-RO" sz="3000" b="1" i="1" dirty="0" smtClean="0">
                <a:latin typeface="Cambria" panose="02040503050406030204" pitchFamily="18" charset="0"/>
                <a:cs typeface="Arial" pitchFamily="34" charset="0"/>
              </a:rPr>
              <a:t>360 lei /trimestrial</a:t>
            </a:r>
            <a:r>
              <a:rPr lang="ro-RO" sz="3000" i="1" dirty="0" smtClean="0">
                <a:latin typeface="Cambria" panose="02040503050406030204" pitchFamily="18" charset="0"/>
                <a:cs typeface="Arial" pitchFamily="34" charset="0"/>
              </a:rPr>
              <a:t>,</a:t>
            </a:r>
          </a:p>
          <a:p>
            <a:r>
              <a:rPr lang="ro-RO" sz="3000" i="1" dirty="0" smtClean="0">
                <a:latin typeface="Cambria" panose="02040503050406030204" pitchFamily="18" charset="0"/>
                <a:cs typeface="Arial" pitchFamily="34" charset="0"/>
              </a:rPr>
              <a:t>persoane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accentuate - </a:t>
            </a:r>
            <a:r>
              <a:rPr lang="ro-RO" sz="3000" b="1" i="1" dirty="0" smtClean="0">
                <a:latin typeface="Cambria" panose="02040503050406030204" pitchFamily="18" charset="0"/>
                <a:cs typeface="Arial" pitchFamily="34" charset="0"/>
              </a:rPr>
              <a:t>180 lei /trimestrial,</a:t>
            </a:r>
            <a:endParaRPr lang="en-US" sz="3000" b="1" i="1" dirty="0" smtClean="0">
              <a:latin typeface="Cambria" panose="02040503050406030204" pitchFamily="18" charset="0"/>
              <a:cs typeface="Arial" pitchFamily="34" charset="0"/>
            </a:endParaRPr>
          </a:p>
          <a:p>
            <a:r>
              <a:rPr lang="ro-RO" sz="3000" i="1" dirty="0" smtClean="0">
                <a:latin typeface="Cambria" panose="02040503050406030204" pitchFamily="18" charset="0"/>
                <a:cs typeface="Arial" pitchFamily="34" charset="0"/>
              </a:rPr>
              <a:t> Suplimentar la mărimile compensației menționate - persoanele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locomotorii (inclusiv copii cu </a:t>
            </a:r>
            <a:r>
              <a:rPr lang="ro-RO" sz="3000" i="1" dirty="0" err="1" smtClean="0">
                <a:latin typeface="Cambria" panose="02040503050406030204" pitchFamily="18" charset="0"/>
                <a:cs typeface="Arial" pitchFamily="34" charset="0"/>
              </a:rPr>
              <a:t>dizabilități</a:t>
            </a:r>
            <a:r>
              <a:rPr lang="ro-RO" sz="3000" i="1" dirty="0" smtClean="0">
                <a:latin typeface="Cambria" panose="02040503050406030204" pitchFamily="18" charset="0"/>
                <a:cs typeface="Arial" pitchFamily="34" charset="0"/>
              </a:rPr>
              <a:t> locomotorii </a:t>
            </a:r>
            <a:r>
              <a:rPr lang="ro-RO" sz="3000" i="1" dirty="0" err="1" smtClean="0">
                <a:latin typeface="Cambria" panose="02040503050406030204" pitchFamily="18" charset="0"/>
                <a:cs typeface="Arial" pitchFamily="34" charset="0"/>
              </a:rPr>
              <a:t>pînă</a:t>
            </a:r>
            <a:r>
              <a:rPr lang="ro-RO" sz="3000" i="1" dirty="0" smtClean="0">
                <a:latin typeface="Cambria" panose="02040503050406030204" pitchFamily="18" charset="0"/>
                <a:cs typeface="Arial" pitchFamily="34" charset="0"/>
              </a:rPr>
              <a:t> la 18 </a:t>
            </a:r>
            <a:r>
              <a:rPr lang="ro-RO" sz="3000" i="1" dirty="0" err="1" smtClean="0">
                <a:latin typeface="Cambria" panose="02040503050406030204" pitchFamily="18" charset="0"/>
                <a:cs typeface="Arial" pitchFamily="34" charset="0"/>
              </a:rPr>
              <a:t>ani-</a:t>
            </a:r>
            <a:r>
              <a:rPr lang="ro-RO" sz="3000" i="1" dirty="0" smtClean="0">
                <a:latin typeface="Cambria" panose="02040503050406030204" pitchFamily="18" charset="0"/>
                <a:cs typeface="Arial" pitchFamily="34" charset="0"/>
              </a:rPr>
              <a:t> beneficiază de supliment în mărime de  </a:t>
            </a:r>
            <a:r>
              <a:rPr lang="ro-RO" sz="3000" b="1" i="1" dirty="0" smtClean="0">
                <a:latin typeface="Cambria" panose="02040503050406030204" pitchFamily="18" charset="0"/>
                <a:cs typeface="Arial" pitchFamily="34" charset="0"/>
              </a:rPr>
              <a:t>200 lei/trimestrial</a:t>
            </a:r>
            <a:endParaRPr lang="en-US" sz="3000" b="1" i="1" dirty="0" smtClean="0">
              <a:latin typeface="Cambria" panose="02040503050406030204" pitchFamily="18" charset="0"/>
              <a:cs typeface="Arial" pitchFamily="34" charset="0"/>
            </a:endParaRPr>
          </a:p>
          <a:p>
            <a:endParaRPr lang="en-US"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4</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1214422"/>
            <a:ext cx="8229600" cy="928694"/>
          </a:xfrm>
        </p:spPr>
        <p:txBody>
          <a:bodyPr>
            <a:noAutofit/>
          </a:bodyPr>
          <a:lstStyle/>
          <a:p>
            <a:r>
              <a:rPr lang="ro-RO" sz="3000" b="1" dirty="0" smtClean="0">
                <a:latin typeface="Cambria" panose="02040503050406030204" pitchFamily="18" charset="0"/>
                <a:cs typeface="Arial" pitchFamily="34" charset="0"/>
              </a:rPr>
              <a:t>Pentru beneficiarii municipiul Bălți</a:t>
            </a:r>
            <a:endParaRPr lang="ru-RU" sz="3000"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2071678"/>
            <a:ext cx="8229600" cy="4054485"/>
          </a:xfrm>
        </p:spPr>
        <p:txBody>
          <a:bodyPr>
            <a:normAutofit fontScale="77500" lnSpcReduction="20000"/>
          </a:bodyPr>
          <a:lstStyle/>
          <a:p>
            <a:r>
              <a:rPr lang="ro-RO" i="1" dirty="0" smtClean="0">
                <a:latin typeface="Cambria" panose="02040503050406030204" pitchFamily="18" charset="0"/>
                <a:cs typeface="Arial" pitchFamily="34" charset="0"/>
              </a:rPr>
              <a:t> 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severe şi copii cu </a:t>
            </a:r>
            <a:r>
              <a:rPr lang="ro-RO" i="1" dirty="0" err="1" smtClean="0">
                <a:latin typeface="Cambria" panose="02040503050406030204" pitchFamily="18" charset="0"/>
                <a:cs typeface="Arial" pitchFamily="34" charset="0"/>
              </a:rPr>
              <a:t>dizabilităţi</a:t>
            </a:r>
            <a:r>
              <a:rPr lang="ro-RO" i="1" dirty="0" smtClean="0">
                <a:latin typeface="Cambria" panose="02040503050406030204" pitchFamily="18" charset="0"/>
                <a:cs typeface="Arial" pitchFamily="34" charset="0"/>
              </a:rPr>
              <a:t>, precum şi persoanelor care însoţesc o persoană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severă sau un copil cu </a:t>
            </a:r>
            <a:r>
              <a:rPr lang="ro-RO" i="1" dirty="0" err="1" smtClean="0">
                <a:latin typeface="Cambria" panose="02040503050406030204" pitchFamily="18" charset="0"/>
                <a:cs typeface="Arial" pitchFamily="34" charset="0"/>
              </a:rPr>
              <a:t>dizabilitate</a:t>
            </a:r>
            <a:r>
              <a:rPr lang="ro-RO" i="1" dirty="0" smtClean="0">
                <a:latin typeface="Cambria" panose="02040503050406030204" pitchFamily="18" charset="0"/>
                <a:cs typeface="Arial" pitchFamily="34" charset="0"/>
              </a:rPr>
              <a:t> -</a:t>
            </a:r>
            <a:r>
              <a:rPr lang="ro-RO" b="1" i="1" dirty="0" smtClean="0">
                <a:latin typeface="Cambria" panose="02040503050406030204" pitchFamily="18" charset="0"/>
                <a:cs typeface="Arial" pitchFamily="34" charset="0"/>
              </a:rPr>
              <a:t>270 lei /trimestrial</a:t>
            </a:r>
            <a:r>
              <a:rPr lang="ro-RO" i="1" dirty="0" smtClean="0">
                <a:latin typeface="Cambria" panose="02040503050406030204" pitchFamily="18" charset="0"/>
                <a:cs typeface="Arial" pitchFamily="34" charset="0"/>
              </a:rPr>
              <a:t>,</a:t>
            </a:r>
          </a:p>
          <a:p>
            <a:r>
              <a:rPr lang="ro-RO" i="1" dirty="0" smtClean="0">
                <a:latin typeface="Cambria" panose="02040503050406030204" pitchFamily="18" charset="0"/>
                <a:cs typeface="Arial" pitchFamily="34" charset="0"/>
              </a:rPr>
              <a:t>persoane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accentuate - </a:t>
            </a:r>
            <a:r>
              <a:rPr lang="ro-RO" b="1" i="1" dirty="0" smtClean="0">
                <a:latin typeface="Cambria" panose="02040503050406030204" pitchFamily="18" charset="0"/>
                <a:cs typeface="Arial" pitchFamily="34" charset="0"/>
              </a:rPr>
              <a:t>135 lei /trimestrial,</a:t>
            </a:r>
            <a:endParaRPr lang="en-US" b="1" i="1" dirty="0" smtClean="0">
              <a:latin typeface="Cambria" panose="02040503050406030204" pitchFamily="18" charset="0"/>
              <a:cs typeface="Arial" pitchFamily="34" charset="0"/>
            </a:endParaRPr>
          </a:p>
          <a:p>
            <a:r>
              <a:rPr lang="ro-RO" i="1" dirty="0" smtClean="0">
                <a:latin typeface="Cambria" panose="02040503050406030204" pitchFamily="18" charset="0"/>
                <a:cs typeface="Arial" pitchFamily="34" charset="0"/>
              </a:rPr>
              <a:t> Suplimentar la mărimile compensației menționate - persoanele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(inclusiv copii cu </a:t>
            </a:r>
            <a:r>
              <a:rPr lang="ro-RO" i="1" dirty="0" err="1" smtClean="0">
                <a:latin typeface="Cambria" panose="02040503050406030204" pitchFamily="18" charset="0"/>
                <a:cs typeface="Arial" pitchFamily="34" charset="0"/>
              </a:rPr>
              <a:t>dizabilități</a:t>
            </a:r>
            <a:r>
              <a:rPr lang="ro-RO" i="1" dirty="0" smtClean="0">
                <a:latin typeface="Cambria" panose="02040503050406030204" pitchFamily="18" charset="0"/>
                <a:cs typeface="Arial" pitchFamily="34" charset="0"/>
              </a:rPr>
              <a:t> locomotorii </a:t>
            </a:r>
            <a:r>
              <a:rPr lang="ro-RO" i="1" dirty="0" err="1" smtClean="0">
                <a:latin typeface="Cambria" panose="02040503050406030204" pitchFamily="18" charset="0"/>
                <a:cs typeface="Arial" pitchFamily="34" charset="0"/>
              </a:rPr>
              <a:t>pînă</a:t>
            </a:r>
            <a:r>
              <a:rPr lang="ro-RO" i="1" dirty="0" smtClean="0">
                <a:latin typeface="Cambria" panose="02040503050406030204" pitchFamily="18" charset="0"/>
                <a:cs typeface="Arial" pitchFamily="34" charset="0"/>
              </a:rPr>
              <a:t> la 18 </a:t>
            </a:r>
            <a:r>
              <a:rPr lang="ro-RO" i="1" dirty="0" err="1" smtClean="0">
                <a:latin typeface="Cambria" panose="02040503050406030204" pitchFamily="18" charset="0"/>
                <a:cs typeface="Arial" pitchFamily="34" charset="0"/>
              </a:rPr>
              <a:t>ani-</a:t>
            </a:r>
            <a:r>
              <a:rPr lang="ro-RO" i="1" dirty="0" smtClean="0">
                <a:latin typeface="Cambria" panose="02040503050406030204" pitchFamily="18" charset="0"/>
                <a:cs typeface="Arial" pitchFamily="34" charset="0"/>
              </a:rPr>
              <a:t> beneficiază de supliment în mărime de  </a:t>
            </a:r>
            <a:r>
              <a:rPr lang="ro-RO" b="1" i="1" dirty="0" smtClean="0">
                <a:latin typeface="Cambria" panose="02040503050406030204" pitchFamily="18" charset="0"/>
                <a:cs typeface="Arial" pitchFamily="34" charset="0"/>
              </a:rPr>
              <a:t>200 lei/trimestrial</a:t>
            </a:r>
          </a:p>
          <a:p>
            <a:endParaRPr lang="en-US" b="1" i="1" dirty="0" smtClean="0">
              <a:latin typeface="Cambria" panose="02040503050406030204" pitchFamily="18" charset="0"/>
              <a:cs typeface="Arial" pitchFamily="34" charset="0"/>
            </a:endParaRPr>
          </a:p>
          <a:p>
            <a:r>
              <a:rPr lang="ro-RO" b="1" i="1" dirty="0" smtClean="0">
                <a:latin typeface="Cambria" panose="02040503050406030204" pitchFamily="18" charset="0"/>
                <a:cs typeface="Arial" pitchFamily="34" charset="0"/>
              </a:rPr>
              <a:t>Aprobat  2019  – </a:t>
            </a:r>
            <a:r>
              <a:rPr lang="ro-MD" b="1" i="1" dirty="0" smtClean="0">
                <a:latin typeface="Cambria" panose="02040503050406030204" pitchFamily="18" charset="0"/>
                <a:cs typeface="Arial" pitchFamily="34" charset="0"/>
              </a:rPr>
              <a:t>78665,4</a:t>
            </a:r>
            <a:r>
              <a:rPr lang="ro-RO" b="1" i="1" dirty="0" smtClean="0">
                <a:latin typeface="Cambria" panose="02040503050406030204" pitchFamily="18" charset="0"/>
                <a:cs typeface="Arial" pitchFamily="34" charset="0"/>
              </a:rPr>
              <a:t> mii lei, </a:t>
            </a:r>
            <a:r>
              <a:rPr lang="en-US" b="1" i="1" dirty="0" smtClean="0">
                <a:latin typeface="Cambria" panose="02040503050406030204" pitchFamily="18" charset="0"/>
                <a:cs typeface="Arial" pitchFamily="34" charset="0"/>
              </a:rPr>
              <a:t> </a:t>
            </a:r>
            <a:endParaRPr lang="ro-RO" b="1" i="1" dirty="0" smtClean="0">
              <a:latin typeface="Cambria" panose="02040503050406030204" pitchFamily="18" charset="0"/>
              <a:cs typeface="Arial" pitchFamily="34" charset="0"/>
            </a:endParaRPr>
          </a:p>
          <a:p>
            <a:pPr>
              <a:buNone/>
            </a:pPr>
            <a:endParaRPr lang="ro-RO" b="1" i="1" dirty="0" smtClean="0">
              <a:latin typeface="Cambria" panose="02040503050406030204" pitchFamily="18" charset="0"/>
              <a:cs typeface="Arial" pitchFamily="34" charset="0"/>
            </a:endParaRPr>
          </a:p>
          <a:p>
            <a:pPr algn="just"/>
            <a:endParaRPr lang="en-US" i="1" dirty="0" smtClean="0">
              <a:latin typeface="Cambria" panose="02040503050406030204" pitchFamily="18" charset="0"/>
            </a:endParaRPr>
          </a:p>
          <a:p>
            <a:pPr algn="just"/>
            <a:endParaRPr lang="en-US" i="1" dirty="0" smtClean="0">
              <a:latin typeface="Cambria" panose="02040503050406030204" pitchFamily="18"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5</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10498" y="1428736"/>
            <a:ext cx="8229600" cy="642942"/>
          </a:xfrm>
        </p:spPr>
        <p:txBody>
          <a:bodyPr>
            <a:noAutofit/>
          </a:bodyPr>
          <a:lstStyle/>
          <a:p>
            <a:r>
              <a:rPr lang="ro-MD" sz="3000" b="1" dirty="0" smtClean="0">
                <a:latin typeface="Cambria" panose="02040503050406030204" pitchFamily="18" charset="0"/>
                <a:cs typeface="Arial" pitchFamily="34" charset="0"/>
              </a:rPr>
              <a:t>2. </a:t>
            </a:r>
            <a:r>
              <a:rPr lang="en-US" sz="3000" b="1" dirty="0" err="1" smtClean="0">
                <a:latin typeface="Cambria" panose="02040503050406030204" pitchFamily="18" charset="0"/>
                <a:cs typeface="Arial" pitchFamily="34" charset="0"/>
              </a:rPr>
              <a:t>Indemni</a:t>
            </a:r>
            <a:r>
              <a:rPr lang="ro-RO" sz="3000" b="1" dirty="0" err="1" smtClean="0">
                <a:latin typeface="Cambria" panose="02040503050406030204" pitchFamily="18" charset="0"/>
                <a:cs typeface="Arial" pitchFamily="34" charset="0"/>
              </a:rPr>
              <a:t>zaţiile</a:t>
            </a:r>
            <a:r>
              <a:rPr lang="ro-RO" sz="3000" b="1" dirty="0" smtClean="0">
                <a:latin typeface="Cambria" panose="02040503050406030204" pitchFamily="18" charset="0"/>
                <a:cs typeface="Arial" pitchFamily="34" charset="0"/>
              </a:rPr>
              <a:t> pentru copii adoptaţi şi cei aflaţi sub tutelă/curatelă</a:t>
            </a:r>
            <a:r>
              <a:rPr lang="ro-RO" sz="3000" b="1" dirty="0" smtClean="0">
                <a:latin typeface="Cambria" panose="02040503050406030204" pitchFamily="18" charset="0"/>
              </a:rPr>
              <a:t/>
            </a:r>
            <a:br>
              <a:rPr lang="ro-RO" sz="3000" b="1" dirty="0" smtClean="0">
                <a:latin typeface="Cambria" panose="02040503050406030204" pitchFamily="18" charset="0"/>
              </a:rPr>
            </a:br>
            <a:endParaRPr lang="ru-RU" sz="3000" dirty="0">
              <a:latin typeface="Cambria" panose="02040503050406030204" pitchFamily="18" charset="0"/>
            </a:endParaRPr>
          </a:p>
        </p:txBody>
      </p:sp>
      <p:sp>
        <p:nvSpPr>
          <p:cNvPr id="14" name="Содержимое 13"/>
          <p:cNvSpPr>
            <a:spLocks noGrp="1"/>
          </p:cNvSpPr>
          <p:nvPr>
            <p:ph idx="1"/>
          </p:nvPr>
        </p:nvSpPr>
        <p:spPr>
          <a:xfrm>
            <a:off x="428596" y="2071678"/>
            <a:ext cx="8229600" cy="4054485"/>
          </a:xfrm>
        </p:spPr>
        <p:txBody>
          <a:bodyPr>
            <a:normAutofit fontScale="92500"/>
          </a:bodyPr>
          <a:lstStyle/>
          <a:p>
            <a:pPr>
              <a:buNone/>
            </a:pPr>
            <a:r>
              <a:rPr lang="ro-RO" sz="2800" b="1" i="1" u="sng" dirty="0" smtClean="0">
                <a:latin typeface="Cambria" panose="02040503050406030204" pitchFamily="18" charset="0"/>
                <a:cs typeface="Arial" pitchFamily="34" charset="0"/>
              </a:rPr>
              <a:t>Baza legală</a:t>
            </a:r>
            <a:r>
              <a:rPr lang="en-US" sz="2800" b="1" i="1" dirty="0" smtClean="0">
                <a:latin typeface="Cambria" panose="02040503050406030204" pitchFamily="18" charset="0"/>
                <a:cs typeface="Arial" pitchFamily="34" charset="0"/>
              </a:rPr>
              <a:t>:</a:t>
            </a:r>
            <a:r>
              <a:rPr lang="en-US" sz="2800" b="1" i="1" dirty="0" err="1" smtClean="0">
                <a:latin typeface="Cambria" panose="02040503050406030204" pitchFamily="18" charset="0"/>
                <a:cs typeface="Arial" pitchFamily="34" charset="0"/>
              </a:rPr>
              <a:t>Legea</a:t>
            </a:r>
            <a:r>
              <a:rPr lang="ro-MO" sz="2800" b="1" i="1" dirty="0" smtClean="0">
                <a:latin typeface="Cambria" panose="02040503050406030204" pitchFamily="18" charset="0"/>
                <a:cs typeface="Arial" pitchFamily="34" charset="0"/>
              </a:rPr>
              <a:t> nr.140 din 14 iunie 2013</a:t>
            </a:r>
            <a:r>
              <a:rPr lang="en-US" sz="2800" b="1" i="1" dirty="0" smtClean="0">
                <a:latin typeface="Cambria" panose="02040503050406030204" pitchFamily="18" charset="0"/>
                <a:cs typeface="Arial" pitchFamily="34" charset="0"/>
              </a:rPr>
              <a:t> </a:t>
            </a:r>
            <a:r>
              <a:rPr lang="ro-RO" sz="2800" b="1" i="1" dirty="0" smtClean="0">
                <a:latin typeface="Cambria" panose="02040503050406030204" pitchFamily="18" charset="0"/>
                <a:cs typeface="Arial" pitchFamily="34" charset="0"/>
              </a:rPr>
              <a:t>(art.14 și 15)</a:t>
            </a:r>
            <a:r>
              <a:rPr lang="ro-MO" sz="2800" b="1" i="1" dirty="0" smtClean="0">
                <a:latin typeface="Cambria" panose="02040503050406030204" pitchFamily="18" charset="0"/>
                <a:cs typeface="Arial" pitchFamily="34" charset="0"/>
              </a:rPr>
              <a:t> </a:t>
            </a:r>
            <a:r>
              <a:rPr lang="ro-MO" sz="2800" i="1" dirty="0" smtClean="0">
                <a:latin typeface="Cambria" panose="02040503050406030204" pitchFamily="18" charset="0"/>
                <a:cs typeface="Arial" pitchFamily="34" charset="0"/>
              </a:rPr>
              <a:t>privind protecția socială a copiilor aflați în situație de risc și a copiilor separați de părinți</a:t>
            </a:r>
            <a:r>
              <a:rPr lang="en-US" sz="2800" i="1" dirty="0" smtClean="0">
                <a:latin typeface="Cambria" panose="02040503050406030204" pitchFamily="18" charset="0"/>
                <a:cs typeface="Arial" pitchFamily="34" charset="0"/>
              </a:rPr>
              <a:t>,</a:t>
            </a:r>
            <a:r>
              <a:rPr lang="ro-MO" sz="2800" i="1" dirty="0" smtClean="0">
                <a:latin typeface="Cambria" panose="02040503050406030204" pitchFamily="18" charset="0"/>
                <a:cs typeface="Arial" pitchFamily="34" charset="0"/>
              </a:rPr>
              <a:t> </a:t>
            </a:r>
          </a:p>
          <a:p>
            <a:pPr algn="just">
              <a:buNone/>
            </a:pPr>
            <a:r>
              <a:rPr lang="ro-MO" sz="2800" b="1" i="1" dirty="0" smtClean="0">
                <a:latin typeface="Cambria" panose="02040503050406030204" pitchFamily="18" charset="0"/>
                <a:cs typeface="Arial" pitchFamily="34" charset="0"/>
              </a:rPr>
              <a:t>    H</a:t>
            </a:r>
            <a:r>
              <a:rPr lang="en-US" sz="2800" b="1" i="1" dirty="0" smtClean="0">
                <a:latin typeface="Cambria" panose="02040503050406030204" pitchFamily="18" charset="0"/>
                <a:cs typeface="Arial" pitchFamily="34" charset="0"/>
              </a:rPr>
              <a:t>.G</a:t>
            </a:r>
            <a:r>
              <a:rPr lang="ro-MO" sz="2800" b="1" i="1" dirty="0" smtClean="0">
                <a:latin typeface="Cambria" panose="02040503050406030204" pitchFamily="18" charset="0"/>
                <a:cs typeface="Arial" pitchFamily="34" charset="0"/>
              </a:rPr>
              <a:t> nr.581 din 25.05.2006 </a:t>
            </a:r>
            <a:r>
              <a:rPr lang="ro-MO" sz="2800" i="1" dirty="0" smtClean="0">
                <a:latin typeface="Cambria" panose="02040503050406030204" pitchFamily="18" charset="0"/>
                <a:cs typeface="Arial" pitchFamily="34" charset="0"/>
              </a:rPr>
              <a:t>”Pentru aprobarea Regulamentului cu privire la condițiile de stabilire și plată a indemnizațiilor pentru copiii adoptați sau cei aflați sub tutelă/curatelă</a:t>
            </a:r>
            <a:r>
              <a:rPr lang="en-US" sz="2800" i="1" dirty="0" smtClean="0">
                <a:latin typeface="Cambria" panose="02040503050406030204" pitchFamily="18" charset="0"/>
                <a:cs typeface="Arial" pitchFamily="34" charset="0"/>
              </a:rPr>
              <a:t>.</a:t>
            </a:r>
            <a:r>
              <a:rPr lang="ro-RO" sz="2800" i="1" dirty="0" smtClean="0">
                <a:latin typeface="Cambria" panose="02040503050406030204" pitchFamily="18" charset="0"/>
                <a:cs typeface="Arial" pitchFamily="34" charset="0"/>
              </a:rPr>
              <a:t> </a:t>
            </a:r>
          </a:p>
          <a:p>
            <a:pPr>
              <a:buNone/>
            </a:pPr>
            <a:r>
              <a:rPr lang="ro-RO" sz="2800" i="1" dirty="0" smtClean="0">
                <a:latin typeface="Cambria" panose="02040503050406030204" pitchFamily="18" charset="0"/>
                <a:cs typeface="Arial" pitchFamily="34" charset="0"/>
              </a:rPr>
              <a:t>     </a:t>
            </a:r>
            <a:r>
              <a:rPr lang="ro-MD" sz="2800" i="1" dirty="0" smtClean="0">
                <a:latin typeface="Cambria" panose="02040503050406030204" pitchFamily="18" charset="0"/>
                <a:cs typeface="Arial" pitchFamily="34" charset="0"/>
              </a:rPr>
              <a:t>Aprobat</a:t>
            </a:r>
            <a:r>
              <a:rPr lang="ro-RO" sz="2800" b="1" i="1" dirty="0" smtClean="0">
                <a:latin typeface="Cambria" panose="02040503050406030204" pitchFamily="18" charset="0"/>
                <a:cs typeface="Arial" pitchFamily="34" charset="0"/>
              </a:rPr>
              <a:t>  2019  – </a:t>
            </a:r>
            <a:r>
              <a:rPr lang="ro-MD" sz="2800" b="1" i="1" dirty="0" smtClean="0">
                <a:latin typeface="Cambria" panose="02040503050406030204" pitchFamily="18" charset="0"/>
                <a:cs typeface="Arial" pitchFamily="34" charset="0"/>
              </a:rPr>
              <a:t>65793,0</a:t>
            </a:r>
            <a:r>
              <a:rPr lang="ro-RO" sz="2800" b="1" i="1" dirty="0" smtClean="0">
                <a:latin typeface="Cambria" panose="02040503050406030204" pitchFamily="18" charset="0"/>
                <a:cs typeface="Arial" pitchFamily="34" charset="0"/>
              </a:rPr>
              <a:t> mii lei,</a:t>
            </a:r>
          </a:p>
          <a:p>
            <a:pPr>
              <a:buNone/>
            </a:pPr>
            <a:r>
              <a:rPr lang="ro-RO" sz="2800" b="1" i="1" dirty="0">
                <a:latin typeface="Cambria" panose="02040503050406030204" pitchFamily="18" charset="0"/>
                <a:cs typeface="Arial" pitchFamily="34" charset="0"/>
              </a:rPr>
              <a:t> </a:t>
            </a:r>
            <a:r>
              <a:rPr lang="ro-RO" sz="2800" b="1" i="1" dirty="0" smtClean="0">
                <a:latin typeface="Cambria" panose="02040503050406030204" pitchFamily="18" charset="0"/>
                <a:cs typeface="Arial" pitchFamily="34" charset="0"/>
              </a:rPr>
              <a:t>  1) Copii adoptați -800 lei/lunar </a:t>
            </a:r>
          </a:p>
          <a:p>
            <a:pPr>
              <a:buNone/>
            </a:pPr>
            <a:endParaRPr lang="ro-RO" sz="3400" b="1" i="1" dirty="0" smtClean="0">
              <a:latin typeface="Cambria" panose="02040503050406030204" pitchFamily="18" charset="0"/>
              <a:cs typeface="Arial" pitchFamily="34"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6</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10498" y="1246012"/>
            <a:ext cx="8229600" cy="825666"/>
          </a:xfrm>
        </p:spPr>
        <p:txBody>
          <a:bodyPr>
            <a:noAutofit/>
          </a:bodyPr>
          <a:lstStyle/>
          <a:p>
            <a:r>
              <a:rPr lang="ro-MD" sz="3000" b="1" dirty="0" smtClean="0">
                <a:latin typeface="Cambria" panose="02040503050406030204" pitchFamily="18" charset="0"/>
                <a:cs typeface="Arial" pitchFamily="34" charset="0"/>
              </a:rPr>
              <a:t>2) Copii </a:t>
            </a:r>
            <a:r>
              <a:rPr lang="ro-RO" sz="3000" b="1" dirty="0" smtClean="0">
                <a:latin typeface="Cambria" panose="02040503050406030204" pitchFamily="18" charset="0"/>
                <a:cs typeface="Arial" pitchFamily="34" charset="0"/>
              </a:rPr>
              <a:t> aflaţi sub tutelă/curatelă</a:t>
            </a:r>
            <a:r>
              <a:rPr lang="ro-RO" sz="3000" b="1" dirty="0">
                <a:latin typeface="Cambria" panose="02040503050406030204" pitchFamily="18" charset="0"/>
              </a:rPr>
              <a:t/>
            </a:r>
            <a:br>
              <a:rPr lang="ro-RO" sz="3000" b="1" dirty="0">
                <a:latin typeface="Cambria" panose="02040503050406030204" pitchFamily="18" charset="0"/>
              </a:rPr>
            </a:br>
            <a:r>
              <a:rPr lang="ro-RO" sz="2400" i="1" u="sng" dirty="0" smtClean="0">
                <a:solidFill>
                  <a:srgbClr val="FF0000"/>
                </a:solidFill>
                <a:latin typeface="Cambria" panose="02040503050406030204" pitchFamily="18" charset="0"/>
              </a:rPr>
              <a:t>(măsură nouă-din 01.01.2019)</a:t>
            </a:r>
            <a:endParaRPr lang="ru-RU" sz="2400" i="1" u="sng" dirty="0">
              <a:solidFill>
                <a:srgbClr val="FF0000"/>
              </a:solidFill>
              <a:latin typeface="Cambria" panose="02040503050406030204" pitchFamily="18" charset="0"/>
            </a:endParaRPr>
          </a:p>
        </p:txBody>
      </p:sp>
      <p:sp>
        <p:nvSpPr>
          <p:cNvPr id="14" name="Содержимое 13"/>
          <p:cNvSpPr>
            <a:spLocks noGrp="1"/>
          </p:cNvSpPr>
          <p:nvPr>
            <p:ph idx="1"/>
          </p:nvPr>
        </p:nvSpPr>
        <p:spPr>
          <a:xfrm>
            <a:off x="428596" y="2071678"/>
            <a:ext cx="8229600" cy="4054485"/>
          </a:xfrm>
        </p:spPr>
        <p:txBody>
          <a:bodyPr>
            <a:normAutofit fontScale="77500" lnSpcReduction="20000"/>
          </a:bodyPr>
          <a:lstStyle/>
          <a:p>
            <a:pPr lvl="0"/>
            <a:r>
              <a:rPr lang="ro-RO" sz="3400" dirty="0">
                <a:latin typeface="Arial" panose="020B0604020202020204" pitchFamily="34" charset="0"/>
                <a:cs typeface="Arial" panose="020B0604020202020204" pitchFamily="34" charset="0"/>
              </a:rPr>
              <a:t>stabilirea și plata alocației unice pentru copiii plasați în </a:t>
            </a:r>
            <a:r>
              <a:rPr lang="ro-RO" sz="3400" dirty="0" smtClean="0">
                <a:latin typeface="Arial" panose="020B0604020202020204" pitchFamily="34" charset="0"/>
                <a:cs typeface="Arial" panose="020B0604020202020204" pitchFamily="34" charset="0"/>
              </a:rPr>
              <a:t>serviciul </a:t>
            </a:r>
            <a:r>
              <a:rPr lang="ro-RO" sz="3400" dirty="0">
                <a:latin typeface="Arial" panose="020B0604020202020204" pitchFamily="34" charset="0"/>
                <a:cs typeface="Arial" panose="020B0604020202020204" pitchFamily="34" charset="0"/>
              </a:rPr>
              <a:t>de tutelă/curatelă (3513 lei) și  majorarea alocațiilor unice la plasament pentru copiii cu vârsta până la 1 an cu 3513 lei (100%), copiii 1-3 ani cu 1756,5 lei (50%) și copiii cu dizabilități cu 1053,9 lei (30%), </a:t>
            </a:r>
            <a:endParaRPr lang="en-GB" sz="3400" dirty="0">
              <a:latin typeface="Arial" panose="020B0604020202020204" pitchFamily="34" charset="0"/>
              <a:cs typeface="Arial" panose="020B0604020202020204" pitchFamily="34" charset="0"/>
            </a:endParaRPr>
          </a:p>
          <a:p>
            <a:pPr lvl="0"/>
            <a:r>
              <a:rPr lang="ro-RO" sz="3400" dirty="0">
                <a:latin typeface="Arial" panose="020B0604020202020204" pitchFamily="34" charset="0"/>
                <a:cs typeface="Arial" panose="020B0604020202020204" pitchFamily="34" charset="0"/>
              </a:rPr>
              <a:t>majorarea cu 600 lei a alocației lunare pentru copiii plasați în servicii de tutelă/curatelă  de la 800 lei  la 1400 </a:t>
            </a:r>
            <a:r>
              <a:rPr lang="ro-RO" sz="3400" dirty="0" smtClean="0">
                <a:latin typeface="Arial" panose="020B0604020202020204" pitchFamily="34" charset="0"/>
                <a:cs typeface="Arial" panose="020B0604020202020204" pitchFamily="34" charset="0"/>
              </a:rPr>
              <a:t>lei,</a:t>
            </a:r>
            <a:endParaRPr lang="en-GB" sz="3400" dirty="0">
              <a:latin typeface="Arial" panose="020B0604020202020204" pitchFamily="34" charset="0"/>
              <a:cs typeface="Arial" panose="020B0604020202020204" pitchFamily="34" charset="0"/>
            </a:endParaRPr>
          </a:p>
          <a:p>
            <a:pPr lvl="0"/>
            <a:r>
              <a:rPr lang="ro-RO" sz="3400" dirty="0">
                <a:latin typeface="Arial" panose="020B0604020202020204" pitchFamily="34" charset="0"/>
                <a:cs typeface="Arial" panose="020B0604020202020204" pitchFamily="34" charset="0"/>
              </a:rPr>
              <a:t>majorarea cu 420 lei (30% din 1400 lei) a alocațiilor lunare pentru copii cu dizabilități în  serviciul tutelă/curatelă.</a:t>
            </a:r>
            <a:endParaRPr lang="en-GB" sz="3400" dirty="0">
              <a:latin typeface="Arial" panose="020B0604020202020204" pitchFamily="34" charset="0"/>
              <a:cs typeface="Arial" panose="020B0604020202020204" pitchFamily="34" charset="0"/>
            </a:endParaRPr>
          </a:p>
          <a:p>
            <a:pPr>
              <a:buNone/>
            </a:pPr>
            <a:endParaRPr lang="ro-RO" sz="3400" b="1" u="sng" dirty="0" smtClean="0">
              <a:latin typeface="Arial" pitchFamily="34" charset="0"/>
              <a:cs typeface="Arial" pitchFamily="34" charset="0"/>
            </a:endParaRPr>
          </a:p>
          <a:p>
            <a:pPr lvl="0" algn="just">
              <a:buNone/>
            </a:pPr>
            <a:endParaRPr lang="ro-RO" sz="3400" i="1" dirty="0" smtClean="0"/>
          </a:p>
          <a:p>
            <a:pPr>
              <a:buNone/>
            </a:pPr>
            <a:endParaRPr lang="ro-RO"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7</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515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539552" y="764705"/>
            <a:ext cx="8229600" cy="1398729"/>
          </a:xfrm>
        </p:spPr>
        <p:txBody>
          <a:bodyPr>
            <a:noAutofit/>
          </a:bodyPr>
          <a:lstStyle/>
          <a:p>
            <a:r>
              <a:rPr lang="ro-RO" sz="2600" b="1" dirty="0" smtClean="0">
                <a:latin typeface="Cambria" panose="02040503050406030204" pitchFamily="18" charset="0"/>
                <a:cs typeface="Arial" pitchFamily="34" charset="0"/>
              </a:rPr>
              <a:t>3. </a:t>
            </a:r>
            <a:r>
              <a:rPr lang="ro-RO" sz="2400" b="1" dirty="0" err="1" smtClean="0">
                <a:latin typeface="Cambria" panose="02040503050406030204" pitchFamily="18" charset="0"/>
                <a:cs typeface="Arial" pitchFamily="34" charset="0"/>
              </a:rPr>
              <a:t>Indemnizaţii</a:t>
            </a:r>
            <a:r>
              <a:rPr lang="ro-RO" sz="2400" b="1" dirty="0" smtClean="0">
                <a:latin typeface="Cambria" panose="02040503050406030204" pitchFamily="18" charset="0"/>
                <a:cs typeface="Arial" pitchFamily="34" charset="0"/>
              </a:rPr>
              <a:t> şi compensaţii pentru absolvenţii instituţiilor de </a:t>
            </a:r>
            <a:r>
              <a:rPr lang="ro-RO" sz="2400" b="1" dirty="0" err="1" smtClean="0">
                <a:latin typeface="Cambria" panose="02040503050406030204" pitchFamily="18" charset="0"/>
                <a:cs typeface="Arial" pitchFamily="34" charset="0"/>
              </a:rPr>
              <a:t>învăţămînt</a:t>
            </a:r>
            <a:r>
              <a:rPr lang="ro-RO" sz="2400" b="1" dirty="0" smtClean="0">
                <a:latin typeface="Cambria" panose="02040503050406030204" pitchFamily="18" charset="0"/>
                <a:cs typeface="Arial" pitchFamily="34" charset="0"/>
              </a:rPr>
              <a:t> superior şi </a:t>
            </a:r>
            <a:r>
              <a:rPr lang="ro-RO" sz="2400" b="1" dirty="0" err="1" smtClean="0">
                <a:latin typeface="Cambria" panose="02040503050406030204" pitchFamily="18" charset="0"/>
                <a:cs typeface="Arial" pitchFamily="34" charset="0"/>
              </a:rPr>
              <a:t>postsecundar</a:t>
            </a:r>
            <a:r>
              <a:rPr lang="ro-RO" sz="2400" b="1" dirty="0" smtClean="0">
                <a:latin typeface="Cambria" panose="02040503050406030204" pitchFamily="18" charset="0"/>
                <a:cs typeface="Arial" pitchFamily="34" charset="0"/>
              </a:rPr>
              <a:t> pedagogic</a:t>
            </a:r>
            <a:endParaRPr lang="ru-RU" sz="24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457200" y="1988841"/>
            <a:ext cx="8229600" cy="4732634"/>
          </a:xfrm>
        </p:spPr>
        <p:txBody>
          <a:bodyPr>
            <a:normAutofit fontScale="25000" lnSpcReduction="20000"/>
          </a:bodyPr>
          <a:lstStyle/>
          <a:p>
            <a:pPr>
              <a:buNone/>
            </a:pPr>
            <a:r>
              <a:rPr lang="ro-RO" sz="8000" b="1" i="1" u="sng" dirty="0" smtClean="0">
                <a:latin typeface="Cambria" panose="02040503050406030204" pitchFamily="18" charset="0"/>
                <a:cs typeface="Arial" pitchFamily="34" charset="0"/>
              </a:rPr>
              <a:t>Baza legală</a:t>
            </a:r>
            <a:r>
              <a:rPr lang="en-US" sz="8000" i="1" dirty="0" smtClean="0">
                <a:latin typeface="Cambria" panose="02040503050406030204" pitchFamily="18" charset="0"/>
                <a:cs typeface="Arial" pitchFamily="34" charset="0"/>
              </a:rPr>
              <a:t>: </a:t>
            </a:r>
            <a:r>
              <a:rPr lang="ro-RO" sz="8000" i="1" dirty="0" smtClean="0">
                <a:latin typeface="Cambria" panose="02040503050406030204" pitchFamily="18" charset="0"/>
                <a:cs typeface="Arial" pitchFamily="34" charset="0"/>
              </a:rPr>
              <a:t>Codului </a:t>
            </a:r>
            <a:r>
              <a:rPr lang="ro-RO" sz="8000" i="1" dirty="0" err="1" smtClean="0">
                <a:latin typeface="Cambria" panose="02040503050406030204" pitchFamily="18" charset="0"/>
                <a:cs typeface="Arial" pitchFamily="34" charset="0"/>
              </a:rPr>
              <a:t>Educatiei</a:t>
            </a:r>
            <a:r>
              <a:rPr lang="ro-RO" sz="8000" i="1" dirty="0" smtClean="0">
                <a:latin typeface="Cambria" panose="02040503050406030204" pitchFamily="18" charset="0"/>
                <a:cs typeface="Arial" pitchFamily="34" charset="0"/>
              </a:rPr>
              <a:t> nr.152 din 17.07.2014 art.134, alin.5) si 6)</a:t>
            </a:r>
            <a:r>
              <a:rPr lang="en-US" sz="8000" i="1" dirty="0" smtClean="0">
                <a:latin typeface="Cambria" panose="02040503050406030204" pitchFamily="18" charset="0"/>
                <a:cs typeface="Arial" pitchFamily="34" charset="0"/>
              </a:rPr>
              <a:t>, H.G nr.</a:t>
            </a:r>
            <a:r>
              <a:rPr lang="ro-RO" sz="8000" i="1" dirty="0" smtClean="0">
                <a:latin typeface="Cambria" panose="02040503050406030204" pitchFamily="18" charset="0"/>
                <a:cs typeface="Arial" pitchFamily="34" charset="0"/>
              </a:rPr>
              <a:t> nr.802 din 29.10.2015</a:t>
            </a:r>
            <a:r>
              <a:rPr lang="en-US" sz="8000" i="1" dirty="0" smtClean="0">
                <a:latin typeface="Cambria" panose="02040503050406030204" pitchFamily="18" charset="0"/>
                <a:cs typeface="Arial" pitchFamily="34" charset="0"/>
              </a:rPr>
              <a:t> </a:t>
            </a:r>
            <a:r>
              <a:rPr lang="ro-MO" sz="8000" i="1" dirty="0" smtClean="0">
                <a:latin typeface="Cambria" panose="02040503050406030204" pitchFamily="18" charset="0"/>
                <a:cs typeface="Arial" pitchFamily="34" charset="0"/>
              </a:rPr>
              <a:t>„Pentru aprobarea Regulamentului cu privire la modul de calcul,repartizare, utilizare, şi evidenţă a transferurilor cu destinaţie specială pentru susţinerea cadrelor didactice tinere</a:t>
            </a:r>
            <a:r>
              <a:rPr lang="ro-MO" sz="6400" b="1" i="1" dirty="0" smtClean="0">
                <a:latin typeface="Cambria" panose="02040503050406030204" pitchFamily="18" charset="0"/>
                <a:cs typeface="Arial" pitchFamily="34" charset="0"/>
              </a:rPr>
              <a:t>”(</a:t>
            </a:r>
            <a:r>
              <a:rPr lang="ro-RO" sz="6400" b="1" i="1" dirty="0" smtClean="0"/>
              <a:t> </a:t>
            </a:r>
            <a:r>
              <a:rPr lang="ro-RO" sz="6400" b="1" i="1" dirty="0"/>
              <a:t>modificat prin H.G nr.868 din </a:t>
            </a:r>
            <a:r>
              <a:rPr lang="ro-RO" sz="6400" b="1" i="1" dirty="0" smtClean="0"/>
              <a:t>03.10.18)</a:t>
            </a:r>
            <a:endParaRPr lang="ro-MO" sz="6400" b="1" i="1" dirty="0" smtClean="0">
              <a:latin typeface="Cambria" panose="02040503050406030204" pitchFamily="18" charset="0"/>
              <a:cs typeface="Arial" pitchFamily="34" charset="0"/>
            </a:endParaRPr>
          </a:p>
          <a:p>
            <a:pPr>
              <a:buFont typeface="Wingdings" panose="05000000000000000000" pitchFamily="2" charset="2"/>
              <a:buChar char="§"/>
            </a:pPr>
            <a:r>
              <a:rPr lang="ro-MO" sz="8000" i="1" dirty="0" smtClean="0">
                <a:latin typeface="Cambria" panose="02040503050406030204" pitchFamily="18" charset="0"/>
                <a:cs typeface="Arial" pitchFamily="34" charset="0"/>
              </a:rPr>
              <a:t>  </a:t>
            </a:r>
            <a:r>
              <a:rPr lang="ro-RO" sz="8000" b="1" i="1" dirty="0" smtClean="0">
                <a:latin typeface="Cambria" panose="02040503050406030204" pitchFamily="18" charset="0"/>
                <a:cs typeface="Arial" pitchFamily="34" charset="0"/>
              </a:rPr>
              <a:t> indemnizații unice (</a:t>
            </a:r>
            <a:r>
              <a:rPr lang="ro-RO" sz="8000" b="1" i="1" u="sng" dirty="0" smtClean="0">
                <a:solidFill>
                  <a:srgbClr val="FF0000"/>
                </a:solidFill>
                <a:latin typeface="Cambria" panose="02040503050406030204" pitchFamily="18" charset="0"/>
                <a:cs typeface="Arial" pitchFamily="34" charset="0"/>
              </a:rPr>
              <a:t>majorarea </a:t>
            </a:r>
            <a:r>
              <a:rPr lang="ro-RO" sz="8000" b="1" i="1" u="sng" dirty="0" err="1" smtClean="0">
                <a:solidFill>
                  <a:srgbClr val="FF0000"/>
                </a:solidFill>
                <a:latin typeface="Cambria" panose="02040503050406030204" pitchFamily="18" charset="0"/>
                <a:cs typeface="Arial" pitchFamily="34" charset="0"/>
              </a:rPr>
              <a:t>indemniziei</a:t>
            </a:r>
            <a:r>
              <a:rPr lang="ro-RO" sz="8000" b="1" i="1" u="sng" dirty="0" smtClean="0">
                <a:solidFill>
                  <a:srgbClr val="FF0000"/>
                </a:solidFill>
                <a:latin typeface="Cambria" panose="02040503050406030204" pitchFamily="18" charset="0"/>
                <a:cs typeface="Arial" pitchFamily="34" charset="0"/>
              </a:rPr>
              <a:t> unice –măsură nouă</a:t>
            </a:r>
            <a:r>
              <a:rPr lang="ro-RO" sz="8000" b="1" i="1" dirty="0" smtClean="0">
                <a:latin typeface="Cambria" panose="02040503050406030204" pitchFamily="18" charset="0"/>
                <a:cs typeface="Arial" pitchFamily="34" charset="0"/>
              </a:rPr>
              <a:t>)</a:t>
            </a:r>
          </a:p>
          <a:p>
            <a:pPr>
              <a:buNone/>
            </a:pPr>
            <a:r>
              <a:rPr lang="ro-RO" sz="7200" i="1" dirty="0" smtClean="0">
                <a:latin typeface="Cambria" panose="02040503050406030204" pitchFamily="18" charset="0"/>
                <a:cs typeface="Arial" pitchFamily="34" charset="0"/>
              </a:rPr>
              <a:t>- absolvenți </a:t>
            </a:r>
            <a:r>
              <a:rPr lang="ro-RO" sz="7200" i="1" dirty="0">
                <a:latin typeface="Cambria" panose="02040503050406030204" pitchFamily="18" charset="0"/>
                <a:cs typeface="Arial" pitchFamily="34" charset="0"/>
              </a:rPr>
              <a:t>ai instituțiilor de </a:t>
            </a:r>
            <a:r>
              <a:rPr lang="ro-RO" sz="7200" i="1" dirty="0" err="1">
                <a:latin typeface="Cambria" panose="02040503050406030204" pitchFamily="18" charset="0"/>
                <a:cs typeface="Arial" pitchFamily="34" charset="0"/>
              </a:rPr>
              <a:t>învățămînt</a:t>
            </a:r>
            <a:r>
              <a:rPr lang="ro-RO" sz="7200" i="1" dirty="0">
                <a:latin typeface="Cambria" panose="02040503050406030204" pitchFamily="18" charset="0"/>
                <a:cs typeface="Arial" pitchFamily="34" charset="0"/>
              </a:rPr>
              <a:t> superior sau absolvenți deținători ai unui act echivalent de </a:t>
            </a:r>
            <a:r>
              <a:rPr lang="ro-RO" sz="7200" i="1" dirty="0" smtClean="0">
                <a:latin typeface="Cambria" panose="02040503050406030204" pitchFamily="18" charset="0"/>
                <a:cs typeface="Arial" pitchFamily="34" charset="0"/>
              </a:rPr>
              <a:t>studii-</a:t>
            </a:r>
            <a:r>
              <a:rPr lang="ro-RO" sz="7200" b="1" i="1" dirty="0" smtClean="0">
                <a:latin typeface="Cambria" panose="02040503050406030204" pitchFamily="18" charset="0"/>
                <a:cs typeface="Arial" pitchFamily="34" charset="0"/>
              </a:rPr>
              <a:t>120</a:t>
            </a:r>
            <a:r>
              <a:rPr lang="ro-RO" sz="7200" i="1" dirty="0" smtClean="0">
                <a:latin typeface="Cambria" panose="02040503050406030204" pitchFamily="18" charset="0"/>
                <a:cs typeface="Arial" pitchFamily="34" charset="0"/>
              </a:rPr>
              <a:t> mii lei (40 mii lei-în termen de 1 lună, 40 mii lei-</a:t>
            </a:r>
            <a:r>
              <a:rPr lang="ro-RO" sz="7200" i="1" dirty="0" err="1" smtClean="0">
                <a:latin typeface="Cambria" panose="02040503050406030204" pitchFamily="18" charset="0"/>
                <a:cs typeface="Arial" pitchFamily="34" charset="0"/>
              </a:rPr>
              <a:t>pînă</a:t>
            </a:r>
            <a:r>
              <a:rPr lang="ro-RO" sz="7200" i="1" dirty="0" smtClean="0">
                <a:latin typeface="Cambria" panose="02040503050406030204" pitchFamily="18" charset="0"/>
                <a:cs typeface="Arial" pitchFamily="34" charset="0"/>
              </a:rPr>
              <a:t> la finele 1 an de activitate, 40 mii lei-la finele al treilea an de activitate),</a:t>
            </a:r>
          </a:p>
          <a:p>
            <a:pPr>
              <a:buNone/>
            </a:pPr>
            <a:r>
              <a:rPr lang="ro-RO" sz="7200" i="1" dirty="0">
                <a:latin typeface="Cambria" panose="02040503050406030204" pitchFamily="18" charset="0"/>
                <a:cs typeface="Arial" pitchFamily="34" charset="0"/>
              </a:rPr>
              <a:t> </a:t>
            </a:r>
            <a:r>
              <a:rPr lang="ro-RO" sz="7200" i="1" dirty="0" smtClean="0">
                <a:latin typeface="Cambria" panose="02040503050406030204" pitchFamily="18" charset="0"/>
                <a:cs typeface="Arial" pitchFamily="34" charset="0"/>
              </a:rPr>
              <a:t>-absolvenți </a:t>
            </a:r>
            <a:r>
              <a:rPr lang="ro-RO" sz="7200" i="1" dirty="0">
                <a:latin typeface="Cambria" panose="02040503050406030204" pitchFamily="18" charset="0"/>
                <a:cs typeface="Arial" pitchFamily="34" charset="0"/>
              </a:rPr>
              <a:t>ai instituțiilor de </a:t>
            </a:r>
            <a:r>
              <a:rPr lang="ro-RO" sz="7200" i="1" dirty="0" err="1">
                <a:latin typeface="Cambria" panose="02040503050406030204" pitchFamily="18" charset="0"/>
                <a:cs typeface="Arial" pitchFamily="34" charset="0"/>
              </a:rPr>
              <a:t>învățămînt</a:t>
            </a:r>
            <a:r>
              <a:rPr lang="ro-RO" sz="7200" i="1" dirty="0">
                <a:latin typeface="Cambria" panose="02040503050406030204" pitchFamily="18" charset="0"/>
                <a:cs typeface="Arial" pitchFamily="34" charset="0"/>
              </a:rPr>
              <a:t> profesional tehnic </a:t>
            </a:r>
            <a:r>
              <a:rPr lang="ro-RO" sz="7200" i="1" dirty="0" err="1">
                <a:latin typeface="Cambria" panose="02040503050406030204" pitchFamily="18" charset="0"/>
                <a:cs typeface="Arial" pitchFamily="34" charset="0"/>
              </a:rPr>
              <a:t>postsecundar</a:t>
            </a:r>
            <a:r>
              <a:rPr lang="ro-RO" sz="7200" i="1" dirty="0">
                <a:latin typeface="Cambria" panose="02040503050406030204" pitchFamily="18" charset="0"/>
                <a:cs typeface="Arial" pitchFamily="34" charset="0"/>
              </a:rPr>
              <a:t>, încadrați în instituțiile de </a:t>
            </a:r>
            <a:r>
              <a:rPr lang="ro-RO" sz="7200" i="1" dirty="0" err="1">
                <a:latin typeface="Cambria" panose="02040503050406030204" pitchFamily="18" charset="0"/>
                <a:cs typeface="Arial" pitchFamily="34" charset="0"/>
              </a:rPr>
              <a:t>învățămînt</a:t>
            </a:r>
            <a:r>
              <a:rPr lang="ro-RO" sz="7200" i="1" dirty="0">
                <a:latin typeface="Cambria" panose="02040503050406030204" pitchFamily="18" charset="0"/>
                <a:cs typeface="Arial" pitchFamily="34" charset="0"/>
              </a:rPr>
              <a:t> în anul </a:t>
            </a:r>
            <a:r>
              <a:rPr lang="ro-RO" sz="7200" i="1" dirty="0" smtClean="0">
                <a:latin typeface="Cambria" panose="02040503050406030204" pitchFamily="18" charset="0"/>
                <a:cs typeface="Arial" pitchFamily="34" charset="0"/>
              </a:rPr>
              <a:t>absolvirii-</a:t>
            </a:r>
            <a:r>
              <a:rPr lang="ro-RO" sz="7200" b="1" i="1" dirty="0" smtClean="0">
                <a:latin typeface="Cambria" panose="02040503050406030204" pitchFamily="18" charset="0"/>
                <a:cs typeface="Arial" pitchFamily="34" charset="0"/>
              </a:rPr>
              <a:t>96</a:t>
            </a:r>
            <a:r>
              <a:rPr lang="ro-RO" sz="7200" i="1" dirty="0" smtClean="0">
                <a:latin typeface="Cambria" panose="02040503050406030204" pitchFamily="18" charset="0"/>
                <a:cs typeface="Arial" pitchFamily="34" charset="0"/>
              </a:rPr>
              <a:t> mii lei (32 mii lei-în </a:t>
            </a:r>
            <a:r>
              <a:rPr lang="ro-RO" sz="7200" i="1" dirty="0">
                <a:latin typeface="Cambria" panose="02040503050406030204" pitchFamily="18" charset="0"/>
                <a:cs typeface="Arial" pitchFamily="34" charset="0"/>
              </a:rPr>
              <a:t>termen de 1 lună, </a:t>
            </a:r>
            <a:r>
              <a:rPr lang="ro-RO" sz="7200" i="1" dirty="0" smtClean="0">
                <a:latin typeface="Cambria" panose="02040503050406030204" pitchFamily="18" charset="0"/>
                <a:cs typeface="Arial" pitchFamily="34" charset="0"/>
              </a:rPr>
              <a:t>32 </a:t>
            </a:r>
            <a:r>
              <a:rPr lang="ro-RO" sz="7200" i="1" dirty="0">
                <a:latin typeface="Cambria" panose="02040503050406030204" pitchFamily="18" charset="0"/>
                <a:cs typeface="Arial" pitchFamily="34" charset="0"/>
              </a:rPr>
              <a:t>mii lei-</a:t>
            </a:r>
            <a:r>
              <a:rPr lang="ro-RO" sz="7200" i="1" dirty="0" err="1">
                <a:latin typeface="Cambria" panose="02040503050406030204" pitchFamily="18" charset="0"/>
                <a:cs typeface="Arial" pitchFamily="34" charset="0"/>
              </a:rPr>
              <a:t>pînă</a:t>
            </a:r>
            <a:r>
              <a:rPr lang="ro-RO" sz="7200" i="1" dirty="0">
                <a:latin typeface="Cambria" panose="02040503050406030204" pitchFamily="18" charset="0"/>
                <a:cs typeface="Arial" pitchFamily="34" charset="0"/>
              </a:rPr>
              <a:t> la finele 1 an de activitate, </a:t>
            </a:r>
            <a:r>
              <a:rPr lang="ro-RO" sz="7200" i="1" dirty="0" smtClean="0">
                <a:latin typeface="Cambria" panose="02040503050406030204" pitchFamily="18" charset="0"/>
                <a:cs typeface="Arial" pitchFamily="34" charset="0"/>
              </a:rPr>
              <a:t>32 </a:t>
            </a:r>
            <a:r>
              <a:rPr lang="ro-RO" sz="7200" i="1" dirty="0">
                <a:latin typeface="Cambria" panose="02040503050406030204" pitchFamily="18" charset="0"/>
                <a:cs typeface="Arial" pitchFamily="34" charset="0"/>
              </a:rPr>
              <a:t>mii lei-la finele al treilea an de activitate),</a:t>
            </a:r>
          </a:p>
          <a:p>
            <a:pPr>
              <a:buFont typeface="Wingdings" panose="05000000000000000000" pitchFamily="2" charset="2"/>
              <a:buChar char="§"/>
            </a:pPr>
            <a:r>
              <a:rPr lang="en-US" sz="8000" b="1" i="1" dirty="0" err="1" smtClean="0">
                <a:latin typeface="Cambria" panose="02040503050406030204" pitchFamily="18" charset="0"/>
                <a:cs typeface="Arial" pitchFamily="34" charset="0"/>
              </a:rPr>
              <a:t>compensa</a:t>
            </a:r>
            <a:r>
              <a:rPr lang="ro-RO" sz="8000" b="1" i="1" dirty="0" smtClean="0">
                <a:latin typeface="Cambria" panose="02040503050406030204" pitchFamily="18" charset="0"/>
                <a:cs typeface="Arial" pitchFamily="34" charset="0"/>
              </a:rPr>
              <a:t>ţii</a:t>
            </a:r>
            <a:r>
              <a:rPr lang="ro-RO" sz="8000" i="1" dirty="0" smtClean="0">
                <a:latin typeface="Cambria" panose="02040503050406030204" pitchFamily="18" charset="0"/>
                <a:cs typeface="Arial" pitchFamily="34" charset="0"/>
              </a:rPr>
              <a:t> </a:t>
            </a:r>
            <a:r>
              <a:rPr lang="en-US" sz="8000" i="1" dirty="0" smtClean="0">
                <a:latin typeface="Cambria" panose="02040503050406030204" pitchFamily="18" charset="0"/>
                <a:cs typeface="Arial" pitchFamily="34" charset="0"/>
              </a:rPr>
              <a:t>(</a:t>
            </a:r>
            <a:r>
              <a:rPr lang="ro-RO" sz="8000" i="1" dirty="0" smtClean="0">
                <a:latin typeface="Cambria" panose="02040503050406030204" pitchFamily="18" charset="0"/>
                <a:cs typeface="Arial" pitchFamily="34" charset="0"/>
              </a:rPr>
              <a:t>c</a:t>
            </a:r>
            <a:r>
              <a:rPr lang="vi-VN" sz="8000" i="1" dirty="0" smtClean="0">
                <a:latin typeface="Cambria" panose="02040503050406030204" pitchFamily="18" charset="0"/>
                <a:cs typeface="Arial" pitchFamily="34" charset="0"/>
              </a:rPr>
              <a:t>ompensarea lunară a costului a 30 kw de energie electrică și asigurarea gratuită, în fiecare an, cu un metru cub de lemne și o tonă de cărbuni, iar în cazul încălzirii cu gaze - compensarea costului unui metru cub de lemne și a unei tone de cărbuni</a:t>
            </a:r>
            <a:r>
              <a:rPr lang="en-US" sz="8000" i="1" dirty="0" smtClean="0">
                <a:latin typeface="Cambria" panose="02040503050406030204" pitchFamily="18" charset="0"/>
                <a:cs typeface="Arial" pitchFamily="34" charset="0"/>
              </a:rPr>
              <a:t>,</a:t>
            </a:r>
            <a:r>
              <a:rPr lang="ro-RO" sz="8000" i="1" dirty="0" smtClean="0">
                <a:latin typeface="Cambria" panose="02040503050406030204" pitchFamily="18" charset="0"/>
                <a:cs typeface="Arial" pitchFamily="34" charset="0"/>
              </a:rPr>
              <a:t> compensarea cheltuielilor de închiriere a spațiului locativ</a:t>
            </a:r>
            <a:r>
              <a:rPr lang="en-US" sz="8000" i="1" dirty="0" smtClean="0">
                <a:latin typeface="Cambria" panose="02040503050406030204" pitchFamily="18" charset="0"/>
                <a:cs typeface="Arial" pitchFamily="34" charset="0"/>
              </a:rPr>
              <a:t> )</a:t>
            </a:r>
            <a:r>
              <a:rPr lang="vi-VN" sz="8000" i="1" dirty="0" smtClean="0">
                <a:latin typeface="Cambria" panose="02040503050406030204" pitchFamily="18" charset="0"/>
                <a:cs typeface="Arial" pitchFamily="34" charset="0"/>
              </a:rPr>
              <a:t>. </a:t>
            </a:r>
            <a:endParaRPr lang="ro-MD" sz="8000" i="1" dirty="0">
              <a:latin typeface="Cambria" panose="02040503050406030204" pitchFamily="18" charset="0"/>
              <a:cs typeface="Arial" pitchFamily="34" charset="0"/>
            </a:endParaRPr>
          </a:p>
          <a:p>
            <a:pPr>
              <a:buFont typeface="Wingdings" panose="05000000000000000000" pitchFamily="2" charset="2"/>
              <a:buChar char="§"/>
            </a:pPr>
            <a:r>
              <a:rPr lang="ro-MD" sz="8000" b="1" i="1" dirty="0" smtClean="0">
                <a:latin typeface="Cambria" panose="02040503050406030204" pitchFamily="18" charset="0"/>
                <a:cs typeface="Arial" pitchFamily="34" charset="0"/>
              </a:rPr>
              <a:t>Aprobat</a:t>
            </a:r>
            <a:r>
              <a:rPr lang="en-US" sz="8000" b="1" i="1" dirty="0" smtClean="0">
                <a:latin typeface="Cambria" panose="02040503050406030204" pitchFamily="18" charset="0"/>
                <a:cs typeface="Arial" pitchFamily="34" charset="0"/>
              </a:rPr>
              <a:t> </a:t>
            </a:r>
            <a:r>
              <a:rPr lang="ro-RO" sz="8000" b="1" i="1" dirty="0" smtClean="0">
                <a:latin typeface="Cambria" panose="02040503050406030204" pitchFamily="18" charset="0"/>
                <a:cs typeface="Arial" pitchFamily="34" charset="0"/>
              </a:rPr>
              <a:t> </a:t>
            </a:r>
            <a:r>
              <a:rPr lang="en-US" sz="8000" b="1" i="1" dirty="0" smtClean="0">
                <a:latin typeface="Cambria" panose="02040503050406030204" pitchFamily="18" charset="0"/>
                <a:cs typeface="Arial" pitchFamily="34" charset="0"/>
              </a:rPr>
              <a:t>201</a:t>
            </a:r>
            <a:r>
              <a:rPr lang="ro-MD" sz="8000" b="1" i="1" dirty="0" smtClean="0">
                <a:latin typeface="Cambria" panose="02040503050406030204" pitchFamily="18" charset="0"/>
                <a:cs typeface="Arial" pitchFamily="34" charset="0"/>
              </a:rPr>
              <a:t>9</a:t>
            </a:r>
            <a:r>
              <a:rPr lang="en-US" sz="8000" b="1" i="1" dirty="0" smtClean="0">
                <a:latin typeface="Cambria" panose="02040503050406030204" pitchFamily="18" charset="0"/>
                <a:cs typeface="Arial" pitchFamily="34" charset="0"/>
              </a:rPr>
              <a:t> – </a:t>
            </a:r>
            <a:r>
              <a:rPr lang="ro-RO" sz="8000" b="1" i="1" dirty="0" smtClean="0">
                <a:latin typeface="Cambria" panose="02040503050406030204" pitchFamily="18" charset="0"/>
                <a:cs typeface="Arial" pitchFamily="34" charset="0"/>
              </a:rPr>
              <a:t> 44592,4 mii   lei</a:t>
            </a:r>
            <a:endParaRPr lang="en-US" sz="8000" b="1" i="1" dirty="0" smtClean="0">
              <a:latin typeface="Cambria" panose="02040503050406030204" pitchFamily="18" charset="0"/>
              <a:cs typeface="Arial" pitchFamily="34" charset="0"/>
            </a:endParaRPr>
          </a:p>
          <a:p>
            <a:pPr lvl="0" algn="just">
              <a:buNone/>
            </a:pPr>
            <a:endParaRPr lang="ro-RO" sz="7200" dirty="0" smtClean="0">
              <a:latin typeface="Arial" pitchFamily="34" charset="0"/>
              <a:cs typeface="Arial" pitchFamily="34" charset="0"/>
            </a:endParaRPr>
          </a:p>
          <a:p>
            <a:pPr>
              <a:buNone/>
            </a:pPr>
            <a:endParaRPr lang="ro-RO" sz="7200" dirty="0" smtClean="0">
              <a:latin typeface="Arial" pitchFamily="34" charset="0"/>
              <a:cs typeface="Arial" pitchFamily="34" charset="0"/>
            </a:endParaRPr>
          </a:p>
          <a:p>
            <a:pPr algn="just"/>
            <a:endParaRPr lang="en-US" sz="5500" dirty="0" smtClean="0">
              <a:latin typeface="Arial" pitchFamily="34" charset="0"/>
              <a:cs typeface="Arial" pitchFamily="34" charset="0"/>
            </a:endParaRP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8</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ector drept 4"/>
          <p:cNvCxnSpPr/>
          <p:nvPr/>
        </p:nvCxnSpPr>
        <p:spPr>
          <a:xfrm>
            <a:off x="539552" y="1057253"/>
            <a:ext cx="79928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drept 7"/>
          <p:cNvCxnSpPr/>
          <p:nvPr/>
        </p:nvCxnSpPr>
        <p:spPr>
          <a:xfrm>
            <a:off x="1043608" y="908720"/>
            <a:ext cx="6336703" cy="0"/>
          </a:xfrm>
          <a:prstGeom prst="line">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CasetăText 8"/>
          <p:cNvSpPr txBox="1"/>
          <p:nvPr/>
        </p:nvSpPr>
        <p:spPr>
          <a:xfrm flipH="1">
            <a:off x="1024980" y="377124"/>
            <a:ext cx="2592288" cy="523220"/>
          </a:xfrm>
          <a:prstGeom prst="rect">
            <a:avLst/>
          </a:prstGeom>
          <a:noFill/>
        </p:spPr>
        <p:txBody>
          <a:bodyPr wrap="square" rtlCol="0">
            <a:spAutoFit/>
          </a:bodyPr>
          <a:lstStyle/>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Ministerul Finanţelor </a:t>
            </a:r>
          </a:p>
          <a:p>
            <a:r>
              <a:rPr lang="ro-RO" sz="1400" b="1" dirty="0" smtClean="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rPr>
              <a:t>al Republicii Moldova  </a:t>
            </a:r>
            <a:endParaRPr lang="ro-RO" sz="1400" b="1" dirty="0">
              <a:solidFill>
                <a:schemeClr val="accent1">
                  <a:lumMod val="75000"/>
                </a:schemeClr>
              </a:solidFill>
              <a:latin typeface="Arial" panose="020B0604020202020204" pitchFamily="34" charset="0"/>
              <a:ea typeface="Arial Unicode MS" panose="020B0604020202020204" pitchFamily="34" charset="-128"/>
              <a:cs typeface="Arial" panose="020B0604020202020204" pitchFamily="34" charset="0"/>
            </a:endParaRPr>
          </a:p>
        </p:txBody>
      </p:sp>
      <p:sp>
        <p:nvSpPr>
          <p:cNvPr id="17" name="Заголовок 16"/>
          <p:cNvSpPr>
            <a:spLocks noGrp="1"/>
          </p:cNvSpPr>
          <p:nvPr>
            <p:ph type="title"/>
          </p:nvPr>
        </p:nvSpPr>
        <p:spPr>
          <a:xfrm>
            <a:off x="611560" y="1164357"/>
            <a:ext cx="8229600" cy="536452"/>
          </a:xfrm>
        </p:spPr>
        <p:txBody>
          <a:bodyPr>
            <a:normAutofit fontScale="90000"/>
          </a:bodyPr>
          <a:lstStyle/>
          <a:p>
            <a:r>
              <a:rPr lang="en-US" sz="2700" b="1" dirty="0" smtClean="0"/>
              <a:t/>
            </a:r>
            <a:br>
              <a:rPr lang="en-US" sz="2700" b="1" dirty="0" smtClean="0"/>
            </a:br>
            <a:r>
              <a:rPr lang="en-US" sz="2700" b="1" dirty="0" smtClean="0"/>
              <a:t/>
            </a:r>
            <a:br>
              <a:rPr lang="en-US" sz="2700" b="1" dirty="0" smtClean="0"/>
            </a:br>
            <a:r>
              <a:rPr lang="ro-MD" sz="3100" b="1" dirty="0" smtClean="0"/>
              <a:t>4. </a:t>
            </a:r>
            <a:r>
              <a:rPr lang="en-US" sz="3100" b="1" dirty="0" smtClean="0">
                <a:latin typeface="Cambria" panose="02040503050406030204" pitchFamily="18" charset="0"/>
                <a:cs typeface="Arial" pitchFamily="34" charset="0"/>
              </a:rPr>
              <a:t>C</a:t>
            </a:r>
            <a:r>
              <a:rPr lang="ro-MD" sz="3100" b="1" dirty="0" err="1" smtClean="0">
                <a:latin typeface="Cambria" panose="02040503050406030204" pitchFamily="18" charset="0"/>
                <a:cs typeface="Arial" pitchFamily="34" charset="0"/>
              </a:rPr>
              <a:t>ompensarea</a:t>
            </a:r>
            <a:r>
              <a:rPr lang="ro-MD" sz="3100" b="1" dirty="0" smtClean="0">
                <a:latin typeface="Cambria" panose="02040503050406030204" pitchFamily="18" charset="0"/>
                <a:cs typeface="Arial" pitchFamily="34" charset="0"/>
              </a:rPr>
              <a:t> diferenței de tarife la energia electrică și la gazele naturale</a:t>
            </a:r>
            <a:r>
              <a:rPr lang="ro-RO" sz="3100" b="1" dirty="0" smtClean="0">
                <a:latin typeface="Cambria" panose="02040503050406030204" pitchFamily="18" charset="0"/>
              </a:rPr>
              <a:t/>
            </a:r>
            <a:br>
              <a:rPr lang="ro-RO" sz="3100" b="1" dirty="0" smtClean="0">
                <a:latin typeface="Cambria" panose="02040503050406030204" pitchFamily="18" charset="0"/>
              </a:rPr>
            </a:br>
            <a:endParaRPr lang="ru-RU" sz="3100" b="1" dirty="0">
              <a:latin typeface="Cambria" panose="02040503050406030204" pitchFamily="18" charset="0"/>
              <a:cs typeface="Arial" pitchFamily="34" charset="0"/>
            </a:endParaRPr>
          </a:p>
        </p:txBody>
      </p:sp>
      <p:sp>
        <p:nvSpPr>
          <p:cNvPr id="14" name="Содержимое 13"/>
          <p:cNvSpPr>
            <a:spLocks noGrp="1"/>
          </p:cNvSpPr>
          <p:nvPr>
            <p:ph idx="1"/>
          </p:nvPr>
        </p:nvSpPr>
        <p:spPr>
          <a:xfrm>
            <a:off x="251520" y="2071678"/>
            <a:ext cx="8229600" cy="4453666"/>
          </a:xfrm>
        </p:spPr>
        <p:txBody>
          <a:bodyPr>
            <a:normAutofit fontScale="55000" lnSpcReduction="20000"/>
          </a:bodyPr>
          <a:lstStyle/>
          <a:p>
            <a:pPr algn="just">
              <a:buNone/>
            </a:pPr>
            <a:r>
              <a:rPr lang="ro-RO" sz="3600" b="1" i="1" u="sng" dirty="0" smtClean="0">
                <a:latin typeface="Cambria" panose="02040503050406030204" pitchFamily="18" charset="0"/>
                <a:cs typeface="Arial" pitchFamily="34" charset="0"/>
              </a:rPr>
              <a:t>Baza legală</a:t>
            </a:r>
            <a:r>
              <a:rPr lang="en-US" sz="3600" i="1" dirty="0" smtClean="0">
                <a:latin typeface="Cambria" panose="02040503050406030204" pitchFamily="18" charset="0"/>
                <a:cs typeface="Arial" pitchFamily="34" charset="0"/>
              </a:rPr>
              <a:t>: </a:t>
            </a:r>
            <a:r>
              <a:rPr lang="vi-VN" sz="3600" i="1" dirty="0" smtClean="0">
                <a:latin typeface="Cambria" panose="02040503050406030204" pitchFamily="18" charset="0"/>
                <a:cs typeface="Arial" pitchFamily="34" charset="0"/>
              </a:rPr>
              <a:t>Legea nr.1435-XV din 07 noiembrie 2002 pentru compensarea diferenței de tarife la energia electrică și la gazele naturale utilizate de locuitorii unor localități din raioanele Dubăsari și Căușeni și ai satului Varnița din Anenii Noi</a:t>
            </a:r>
          </a:p>
          <a:p>
            <a:pPr algn="just"/>
            <a:r>
              <a:rPr lang="en-US" sz="3600" i="1" dirty="0" smtClean="0">
                <a:latin typeface="Cambria" panose="02040503050406030204" pitchFamily="18" charset="0"/>
                <a:cs typeface="Arial" pitchFamily="34" charset="0"/>
              </a:rPr>
              <a:t>-</a:t>
            </a:r>
            <a:r>
              <a:rPr lang="vi-VN" sz="3600" i="1" dirty="0" smtClean="0">
                <a:latin typeface="Cambria" panose="02040503050406030204" pitchFamily="18" charset="0"/>
                <a:cs typeface="Arial" pitchFamily="34" charset="0"/>
              </a:rPr>
              <a:t>pentru energia electrică conform datelor de pe contor, însă nu mai mult de 60 kWh la un contor pe lună,</a:t>
            </a:r>
            <a:endParaRPr lang="en-US" sz="3600" i="1" dirty="0" smtClean="0">
              <a:latin typeface="Cambria" panose="02040503050406030204" pitchFamily="18" charset="0"/>
              <a:cs typeface="Arial" pitchFamily="34" charset="0"/>
            </a:endParaRPr>
          </a:p>
          <a:p>
            <a:pPr algn="just"/>
            <a:r>
              <a:rPr lang="en-US" sz="3600" i="1" dirty="0" smtClean="0">
                <a:latin typeface="Cambria" panose="02040503050406030204" pitchFamily="18" charset="0"/>
                <a:cs typeface="Arial" pitchFamily="34" charset="0"/>
              </a:rPr>
              <a:t>-p</a:t>
            </a:r>
            <a:r>
              <a:rPr lang="vi-VN" sz="3600" i="1" dirty="0" smtClean="0">
                <a:latin typeface="Cambria" panose="02040503050406030204" pitchFamily="18" charset="0"/>
                <a:cs typeface="Arial" pitchFamily="34" charset="0"/>
              </a:rPr>
              <a:t>entru</a:t>
            </a:r>
            <a:r>
              <a:rPr lang="en-US" sz="3600" i="1" dirty="0" smtClean="0">
                <a:latin typeface="Cambria" panose="02040503050406030204" pitchFamily="18" charset="0"/>
                <a:cs typeface="Arial" pitchFamily="34" charset="0"/>
              </a:rPr>
              <a:t> </a:t>
            </a:r>
            <a:r>
              <a:rPr lang="en-US" sz="3600" i="1" dirty="0" err="1" smtClean="0">
                <a:latin typeface="Cambria" panose="02040503050406030204" pitchFamily="18" charset="0"/>
                <a:cs typeface="Arial" pitchFamily="34" charset="0"/>
              </a:rPr>
              <a:t>gazele</a:t>
            </a:r>
            <a:r>
              <a:rPr lang="en-US" sz="3600" i="1" dirty="0" smtClean="0">
                <a:latin typeface="Cambria" panose="02040503050406030204" pitchFamily="18" charset="0"/>
                <a:cs typeface="Arial" pitchFamily="34" charset="0"/>
              </a:rPr>
              <a:t> </a:t>
            </a:r>
            <a:r>
              <a:rPr lang="en-US" sz="3600" i="1" dirty="0" err="1" smtClean="0">
                <a:latin typeface="Cambria" panose="02040503050406030204" pitchFamily="18" charset="0"/>
                <a:cs typeface="Arial" pitchFamily="34" charset="0"/>
              </a:rPr>
              <a:t>naturale</a:t>
            </a:r>
            <a:r>
              <a:rPr lang="vi-VN" sz="3600" i="1" dirty="0" smtClean="0">
                <a:latin typeface="Cambria" panose="02040503050406030204" pitchFamily="18" charset="0"/>
                <a:cs typeface="Arial" pitchFamily="34" charset="0"/>
              </a:rPr>
              <a:t>:                                                                          </a:t>
            </a:r>
            <a:endParaRPr lang="en-US" sz="3600" i="1" dirty="0" smtClean="0">
              <a:latin typeface="Cambria" panose="02040503050406030204" pitchFamily="18" charset="0"/>
              <a:cs typeface="Arial" pitchFamily="34" charset="0"/>
            </a:endParaRPr>
          </a:p>
          <a:p>
            <a:pPr algn="just">
              <a:buFont typeface="Wingdings" pitchFamily="2" charset="2"/>
              <a:buChar char="ü"/>
            </a:pPr>
            <a:r>
              <a:rPr lang="vi-VN" sz="3600" i="1" dirty="0" smtClean="0">
                <a:latin typeface="Cambria" panose="02040503050406030204" pitchFamily="18" charset="0"/>
                <a:cs typeface="Arial" pitchFamily="34" charset="0"/>
              </a:rPr>
              <a:t> </a:t>
            </a:r>
            <a:r>
              <a:rPr lang="en-US" sz="3600" i="1" dirty="0" smtClean="0">
                <a:latin typeface="Cambria" panose="02040503050406030204" pitchFamily="18" charset="0"/>
                <a:cs typeface="Arial" pitchFamily="34" charset="0"/>
              </a:rPr>
              <a:t>   </a:t>
            </a:r>
            <a:r>
              <a:rPr lang="vi-VN" sz="3600" i="1" dirty="0" smtClean="0">
                <a:latin typeface="Cambria" panose="02040503050406030204" pitchFamily="18" charset="0"/>
                <a:cs typeface="Arial" pitchFamily="34" charset="0"/>
              </a:rPr>
              <a:t>utilizate la încălzirea încăperilor și la pregătirea bucatelor, de la surse individuale, conform datelor de pe contor, precum și la producerea energiei termice, însă nu mai mult de 300 metri cubi pe lună pentru o familie în perioada de încălzire (5luni),</a:t>
            </a:r>
            <a:r>
              <a:rPr lang="en-US" sz="3600" i="1" dirty="0" smtClean="0">
                <a:latin typeface="Cambria" panose="02040503050406030204" pitchFamily="18" charset="0"/>
                <a:cs typeface="Arial" pitchFamily="34" charset="0"/>
              </a:rPr>
              <a:t> </a:t>
            </a:r>
          </a:p>
          <a:p>
            <a:pPr algn="just">
              <a:buFont typeface="Wingdings" pitchFamily="2" charset="2"/>
              <a:buChar char="ü"/>
            </a:pPr>
            <a:r>
              <a:rPr lang="vi-VN" sz="3600" i="1" dirty="0" smtClean="0">
                <a:latin typeface="Cambria" panose="02040503050406030204" pitchFamily="18" charset="0"/>
                <a:cs typeface="Arial" pitchFamily="34" charset="0"/>
              </a:rPr>
              <a:t> folosite la plita de gaz 8 metri cubi pe lună pentru o familie, în restil anului (7luni).</a:t>
            </a:r>
            <a:endParaRPr lang="en-US" sz="3600" i="1" dirty="0" smtClean="0">
              <a:latin typeface="Cambria" panose="02040503050406030204" pitchFamily="18" charset="0"/>
              <a:cs typeface="Arial" pitchFamily="34" charset="0"/>
            </a:endParaRPr>
          </a:p>
          <a:p>
            <a:pPr algn="just">
              <a:buNone/>
            </a:pPr>
            <a:r>
              <a:rPr lang="ro-MD" sz="3600" b="1" i="1" dirty="0" smtClean="0">
                <a:latin typeface="Cambria" panose="02040503050406030204" pitchFamily="18" charset="0"/>
                <a:cs typeface="Arial" pitchFamily="34" charset="0"/>
              </a:rPr>
              <a:t>Aprobat</a:t>
            </a:r>
            <a:r>
              <a:rPr lang="en-US" sz="3600" b="1" i="1" dirty="0" smtClean="0">
                <a:latin typeface="Cambria" panose="02040503050406030204" pitchFamily="18" charset="0"/>
                <a:cs typeface="Arial" pitchFamily="34" charset="0"/>
              </a:rPr>
              <a:t>  201</a:t>
            </a:r>
            <a:r>
              <a:rPr lang="ro-MD" sz="3600" b="1" i="1" dirty="0" smtClean="0">
                <a:latin typeface="Cambria" panose="02040503050406030204" pitchFamily="18" charset="0"/>
                <a:cs typeface="Arial" pitchFamily="34" charset="0"/>
              </a:rPr>
              <a:t>9</a:t>
            </a:r>
            <a:r>
              <a:rPr lang="en-US" sz="3600" b="1" i="1" dirty="0" smtClean="0">
                <a:latin typeface="Cambria" panose="02040503050406030204" pitchFamily="18" charset="0"/>
                <a:cs typeface="Arial" pitchFamily="34" charset="0"/>
              </a:rPr>
              <a:t>- </a:t>
            </a:r>
            <a:r>
              <a:rPr lang="ro-RO" sz="3600" b="1" i="1" dirty="0" smtClean="0">
                <a:latin typeface="Cambria" panose="02040503050406030204" pitchFamily="18" charset="0"/>
                <a:cs typeface="Arial" pitchFamily="34" charset="0"/>
              </a:rPr>
              <a:t>34452,0 mii   lei</a:t>
            </a:r>
            <a:endParaRPr lang="en-US" sz="3600" b="1" i="1" dirty="0" smtClean="0">
              <a:latin typeface="Cambria" panose="02040503050406030204" pitchFamily="18" charset="0"/>
              <a:cs typeface="Arial" pitchFamily="34" charset="0"/>
            </a:endParaRPr>
          </a:p>
          <a:p>
            <a:pPr>
              <a:buNone/>
            </a:pPr>
            <a:endParaRPr lang="ro-RO" dirty="0" smtClean="0"/>
          </a:p>
          <a:p>
            <a:pPr>
              <a:buNone/>
            </a:pPr>
            <a:endParaRPr lang="ru-RU" dirty="0"/>
          </a:p>
        </p:txBody>
      </p:sp>
      <p:sp>
        <p:nvSpPr>
          <p:cNvPr id="10" name="Substituent număr diapozitiv 9"/>
          <p:cNvSpPr>
            <a:spLocks noGrp="1"/>
          </p:cNvSpPr>
          <p:nvPr>
            <p:ph type="sldNum" sz="quarter" idx="12"/>
          </p:nvPr>
        </p:nvSpPr>
        <p:spPr/>
        <p:txBody>
          <a:bodyPr/>
          <a:lstStyle/>
          <a:p>
            <a:fld id="{D6229805-8101-46BC-929F-444A7D7D5C81}" type="slidenum">
              <a:rPr lang="en-US" smtClean="0"/>
              <a:pPr/>
              <a:t>9</a:t>
            </a:fld>
            <a:endParaRPr lang="en-US" dirty="0"/>
          </a:p>
        </p:txBody>
      </p:sp>
      <p:pic>
        <p:nvPicPr>
          <p:cNvPr id="1028" name="Picture 4" descr="C:\Documents and Settings\Vero\Мои документы\Dropbox\MF\generale MF\stema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99335" y="32172"/>
            <a:ext cx="780677" cy="983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1426</TotalTime>
  <Words>1487</Words>
  <Application>Microsoft Office PowerPoint</Application>
  <PresentationFormat>On-screen Show (4:3)</PresentationFormat>
  <Paragraphs>267</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Arial Unicode MS</vt:lpstr>
      <vt:lpstr>Calibri</vt:lpstr>
      <vt:lpstr>Cambria</vt:lpstr>
      <vt:lpstr>Times New Roman</vt:lpstr>
      <vt:lpstr>Wingdings</vt:lpstr>
      <vt:lpstr>Temă Office</vt:lpstr>
      <vt:lpstr>Privind  particularitățile specifice prevăzute în proiectul Legii bugetului de stat la ramura ”Protecție socială” pe anul 2019”.  </vt:lpstr>
      <vt:lpstr>Tipurile de plăți și servicii sociale (TDS) la ramura “Protecţie socială” : </vt:lpstr>
      <vt:lpstr>Compensații pentru serviciile de transport</vt:lpstr>
      <vt:lpstr>Pentru beneficiarii municipiul Chișinău </vt:lpstr>
      <vt:lpstr>Pentru beneficiarii municipiul Bălți</vt:lpstr>
      <vt:lpstr>2. Indemnizaţiile pentru copii adoptaţi şi cei aflaţi sub tutelă/curatelă </vt:lpstr>
      <vt:lpstr>2) Copii  aflaţi sub tutelă/curatelă (măsură nouă-din 01.01.2019)</vt:lpstr>
      <vt:lpstr>3. Indemnizaţii şi compensaţii pentru absolvenţii instituţiilor de învăţămînt superior şi postsecundar pedagogic</vt:lpstr>
      <vt:lpstr>  4. Compensarea diferenței de tarife la energia electrică și la gazele naturale </vt:lpstr>
      <vt:lpstr>5. Asigurarea prestațiilor sociale pentru copii plasați în serviciile sociale (bani de buzunar) </vt:lpstr>
      <vt:lpstr> II. Serviciile sociale finanțate prin TDS de la bugetul de stat către APL -II</vt:lpstr>
      <vt:lpstr> Fondul de susţinere a populaţiei  </vt:lpstr>
      <vt:lpstr> Pachetul minim de servicii sociale</vt:lpstr>
      <vt:lpstr>Alte transferuri curente cu destinație generală la ramura Protecție socială (Anexa nr.7 col.21)</vt:lpstr>
      <vt:lpstr>MULȚUMESC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Armasu Octavian</dc:creator>
  <cp:lastModifiedBy>Ion Iaconi</cp:lastModifiedBy>
  <cp:revision>148</cp:revision>
  <cp:lastPrinted>2018-12-05T12:29:58Z</cp:lastPrinted>
  <dcterms:created xsi:type="dcterms:W3CDTF">2016-03-01T10:58:13Z</dcterms:created>
  <dcterms:modified xsi:type="dcterms:W3CDTF">2018-12-06T13:17:21Z</dcterms:modified>
</cp:coreProperties>
</file>