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76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99" r:id="rId3"/>
    <p:sldId id="300" r:id="rId4"/>
    <p:sldId id="302" r:id="rId5"/>
    <p:sldId id="320" r:id="rId6"/>
    <p:sldId id="305" r:id="rId7"/>
    <p:sldId id="306" r:id="rId8"/>
    <p:sldId id="323" r:id="rId9"/>
    <p:sldId id="324" r:id="rId10"/>
    <p:sldId id="311" r:id="rId11"/>
    <p:sldId id="309" r:id="rId12"/>
    <p:sldId id="310" r:id="rId13"/>
    <p:sldId id="327" r:id="rId14"/>
    <p:sldId id="330" r:id="rId15"/>
    <p:sldId id="321" r:id="rId16"/>
    <p:sldId id="32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37" autoAdjust="0"/>
  </p:normalViewPr>
  <p:slideViewPr>
    <p:cSldViewPr snapToGrid="0">
      <p:cViewPr varScale="1">
        <p:scale>
          <a:sx n="99" d="100"/>
          <a:sy n="99" d="100"/>
        </p:scale>
        <p:origin x="258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9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3DF7EE-11F6-436E-8582-F3CD01625B09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EDE254-7096-461B-955F-D52A13FBCC25}">
      <dgm:prSet phldrT="[Text]" custT="1"/>
      <dgm:spPr/>
      <dgm:t>
        <a:bodyPr/>
        <a:lstStyle/>
        <a:p>
          <a:r>
            <a:rPr kumimoji="0" lang="ro-RO" sz="1800" b="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Legea cu privire la datoria sectorului public, garanțiile de stat </a:t>
          </a:r>
          <a:r>
            <a:rPr kumimoji="0" lang="ro-RO" sz="1800" b="0" i="0" u="none" strike="noStrike" cap="none" spc="0" normalizeH="0" baseline="0" noProof="0" dirty="0" err="1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şi</a:t>
          </a:r>
          <a:r>
            <a:rPr kumimoji="0" lang="ro-RO" sz="1800" b="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 recreditarea de stat </a:t>
          </a:r>
          <a:r>
            <a:rPr kumimoji="0" lang="ro-RO" sz="1800" b="0" i="0" u="sng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nr.419-XVI  din  22.12.2006</a:t>
          </a:r>
          <a:endParaRPr lang="en-US" sz="1800" dirty="0"/>
        </a:p>
      </dgm:t>
    </dgm:pt>
    <dgm:pt modelId="{1FB73404-23DC-4989-B812-3E0D5ECBF13E}" type="parTrans" cxnId="{698032BC-F508-4D04-863C-7B4F982912BD}">
      <dgm:prSet/>
      <dgm:spPr/>
      <dgm:t>
        <a:bodyPr/>
        <a:lstStyle/>
        <a:p>
          <a:endParaRPr lang="en-US"/>
        </a:p>
      </dgm:t>
    </dgm:pt>
    <dgm:pt modelId="{15E36E87-F60D-4EE9-A650-8A1A5DA2966A}" type="sibTrans" cxnId="{698032BC-F508-4D04-863C-7B4F982912BD}">
      <dgm:prSet/>
      <dgm:spPr/>
      <dgm:t>
        <a:bodyPr/>
        <a:lstStyle/>
        <a:p>
          <a:endParaRPr lang="en-US"/>
        </a:p>
      </dgm:t>
    </dgm:pt>
    <dgm:pt modelId="{B39881B5-8CEA-4588-AA43-DA34FAD26F97}">
      <dgm:prSet phldrT="[Text]" custT="1"/>
      <dgm:spPr/>
      <dgm:t>
        <a:bodyPr/>
        <a:lstStyle/>
        <a:p>
          <a:r>
            <a:rPr kumimoji="0" lang="ro-RO" sz="1800" b="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Legea privind finanțele publice locale </a:t>
          </a:r>
          <a:r>
            <a:rPr kumimoji="0" lang="ro-RO" sz="1800" b="0" i="0" u="sng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nr.397-XV din 16.10.2003</a:t>
          </a:r>
          <a:endParaRPr lang="en-US" sz="1800" dirty="0"/>
        </a:p>
      </dgm:t>
    </dgm:pt>
    <dgm:pt modelId="{8F87DB4F-3C78-4BD3-91D4-EF0A385DFFB3}" type="parTrans" cxnId="{A5F198A0-D576-45E1-86EC-9E034BB85BE7}">
      <dgm:prSet/>
      <dgm:spPr/>
      <dgm:t>
        <a:bodyPr/>
        <a:lstStyle/>
        <a:p>
          <a:endParaRPr lang="en-US"/>
        </a:p>
      </dgm:t>
    </dgm:pt>
    <dgm:pt modelId="{53A35E84-5F6E-49B1-BECD-BBB891E6A4BE}" type="sibTrans" cxnId="{A5F198A0-D576-45E1-86EC-9E034BB85BE7}">
      <dgm:prSet/>
      <dgm:spPr/>
      <dgm:t>
        <a:bodyPr/>
        <a:lstStyle/>
        <a:p>
          <a:endParaRPr lang="en-US"/>
        </a:p>
      </dgm:t>
    </dgm:pt>
    <dgm:pt modelId="{F86E92C9-7392-46B7-B825-41F45C8C0576}">
      <dgm:prSet phldrT="[Text]" custT="1"/>
      <dgm:spPr/>
      <dgm:t>
        <a:bodyPr/>
        <a:lstStyle/>
        <a:p>
          <a:r>
            <a:rPr kumimoji="0" lang="ro-RO" sz="1800" b="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Hotărârea Guvernului </a:t>
          </a:r>
          <a:r>
            <a:rPr kumimoji="0" lang="ro-RO" sz="1800" b="0" i="0" u="sng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nr.1136 din 18.10.2007</a:t>
          </a:r>
          <a:r>
            <a:rPr kumimoji="0" lang="ro-RO" sz="1800" b="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 cu privire la unele măsuri de executare a Legii nr.419-XVI din 22 decembrie 2006 cu privire la datoria sectorului public, garanțiile de stat </a:t>
          </a:r>
          <a:r>
            <a:rPr kumimoji="0" lang="ro-RO" sz="1800" b="0" i="0" u="none" strike="noStrike" cap="none" spc="0" normalizeH="0" baseline="0" noProof="0" dirty="0" err="1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şi</a:t>
          </a:r>
          <a:r>
            <a:rPr kumimoji="0" lang="ro-RO" sz="1800" b="0" i="0" u="none" strike="noStrike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 recreditarea de stat</a:t>
          </a:r>
          <a:endParaRPr lang="en-US" sz="1800" dirty="0"/>
        </a:p>
      </dgm:t>
    </dgm:pt>
    <dgm:pt modelId="{FEA371DE-1008-4603-BBEF-F238838FBA76}" type="parTrans" cxnId="{C1D0BB3C-5AFF-49DC-8B28-FE8EF8D2A649}">
      <dgm:prSet/>
      <dgm:spPr/>
      <dgm:t>
        <a:bodyPr/>
        <a:lstStyle/>
        <a:p>
          <a:endParaRPr lang="en-US"/>
        </a:p>
      </dgm:t>
    </dgm:pt>
    <dgm:pt modelId="{B31B7820-DA12-4C9D-B35C-FCE7E45826C6}" type="sibTrans" cxnId="{C1D0BB3C-5AFF-49DC-8B28-FE8EF8D2A649}">
      <dgm:prSet/>
      <dgm:spPr/>
      <dgm:t>
        <a:bodyPr/>
        <a:lstStyle/>
        <a:p>
          <a:endParaRPr lang="en-US"/>
        </a:p>
      </dgm:t>
    </dgm:pt>
    <dgm:pt modelId="{59B1D778-D659-49B9-A97D-C8D5B4199C68}" type="pres">
      <dgm:prSet presAssocID="{FF3DF7EE-11F6-436E-8582-F3CD01625B0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0287BB-0D88-4980-81A0-B1432BBA902C}" type="pres">
      <dgm:prSet presAssocID="{33EDE254-7096-461B-955F-D52A13FBCC25}" presName="parentLin" presStyleCnt="0"/>
      <dgm:spPr/>
      <dgm:t>
        <a:bodyPr/>
        <a:lstStyle/>
        <a:p>
          <a:endParaRPr lang="en-US"/>
        </a:p>
      </dgm:t>
    </dgm:pt>
    <dgm:pt modelId="{813DA126-961D-45D5-8EF1-0D96A9466741}" type="pres">
      <dgm:prSet presAssocID="{33EDE254-7096-461B-955F-D52A13FBCC25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0406BB5B-8EC8-4842-97F3-2A54DDC161B1}" type="pres">
      <dgm:prSet presAssocID="{33EDE254-7096-461B-955F-D52A13FBCC2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DD8D2-DE6E-47A0-AC42-B07B82D62C9C}" type="pres">
      <dgm:prSet presAssocID="{33EDE254-7096-461B-955F-D52A13FBCC25}" presName="negativeSpace" presStyleCnt="0"/>
      <dgm:spPr/>
      <dgm:t>
        <a:bodyPr/>
        <a:lstStyle/>
        <a:p>
          <a:endParaRPr lang="en-US"/>
        </a:p>
      </dgm:t>
    </dgm:pt>
    <dgm:pt modelId="{FA792807-744B-465E-8121-E1A022779525}" type="pres">
      <dgm:prSet presAssocID="{33EDE254-7096-461B-955F-D52A13FBCC25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707CB6-1894-4F17-9B90-EDCE38F29B0D}" type="pres">
      <dgm:prSet presAssocID="{15E36E87-F60D-4EE9-A650-8A1A5DA2966A}" presName="spaceBetweenRectangles" presStyleCnt="0"/>
      <dgm:spPr/>
      <dgm:t>
        <a:bodyPr/>
        <a:lstStyle/>
        <a:p>
          <a:endParaRPr lang="en-US"/>
        </a:p>
      </dgm:t>
    </dgm:pt>
    <dgm:pt modelId="{50BE42F1-891F-44BD-B7B4-AD227614C7FB}" type="pres">
      <dgm:prSet presAssocID="{B39881B5-8CEA-4588-AA43-DA34FAD26F97}" presName="parentLin" presStyleCnt="0"/>
      <dgm:spPr/>
      <dgm:t>
        <a:bodyPr/>
        <a:lstStyle/>
        <a:p>
          <a:endParaRPr lang="en-US"/>
        </a:p>
      </dgm:t>
    </dgm:pt>
    <dgm:pt modelId="{BF058D32-F320-4410-ADCF-86F7F74EBB8C}" type="pres">
      <dgm:prSet presAssocID="{B39881B5-8CEA-4588-AA43-DA34FAD26F9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A67C5FD2-683E-4D1E-88B5-4304A1BC1E30}" type="pres">
      <dgm:prSet presAssocID="{B39881B5-8CEA-4588-AA43-DA34FAD26F9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3945B2-6773-4C9E-90A6-10208C6D4E2D}" type="pres">
      <dgm:prSet presAssocID="{B39881B5-8CEA-4588-AA43-DA34FAD26F97}" presName="negativeSpace" presStyleCnt="0"/>
      <dgm:spPr/>
      <dgm:t>
        <a:bodyPr/>
        <a:lstStyle/>
        <a:p>
          <a:endParaRPr lang="en-US"/>
        </a:p>
      </dgm:t>
    </dgm:pt>
    <dgm:pt modelId="{9096D1C4-DF8B-4114-B316-3D4D1551B1A4}" type="pres">
      <dgm:prSet presAssocID="{B39881B5-8CEA-4588-AA43-DA34FAD26F97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C1EC8-CEBC-4E2F-A4D0-1BDC7CEF930B}" type="pres">
      <dgm:prSet presAssocID="{53A35E84-5F6E-49B1-BECD-BBB891E6A4BE}" presName="spaceBetweenRectangles" presStyleCnt="0"/>
      <dgm:spPr/>
      <dgm:t>
        <a:bodyPr/>
        <a:lstStyle/>
        <a:p>
          <a:endParaRPr lang="en-US"/>
        </a:p>
      </dgm:t>
    </dgm:pt>
    <dgm:pt modelId="{B8908C4F-AE79-4984-817F-4D758900B59A}" type="pres">
      <dgm:prSet presAssocID="{F86E92C9-7392-46B7-B825-41F45C8C0576}" presName="parentLin" presStyleCnt="0"/>
      <dgm:spPr/>
      <dgm:t>
        <a:bodyPr/>
        <a:lstStyle/>
        <a:p>
          <a:endParaRPr lang="en-US"/>
        </a:p>
      </dgm:t>
    </dgm:pt>
    <dgm:pt modelId="{14AD1952-B0EB-4F4E-A096-EFAB32256EAE}" type="pres">
      <dgm:prSet presAssocID="{F86E92C9-7392-46B7-B825-41F45C8C0576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194397E-AABD-4EBF-9A09-0CD37A522AA6}" type="pres">
      <dgm:prSet presAssocID="{F86E92C9-7392-46B7-B825-41F45C8C057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3EA68E-A96A-45C3-BD7B-86E61B269FF8}" type="pres">
      <dgm:prSet presAssocID="{F86E92C9-7392-46B7-B825-41F45C8C0576}" presName="negativeSpace" presStyleCnt="0"/>
      <dgm:spPr/>
      <dgm:t>
        <a:bodyPr/>
        <a:lstStyle/>
        <a:p>
          <a:endParaRPr lang="en-US"/>
        </a:p>
      </dgm:t>
    </dgm:pt>
    <dgm:pt modelId="{11E9C6BC-429C-41A4-8249-B26DF9C6ED36}" type="pres">
      <dgm:prSet presAssocID="{F86E92C9-7392-46B7-B825-41F45C8C057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D0BB3C-5AFF-49DC-8B28-FE8EF8D2A649}" srcId="{FF3DF7EE-11F6-436E-8582-F3CD01625B09}" destId="{F86E92C9-7392-46B7-B825-41F45C8C0576}" srcOrd="2" destOrd="0" parTransId="{FEA371DE-1008-4603-BBEF-F238838FBA76}" sibTransId="{B31B7820-DA12-4C9D-B35C-FCE7E45826C6}"/>
    <dgm:cxn modelId="{900EFD2D-420D-4895-9A5B-89AA23DD4299}" type="presOf" srcId="{F86E92C9-7392-46B7-B825-41F45C8C0576}" destId="{1194397E-AABD-4EBF-9A09-0CD37A522AA6}" srcOrd="1" destOrd="0" presId="urn:microsoft.com/office/officeart/2005/8/layout/list1"/>
    <dgm:cxn modelId="{39FB9069-DB4A-4698-9A3F-8EF1C2EAFD58}" type="presOf" srcId="{B39881B5-8CEA-4588-AA43-DA34FAD26F97}" destId="{BF058D32-F320-4410-ADCF-86F7F74EBB8C}" srcOrd="0" destOrd="0" presId="urn:microsoft.com/office/officeart/2005/8/layout/list1"/>
    <dgm:cxn modelId="{4C9D7B74-3ABE-465E-BAAD-1E2247B58E0B}" type="presOf" srcId="{33EDE254-7096-461B-955F-D52A13FBCC25}" destId="{813DA126-961D-45D5-8EF1-0D96A9466741}" srcOrd="0" destOrd="0" presId="urn:microsoft.com/office/officeart/2005/8/layout/list1"/>
    <dgm:cxn modelId="{37287C68-11D3-45AA-946C-D7D8D951430B}" type="presOf" srcId="{F86E92C9-7392-46B7-B825-41F45C8C0576}" destId="{14AD1952-B0EB-4F4E-A096-EFAB32256EAE}" srcOrd="0" destOrd="0" presId="urn:microsoft.com/office/officeart/2005/8/layout/list1"/>
    <dgm:cxn modelId="{9DD80679-A3AF-44EF-9793-AD5FA8D4294C}" type="presOf" srcId="{B39881B5-8CEA-4588-AA43-DA34FAD26F97}" destId="{A67C5FD2-683E-4D1E-88B5-4304A1BC1E30}" srcOrd="1" destOrd="0" presId="urn:microsoft.com/office/officeart/2005/8/layout/list1"/>
    <dgm:cxn modelId="{698032BC-F508-4D04-863C-7B4F982912BD}" srcId="{FF3DF7EE-11F6-436E-8582-F3CD01625B09}" destId="{33EDE254-7096-461B-955F-D52A13FBCC25}" srcOrd="0" destOrd="0" parTransId="{1FB73404-23DC-4989-B812-3E0D5ECBF13E}" sibTransId="{15E36E87-F60D-4EE9-A650-8A1A5DA2966A}"/>
    <dgm:cxn modelId="{0E8C2486-31B3-472E-AE1F-424A5543D405}" type="presOf" srcId="{FF3DF7EE-11F6-436E-8582-F3CD01625B09}" destId="{59B1D778-D659-49B9-A97D-C8D5B4199C68}" srcOrd="0" destOrd="0" presId="urn:microsoft.com/office/officeart/2005/8/layout/list1"/>
    <dgm:cxn modelId="{A5F198A0-D576-45E1-86EC-9E034BB85BE7}" srcId="{FF3DF7EE-11F6-436E-8582-F3CD01625B09}" destId="{B39881B5-8CEA-4588-AA43-DA34FAD26F97}" srcOrd="1" destOrd="0" parTransId="{8F87DB4F-3C78-4BD3-91D4-EF0A385DFFB3}" sibTransId="{53A35E84-5F6E-49B1-BECD-BBB891E6A4BE}"/>
    <dgm:cxn modelId="{415255E8-41F6-454F-B6D5-A1B8DE97551F}" type="presOf" srcId="{33EDE254-7096-461B-955F-D52A13FBCC25}" destId="{0406BB5B-8EC8-4842-97F3-2A54DDC161B1}" srcOrd="1" destOrd="0" presId="urn:microsoft.com/office/officeart/2005/8/layout/list1"/>
    <dgm:cxn modelId="{3DF4574F-76AA-49AB-9791-6D27AD9C7F38}" type="presParOf" srcId="{59B1D778-D659-49B9-A97D-C8D5B4199C68}" destId="{040287BB-0D88-4980-81A0-B1432BBA902C}" srcOrd="0" destOrd="0" presId="urn:microsoft.com/office/officeart/2005/8/layout/list1"/>
    <dgm:cxn modelId="{759C48D8-4AF2-4A9F-A12C-6846BE48E267}" type="presParOf" srcId="{040287BB-0D88-4980-81A0-B1432BBA902C}" destId="{813DA126-961D-45D5-8EF1-0D96A9466741}" srcOrd="0" destOrd="0" presId="urn:microsoft.com/office/officeart/2005/8/layout/list1"/>
    <dgm:cxn modelId="{CB238D01-0796-4E91-9FD2-E6EE8629FEFC}" type="presParOf" srcId="{040287BB-0D88-4980-81A0-B1432BBA902C}" destId="{0406BB5B-8EC8-4842-97F3-2A54DDC161B1}" srcOrd="1" destOrd="0" presId="urn:microsoft.com/office/officeart/2005/8/layout/list1"/>
    <dgm:cxn modelId="{D6FCC424-79FF-48AD-9CF7-6097C1255DE6}" type="presParOf" srcId="{59B1D778-D659-49B9-A97D-C8D5B4199C68}" destId="{B57DD8D2-DE6E-47A0-AC42-B07B82D62C9C}" srcOrd="1" destOrd="0" presId="urn:microsoft.com/office/officeart/2005/8/layout/list1"/>
    <dgm:cxn modelId="{7B7E1E6D-865D-4096-AD6E-6618DDF893CF}" type="presParOf" srcId="{59B1D778-D659-49B9-A97D-C8D5B4199C68}" destId="{FA792807-744B-465E-8121-E1A022779525}" srcOrd="2" destOrd="0" presId="urn:microsoft.com/office/officeart/2005/8/layout/list1"/>
    <dgm:cxn modelId="{96009FE1-4CAA-4141-8E9C-13685F3B8737}" type="presParOf" srcId="{59B1D778-D659-49B9-A97D-C8D5B4199C68}" destId="{30707CB6-1894-4F17-9B90-EDCE38F29B0D}" srcOrd="3" destOrd="0" presId="urn:microsoft.com/office/officeart/2005/8/layout/list1"/>
    <dgm:cxn modelId="{F1AFEF67-6864-4F57-A011-3AD1F6D5BFAF}" type="presParOf" srcId="{59B1D778-D659-49B9-A97D-C8D5B4199C68}" destId="{50BE42F1-891F-44BD-B7B4-AD227614C7FB}" srcOrd="4" destOrd="0" presId="urn:microsoft.com/office/officeart/2005/8/layout/list1"/>
    <dgm:cxn modelId="{62092461-FEF0-4852-AB22-2FC26D9A3098}" type="presParOf" srcId="{50BE42F1-891F-44BD-B7B4-AD227614C7FB}" destId="{BF058D32-F320-4410-ADCF-86F7F74EBB8C}" srcOrd="0" destOrd="0" presId="urn:microsoft.com/office/officeart/2005/8/layout/list1"/>
    <dgm:cxn modelId="{1B11A420-23BB-4627-B563-9E9B7CDF11D8}" type="presParOf" srcId="{50BE42F1-891F-44BD-B7B4-AD227614C7FB}" destId="{A67C5FD2-683E-4D1E-88B5-4304A1BC1E30}" srcOrd="1" destOrd="0" presId="urn:microsoft.com/office/officeart/2005/8/layout/list1"/>
    <dgm:cxn modelId="{0758A75C-0D7E-46CF-8377-4980D3656EA1}" type="presParOf" srcId="{59B1D778-D659-49B9-A97D-C8D5B4199C68}" destId="{FE3945B2-6773-4C9E-90A6-10208C6D4E2D}" srcOrd="5" destOrd="0" presId="urn:microsoft.com/office/officeart/2005/8/layout/list1"/>
    <dgm:cxn modelId="{B2342BA7-7A34-444D-8097-484F2D302DAF}" type="presParOf" srcId="{59B1D778-D659-49B9-A97D-C8D5B4199C68}" destId="{9096D1C4-DF8B-4114-B316-3D4D1551B1A4}" srcOrd="6" destOrd="0" presId="urn:microsoft.com/office/officeart/2005/8/layout/list1"/>
    <dgm:cxn modelId="{AF9AC087-737B-449C-8AAC-D417461AED6D}" type="presParOf" srcId="{59B1D778-D659-49B9-A97D-C8D5B4199C68}" destId="{E0BC1EC8-CEBC-4E2F-A4D0-1BDC7CEF930B}" srcOrd="7" destOrd="0" presId="urn:microsoft.com/office/officeart/2005/8/layout/list1"/>
    <dgm:cxn modelId="{641114AD-629E-45F6-A3A8-CFADD6B988AE}" type="presParOf" srcId="{59B1D778-D659-49B9-A97D-C8D5B4199C68}" destId="{B8908C4F-AE79-4984-817F-4D758900B59A}" srcOrd="8" destOrd="0" presId="urn:microsoft.com/office/officeart/2005/8/layout/list1"/>
    <dgm:cxn modelId="{5E02E119-7D7A-4AB6-B595-5CA011AF0095}" type="presParOf" srcId="{B8908C4F-AE79-4984-817F-4D758900B59A}" destId="{14AD1952-B0EB-4F4E-A096-EFAB32256EAE}" srcOrd="0" destOrd="0" presId="urn:microsoft.com/office/officeart/2005/8/layout/list1"/>
    <dgm:cxn modelId="{8533ED7F-C9EB-417E-B431-9F7FA95031D3}" type="presParOf" srcId="{B8908C4F-AE79-4984-817F-4D758900B59A}" destId="{1194397E-AABD-4EBF-9A09-0CD37A522AA6}" srcOrd="1" destOrd="0" presId="urn:microsoft.com/office/officeart/2005/8/layout/list1"/>
    <dgm:cxn modelId="{05A7C725-6E10-4CFB-AEF8-905ACF8DD29E}" type="presParOf" srcId="{59B1D778-D659-49B9-A97D-C8D5B4199C68}" destId="{CB3EA68E-A96A-45C3-BD7B-86E61B269FF8}" srcOrd="9" destOrd="0" presId="urn:microsoft.com/office/officeart/2005/8/layout/list1"/>
    <dgm:cxn modelId="{9F9604EA-3F3F-48D3-8990-839941808CC3}" type="presParOf" srcId="{59B1D778-D659-49B9-A97D-C8D5B4199C68}" destId="{11E9C6BC-429C-41A4-8249-B26DF9C6ED3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DFC665-726F-4BDE-B0EB-07A7CF11E130}" type="doc">
      <dgm:prSet loTypeId="urn:microsoft.com/office/officeart/2005/8/layout/default#1" loCatId="list" qsTypeId="urn:microsoft.com/office/officeart/2005/8/quickstyle/simple3" qsCatId="simple" csTypeId="urn:microsoft.com/office/officeart/2005/8/colors/accent1_2" csCatId="accent1" phldr="1"/>
      <dgm:spPr/>
    </dgm:pt>
    <dgm:pt modelId="{8AC4A8B9-4C17-475C-BC08-F578D55BB175}">
      <dgm:prSet phldrT="[Text]"/>
      <dgm:spPr/>
      <dgm:t>
        <a:bodyPr/>
        <a:lstStyle/>
        <a:p>
          <a:pPr algn="l"/>
          <a:r>
            <a:rPr lang="ro-RO" dirty="0" smtClean="0"/>
            <a:t>Împrumuturi (inclusiv leasingul financiar) externe </a:t>
          </a:r>
          <a:r>
            <a:rPr lang="ro-RO" dirty="0" err="1" smtClean="0"/>
            <a:t>şi</a:t>
          </a:r>
          <a:r>
            <a:rPr lang="ro-RO" dirty="0" smtClean="0"/>
            <a:t> interne</a:t>
          </a:r>
          <a:endParaRPr lang="en-US" dirty="0"/>
        </a:p>
      </dgm:t>
    </dgm:pt>
    <dgm:pt modelId="{E19F9D25-BB7E-4247-AAD0-C78F2DFE6F98}" type="parTrans" cxnId="{07D34164-A7F9-4A04-BA49-F803272626D6}">
      <dgm:prSet/>
      <dgm:spPr/>
      <dgm:t>
        <a:bodyPr/>
        <a:lstStyle/>
        <a:p>
          <a:endParaRPr lang="en-US"/>
        </a:p>
      </dgm:t>
    </dgm:pt>
    <dgm:pt modelId="{E11880B3-DD99-46DF-8BB7-D81B86FAF1D7}" type="sibTrans" cxnId="{07D34164-A7F9-4A04-BA49-F803272626D6}">
      <dgm:prSet/>
      <dgm:spPr/>
      <dgm:t>
        <a:bodyPr/>
        <a:lstStyle/>
        <a:p>
          <a:endParaRPr lang="en-US"/>
        </a:p>
      </dgm:t>
    </dgm:pt>
    <dgm:pt modelId="{0CCD770D-CB86-4C48-B9BB-5027253A476C}">
      <dgm:prSet phldrT="[Text]"/>
      <dgm:spPr/>
      <dgm:t>
        <a:bodyPr/>
        <a:lstStyle/>
        <a:p>
          <a:pPr algn="l"/>
          <a:r>
            <a:rPr lang="ro-RO" dirty="0" smtClean="0"/>
            <a:t>Garanţii pentru împrumuturi interne </a:t>
          </a:r>
          <a:r>
            <a:rPr lang="ro-RO" dirty="0" err="1" smtClean="0"/>
            <a:t>şi</a:t>
          </a:r>
          <a:r>
            <a:rPr lang="ro-RO" dirty="0" smtClean="0"/>
            <a:t> externe </a:t>
          </a:r>
          <a:endParaRPr lang="en-US" dirty="0"/>
        </a:p>
      </dgm:t>
    </dgm:pt>
    <dgm:pt modelId="{251523FE-2615-401B-A66A-3639E0AEE7F8}" type="parTrans" cxnId="{94F92201-E73E-40AF-9836-4ACBB5BAC045}">
      <dgm:prSet/>
      <dgm:spPr/>
      <dgm:t>
        <a:bodyPr/>
        <a:lstStyle/>
        <a:p>
          <a:endParaRPr lang="en-US"/>
        </a:p>
      </dgm:t>
    </dgm:pt>
    <dgm:pt modelId="{0CED8A61-6F51-42C1-81E0-18C7B264C48C}" type="sibTrans" cxnId="{94F92201-E73E-40AF-9836-4ACBB5BAC045}">
      <dgm:prSet/>
      <dgm:spPr/>
      <dgm:t>
        <a:bodyPr/>
        <a:lstStyle/>
        <a:p>
          <a:endParaRPr lang="en-US"/>
        </a:p>
      </dgm:t>
    </dgm:pt>
    <dgm:pt modelId="{A0CC5965-B426-41BA-8B04-B847637370D6}">
      <dgm:prSet phldrT="[Text]"/>
      <dgm:spPr/>
      <dgm:t>
        <a:bodyPr/>
        <a:lstStyle/>
        <a:p>
          <a:pPr algn="l"/>
          <a:r>
            <a:rPr lang="ro-RO" dirty="0" smtClean="0"/>
            <a:t>Valori mobiliare emise pentru plasare pe piaţa financiară externă </a:t>
          </a:r>
          <a:r>
            <a:rPr lang="ro-RO" dirty="0" err="1" smtClean="0"/>
            <a:t>şi</a:t>
          </a:r>
          <a:r>
            <a:rPr lang="ro-RO" dirty="0" smtClean="0"/>
            <a:t> internă</a:t>
          </a:r>
          <a:endParaRPr lang="en-US" dirty="0"/>
        </a:p>
      </dgm:t>
    </dgm:pt>
    <dgm:pt modelId="{D9DD02E6-8B82-4756-9D45-DAB7D3521FD7}" type="parTrans" cxnId="{FE6A0612-8C68-447B-87B7-B8165A176793}">
      <dgm:prSet/>
      <dgm:spPr/>
      <dgm:t>
        <a:bodyPr/>
        <a:lstStyle/>
        <a:p>
          <a:endParaRPr lang="en-US"/>
        </a:p>
      </dgm:t>
    </dgm:pt>
    <dgm:pt modelId="{7D3A3569-CBF1-476F-BD29-538095CA721C}" type="sibTrans" cxnId="{FE6A0612-8C68-447B-87B7-B8165A176793}">
      <dgm:prSet/>
      <dgm:spPr/>
      <dgm:t>
        <a:bodyPr/>
        <a:lstStyle/>
        <a:p>
          <a:endParaRPr lang="en-US"/>
        </a:p>
      </dgm:t>
    </dgm:pt>
    <dgm:pt modelId="{F26F9C30-B6B1-4B8D-9FA4-75042E547C9E}">
      <dgm:prSet/>
      <dgm:spPr/>
      <dgm:t>
        <a:bodyPr/>
        <a:lstStyle/>
        <a:p>
          <a:pPr algn="l"/>
          <a:r>
            <a:rPr lang="ro-RO" dirty="0" smtClean="0"/>
            <a:t>Alte instrumente disponibile pentru contractare de pe piaţa internă </a:t>
          </a:r>
          <a:r>
            <a:rPr lang="ro-RO" dirty="0" err="1" smtClean="0"/>
            <a:t>şi</a:t>
          </a:r>
          <a:r>
            <a:rPr lang="ro-RO" dirty="0" smtClean="0"/>
            <a:t> externă</a:t>
          </a:r>
          <a:endParaRPr lang="en-US" dirty="0"/>
        </a:p>
      </dgm:t>
    </dgm:pt>
    <dgm:pt modelId="{AC075FE1-0A4E-47E4-8A99-F7AB0AC877EF}" type="parTrans" cxnId="{163F16B0-7999-4E13-802F-31AB21141897}">
      <dgm:prSet/>
      <dgm:spPr/>
      <dgm:t>
        <a:bodyPr/>
        <a:lstStyle/>
        <a:p>
          <a:endParaRPr lang="en-US"/>
        </a:p>
      </dgm:t>
    </dgm:pt>
    <dgm:pt modelId="{65F8FBCE-127E-4804-AB68-93B7B01170C5}" type="sibTrans" cxnId="{163F16B0-7999-4E13-802F-31AB21141897}">
      <dgm:prSet/>
      <dgm:spPr/>
      <dgm:t>
        <a:bodyPr/>
        <a:lstStyle/>
        <a:p>
          <a:endParaRPr lang="en-US"/>
        </a:p>
      </dgm:t>
    </dgm:pt>
    <dgm:pt modelId="{E2AE18BC-003E-4F66-9933-F471F1D25D13}" type="pres">
      <dgm:prSet presAssocID="{ABDFC665-726F-4BDE-B0EB-07A7CF11E130}" presName="diagram" presStyleCnt="0">
        <dgm:presLayoutVars>
          <dgm:dir/>
          <dgm:resizeHandles val="exact"/>
        </dgm:presLayoutVars>
      </dgm:prSet>
      <dgm:spPr/>
    </dgm:pt>
    <dgm:pt modelId="{0996D28B-2D72-458E-B02C-3B721AE887EE}" type="pres">
      <dgm:prSet presAssocID="{8AC4A8B9-4C17-475C-BC08-F578D55BB175}" presName="node" presStyleLbl="node1" presStyleIdx="0" presStyleCnt="4" custLinFactNeighborX="-126" custLinFactNeighborY="-431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04675F-DD5D-4167-991B-C74737D54210}" type="pres">
      <dgm:prSet presAssocID="{E11880B3-DD99-46DF-8BB7-D81B86FAF1D7}" presName="sibTrans" presStyleCnt="0"/>
      <dgm:spPr/>
    </dgm:pt>
    <dgm:pt modelId="{79680C51-51BB-42BE-8647-3801A083CD8D}" type="pres">
      <dgm:prSet presAssocID="{0CCD770D-CB86-4C48-B9BB-5027253A476C}" presName="node" presStyleLbl="node1" presStyleIdx="1" presStyleCnt="4" custLinFactNeighborX="-779" custLinFactNeighborY="-34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BB057D-65D5-4A5C-A339-1A30E6A4CD93}" type="pres">
      <dgm:prSet presAssocID="{0CED8A61-6F51-42C1-81E0-18C7B264C48C}" presName="sibTrans" presStyleCnt="0"/>
      <dgm:spPr/>
    </dgm:pt>
    <dgm:pt modelId="{5139C8DB-ECBD-4235-B7D5-272A5E7408A9}" type="pres">
      <dgm:prSet presAssocID="{A0CC5965-B426-41BA-8B04-B847637370D6}" presName="node" presStyleLbl="node1" presStyleIdx="2" presStyleCnt="4" custScaleY="100599" custLinFactNeighborX="-1559" custLinFactNeighborY="-391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CECC8-EE02-443F-BB28-D92935C89848}" type="pres">
      <dgm:prSet presAssocID="{7D3A3569-CBF1-476F-BD29-538095CA721C}" presName="sibTrans" presStyleCnt="0"/>
      <dgm:spPr/>
    </dgm:pt>
    <dgm:pt modelId="{1FD2EDB6-A89E-4914-9F6F-B276461BCB36}" type="pres">
      <dgm:prSet presAssocID="{F26F9C30-B6B1-4B8D-9FA4-75042E547C9E}" presName="node" presStyleLbl="node1" presStyleIdx="3" presStyleCnt="4" custLinFactNeighborX="126" custLinFactNeighborY="-34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6A0612-8C68-447B-87B7-B8165A176793}" srcId="{ABDFC665-726F-4BDE-B0EB-07A7CF11E130}" destId="{A0CC5965-B426-41BA-8B04-B847637370D6}" srcOrd="2" destOrd="0" parTransId="{D9DD02E6-8B82-4756-9D45-DAB7D3521FD7}" sibTransId="{7D3A3569-CBF1-476F-BD29-538095CA721C}"/>
    <dgm:cxn modelId="{E9024B51-4DC8-4DD3-9D7F-7A214E361B54}" type="presOf" srcId="{0CCD770D-CB86-4C48-B9BB-5027253A476C}" destId="{79680C51-51BB-42BE-8647-3801A083CD8D}" srcOrd="0" destOrd="0" presId="urn:microsoft.com/office/officeart/2005/8/layout/default#1"/>
    <dgm:cxn modelId="{37A5E5DD-E590-4D6E-8F90-D900450712D8}" type="presOf" srcId="{A0CC5965-B426-41BA-8B04-B847637370D6}" destId="{5139C8DB-ECBD-4235-B7D5-272A5E7408A9}" srcOrd="0" destOrd="0" presId="urn:microsoft.com/office/officeart/2005/8/layout/default#1"/>
    <dgm:cxn modelId="{257CB55E-7067-482C-B716-3511207DE468}" type="presOf" srcId="{ABDFC665-726F-4BDE-B0EB-07A7CF11E130}" destId="{E2AE18BC-003E-4F66-9933-F471F1D25D13}" srcOrd="0" destOrd="0" presId="urn:microsoft.com/office/officeart/2005/8/layout/default#1"/>
    <dgm:cxn modelId="{23A45C8D-C37C-455C-928F-BD4EF79BD0B7}" type="presOf" srcId="{8AC4A8B9-4C17-475C-BC08-F578D55BB175}" destId="{0996D28B-2D72-458E-B02C-3B721AE887EE}" srcOrd="0" destOrd="0" presId="urn:microsoft.com/office/officeart/2005/8/layout/default#1"/>
    <dgm:cxn modelId="{8F6C42ED-F74B-4183-AEF7-1E58204ECD68}" type="presOf" srcId="{F26F9C30-B6B1-4B8D-9FA4-75042E547C9E}" destId="{1FD2EDB6-A89E-4914-9F6F-B276461BCB36}" srcOrd="0" destOrd="0" presId="urn:microsoft.com/office/officeart/2005/8/layout/default#1"/>
    <dgm:cxn modelId="{163F16B0-7999-4E13-802F-31AB21141897}" srcId="{ABDFC665-726F-4BDE-B0EB-07A7CF11E130}" destId="{F26F9C30-B6B1-4B8D-9FA4-75042E547C9E}" srcOrd="3" destOrd="0" parTransId="{AC075FE1-0A4E-47E4-8A99-F7AB0AC877EF}" sibTransId="{65F8FBCE-127E-4804-AB68-93B7B01170C5}"/>
    <dgm:cxn modelId="{94F92201-E73E-40AF-9836-4ACBB5BAC045}" srcId="{ABDFC665-726F-4BDE-B0EB-07A7CF11E130}" destId="{0CCD770D-CB86-4C48-B9BB-5027253A476C}" srcOrd="1" destOrd="0" parTransId="{251523FE-2615-401B-A66A-3639E0AEE7F8}" sibTransId="{0CED8A61-6F51-42C1-81E0-18C7B264C48C}"/>
    <dgm:cxn modelId="{07D34164-A7F9-4A04-BA49-F803272626D6}" srcId="{ABDFC665-726F-4BDE-B0EB-07A7CF11E130}" destId="{8AC4A8B9-4C17-475C-BC08-F578D55BB175}" srcOrd="0" destOrd="0" parTransId="{E19F9D25-BB7E-4247-AAD0-C78F2DFE6F98}" sibTransId="{E11880B3-DD99-46DF-8BB7-D81B86FAF1D7}"/>
    <dgm:cxn modelId="{ACB8E467-BDDB-4303-94FF-78250806ADC2}" type="presParOf" srcId="{E2AE18BC-003E-4F66-9933-F471F1D25D13}" destId="{0996D28B-2D72-458E-B02C-3B721AE887EE}" srcOrd="0" destOrd="0" presId="urn:microsoft.com/office/officeart/2005/8/layout/default#1"/>
    <dgm:cxn modelId="{3859D189-213A-4B52-A4FC-DDB4AEB995AE}" type="presParOf" srcId="{E2AE18BC-003E-4F66-9933-F471F1D25D13}" destId="{4904675F-DD5D-4167-991B-C74737D54210}" srcOrd="1" destOrd="0" presId="urn:microsoft.com/office/officeart/2005/8/layout/default#1"/>
    <dgm:cxn modelId="{63B0A12A-3E0D-4B67-8D1B-EF3BB2D71AEF}" type="presParOf" srcId="{E2AE18BC-003E-4F66-9933-F471F1D25D13}" destId="{79680C51-51BB-42BE-8647-3801A083CD8D}" srcOrd="2" destOrd="0" presId="urn:microsoft.com/office/officeart/2005/8/layout/default#1"/>
    <dgm:cxn modelId="{55B983B1-45D0-4EEB-B843-615A6B07EF3F}" type="presParOf" srcId="{E2AE18BC-003E-4F66-9933-F471F1D25D13}" destId="{51BB057D-65D5-4A5C-A339-1A30E6A4CD93}" srcOrd="3" destOrd="0" presId="urn:microsoft.com/office/officeart/2005/8/layout/default#1"/>
    <dgm:cxn modelId="{19C379CE-1C49-45BF-B8CE-65B839468F8C}" type="presParOf" srcId="{E2AE18BC-003E-4F66-9933-F471F1D25D13}" destId="{5139C8DB-ECBD-4235-B7D5-272A5E7408A9}" srcOrd="4" destOrd="0" presId="urn:microsoft.com/office/officeart/2005/8/layout/default#1"/>
    <dgm:cxn modelId="{9EBFDA6F-A709-44B1-B055-C7B07448BD66}" type="presParOf" srcId="{E2AE18BC-003E-4F66-9933-F471F1D25D13}" destId="{1C8CECC8-EE02-443F-BB28-D92935C89848}" srcOrd="5" destOrd="0" presId="urn:microsoft.com/office/officeart/2005/8/layout/default#1"/>
    <dgm:cxn modelId="{666A3376-2089-4836-BDD2-97EA2EF22A6C}" type="presParOf" srcId="{E2AE18BC-003E-4F66-9933-F471F1D25D13}" destId="{1FD2EDB6-A89E-4914-9F6F-B276461BCB36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E4CF63-BE8B-4946-8155-A08E67770D4A}" type="doc">
      <dgm:prSet loTypeId="urn:microsoft.com/office/officeart/2005/8/layout/vProcess5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70829EE1-5557-4223-BC10-C2E2AD8DAD21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o-RO" dirty="0" smtClean="0"/>
            <a:t>Efectuarea analizei conjuncturii pieței capitalului </a:t>
          </a:r>
          <a:r>
            <a:rPr lang="ro-RO" dirty="0" err="1" smtClean="0"/>
            <a:t>creditar</a:t>
          </a:r>
          <a:r>
            <a:rPr lang="ro-RO" dirty="0" smtClean="0"/>
            <a:t>, cu condiția examinării a cel puțin 3 oferte ale potențialilor creditori</a:t>
          </a:r>
          <a:endParaRPr lang="en-US" dirty="0" smtClean="0"/>
        </a:p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C6B60C92-9D0E-49E8-A342-E745B94E63C4}" type="parTrans" cxnId="{957AAB3B-12FC-4EAD-8265-4618C981B26D}">
      <dgm:prSet/>
      <dgm:spPr/>
      <dgm:t>
        <a:bodyPr/>
        <a:lstStyle/>
        <a:p>
          <a:endParaRPr lang="en-US"/>
        </a:p>
      </dgm:t>
    </dgm:pt>
    <dgm:pt modelId="{50176A12-61AE-4C75-9EE3-3894C2AB7929}" type="sibTrans" cxnId="{957AAB3B-12FC-4EAD-8265-4618C981B26D}">
      <dgm:prSet/>
      <dgm:spPr/>
      <dgm:t>
        <a:bodyPr/>
        <a:lstStyle/>
        <a:p>
          <a:endParaRPr lang="en-US"/>
        </a:p>
      </dgm:t>
    </dgm:pt>
    <dgm:pt modelId="{B9E3898E-6F06-4149-BB5C-04E6B59D15F7}">
      <dgm:prSet phldrT="[Text]"/>
      <dgm:spPr/>
      <dgm:t>
        <a:bodyPr/>
        <a:lstStyle/>
        <a:p>
          <a:r>
            <a:rPr lang="ro-RO" dirty="0" smtClean="0"/>
            <a:t>Elaborarea propunerilor concrete privind finanțarea proiectelor investiționale în limitele posibilităților disponibile</a:t>
          </a:r>
          <a:endParaRPr lang="en-US" dirty="0"/>
        </a:p>
      </dgm:t>
    </dgm:pt>
    <dgm:pt modelId="{A7FE1E30-7299-4D24-BADF-B6297B473E64}" type="parTrans" cxnId="{AC582D93-B086-46A9-92BF-84018E1AA55C}">
      <dgm:prSet/>
      <dgm:spPr/>
      <dgm:t>
        <a:bodyPr/>
        <a:lstStyle/>
        <a:p>
          <a:endParaRPr lang="en-US"/>
        </a:p>
      </dgm:t>
    </dgm:pt>
    <dgm:pt modelId="{D51BFC26-D6CF-46D6-B872-AB96C4DE8393}" type="sibTrans" cxnId="{AC582D93-B086-46A9-92BF-84018E1AA55C}">
      <dgm:prSet/>
      <dgm:spPr/>
      <dgm:t>
        <a:bodyPr/>
        <a:lstStyle/>
        <a:p>
          <a:endParaRPr lang="en-US"/>
        </a:p>
      </dgm:t>
    </dgm:pt>
    <dgm:pt modelId="{1B1D3617-6A60-44BB-980A-AE91EE16FE7C}">
      <dgm:prSet phldrT="[Text]"/>
      <dgm:spPr/>
      <dgm:t>
        <a:bodyPr/>
        <a:lstStyle/>
        <a:p>
          <a:r>
            <a:rPr lang="ro-RO" dirty="0" smtClean="0"/>
            <a:t>Efectuarea analizei condițiilor financiare ale împrumuturilor care urmează a fi contractate direct sau garantate</a:t>
          </a:r>
          <a:endParaRPr lang="en-US" dirty="0"/>
        </a:p>
      </dgm:t>
    </dgm:pt>
    <dgm:pt modelId="{09FA3A64-3C54-431E-941D-A1207155FFD4}" type="parTrans" cxnId="{6149D35A-2251-4B4E-9D94-7441D1B0EB2A}">
      <dgm:prSet/>
      <dgm:spPr/>
      <dgm:t>
        <a:bodyPr/>
        <a:lstStyle/>
        <a:p>
          <a:endParaRPr lang="en-US"/>
        </a:p>
      </dgm:t>
    </dgm:pt>
    <dgm:pt modelId="{3DE285D5-3707-4E53-8293-052B57E65ADF}" type="sibTrans" cxnId="{6149D35A-2251-4B4E-9D94-7441D1B0EB2A}">
      <dgm:prSet/>
      <dgm:spPr/>
      <dgm:t>
        <a:bodyPr/>
        <a:lstStyle/>
        <a:p>
          <a:endParaRPr lang="en-US"/>
        </a:p>
      </dgm:t>
    </dgm:pt>
    <dgm:pt modelId="{215245CD-0237-4A35-9D10-99DD1AF1B1F6}" type="pres">
      <dgm:prSet presAssocID="{FAE4CF63-BE8B-4946-8155-A08E67770D4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AF1CF9-EB9D-4D34-8857-4D0BA77C0E9B}" type="pres">
      <dgm:prSet presAssocID="{FAE4CF63-BE8B-4946-8155-A08E67770D4A}" presName="dummyMaxCanvas" presStyleCnt="0">
        <dgm:presLayoutVars/>
      </dgm:prSet>
      <dgm:spPr/>
    </dgm:pt>
    <dgm:pt modelId="{47788090-D025-41C6-8F43-F7E64B54AE5F}" type="pres">
      <dgm:prSet presAssocID="{FAE4CF63-BE8B-4946-8155-A08E67770D4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3D097F-077B-417D-B190-658A7F9D2BBA}" type="pres">
      <dgm:prSet presAssocID="{FAE4CF63-BE8B-4946-8155-A08E67770D4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0C5CEE-FB7A-4A57-A704-D5AE0CD285D3}" type="pres">
      <dgm:prSet presAssocID="{FAE4CF63-BE8B-4946-8155-A08E67770D4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51B962-5D3D-442D-AF17-5DC7C387A1B5}" type="pres">
      <dgm:prSet presAssocID="{FAE4CF63-BE8B-4946-8155-A08E67770D4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154A2E-434A-4150-AAA1-2E779CF0A53E}" type="pres">
      <dgm:prSet presAssocID="{FAE4CF63-BE8B-4946-8155-A08E67770D4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15EDD-39C9-4A6C-ACE6-7A1F9CC00806}" type="pres">
      <dgm:prSet presAssocID="{FAE4CF63-BE8B-4946-8155-A08E67770D4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3E39F-1164-435C-8A0C-CA7DDB944C31}" type="pres">
      <dgm:prSet presAssocID="{FAE4CF63-BE8B-4946-8155-A08E67770D4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242F49-62C1-4B9A-B09D-B329E4643D3A}" type="pres">
      <dgm:prSet presAssocID="{FAE4CF63-BE8B-4946-8155-A08E67770D4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49D35A-2251-4B4E-9D94-7441D1B0EB2A}" srcId="{FAE4CF63-BE8B-4946-8155-A08E67770D4A}" destId="{1B1D3617-6A60-44BB-980A-AE91EE16FE7C}" srcOrd="1" destOrd="0" parTransId="{09FA3A64-3C54-431E-941D-A1207155FFD4}" sibTransId="{3DE285D5-3707-4E53-8293-052B57E65ADF}"/>
    <dgm:cxn modelId="{957AAB3B-12FC-4EAD-8265-4618C981B26D}" srcId="{FAE4CF63-BE8B-4946-8155-A08E67770D4A}" destId="{70829EE1-5557-4223-BC10-C2E2AD8DAD21}" srcOrd="0" destOrd="0" parTransId="{C6B60C92-9D0E-49E8-A342-E745B94E63C4}" sibTransId="{50176A12-61AE-4C75-9EE3-3894C2AB7929}"/>
    <dgm:cxn modelId="{BF338607-B3FF-4CCC-AEF6-DDA3C64E2D0F}" type="presOf" srcId="{B9E3898E-6F06-4149-BB5C-04E6B59D15F7}" destId="{380C5CEE-FB7A-4A57-A704-D5AE0CD285D3}" srcOrd="0" destOrd="0" presId="urn:microsoft.com/office/officeart/2005/8/layout/vProcess5"/>
    <dgm:cxn modelId="{33A9D377-5D6D-48C0-A648-ADA4306D47ED}" type="presOf" srcId="{1B1D3617-6A60-44BB-980A-AE91EE16FE7C}" destId="{983D097F-077B-417D-B190-658A7F9D2BBA}" srcOrd="0" destOrd="0" presId="urn:microsoft.com/office/officeart/2005/8/layout/vProcess5"/>
    <dgm:cxn modelId="{4A11E0B0-A335-4209-818B-D6F94B367582}" type="presOf" srcId="{B9E3898E-6F06-4149-BB5C-04E6B59D15F7}" destId="{86242F49-62C1-4B9A-B09D-B329E4643D3A}" srcOrd="1" destOrd="0" presId="urn:microsoft.com/office/officeart/2005/8/layout/vProcess5"/>
    <dgm:cxn modelId="{AC582D93-B086-46A9-92BF-84018E1AA55C}" srcId="{FAE4CF63-BE8B-4946-8155-A08E67770D4A}" destId="{B9E3898E-6F06-4149-BB5C-04E6B59D15F7}" srcOrd="2" destOrd="0" parTransId="{A7FE1E30-7299-4D24-BADF-B6297B473E64}" sibTransId="{D51BFC26-D6CF-46D6-B872-AB96C4DE8393}"/>
    <dgm:cxn modelId="{BCFF9CDA-A01D-4341-A5FA-1B63955D00AE}" type="presOf" srcId="{3DE285D5-3707-4E53-8293-052B57E65ADF}" destId="{8E154A2E-434A-4150-AAA1-2E779CF0A53E}" srcOrd="0" destOrd="0" presId="urn:microsoft.com/office/officeart/2005/8/layout/vProcess5"/>
    <dgm:cxn modelId="{E5062DF5-3FBA-468C-9D5C-62E940C4E4F9}" type="presOf" srcId="{70829EE1-5557-4223-BC10-C2E2AD8DAD21}" destId="{8C015EDD-39C9-4A6C-ACE6-7A1F9CC00806}" srcOrd="1" destOrd="0" presId="urn:microsoft.com/office/officeart/2005/8/layout/vProcess5"/>
    <dgm:cxn modelId="{99B2A281-531E-4CE0-A8F7-316380A0FE36}" type="presOf" srcId="{1B1D3617-6A60-44BB-980A-AE91EE16FE7C}" destId="{9F53E39F-1164-435C-8A0C-CA7DDB944C31}" srcOrd="1" destOrd="0" presId="urn:microsoft.com/office/officeart/2005/8/layout/vProcess5"/>
    <dgm:cxn modelId="{6479D5FB-22CE-486E-8E9A-CD758DCD5798}" type="presOf" srcId="{FAE4CF63-BE8B-4946-8155-A08E67770D4A}" destId="{215245CD-0237-4A35-9D10-99DD1AF1B1F6}" srcOrd="0" destOrd="0" presId="urn:microsoft.com/office/officeart/2005/8/layout/vProcess5"/>
    <dgm:cxn modelId="{875A5C75-3C21-4CF9-9459-13E37C776D3A}" type="presOf" srcId="{50176A12-61AE-4C75-9EE3-3894C2AB7929}" destId="{4251B962-5D3D-442D-AF17-5DC7C387A1B5}" srcOrd="0" destOrd="0" presId="urn:microsoft.com/office/officeart/2005/8/layout/vProcess5"/>
    <dgm:cxn modelId="{339F60AE-32E4-4962-B8A5-DC2FDC51F009}" type="presOf" srcId="{70829EE1-5557-4223-BC10-C2E2AD8DAD21}" destId="{47788090-D025-41C6-8F43-F7E64B54AE5F}" srcOrd="0" destOrd="0" presId="urn:microsoft.com/office/officeart/2005/8/layout/vProcess5"/>
    <dgm:cxn modelId="{7D0E151F-5580-42C7-9405-EDC56D56CA50}" type="presParOf" srcId="{215245CD-0237-4A35-9D10-99DD1AF1B1F6}" destId="{20AF1CF9-EB9D-4D34-8857-4D0BA77C0E9B}" srcOrd="0" destOrd="0" presId="urn:microsoft.com/office/officeart/2005/8/layout/vProcess5"/>
    <dgm:cxn modelId="{3219EBD8-A9C8-4835-A187-049FA4C59087}" type="presParOf" srcId="{215245CD-0237-4A35-9D10-99DD1AF1B1F6}" destId="{47788090-D025-41C6-8F43-F7E64B54AE5F}" srcOrd="1" destOrd="0" presId="urn:microsoft.com/office/officeart/2005/8/layout/vProcess5"/>
    <dgm:cxn modelId="{ABCB7D22-39B6-46E8-9909-57E5676E029C}" type="presParOf" srcId="{215245CD-0237-4A35-9D10-99DD1AF1B1F6}" destId="{983D097F-077B-417D-B190-658A7F9D2BBA}" srcOrd="2" destOrd="0" presId="urn:microsoft.com/office/officeart/2005/8/layout/vProcess5"/>
    <dgm:cxn modelId="{DBD84819-4229-46CF-A00B-29649A5817DB}" type="presParOf" srcId="{215245CD-0237-4A35-9D10-99DD1AF1B1F6}" destId="{380C5CEE-FB7A-4A57-A704-D5AE0CD285D3}" srcOrd="3" destOrd="0" presId="urn:microsoft.com/office/officeart/2005/8/layout/vProcess5"/>
    <dgm:cxn modelId="{1E840C3A-B80D-4C89-BAE8-CA3DC7B6BAAA}" type="presParOf" srcId="{215245CD-0237-4A35-9D10-99DD1AF1B1F6}" destId="{4251B962-5D3D-442D-AF17-5DC7C387A1B5}" srcOrd="4" destOrd="0" presId="urn:microsoft.com/office/officeart/2005/8/layout/vProcess5"/>
    <dgm:cxn modelId="{497607E2-FAC4-45C6-BB90-7A477DB918FF}" type="presParOf" srcId="{215245CD-0237-4A35-9D10-99DD1AF1B1F6}" destId="{8E154A2E-434A-4150-AAA1-2E779CF0A53E}" srcOrd="5" destOrd="0" presId="urn:microsoft.com/office/officeart/2005/8/layout/vProcess5"/>
    <dgm:cxn modelId="{1E084C60-FB7E-483A-B5E3-88AC358796C3}" type="presParOf" srcId="{215245CD-0237-4A35-9D10-99DD1AF1B1F6}" destId="{8C015EDD-39C9-4A6C-ACE6-7A1F9CC00806}" srcOrd="6" destOrd="0" presId="urn:microsoft.com/office/officeart/2005/8/layout/vProcess5"/>
    <dgm:cxn modelId="{757309E2-13AC-4343-AE0D-511C42476D4C}" type="presParOf" srcId="{215245CD-0237-4A35-9D10-99DD1AF1B1F6}" destId="{9F53E39F-1164-435C-8A0C-CA7DDB944C31}" srcOrd="7" destOrd="0" presId="urn:microsoft.com/office/officeart/2005/8/layout/vProcess5"/>
    <dgm:cxn modelId="{FA9DFCFC-8E13-4E7D-8EF1-931DE3712B8B}" type="presParOf" srcId="{215245CD-0237-4A35-9D10-99DD1AF1B1F6}" destId="{86242F49-62C1-4B9A-B09D-B329E4643D3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50A9249-BB12-433B-8CFA-74F6247DD99C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D704E0-E0CC-43CC-A874-A739C1C77B78}">
      <dgm:prSet phldrT="[Text]" custT="1"/>
      <dgm:spPr/>
      <dgm:t>
        <a:bodyPr anchor="t"/>
        <a:lstStyle/>
        <a:p>
          <a:pPr algn="ctr"/>
          <a:endParaRPr lang="en-US" sz="1200" dirty="0" smtClean="0">
            <a:cs typeface="Latha" pitchFamily="34" charset="0"/>
          </a:endParaRPr>
        </a:p>
        <a:p>
          <a:pPr algn="ctr"/>
          <a:endParaRPr lang="en-US" sz="1200" dirty="0" smtClean="0">
            <a:cs typeface="Latha" pitchFamily="34" charset="0"/>
          </a:endParaRPr>
        </a:p>
        <a:p>
          <a:pPr algn="just"/>
          <a:r>
            <a:rPr lang="ro-RO" sz="1100" dirty="0" smtClean="0">
              <a:cs typeface="Latha" pitchFamily="34" charset="0"/>
            </a:rPr>
            <a:t>Respectarea plafonului stabilit la art. 1</a:t>
          </a:r>
          <a:r>
            <a:rPr lang="en-US" sz="1100" dirty="0" smtClean="0">
              <a:cs typeface="Latha" pitchFamily="34" charset="0"/>
            </a:rPr>
            <a:t>5</a:t>
          </a:r>
          <a:r>
            <a:rPr lang="ro-RO" sz="1100" dirty="0" smtClean="0">
              <a:cs typeface="Latha" pitchFamily="34" charset="0"/>
            </a:rPr>
            <a:t> alin</a:t>
          </a:r>
          <a:r>
            <a:rPr lang="en-US" sz="1100" dirty="0" smtClean="0">
              <a:cs typeface="Latha" pitchFamily="34" charset="0"/>
            </a:rPr>
            <a:t>.</a:t>
          </a:r>
          <a:r>
            <a:rPr lang="ro-RO" sz="1100" dirty="0" smtClean="0">
              <a:cs typeface="Latha" pitchFamily="34" charset="0"/>
            </a:rPr>
            <a:t> </a:t>
          </a:r>
          <a:r>
            <a:rPr lang="en-US" sz="1100" dirty="0" smtClean="0">
              <a:cs typeface="Latha" pitchFamily="34" charset="0"/>
            </a:rPr>
            <a:t>(</a:t>
          </a:r>
          <a:r>
            <a:rPr lang="ro-RO" sz="1100" dirty="0" smtClean="0">
              <a:cs typeface="Latha" pitchFamily="34" charset="0"/>
            </a:rPr>
            <a:t>4</a:t>
          </a:r>
          <a:r>
            <a:rPr lang="en-US" sz="1100" smtClean="0">
              <a:cs typeface="Latha" pitchFamily="34" charset="0"/>
            </a:rPr>
            <a:t>)</a:t>
          </a:r>
          <a:r>
            <a:rPr lang="ro-RO" sz="1100" smtClean="0">
              <a:cs typeface="Latha" pitchFamily="34" charset="0"/>
            </a:rPr>
            <a:t> </a:t>
          </a:r>
          <a:r>
            <a:rPr lang="ro-RO" sz="1100" dirty="0" smtClean="0">
              <a:cs typeface="Latha" pitchFamily="34" charset="0"/>
            </a:rPr>
            <a:t>din Legea nr. 397-XV din 16 octombrie 2003.</a:t>
          </a:r>
          <a:endParaRPr lang="en-US" sz="1100" dirty="0"/>
        </a:p>
      </dgm:t>
    </dgm:pt>
    <dgm:pt modelId="{247B9D52-3ABA-4997-81C5-378E7624FBCB}" type="parTrans" cxnId="{43CCCA8F-73B2-4E4D-A398-2E9099D34EA7}">
      <dgm:prSet/>
      <dgm:spPr/>
      <dgm:t>
        <a:bodyPr/>
        <a:lstStyle/>
        <a:p>
          <a:endParaRPr lang="en-US" sz="1800"/>
        </a:p>
      </dgm:t>
    </dgm:pt>
    <dgm:pt modelId="{C44A796D-5CA0-4A79-961B-58FBA96FCA56}" type="sibTrans" cxnId="{43CCCA8F-73B2-4E4D-A398-2E9099D34EA7}">
      <dgm:prSet/>
      <dgm:spPr/>
      <dgm:t>
        <a:bodyPr/>
        <a:lstStyle/>
        <a:p>
          <a:endParaRPr lang="en-US" sz="1800"/>
        </a:p>
      </dgm:t>
    </dgm:pt>
    <dgm:pt modelId="{2D6A3ABB-5C4D-4C88-9E03-D37B5EE12A7E}">
      <dgm:prSet phldrT="[Text]" custT="1"/>
      <dgm:spPr/>
      <dgm:t>
        <a:bodyPr anchor="t"/>
        <a:lstStyle/>
        <a:p>
          <a:pPr algn="ctr"/>
          <a:endParaRPr lang="en-US" sz="1200" dirty="0" smtClean="0">
            <a:cs typeface="Latha" pitchFamily="34" charset="0"/>
          </a:endParaRPr>
        </a:p>
        <a:p>
          <a:pPr algn="ctr"/>
          <a:endParaRPr lang="en-US" sz="1200" dirty="0" smtClean="0">
            <a:cs typeface="Latha" pitchFamily="34" charset="0"/>
          </a:endParaRPr>
        </a:p>
        <a:p>
          <a:pPr algn="just"/>
          <a:r>
            <a:rPr lang="ro-RO" sz="1200" dirty="0" smtClean="0">
              <a:cs typeface="Latha" pitchFamily="34" charset="0"/>
            </a:rPr>
            <a:t>Drept garanție de rambursare servesc inclusiv transferurile cu destinație generală</a:t>
          </a:r>
          <a:r>
            <a:rPr lang="en-US" sz="1200" dirty="0" smtClean="0">
              <a:cs typeface="Latha" pitchFamily="34" charset="0"/>
            </a:rPr>
            <a:t>.</a:t>
          </a:r>
          <a:endParaRPr lang="en-US" sz="1200" dirty="0"/>
        </a:p>
      </dgm:t>
    </dgm:pt>
    <dgm:pt modelId="{316BDC08-BC76-475A-B116-DF864CA57BC2}" type="parTrans" cxnId="{CA4070AD-0123-4EC4-AE74-6C51D5DB1C5C}">
      <dgm:prSet/>
      <dgm:spPr/>
      <dgm:t>
        <a:bodyPr/>
        <a:lstStyle/>
        <a:p>
          <a:endParaRPr lang="en-US" sz="1800"/>
        </a:p>
      </dgm:t>
    </dgm:pt>
    <dgm:pt modelId="{9139BF1E-BFEA-4C35-BFEF-95D8FB2988A6}" type="sibTrans" cxnId="{CA4070AD-0123-4EC4-AE74-6C51D5DB1C5C}">
      <dgm:prSet/>
      <dgm:spPr/>
      <dgm:t>
        <a:bodyPr/>
        <a:lstStyle/>
        <a:p>
          <a:endParaRPr lang="en-US" sz="1800"/>
        </a:p>
      </dgm:t>
    </dgm:pt>
    <dgm:pt modelId="{C7ED9B8F-F866-45B7-92B4-9717E8CE39DD}">
      <dgm:prSet custT="1"/>
      <dgm:spPr/>
      <dgm:t>
        <a:bodyPr anchor="t"/>
        <a:lstStyle/>
        <a:p>
          <a:pPr algn="l"/>
          <a:r>
            <a:rPr lang="ro-RO" sz="1000" smtClean="0">
              <a:cs typeface="Latha" pitchFamily="34" charset="0"/>
            </a:rPr>
            <a:t>decizia Consiliului local de confirmare a managerilor</a:t>
          </a:r>
          <a:endParaRPr lang="ro-RO" sz="1000" dirty="0" smtClean="0">
            <a:cs typeface="Latha" pitchFamily="34" charset="0"/>
          </a:endParaRPr>
        </a:p>
      </dgm:t>
    </dgm:pt>
    <dgm:pt modelId="{17A54F9D-7AED-457E-A116-B0CEDED5519A}" type="parTrans" cxnId="{2213F034-E45E-48F0-8FE0-63AE4A1B9844}">
      <dgm:prSet/>
      <dgm:spPr/>
      <dgm:t>
        <a:bodyPr/>
        <a:lstStyle/>
        <a:p>
          <a:endParaRPr lang="en-US" sz="1800"/>
        </a:p>
      </dgm:t>
    </dgm:pt>
    <dgm:pt modelId="{6A87F367-7B46-49DF-A5AE-EBCA00EE9485}" type="sibTrans" cxnId="{2213F034-E45E-48F0-8FE0-63AE4A1B9844}">
      <dgm:prSet/>
      <dgm:spPr/>
      <dgm:t>
        <a:bodyPr/>
        <a:lstStyle/>
        <a:p>
          <a:endParaRPr lang="en-US" sz="1800"/>
        </a:p>
      </dgm:t>
    </dgm:pt>
    <dgm:pt modelId="{E51E0760-C6F0-4910-BF5A-B63F56782F34}">
      <dgm:prSet custT="1"/>
      <dgm:spPr/>
      <dgm:t>
        <a:bodyPr anchor="t"/>
        <a:lstStyle/>
        <a:p>
          <a:pPr algn="l"/>
          <a:r>
            <a:rPr lang="ro-RO" sz="1000" smtClean="0">
              <a:cs typeface="Latha" pitchFamily="34" charset="0"/>
            </a:rPr>
            <a:t>cererea de solicitare a împrumutului</a:t>
          </a:r>
          <a:endParaRPr lang="ro-RO" sz="1000" dirty="0" smtClean="0">
            <a:cs typeface="Latha" pitchFamily="34" charset="0"/>
          </a:endParaRPr>
        </a:p>
      </dgm:t>
    </dgm:pt>
    <dgm:pt modelId="{6484A99E-44D9-489A-96D2-07E476B0548F}" type="parTrans" cxnId="{D2F305EF-DDA4-4383-89DF-1C34399105D1}">
      <dgm:prSet/>
      <dgm:spPr/>
      <dgm:t>
        <a:bodyPr/>
        <a:lstStyle/>
        <a:p>
          <a:endParaRPr lang="en-US" sz="1800"/>
        </a:p>
      </dgm:t>
    </dgm:pt>
    <dgm:pt modelId="{90BDFB1E-8A2A-41B1-AD42-E17FBF32AD5D}" type="sibTrans" cxnId="{D2F305EF-DDA4-4383-89DF-1C34399105D1}">
      <dgm:prSet/>
      <dgm:spPr/>
      <dgm:t>
        <a:bodyPr/>
        <a:lstStyle/>
        <a:p>
          <a:endParaRPr lang="en-US" sz="1800"/>
        </a:p>
      </dgm:t>
    </dgm:pt>
    <dgm:pt modelId="{24266B21-FD53-4A85-90BB-F73FF9909450}">
      <dgm:prSet custT="1"/>
      <dgm:spPr/>
      <dgm:t>
        <a:bodyPr anchor="t"/>
        <a:lstStyle/>
        <a:p>
          <a:pPr algn="l"/>
          <a:r>
            <a:rPr lang="ro-RO" sz="1000" smtClean="0">
              <a:cs typeface="Latha" pitchFamily="34" charset="0"/>
            </a:rPr>
            <a:t>certificatul de atribuire a codului fiscal</a:t>
          </a:r>
          <a:endParaRPr lang="en-US" sz="1000" dirty="0" smtClean="0">
            <a:cs typeface="Latha" pitchFamily="34" charset="0"/>
          </a:endParaRPr>
        </a:p>
      </dgm:t>
    </dgm:pt>
    <dgm:pt modelId="{9BBD1C02-42A2-47D2-A883-5EC368B62D26}" type="parTrans" cxnId="{5392071E-FB63-4621-BC54-A16FB32D34A6}">
      <dgm:prSet/>
      <dgm:spPr/>
      <dgm:t>
        <a:bodyPr/>
        <a:lstStyle/>
        <a:p>
          <a:endParaRPr lang="en-US" sz="1800"/>
        </a:p>
      </dgm:t>
    </dgm:pt>
    <dgm:pt modelId="{B6A3C7FF-2E6E-4B69-8DB0-DE0A058DF914}" type="sibTrans" cxnId="{5392071E-FB63-4621-BC54-A16FB32D34A6}">
      <dgm:prSet/>
      <dgm:spPr/>
      <dgm:t>
        <a:bodyPr/>
        <a:lstStyle/>
        <a:p>
          <a:endParaRPr lang="en-US" sz="1800"/>
        </a:p>
      </dgm:t>
    </dgm:pt>
    <dgm:pt modelId="{3C152552-8EC7-421E-8FC3-736E2EB17ECB}">
      <dgm:prSet custT="1"/>
      <dgm:spPr/>
      <dgm:t>
        <a:bodyPr anchor="t"/>
        <a:lstStyle/>
        <a:p>
          <a:pPr algn="l"/>
          <a:r>
            <a:rPr lang="ro-RO" sz="1000" smtClean="0">
              <a:cs typeface="Latha" pitchFamily="34" charset="0"/>
            </a:rPr>
            <a:t>copia Regulamentului privind constituirea și funcționarea </a:t>
          </a:r>
          <a:r>
            <a:rPr lang="ro-RO" sz="1050" smtClean="0">
              <a:cs typeface="Latha" pitchFamily="34" charset="0"/>
            </a:rPr>
            <a:t>UAT</a:t>
          </a:r>
          <a:endParaRPr lang="ro-RO" sz="1050" dirty="0" smtClean="0">
            <a:cs typeface="Latha" pitchFamily="34" charset="0"/>
          </a:endParaRPr>
        </a:p>
      </dgm:t>
    </dgm:pt>
    <dgm:pt modelId="{3DE43489-30AF-4EA4-9AC7-824B3C029197}" type="parTrans" cxnId="{70428916-C070-4D51-AB2E-2BFF78E23770}">
      <dgm:prSet/>
      <dgm:spPr/>
      <dgm:t>
        <a:bodyPr/>
        <a:lstStyle/>
        <a:p>
          <a:endParaRPr lang="en-US" sz="1800"/>
        </a:p>
      </dgm:t>
    </dgm:pt>
    <dgm:pt modelId="{52CEEB24-CEFD-4542-A242-FE4C8D47AFE4}" type="sibTrans" cxnId="{70428916-C070-4D51-AB2E-2BFF78E23770}">
      <dgm:prSet/>
      <dgm:spPr/>
      <dgm:t>
        <a:bodyPr/>
        <a:lstStyle/>
        <a:p>
          <a:endParaRPr lang="en-US" sz="1800"/>
        </a:p>
      </dgm:t>
    </dgm:pt>
    <dgm:pt modelId="{75F93B37-E53B-489A-9AF1-DC9837CCBD7D}">
      <dgm:prSet custT="1"/>
      <dgm:spPr/>
      <dgm:t>
        <a:bodyPr anchor="t"/>
        <a:lstStyle/>
        <a:p>
          <a:pPr algn="l"/>
          <a:r>
            <a:rPr lang="ro-RO" sz="1000" smtClean="0">
              <a:cs typeface="Latha" pitchFamily="34" charset="0"/>
            </a:rPr>
            <a:t>calculul ponderii plăților anuale</a:t>
          </a:r>
          <a:endParaRPr lang="ro-RO" sz="1000" dirty="0" smtClean="0">
            <a:cs typeface="Latha" pitchFamily="34" charset="0"/>
          </a:endParaRPr>
        </a:p>
      </dgm:t>
    </dgm:pt>
    <dgm:pt modelId="{68D7EB63-8ACC-4771-93FC-0882E9337CD7}" type="parTrans" cxnId="{9F552F06-5E1D-4B55-81FA-45142C223CFD}">
      <dgm:prSet/>
      <dgm:spPr/>
      <dgm:t>
        <a:bodyPr/>
        <a:lstStyle/>
        <a:p>
          <a:endParaRPr lang="en-US" sz="1800"/>
        </a:p>
      </dgm:t>
    </dgm:pt>
    <dgm:pt modelId="{408F6589-5B48-495D-99D1-801583CB8A38}" type="sibTrans" cxnId="{9F552F06-5E1D-4B55-81FA-45142C223CFD}">
      <dgm:prSet/>
      <dgm:spPr/>
      <dgm:t>
        <a:bodyPr/>
        <a:lstStyle/>
        <a:p>
          <a:endParaRPr lang="en-US" sz="1800"/>
        </a:p>
      </dgm:t>
    </dgm:pt>
    <dgm:pt modelId="{E45856C4-B0D3-49DA-B3ED-FC1224D25283}">
      <dgm:prSet custT="1"/>
      <dgm:spPr/>
      <dgm:t>
        <a:bodyPr anchor="t"/>
        <a:lstStyle/>
        <a:p>
          <a:pPr algn="l"/>
          <a:r>
            <a:rPr lang="ro-RO" sz="1000" smtClean="0">
              <a:cs typeface="Latha" pitchFamily="34" charset="0"/>
            </a:rPr>
            <a:t>lista creditorilor de la care UAT au beneficiat de împrumuturi</a:t>
          </a:r>
          <a:endParaRPr lang="ro-RO" sz="1000" dirty="0" smtClean="0">
            <a:cs typeface="Latha" pitchFamily="34" charset="0"/>
          </a:endParaRPr>
        </a:p>
      </dgm:t>
    </dgm:pt>
    <dgm:pt modelId="{158AD168-874C-4961-88D4-767B38E858C2}" type="parTrans" cxnId="{5D534CEF-6676-4D43-9E51-E960A0E54175}">
      <dgm:prSet/>
      <dgm:spPr/>
      <dgm:t>
        <a:bodyPr/>
        <a:lstStyle/>
        <a:p>
          <a:endParaRPr lang="en-US" sz="1800"/>
        </a:p>
      </dgm:t>
    </dgm:pt>
    <dgm:pt modelId="{E7C3F99A-AF7E-4F28-B8FE-C08E0D0C3583}" type="sibTrans" cxnId="{5D534CEF-6676-4D43-9E51-E960A0E54175}">
      <dgm:prSet/>
      <dgm:spPr/>
      <dgm:t>
        <a:bodyPr/>
        <a:lstStyle/>
        <a:p>
          <a:endParaRPr lang="en-US" sz="1800"/>
        </a:p>
      </dgm:t>
    </dgm:pt>
    <dgm:pt modelId="{1518DC02-36F7-438E-BB85-D7F3890C6BB5}">
      <dgm:prSet custT="1"/>
      <dgm:spPr/>
      <dgm:t>
        <a:bodyPr anchor="t"/>
        <a:lstStyle/>
        <a:p>
          <a:pPr algn="l"/>
          <a:r>
            <a:rPr lang="ro-RO" sz="1000" smtClean="0">
              <a:cs typeface="Latha" pitchFamily="34" charset="0"/>
            </a:rPr>
            <a:t>copiile contractelor de fidejusiune</a:t>
          </a:r>
          <a:endParaRPr lang="ro-RO" sz="1000" dirty="0" smtClean="0">
            <a:cs typeface="Latha" pitchFamily="34" charset="0"/>
          </a:endParaRPr>
        </a:p>
      </dgm:t>
    </dgm:pt>
    <dgm:pt modelId="{430F9D9B-6044-4A28-BF9B-BB7AF84B9383}" type="parTrans" cxnId="{72C66E06-3637-4F64-B32A-E1849221940B}">
      <dgm:prSet/>
      <dgm:spPr/>
      <dgm:t>
        <a:bodyPr/>
        <a:lstStyle/>
        <a:p>
          <a:endParaRPr lang="en-US" sz="1800"/>
        </a:p>
      </dgm:t>
    </dgm:pt>
    <dgm:pt modelId="{72909BD2-A735-4E62-97F6-5526F88131D7}" type="sibTrans" cxnId="{72C66E06-3637-4F64-B32A-E1849221940B}">
      <dgm:prSet/>
      <dgm:spPr/>
      <dgm:t>
        <a:bodyPr/>
        <a:lstStyle/>
        <a:p>
          <a:endParaRPr lang="en-US" sz="1800"/>
        </a:p>
      </dgm:t>
    </dgm:pt>
    <dgm:pt modelId="{282A2DD1-57FD-40D2-96F4-D92272668327}">
      <dgm:prSet custT="1"/>
      <dgm:spPr/>
      <dgm:t>
        <a:bodyPr anchor="t"/>
        <a:lstStyle/>
        <a:p>
          <a:pPr algn="ctr"/>
          <a:endParaRPr lang="en-US" sz="1200" dirty="0" smtClean="0">
            <a:cs typeface="Latha" pitchFamily="34" charset="0"/>
          </a:endParaRPr>
        </a:p>
        <a:p>
          <a:pPr algn="ctr"/>
          <a:endParaRPr lang="en-US" sz="1200" dirty="0" smtClean="0">
            <a:cs typeface="Latha" pitchFamily="34" charset="0"/>
          </a:endParaRPr>
        </a:p>
        <a:p>
          <a:pPr algn="just"/>
          <a:r>
            <a:rPr lang="ro-RO" sz="1200" dirty="0" smtClean="0">
              <a:cs typeface="Latha" pitchFamily="34" charset="0"/>
            </a:rPr>
            <a:t>În cazul neonorării obligațiilor de către UAT, Ministerul Finanțelor va suspenda transferurile cu destinație generală pentru acoperirea sumelor datorate bugetului de stat</a:t>
          </a:r>
          <a:r>
            <a:rPr lang="en-US" sz="1200" dirty="0" smtClean="0">
              <a:cs typeface="Latha" pitchFamily="34" charset="0"/>
            </a:rPr>
            <a:t>.</a:t>
          </a:r>
          <a:endParaRPr lang="en-US" sz="1200" dirty="0"/>
        </a:p>
      </dgm:t>
    </dgm:pt>
    <dgm:pt modelId="{33662DC6-7E69-411F-B560-80F59469337A}" type="parTrans" cxnId="{2574FBF0-99B3-42B2-9446-D75F74422F48}">
      <dgm:prSet/>
      <dgm:spPr/>
      <dgm:t>
        <a:bodyPr/>
        <a:lstStyle/>
        <a:p>
          <a:endParaRPr lang="en-US" sz="1800"/>
        </a:p>
      </dgm:t>
    </dgm:pt>
    <dgm:pt modelId="{8D85AF00-5C9E-45E3-A667-EF7E7CFD9B5F}" type="sibTrans" cxnId="{2574FBF0-99B3-42B2-9446-D75F74422F48}">
      <dgm:prSet/>
      <dgm:spPr/>
      <dgm:t>
        <a:bodyPr/>
        <a:lstStyle/>
        <a:p>
          <a:endParaRPr lang="en-US" sz="1800"/>
        </a:p>
      </dgm:t>
    </dgm:pt>
    <dgm:pt modelId="{B90ACCEF-FE12-4FBE-A800-D840E0932ED4}">
      <dgm:prSet phldrT="[Text]" custT="1"/>
      <dgm:spPr/>
      <dgm:t>
        <a:bodyPr anchor="t"/>
        <a:lstStyle/>
        <a:p>
          <a:pPr algn="ctr"/>
          <a:endParaRPr lang="en-US" sz="1200" dirty="0" smtClean="0">
            <a:cs typeface="Latha" pitchFamily="34" charset="0"/>
          </a:endParaRPr>
        </a:p>
        <a:p>
          <a:pPr algn="ctr"/>
          <a:endParaRPr lang="en-US" sz="1200" dirty="0" smtClean="0">
            <a:cs typeface="Latha" pitchFamily="34" charset="0"/>
          </a:endParaRPr>
        </a:p>
        <a:p>
          <a:pPr algn="just"/>
          <a:r>
            <a:rPr lang="ro-RO" sz="1200" dirty="0" smtClean="0">
              <a:cs typeface="Latha" pitchFamily="34" charset="0"/>
            </a:rPr>
            <a:t>Pentru încheierea contractelor de recreditare UAT trebuie să prezinte următorul set de documente:</a:t>
          </a:r>
          <a:endParaRPr lang="en-US" sz="1200" dirty="0"/>
        </a:p>
      </dgm:t>
    </dgm:pt>
    <dgm:pt modelId="{7EDC06ED-8BD7-4050-ADFE-6C49DE737157}" type="sibTrans" cxnId="{9DCF3522-2FBE-4388-A015-8C7120967A27}">
      <dgm:prSet/>
      <dgm:spPr/>
      <dgm:t>
        <a:bodyPr/>
        <a:lstStyle/>
        <a:p>
          <a:endParaRPr lang="en-US" sz="1800"/>
        </a:p>
      </dgm:t>
    </dgm:pt>
    <dgm:pt modelId="{454041A6-3892-4231-B51B-6DCBD72CE028}" type="parTrans" cxnId="{9DCF3522-2FBE-4388-A015-8C7120967A27}">
      <dgm:prSet/>
      <dgm:spPr/>
      <dgm:t>
        <a:bodyPr/>
        <a:lstStyle/>
        <a:p>
          <a:endParaRPr lang="en-US" sz="1800"/>
        </a:p>
      </dgm:t>
    </dgm:pt>
    <dgm:pt modelId="{5ADAF32A-3002-4FFD-B051-02AA673C512C}">
      <dgm:prSet phldrT="[Text]" custT="1"/>
      <dgm:spPr/>
      <dgm:t>
        <a:bodyPr anchor="t"/>
        <a:lstStyle/>
        <a:p>
          <a:pPr algn="l"/>
          <a:r>
            <a:rPr lang="ro-RO" sz="1000" dirty="0" smtClean="0">
              <a:cs typeface="Latha" pitchFamily="34" charset="0"/>
            </a:rPr>
            <a:t>decizia Consiliului local cu privire la acordarea de împuterniciri</a:t>
          </a:r>
          <a:endParaRPr lang="en-US" sz="1000" dirty="0"/>
        </a:p>
      </dgm:t>
    </dgm:pt>
    <dgm:pt modelId="{50EBDB8A-A228-44CF-95CF-BFEC1E662211}" type="sibTrans" cxnId="{D1751AF0-ECBF-47BA-85DA-04E58F939E30}">
      <dgm:prSet/>
      <dgm:spPr/>
      <dgm:t>
        <a:bodyPr/>
        <a:lstStyle/>
        <a:p>
          <a:endParaRPr lang="en-US" sz="1800"/>
        </a:p>
      </dgm:t>
    </dgm:pt>
    <dgm:pt modelId="{AB980BD7-5E94-4275-86F3-DA8182950339}" type="parTrans" cxnId="{D1751AF0-ECBF-47BA-85DA-04E58F939E30}">
      <dgm:prSet/>
      <dgm:spPr/>
      <dgm:t>
        <a:bodyPr/>
        <a:lstStyle/>
        <a:p>
          <a:endParaRPr lang="en-US" sz="1800"/>
        </a:p>
      </dgm:t>
    </dgm:pt>
    <dgm:pt modelId="{DD7CF023-7A8F-4216-BA3C-F259A561492B}" type="pres">
      <dgm:prSet presAssocID="{150A9249-BB12-433B-8CFA-74F6247DD99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A2D0E5-D0DB-470D-B009-4789FC395563}" type="pres">
      <dgm:prSet presAssocID="{37D704E0-E0CC-43CC-A874-A739C1C77B78}" presName="compNode" presStyleCnt="0"/>
      <dgm:spPr/>
      <dgm:t>
        <a:bodyPr/>
        <a:lstStyle/>
        <a:p>
          <a:endParaRPr lang="ru-RU"/>
        </a:p>
      </dgm:t>
    </dgm:pt>
    <dgm:pt modelId="{A79E948C-2283-4ADE-ABE8-2911261264D4}" type="pres">
      <dgm:prSet presAssocID="{37D704E0-E0CC-43CC-A874-A739C1C77B78}" presName="aNode" presStyleLbl="bgShp" presStyleIdx="0" presStyleCnt="4"/>
      <dgm:spPr/>
      <dgm:t>
        <a:bodyPr/>
        <a:lstStyle/>
        <a:p>
          <a:endParaRPr lang="en-US"/>
        </a:p>
      </dgm:t>
    </dgm:pt>
    <dgm:pt modelId="{92821F6E-18B8-4C7B-8256-7D9DAFCC153A}" type="pres">
      <dgm:prSet presAssocID="{37D704E0-E0CC-43CC-A874-A739C1C77B78}" presName="textNode" presStyleLbl="bgShp" presStyleIdx="0" presStyleCnt="4"/>
      <dgm:spPr/>
      <dgm:t>
        <a:bodyPr/>
        <a:lstStyle/>
        <a:p>
          <a:endParaRPr lang="en-US"/>
        </a:p>
      </dgm:t>
    </dgm:pt>
    <dgm:pt modelId="{68493808-636C-4FD0-9F04-C9E99052DC09}" type="pres">
      <dgm:prSet presAssocID="{37D704E0-E0CC-43CC-A874-A739C1C77B78}" presName="compChildNode" presStyleCnt="0"/>
      <dgm:spPr/>
      <dgm:t>
        <a:bodyPr/>
        <a:lstStyle/>
        <a:p>
          <a:endParaRPr lang="ru-RU"/>
        </a:p>
      </dgm:t>
    </dgm:pt>
    <dgm:pt modelId="{CC5B54B2-3AE7-438D-A6A6-9D86CEF95F8D}" type="pres">
      <dgm:prSet presAssocID="{37D704E0-E0CC-43CC-A874-A739C1C77B78}" presName="theInnerList" presStyleCnt="0"/>
      <dgm:spPr/>
      <dgm:t>
        <a:bodyPr/>
        <a:lstStyle/>
        <a:p>
          <a:endParaRPr lang="ru-RU"/>
        </a:p>
      </dgm:t>
    </dgm:pt>
    <dgm:pt modelId="{1C9D44A0-3456-4E3C-A27F-0ECCDD086678}" type="pres">
      <dgm:prSet presAssocID="{37D704E0-E0CC-43CC-A874-A739C1C77B78}" presName="aSpace" presStyleCnt="0"/>
      <dgm:spPr/>
      <dgm:t>
        <a:bodyPr/>
        <a:lstStyle/>
        <a:p>
          <a:endParaRPr lang="ru-RU"/>
        </a:p>
      </dgm:t>
    </dgm:pt>
    <dgm:pt modelId="{B07E06D7-1ED8-46F8-9AB9-88EBF5C34DC3}" type="pres">
      <dgm:prSet presAssocID="{B90ACCEF-FE12-4FBE-A800-D840E0932ED4}" presName="compNode" presStyleCnt="0"/>
      <dgm:spPr/>
      <dgm:t>
        <a:bodyPr/>
        <a:lstStyle/>
        <a:p>
          <a:endParaRPr lang="ru-RU"/>
        </a:p>
      </dgm:t>
    </dgm:pt>
    <dgm:pt modelId="{43129F12-B736-4394-9541-B7F912369E20}" type="pres">
      <dgm:prSet presAssocID="{B90ACCEF-FE12-4FBE-A800-D840E0932ED4}" presName="aNode" presStyleLbl="bgShp" presStyleIdx="1" presStyleCnt="4" custLinFactNeighborX="-1149"/>
      <dgm:spPr/>
      <dgm:t>
        <a:bodyPr/>
        <a:lstStyle/>
        <a:p>
          <a:endParaRPr lang="en-US"/>
        </a:p>
      </dgm:t>
    </dgm:pt>
    <dgm:pt modelId="{1ED38A82-EA0F-4A33-8883-E1569B46552C}" type="pres">
      <dgm:prSet presAssocID="{B90ACCEF-FE12-4FBE-A800-D840E0932ED4}" presName="textNode" presStyleLbl="bgShp" presStyleIdx="1" presStyleCnt="4"/>
      <dgm:spPr/>
      <dgm:t>
        <a:bodyPr/>
        <a:lstStyle/>
        <a:p>
          <a:endParaRPr lang="en-US"/>
        </a:p>
      </dgm:t>
    </dgm:pt>
    <dgm:pt modelId="{4101571F-58F2-48DE-94B5-428DB0C66C02}" type="pres">
      <dgm:prSet presAssocID="{B90ACCEF-FE12-4FBE-A800-D840E0932ED4}" presName="compChildNode" presStyleCnt="0"/>
      <dgm:spPr/>
      <dgm:t>
        <a:bodyPr/>
        <a:lstStyle/>
        <a:p>
          <a:endParaRPr lang="ru-RU"/>
        </a:p>
      </dgm:t>
    </dgm:pt>
    <dgm:pt modelId="{9A2F29EF-5EE5-4E83-B2BA-23FD690D1E7B}" type="pres">
      <dgm:prSet presAssocID="{B90ACCEF-FE12-4FBE-A800-D840E0932ED4}" presName="theInnerList" presStyleCnt="0"/>
      <dgm:spPr/>
      <dgm:t>
        <a:bodyPr/>
        <a:lstStyle/>
        <a:p>
          <a:endParaRPr lang="ru-RU"/>
        </a:p>
      </dgm:t>
    </dgm:pt>
    <dgm:pt modelId="{E8A70294-E2F2-4857-8D53-1D53CBDE8D15}" type="pres">
      <dgm:prSet presAssocID="{5ADAF32A-3002-4FFD-B051-02AA673C512C}" presName="childNode" presStyleLbl="node1" presStyleIdx="0" presStyleCnt="8" custAng="0" custScaleX="100141" custScaleY="12211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FBDFFF4-599A-4530-8D05-EA5B528BF36F}" type="pres">
      <dgm:prSet presAssocID="{5ADAF32A-3002-4FFD-B051-02AA673C512C}" presName="aSpace2" presStyleCnt="0"/>
      <dgm:spPr/>
      <dgm:t>
        <a:bodyPr/>
        <a:lstStyle/>
        <a:p>
          <a:endParaRPr lang="ru-RU"/>
        </a:p>
      </dgm:t>
    </dgm:pt>
    <dgm:pt modelId="{6E21992E-C436-489A-9637-307C8CACB775}" type="pres">
      <dgm:prSet presAssocID="{C7ED9B8F-F866-45B7-92B4-9717E8CE39DD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7CD143-C8E0-46E6-A043-9F32155062EC}" type="pres">
      <dgm:prSet presAssocID="{C7ED9B8F-F866-45B7-92B4-9717E8CE39DD}" presName="aSpace2" presStyleCnt="0"/>
      <dgm:spPr/>
      <dgm:t>
        <a:bodyPr/>
        <a:lstStyle/>
        <a:p>
          <a:endParaRPr lang="ru-RU"/>
        </a:p>
      </dgm:t>
    </dgm:pt>
    <dgm:pt modelId="{001017DE-0230-42FA-A9ED-1396362007A0}" type="pres">
      <dgm:prSet presAssocID="{E51E0760-C6F0-4910-BF5A-B63F56782F34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AAF6AE-6B96-4942-B7C6-492CCEE3D508}" type="pres">
      <dgm:prSet presAssocID="{E51E0760-C6F0-4910-BF5A-B63F56782F34}" presName="aSpace2" presStyleCnt="0"/>
      <dgm:spPr/>
      <dgm:t>
        <a:bodyPr/>
        <a:lstStyle/>
        <a:p>
          <a:endParaRPr lang="ru-RU"/>
        </a:p>
      </dgm:t>
    </dgm:pt>
    <dgm:pt modelId="{2DC3EFE4-7020-42F0-8B84-EF20C706F9F9}" type="pres">
      <dgm:prSet presAssocID="{24266B21-FD53-4A85-90BB-F73FF9909450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58995B-45BD-42F7-8A3F-9641F5A7533A}" type="pres">
      <dgm:prSet presAssocID="{24266B21-FD53-4A85-90BB-F73FF9909450}" presName="aSpace2" presStyleCnt="0"/>
      <dgm:spPr/>
      <dgm:t>
        <a:bodyPr/>
        <a:lstStyle/>
        <a:p>
          <a:endParaRPr lang="ru-RU"/>
        </a:p>
      </dgm:t>
    </dgm:pt>
    <dgm:pt modelId="{2DC6DE5A-FBAE-478C-9862-B5011F16FF3E}" type="pres">
      <dgm:prSet presAssocID="{3C152552-8EC7-421E-8FC3-736E2EB17ECB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E9A9D7-34FC-41DE-88E8-A37177CCF7A5}" type="pres">
      <dgm:prSet presAssocID="{3C152552-8EC7-421E-8FC3-736E2EB17ECB}" presName="aSpace2" presStyleCnt="0"/>
      <dgm:spPr/>
      <dgm:t>
        <a:bodyPr/>
        <a:lstStyle/>
        <a:p>
          <a:endParaRPr lang="ru-RU"/>
        </a:p>
      </dgm:t>
    </dgm:pt>
    <dgm:pt modelId="{6A52AE30-8ECF-4BB0-97D7-EC6F84E27EF0}" type="pres">
      <dgm:prSet presAssocID="{75F93B37-E53B-489A-9AF1-DC9837CCBD7D}" presName="childNode" presStyleLbl="node1" presStyleIdx="5" presStyleCnt="8" custLinFactNeighborY="-21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B27ECF-0F4D-4E81-9C7B-09C48D2768C3}" type="pres">
      <dgm:prSet presAssocID="{75F93B37-E53B-489A-9AF1-DC9837CCBD7D}" presName="aSpace2" presStyleCnt="0"/>
      <dgm:spPr/>
      <dgm:t>
        <a:bodyPr/>
        <a:lstStyle/>
        <a:p>
          <a:endParaRPr lang="ru-RU"/>
        </a:p>
      </dgm:t>
    </dgm:pt>
    <dgm:pt modelId="{DB9A161E-980D-4308-B855-1619308CFF45}" type="pres">
      <dgm:prSet presAssocID="{E45856C4-B0D3-49DA-B3ED-FC1224D25283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887634-714D-4A54-885A-8B0450412260}" type="pres">
      <dgm:prSet presAssocID="{E45856C4-B0D3-49DA-B3ED-FC1224D25283}" presName="aSpace2" presStyleCnt="0"/>
      <dgm:spPr/>
      <dgm:t>
        <a:bodyPr/>
        <a:lstStyle/>
        <a:p>
          <a:endParaRPr lang="ru-RU"/>
        </a:p>
      </dgm:t>
    </dgm:pt>
    <dgm:pt modelId="{00165328-086D-405C-971A-5F54CC3F70A2}" type="pres">
      <dgm:prSet presAssocID="{1518DC02-36F7-438E-BB85-D7F3890C6BB5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18AB05-277A-4CCD-AC8E-878915F9DC67}" type="pres">
      <dgm:prSet presAssocID="{B90ACCEF-FE12-4FBE-A800-D840E0932ED4}" presName="aSpace" presStyleCnt="0"/>
      <dgm:spPr/>
      <dgm:t>
        <a:bodyPr/>
        <a:lstStyle/>
        <a:p>
          <a:endParaRPr lang="ru-RU"/>
        </a:p>
      </dgm:t>
    </dgm:pt>
    <dgm:pt modelId="{2D3A7DC6-BE06-4A1F-9C73-E180230705EF}" type="pres">
      <dgm:prSet presAssocID="{2D6A3ABB-5C4D-4C88-9E03-D37B5EE12A7E}" presName="compNode" presStyleCnt="0"/>
      <dgm:spPr/>
      <dgm:t>
        <a:bodyPr/>
        <a:lstStyle/>
        <a:p>
          <a:endParaRPr lang="ru-RU"/>
        </a:p>
      </dgm:t>
    </dgm:pt>
    <dgm:pt modelId="{FC143DC7-89E0-4E0B-8E3A-64B1C7E05580}" type="pres">
      <dgm:prSet presAssocID="{2D6A3ABB-5C4D-4C88-9E03-D37B5EE12A7E}" presName="aNode" presStyleLbl="bgShp" presStyleIdx="2" presStyleCnt="4" custScaleX="96537" custLinFactNeighborY="-861"/>
      <dgm:spPr/>
      <dgm:t>
        <a:bodyPr/>
        <a:lstStyle/>
        <a:p>
          <a:endParaRPr lang="en-US"/>
        </a:p>
      </dgm:t>
    </dgm:pt>
    <dgm:pt modelId="{784DFD28-260E-433B-9754-C652D693BAAA}" type="pres">
      <dgm:prSet presAssocID="{2D6A3ABB-5C4D-4C88-9E03-D37B5EE12A7E}" presName="textNode" presStyleLbl="bgShp" presStyleIdx="2" presStyleCnt="4"/>
      <dgm:spPr/>
      <dgm:t>
        <a:bodyPr/>
        <a:lstStyle/>
        <a:p>
          <a:endParaRPr lang="en-US"/>
        </a:p>
      </dgm:t>
    </dgm:pt>
    <dgm:pt modelId="{983944B6-95CD-42C8-AB19-9EFF53EA3BD2}" type="pres">
      <dgm:prSet presAssocID="{2D6A3ABB-5C4D-4C88-9E03-D37B5EE12A7E}" presName="compChildNode" presStyleCnt="0"/>
      <dgm:spPr/>
      <dgm:t>
        <a:bodyPr/>
        <a:lstStyle/>
        <a:p>
          <a:endParaRPr lang="ru-RU"/>
        </a:p>
      </dgm:t>
    </dgm:pt>
    <dgm:pt modelId="{0624BD66-FFAA-4DB3-940D-20A28D3CF181}" type="pres">
      <dgm:prSet presAssocID="{2D6A3ABB-5C4D-4C88-9E03-D37B5EE12A7E}" presName="theInnerList" presStyleCnt="0"/>
      <dgm:spPr/>
      <dgm:t>
        <a:bodyPr/>
        <a:lstStyle/>
        <a:p>
          <a:endParaRPr lang="ru-RU"/>
        </a:p>
      </dgm:t>
    </dgm:pt>
    <dgm:pt modelId="{479C0CFD-24A6-467B-853F-354849711361}" type="pres">
      <dgm:prSet presAssocID="{2D6A3ABB-5C4D-4C88-9E03-D37B5EE12A7E}" presName="aSpace" presStyleCnt="0"/>
      <dgm:spPr/>
      <dgm:t>
        <a:bodyPr/>
        <a:lstStyle/>
        <a:p>
          <a:endParaRPr lang="ru-RU"/>
        </a:p>
      </dgm:t>
    </dgm:pt>
    <dgm:pt modelId="{C42D35EB-6677-462D-8723-2A60A521B379}" type="pres">
      <dgm:prSet presAssocID="{282A2DD1-57FD-40D2-96F4-D92272668327}" presName="compNode" presStyleCnt="0"/>
      <dgm:spPr/>
      <dgm:t>
        <a:bodyPr/>
        <a:lstStyle/>
        <a:p>
          <a:endParaRPr lang="ru-RU"/>
        </a:p>
      </dgm:t>
    </dgm:pt>
    <dgm:pt modelId="{F8CB8483-0CE7-4224-BC83-7110A4BD10F3}" type="pres">
      <dgm:prSet presAssocID="{282A2DD1-57FD-40D2-96F4-D92272668327}" presName="aNode" presStyleLbl="bgShp" presStyleIdx="3" presStyleCnt="4" custLinFactNeighborX="-3770" custLinFactNeighborY="-4091"/>
      <dgm:spPr/>
      <dgm:t>
        <a:bodyPr/>
        <a:lstStyle/>
        <a:p>
          <a:endParaRPr lang="en-US"/>
        </a:p>
      </dgm:t>
    </dgm:pt>
    <dgm:pt modelId="{417C9136-D0BE-47BD-A525-2D0F51F0F09A}" type="pres">
      <dgm:prSet presAssocID="{282A2DD1-57FD-40D2-96F4-D92272668327}" presName="textNode" presStyleLbl="bgShp" presStyleIdx="3" presStyleCnt="4"/>
      <dgm:spPr/>
      <dgm:t>
        <a:bodyPr/>
        <a:lstStyle/>
        <a:p>
          <a:endParaRPr lang="en-US"/>
        </a:p>
      </dgm:t>
    </dgm:pt>
    <dgm:pt modelId="{74AD9D55-7DB4-4128-9383-78FD67131A40}" type="pres">
      <dgm:prSet presAssocID="{282A2DD1-57FD-40D2-96F4-D92272668327}" presName="compChildNode" presStyleCnt="0"/>
      <dgm:spPr/>
      <dgm:t>
        <a:bodyPr/>
        <a:lstStyle/>
        <a:p>
          <a:endParaRPr lang="ru-RU"/>
        </a:p>
      </dgm:t>
    </dgm:pt>
    <dgm:pt modelId="{B87ACF70-A1A7-477D-A796-831CB1DDA69D}" type="pres">
      <dgm:prSet presAssocID="{282A2DD1-57FD-40D2-96F4-D92272668327}" presName="theInnerList" presStyleCnt="0"/>
      <dgm:spPr/>
      <dgm:t>
        <a:bodyPr/>
        <a:lstStyle/>
        <a:p>
          <a:endParaRPr lang="ru-RU"/>
        </a:p>
      </dgm:t>
    </dgm:pt>
  </dgm:ptLst>
  <dgm:cxnLst>
    <dgm:cxn modelId="{D9CB1DB9-1D50-4906-8173-4BD424793671}" type="presOf" srcId="{282A2DD1-57FD-40D2-96F4-D92272668327}" destId="{417C9136-D0BE-47BD-A525-2D0F51F0F09A}" srcOrd="1" destOrd="0" presId="urn:microsoft.com/office/officeart/2005/8/layout/lProcess2"/>
    <dgm:cxn modelId="{155ECFA1-7243-4267-92B1-59E61AA2A06C}" type="presOf" srcId="{C7ED9B8F-F866-45B7-92B4-9717E8CE39DD}" destId="{6E21992E-C436-489A-9637-307C8CACB775}" srcOrd="0" destOrd="0" presId="urn:microsoft.com/office/officeart/2005/8/layout/lProcess2"/>
    <dgm:cxn modelId="{70428916-C070-4D51-AB2E-2BFF78E23770}" srcId="{B90ACCEF-FE12-4FBE-A800-D840E0932ED4}" destId="{3C152552-8EC7-421E-8FC3-736E2EB17ECB}" srcOrd="4" destOrd="0" parTransId="{3DE43489-30AF-4EA4-9AC7-824B3C029197}" sibTransId="{52CEEB24-CEFD-4542-A242-FE4C8D47AFE4}"/>
    <dgm:cxn modelId="{5392071E-FB63-4621-BC54-A16FB32D34A6}" srcId="{B90ACCEF-FE12-4FBE-A800-D840E0932ED4}" destId="{24266B21-FD53-4A85-90BB-F73FF9909450}" srcOrd="3" destOrd="0" parTransId="{9BBD1C02-42A2-47D2-A883-5EC368B62D26}" sibTransId="{B6A3C7FF-2E6E-4B69-8DB0-DE0A058DF914}"/>
    <dgm:cxn modelId="{A77FF7BE-5D47-4896-9AEB-117E22F6F6E2}" type="presOf" srcId="{5ADAF32A-3002-4FFD-B051-02AA673C512C}" destId="{E8A70294-E2F2-4857-8D53-1D53CBDE8D15}" srcOrd="0" destOrd="0" presId="urn:microsoft.com/office/officeart/2005/8/layout/lProcess2"/>
    <dgm:cxn modelId="{9F552F06-5E1D-4B55-81FA-45142C223CFD}" srcId="{B90ACCEF-FE12-4FBE-A800-D840E0932ED4}" destId="{75F93B37-E53B-489A-9AF1-DC9837CCBD7D}" srcOrd="5" destOrd="0" parTransId="{68D7EB63-8ACC-4771-93FC-0882E9337CD7}" sibTransId="{408F6589-5B48-495D-99D1-801583CB8A38}"/>
    <dgm:cxn modelId="{CCA06D54-5A13-4D4A-A457-7D8EBF510E67}" type="presOf" srcId="{E51E0760-C6F0-4910-BF5A-B63F56782F34}" destId="{001017DE-0230-42FA-A9ED-1396362007A0}" srcOrd="0" destOrd="0" presId="urn:microsoft.com/office/officeart/2005/8/layout/lProcess2"/>
    <dgm:cxn modelId="{D1751AF0-ECBF-47BA-85DA-04E58F939E30}" srcId="{B90ACCEF-FE12-4FBE-A800-D840E0932ED4}" destId="{5ADAF32A-3002-4FFD-B051-02AA673C512C}" srcOrd="0" destOrd="0" parTransId="{AB980BD7-5E94-4275-86F3-DA8182950339}" sibTransId="{50EBDB8A-A228-44CF-95CF-BFEC1E662211}"/>
    <dgm:cxn modelId="{9DCF3522-2FBE-4388-A015-8C7120967A27}" srcId="{150A9249-BB12-433B-8CFA-74F6247DD99C}" destId="{B90ACCEF-FE12-4FBE-A800-D840E0932ED4}" srcOrd="1" destOrd="0" parTransId="{454041A6-3892-4231-B51B-6DCBD72CE028}" sibTransId="{7EDC06ED-8BD7-4050-ADFE-6C49DE737157}"/>
    <dgm:cxn modelId="{43CCCA8F-73B2-4E4D-A398-2E9099D34EA7}" srcId="{150A9249-BB12-433B-8CFA-74F6247DD99C}" destId="{37D704E0-E0CC-43CC-A874-A739C1C77B78}" srcOrd="0" destOrd="0" parTransId="{247B9D52-3ABA-4997-81C5-378E7624FBCB}" sibTransId="{C44A796D-5CA0-4A79-961B-58FBA96FCA56}"/>
    <dgm:cxn modelId="{72C66E06-3637-4F64-B32A-E1849221940B}" srcId="{B90ACCEF-FE12-4FBE-A800-D840E0932ED4}" destId="{1518DC02-36F7-438E-BB85-D7F3890C6BB5}" srcOrd="7" destOrd="0" parTransId="{430F9D9B-6044-4A28-BF9B-BB7AF84B9383}" sibTransId="{72909BD2-A735-4E62-97F6-5526F88131D7}"/>
    <dgm:cxn modelId="{2574FBF0-99B3-42B2-9446-D75F74422F48}" srcId="{150A9249-BB12-433B-8CFA-74F6247DD99C}" destId="{282A2DD1-57FD-40D2-96F4-D92272668327}" srcOrd="3" destOrd="0" parTransId="{33662DC6-7E69-411F-B560-80F59469337A}" sibTransId="{8D85AF00-5C9E-45E3-A667-EF7E7CFD9B5F}"/>
    <dgm:cxn modelId="{FFD7A87B-738D-475E-A6D9-AD212C119E32}" type="presOf" srcId="{E45856C4-B0D3-49DA-B3ED-FC1224D25283}" destId="{DB9A161E-980D-4308-B855-1619308CFF45}" srcOrd="0" destOrd="0" presId="urn:microsoft.com/office/officeart/2005/8/layout/lProcess2"/>
    <dgm:cxn modelId="{F680E5EB-DF46-4487-BA68-5ABF6AC6AE6D}" type="presOf" srcId="{75F93B37-E53B-489A-9AF1-DC9837CCBD7D}" destId="{6A52AE30-8ECF-4BB0-97D7-EC6F84E27EF0}" srcOrd="0" destOrd="0" presId="urn:microsoft.com/office/officeart/2005/8/layout/lProcess2"/>
    <dgm:cxn modelId="{77C14042-A762-4688-A71D-B66C5D4BB216}" type="presOf" srcId="{2D6A3ABB-5C4D-4C88-9E03-D37B5EE12A7E}" destId="{FC143DC7-89E0-4E0B-8E3A-64B1C7E05580}" srcOrd="0" destOrd="0" presId="urn:microsoft.com/office/officeart/2005/8/layout/lProcess2"/>
    <dgm:cxn modelId="{535A6A6F-DF82-47AB-8BF4-1BBE7EA6CF0F}" type="presOf" srcId="{150A9249-BB12-433B-8CFA-74F6247DD99C}" destId="{DD7CF023-7A8F-4216-BA3C-F259A561492B}" srcOrd="0" destOrd="0" presId="urn:microsoft.com/office/officeart/2005/8/layout/lProcess2"/>
    <dgm:cxn modelId="{0A4FBC89-5D77-483B-B9B0-50EFEB93B82C}" type="presOf" srcId="{1518DC02-36F7-438E-BB85-D7F3890C6BB5}" destId="{00165328-086D-405C-971A-5F54CC3F70A2}" srcOrd="0" destOrd="0" presId="urn:microsoft.com/office/officeart/2005/8/layout/lProcess2"/>
    <dgm:cxn modelId="{7BFE2575-0808-4545-AA87-08084713B4F5}" type="presOf" srcId="{2D6A3ABB-5C4D-4C88-9E03-D37B5EE12A7E}" destId="{784DFD28-260E-433B-9754-C652D693BAAA}" srcOrd="1" destOrd="0" presId="urn:microsoft.com/office/officeart/2005/8/layout/lProcess2"/>
    <dgm:cxn modelId="{D2F305EF-DDA4-4383-89DF-1C34399105D1}" srcId="{B90ACCEF-FE12-4FBE-A800-D840E0932ED4}" destId="{E51E0760-C6F0-4910-BF5A-B63F56782F34}" srcOrd="2" destOrd="0" parTransId="{6484A99E-44D9-489A-96D2-07E476B0548F}" sibTransId="{90BDFB1E-8A2A-41B1-AD42-E17FBF32AD5D}"/>
    <dgm:cxn modelId="{5D534CEF-6676-4D43-9E51-E960A0E54175}" srcId="{B90ACCEF-FE12-4FBE-A800-D840E0932ED4}" destId="{E45856C4-B0D3-49DA-B3ED-FC1224D25283}" srcOrd="6" destOrd="0" parTransId="{158AD168-874C-4961-88D4-767B38E858C2}" sibTransId="{E7C3F99A-AF7E-4F28-B8FE-C08E0D0C3583}"/>
    <dgm:cxn modelId="{1036E56B-D78B-4C87-8413-13C48DF6B4ED}" type="presOf" srcId="{37D704E0-E0CC-43CC-A874-A739C1C77B78}" destId="{92821F6E-18B8-4C7B-8256-7D9DAFCC153A}" srcOrd="1" destOrd="0" presId="urn:microsoft.com/office/officeart/2005/8/layout/lProcess2"/>
    <dgm:cxn modelId="{3C4391AA-3302-4E16-871E-3DE976880E06}" type="presOf" srcId="{B90ACCEF-FE12-4FBE-A800-D840E0932ED4}" destId="{43129F12-B736-4394-9541-B7F912369E20}" srcOrd="0" destOrd="0" presId="urn:microsoft.com/office/officeart/2005/8/layout/lProcess2"/>
    <dgm:cxn modelId="{CA4070AD-0123-4EC4-AE74-6C51D5DB1C5C}" srcId="{150A9249-BB12-433B-8CFA-74F6247DD99C}" destId="{2D6A3ABB-5C4D-4C88-9E03-D37B5EE12A7E}" srcOrd="2" destOrd="0" parTransId="{316BDC08-BC76-475A-B116-DF864CA57BC2}" sibTransId="{9139BF1E-BFEA-4C35-BFEF-95D8FB2988A6}"/>
    <dgm:cxn modelId="{59D9C166-954D-4E88-8649-8C0953149F54}" type="presOf" srcId="{B90ACCEF-FE12-4FBE-A800-D840E0932ED4}" destId="{1ED38A82-EA0F-4A33-8883-E1569B46552C}" srcOrd="1" destOrd="0" presId="urn:microsoft.com/office/officeart/2005/8/layout/lProcess2"/>
    <dgm:cxn modelId="{FF50463C-208D-4C8D-AA2E-EC52597FF890}" type="presOf" srcId="{24266B21-FD53-4A85-90BB-F73FF9909450}" destId="{2DC3EFE4-7020-42F0-8B84-EF20C706F9F9}" srcOrd="0" destOrd="0" presId="urn:microsoft.com/office/officeart/2005/8/layout/lProcess2"/>
    <dgm:cxn modelId="{DD308669-DE5F-4475-ABD2-4553ABAFB5B2}" type="presOf" srcId="{3C152552-8EC7-421E-8FC3-736E2EB17ECB}" destId="{2DC6DE5A-FBAE-478C-9862-B5011F16FF3E}" srcOrd="0" destOrd="0" presId="urn:microsoft.com/office/officeart/2005/8/layout/lProcess2"/>
    <dgm:cxn modelId="{83FF3F90-803B-45AB-87E6-B88F4841859D}" type="presOf" srcId="{282A2DD1-57FD-40D2-96F4-D92272668327}" destId="{F8CB8483-0CE7-4224-BC83-7110A4BD10F3}" srcOrd="0" destOrd="0" presId="urn:microsoft.com/office/officeart/2005/8/layout/lProcess2"/>
    <dgm:cxn modelId="{FF59CECD-0682-42FF-BBC1-908486ECB1E3}" type="presOf" srcId="{37D704E0-E0CC-43CC-A874-A739C1C77B78}" destId="{A79E948C-2283-4ADE-ABE8-2911261264D4}" srcOrd="0" destOrd="0" presId="urn:microsoft.com/office/officeart/2005/8/layout/lProcess2"/>
    <dgm:cxn modelId="{2213F034-E45E-48F0-8FE0-63AE4A1B9844}" srcId="{B90ACCEF-FE12-4FBE-A800-D840E0932ED4}" destId="{C7ED9B8F-F866-45B7-92B4-9717E8CE39DD}" srcOrd="1" destOrd="0" parTransId="{17A54F9D-7AED-457E-A116-B0CEDED5519A}" sibTransId="{6A87F367-7B46-49DF-A5AE-EBCA00EE9485}"/>
    <dgm:cxn modelId="{326D4B3A-6E73-454A-BDBA-481DADE53124}" type="presParOf" srcId="{DD7CF023-7A8F-4216-BA3C-F259A561492B}" destId="{5FA2D0E5-D0DB-470D-B009-4789FC395563}" srcOrd="0" destOrd="0" presId="urn:microsoft.com/office/officeart/2005/8/layout/lProcess2"/>
    <dgm:cxn modelId="{C7479920-06F9-43FD-8B6E-A4EC15BDDA45}" type="presParOf" srcId="{5FA2D0E5-D0DB-470D-B009-4789FC395563}" destId="{A79E948C-2283-4ADE-ABE8-2911261264D4}" srcOrd="0" destOrd="0" presId="urn:microsoft.com/office/officeart/2005/8/layout/lProcess2"/>
    <dgm:cxn modelId="{A205AD89-1AB5-4B90-B541-5ECCF27E97BD}" type="presParOf" srcId="{5FA2D0E5-D0DB-470D-B009-4789FC395563}" destId="{92821F6E-18B8-4C7B-8256-7D9DAFCC153A}" srcOrd="1" destOrd="0" presId="urn:microsoft.com/office/officeart/2005/8/layout/lProcess2"/>
    <dgm:cxn modelId="{7B02801A-DB3D-46E7-9177-1B6EDB8BA502}" type="presParOf" srcId="{5FA2D0E5-D0DB-470D-B009-4789FC395563}" destId="{68493808-636C-4FD0-9F04-C9E99052DC09}" srcOrd="2" destOrd="0" presId="urn:microsoft.com/office/officeart/2005/8/layout/lProcess2"/>
    <dgm:cxn modelId="{63202FD9-15A9-44C0-AE41-F86B9E149B58}" type="presParOf" srcId="{68493808-636C-4FD0-9F04-C9E99052DC09}" destId="{CC5B54B2-3AE7-438D-A6A6-9D86CEF95F8D}" srcOrd="0" destOrd="0" presId="urn:microsoft.com/office/officeart/2005/8/layout/lProcess2"/>
    <dgm:cxn modelId="{B016B23F-1482-49C4-88CF-70BB54D2DA05}" type="presParOf" srcId="{DD7CF023-7A8F-4216-BA3C-F259A561492B}" destId="{1C9D44A0-3456-4E3C-A27F-0ECCDD086678}" srcOrd="1" destOrd="0" presId="urn:microsoft.com/office/officeart/2005/8/layout/lProcess2"/>
    <dgm:cxn modelId="{D9F0F5C5-C360-4484-B2CA-999FAB330610}" type="presParOf" srcId="{DD7CF023-7A8F-4216-BA3C-F259A561492B}" destId="{B07E06D7-1ED8-46F8-9AB9-88EBF5C34DC3}" srcOrd="2" destOrd="0" presId="urn:microsoft.com/office/officeart/2005/8/layout/lProcess2"/>
    <dgm:cxn modelId="{3EAABCB0-7C50-4837-845E-21684CACD847}" type="presParOf" srcId="{B07E06D7-1ED8-46F8-9AB9-88EBF5C34DC3}" destId="{43129F12-B736-4394-9541-B7F912369E20}" srcOrd="0" destOrd="0" presId="urn:microsoft.com/office/officeart/2005/8/layout/lProcess2"/>
    <dgm:cxn modelId="{18D417B3-8449-4817-A46B-741FF2C02855}" type="presParOf" srcId="{B07E06D7-1ED8-46F8-9AB9-88EBF5C34DC3}" destId="{1ED38A82-EA0F-4A33-8883-E1569B46552C}" srcOrd="1" destOrd="0" presId="urn:microsoft.com/office/officeart/2005/8/layout/lProcess2"/>
    <dgm:cxn modelId="{F23B844E-33ED-4893-BABD-EBAFC7AD0902}" type="presParOf" srcId="{B07E06D7-1ED8-46F8-9AB9-88EBF5C34DC3}" destId="{4101571F-58F2-48DE-94B5-428DB0C66C02}" srcOrd="2" destOrd="0" presId="urn:microsoft.com/office/officeart/2005/8/layout/lProcess2"/>
    <dgm:cxn modelId="{A6575BC9-7969-40F2-89B5-BD0556436EA2}" type="presParOf" srcId="{4101571F-58F2-48DE-94B5-428DB0C66C02}" destId="{9A2F29EF-5EE5-4E83-B2BA-23FD690D1E7B}" srcOrd="0" destOrd="0" presId="urn:microsoft.com/office/officeart/2005/8/layout/lProcess2"/>
    <dgm:cxn modelId="{6C97055E-9E65-4ADA-8BD9-B3719A9FA6F1}" type="presParOf" srcId="{9A2F29EF-5EE5-4E83-B2BA-23FD690D1E7B}" destId="{E8A70294-E2F2-4857-8D53-1D53CBDE8D15}" srcOrd="0" destOrd="0" presId="urn:microsoft.com/office/officeart/2005/8/layout/lProcess2"/>
    <dgm:cxn modelId="{4065D259-0F72-44C5-93C5-339007A24927}" type="presParOf" srcId="{9A2F29EF-5EE5-4E83-B2BA-23FD690D1E7B}" destId="{7FBDFFF4-599A-4530-8D05-EA5B528BF36F}" srcOrd="1" destOrd="0" presId="urn:microsoft.com/office/officeart/2005/8/layout/lProcess2"/>
    <dgm:cxn modelId="{98C7E534-D1F9-42AC-840B-B7E0385F6B40}" type="presParOf" srcId="{9A2F29EF-5EE5-4E83-B2BA-23FD690D1E7B}" destId="{6E21992E-C436-489A-9637-307C8CACB775}" srcOrd="2" destOrd="0" presId="urn:microsoft.com/office/officeart/2005/8/layout/lProcess2"/>
    <dgm:cxn modelId="{0F9C5404-276E-42EB-ACA4-8E54EC3BDF35}" type="presParOf" srcId="{9A2F29EF-5EE5-4E83-B2BA-23FD690D1E7B}" destId="{BE7CD143-C8E0-46E6-A043-9F32155062EC}" srcOrd="3" destOrd="0" presId="urn:microsoft.com/office/officeart/2005/8/layout/lProcess2"/>
    <dgm:cxn modelId="{FA12BDFA-01C1-453C-801C-7BE36CD7B011}" type="presParOf" srcId="{9A2F29EF-5EE5-4E83-B2BA-23FD690D1E7B}" destId="{001017DE-0230-42FA-A9ED-1396362007A0}" srcOrd="4" destOrd="0" presId="urn:microsoft.com/office/officeart/2005/8/layout/lProcess2"/>
    <dgm:cxn modelId="{59102A85-F30F-4350-829F-256A20088D3D}" type="presParOf" srcId="{9A2F29EF-5EE5-4E83-B2BA-23FD690D1E7B}" destId="{23AAF6AE-6B96-4942-B7C6-492CCEE3D508}" srcOrd="5" destOrd="0" presId="urn:microsoft.com/office/officeart/2005/8/layout/lProcess2"/>
    <dgm:cxn modelId="{9A21A55A-19A3-4938-9EF9-A62E3C065461}" type="presParOf" srcId="{9A2F29EF-5EE5-4E83-B2BA-23FD690D1E7B}" destId="{2DC3EFE4-7020-42F0-8B84-EF20C706F9F9}" srcOrd="6" destOrd="0" presId="urn:microsoft.com/office/officeart/2005/8/layout/lProcess2"/>
    <dgm:cxn modelId="{577616E4-298B-4436-B25E-49AE88C075F7}" type="presParOf" srcId="{9A2F29EF-5EE5-4E83-B2BA-23FD690D1E7B}" destId="{8A58995B-45BD-42F7-8A3F-9641F5A7533A}" srcOrd="7" destOrd="0" presId="urn:microsoft.com/office/officeart/2005/8/layout/lProcess2"/>
    <dgm:cxn modelId="{589A92B7-559F-426C-B9EA-0366F49A1FF6}" type="presParOf" srcId="{9A2F29EF-5EE5-4E83-B2BA-23FD690D1E7B}" destId="{2DC6DE5A-FBAE-478C-9862-B5011F16FF3E}" srcOrd="8" destOrd="0" presId="urn:microsoft.com/office/officeart/2005/8/layout/lProcess2"/>
    <dgm:cxn modelId="{37D40ED9-892B-4280-B987-6BF11977BF9D}" type="presParOf" srcId="{9A2F29EF-5EE5-4E83-B2BA-23FD690D1E7B}" destId="{47E9A9D7-34FC-41DE-88E8-A37177CCF7A5}" srcOrd="9" destOrd="0" presId="urn:microsoft.com/office/officeart/2005/8/layout/lProcess2"/>
    <dgm:cxn modelId="{D4E9414B-94F8-4629-BEC7-9B8DA7C70161}" type="presParOf" srcId="{9A2F29EF-5EE5-4E83-B2BA-23FD690D1E7B}" destId="{6A52AE30-8ECF-4BB0-97D7-EC6F84E27EF0}" srcOrd="10" destOrd="0" presId="urn:microsoft.com/office/officeart/2005/8/layout/lProcess2"/>
    <dgm:cxn modelId="{0C96C500-33F3-429C-91F2-43E21A58F380}" type="presParOf" srcId="{9A2F29EF-5EE5-4E83-B2BA-23FD690D1E7B}" destId="{3DB27ECF-0F4D-4E81-9C7B-09C48D2768C3}" srcOrd="11" destOrd="0" presId="urn:microsoft.com/office/officeart/2005/8/layout/lProcess2"/>
    <dgm:cxn modelId="{818ACA95-DA2B-4C3B-8CDD-B3E54A41B26D}" type="presParOf" srcId="{9A2F29EF-5EE5-4E83-B2BA-23FD690D1E7B}" destId="{DB9A161E-980D-4308-B855-1619308CFF45}" srcOrd="12" destOrd="0" presId="urn:microsoft.com/office/officeart/2005/8/layout/lProcess2"/>
    <dgm:cxn modelId="{1FFF496F-9B06-49E4-B9DE-E9F6FB010ADD}" type="presParOf" srcId="{9A2F29EF-5EE5-4E83-B2BA-23FD690D1E7B}" destId="{96887634-714D-4A54-885A-8B0450412260}" srcOrd="13" destOrd="0" presId="urn:microsoft.com/office/officeart/2005/8/layout/lProcess2"/>
    <dgm:cxn modelId="{D4D95EE7-C2DE-48B2-824C-C9ECE8DEF286}" type="presParOf" srcId="{9A2F29EF-5EE5-4E83-B2BA-23FD690D1E7B}" destId="{00165328-086D-405C-971A-5F54CC3F70A2}" srcOrd="14" destOrd="0" presId="urn:microsoft.com/office/officeart/2005/8/layout/lProcess2"/>
    <dgm:cxn modelId="{E14E5C2F-8596-4AE7-B60D-E63144ACFB13}" type="presParOf" srcId="{DD7CF023-7A8F-4216-BA3C-F259A561492B}" destId="{9518AB05-277A-4CCD-AC8E-878915F9DC67}" srcOrd="3" destOrd="0" presId="urn:microsoft.com/office/officeart/2005/8/layout/lProcess2"/>
    <dgm:cxn modelId="{F946660F-34E2-4692-835D-7159571FAF53}" type="presParOf" srcId="{DD7CF023-7A8F-4216-BA3C-F259A561492B}" destId="{2D3A7DC6-BE06-4A1F-9C73-E180230705EF}" srcOrd="4" destOrd="0" presId="urn:microsoft.com/office/officeart/2005/8/layout/lProcess2"/>
    <dgm:cxn modelId="{5C5CD734-7164-429E-8394-EF9A548EAA88}" type="presParOf" srcId="{2D3A7DC6-BE06-4A1F-9C73-E180230705EF}" destId="{FC143DC7-89E0-4E0B-8E3A-64B1C7E05580}" srcOrd="0" destOrd="0" presId="urn:microsoft.com/office/officeart/2005/8/layout/lProcess2"/>
    <dgm:cxn modelId="{3A3A4332-F604-44D8-9122-216C59821BC2}" type="presParOf" srcId="{2D3A7DC6-BE06-4A1F-9C73-E180230705EF}" destId="{784DFD28-260E-433B-9754-C652D693BAAA}" srcOrd="1" destOrd="0" presId="urn:microsoft.com/office/officeart/2005/8/layout/lProcess2"/>
    <dgm:cxn modelId="{F784FD2E-6E56-487E-9240-EBA1C30838B6}" type="presParOf" srcId="{2D3A7DC6-BE06-4A1F-9C73-E180230705EF}" destId="{983944B6-95CD-42C8-AB19-9EFF53EA3BD2}" srcOrd="2" destOrd="0" presId="urn:microsoft.com/office/officeart/2005/8/layout/lProcess2"/>
    <dgm:cxn modelId="{B0F3CD17-7880-4DDA-9405-0EC429A9559A}" type="presParOf" srcId="{983944B6-95CD-42C8-AB19-9EFF53EA3BD2}" destId="{0624BD66-FFAA-4DB3-940D-20A28D3CF181}" srcOrd="0" destOrd="0" presId="urn:microsoft.com/office/officeart/2005/8/layout/lProcess2"/>
    <dgm:cxn modelId="{F48D4542-C32A-47E0-A342-03B3FB8A3948}" type="presParOf" srcId="{DD7CF023-7A8F-4216-BA3C-F259A561492B}" destId="{479C0CFD-24A6-467B-853F-354849711361}" srcOrd="5" destOrd="0" presId="urn:microsoft.com/office/officeart/2005/8/layout/lProcess2"/>
    <dgm:cxn modelId="{D57EDF40-0784-4972-BB0A-10421838DB20}" type="presParOf" srcId="{DD7CF023-7A8F-4216-BA3C-F259A561492B}" destId="{C42D35EB-6677-462D-8723-2A60A521B379}" srcOrd="6" destOrd="0" presId="urn:microsoft.com/office/officeart/2005/8/layout/lProcess2"/>
    <dgm:cxn modelId="{72AC7092-30DF-47B3-BC1C-23E79EA4BB56}" type="presParOf" srcId="{C42D35EB-6677-462D-8723-2A60A521B379}" destId="{F8CB8483-0CE7-4224-BC83-7110A4BD10F3}" srcOrd="0" destOrd="0" presId="urn:microsoft.com/office/officeart/2005/8/layout/lProcess2"/>
    <dgm:cxn modelId="{7DFE930D-2703-43CB-9DA6-D61F4EEE854A}" type="presParOf" srcId="{C42D35EB-6677-462D-8723-2A60A521B379}" destId="{417C9136-D0BE-47BD-A525-2D0F51F0F09A}" srcOrd="1" destOrd="0" presId="urn:microsoft.com/office/officeart/2005/8/layout/lProcess2"/>
    <dgm:cxn modelId="{FF8B0431-6A8A-4410-B0AC-AC2D234928AA}" type="presParOf" srcId="{C42D35EB-6677-462D-8723-2A60A521B379}" destId="{74AD9D55-7DB4-4128-9383-78FD67131A40}" srcOrd="2" destOrd="0" presId="urn:microsoft.com/office/officeart/2005/8/layout/lProcess2"/>
    <dgm:cxn modelId="{FC7B490C-E8B3-403D-934A-C0D50704D83F}" type="presParOf" srcId="{74AD9D55-7DB4-4128-9383-78FD67131A40}" destId="{B87ACF70-A1A7-477D-A796-831CB1DDA69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AEE139-86B5-42DD-85FD-D3CDA149439E}" type="doc">
      <dgm:prSet loTypeId="urn:microsoft.com/office/officeart/2005/8/layout/process1" loCatId="process" qsTypeId="urn:microsoft.com/office/officeart/2005/8/quickstyle/3d4" qsCatId="3D" csTypeId="urn:microsoft.com/office/officeart/2005/8/colors/accent1_2" csCatId="accent1" phldr="1"/>
      <dgm:spPr/>
    </dgm:pt>
    <dgm:pt modelId="{BF4786CA-AF16-4DD9-84F4-01F71687460E}">
      <dgm:prSet phldrT="[Text]" custT="1"/>
      <dgm:spPr/>
      <dgm:t>
        <a:bodyPr/>
        <a:lstStyle/>
        <a:p>
          <a:pPr algn="l"/>
          <a:r>
            <a:rPr lang="ro-RO" sz="1200" dirty="0" smtClean="0"/>
            <a:t>Prezentarea  Ministerului Finanțelor cererii de solicitare a avizului pentru autorizarea contractării datoriei </a:t>
          </a:r>
          <a:r>
            <a:rPr lang="ro-RO" sz="1200" dirty="0" err="1" smtClean="0"/>
            <a:t>şi</a:t>
          </a:r>
          <a:r>
            <a:rPr lang="ro-RO" sz="1200" dirty="0" smtClean="0"/>
            <a:t> documentele relevante</a:t>
          </a:r>
          <a:endParaRPr lang="en-US" sz="1200" dirty="0"/>
        </a:p>
      </dgm:t>
    </dgm:pt>
    <dgm:pt modelId="{8889F2C4-1005-43C5-A910-677127835AB5}" type="parTrans" cxnId="{785B64D8-EABF-4E0C-8310-95CC1D7C9846}">
      <dgm:prSet/>
      <dgm:spPr/>
      <dgm:t>
        <a:bodyPr/>
        <a:lstStyle/>
        <a:p>
          <a:endParaRPr lang="en-US"/>
        </a:p>
      </dgm:t>
    </dgm:pt>
    <dgm:pt modelId="{E25D12E4-C638-41BC-AF38-19B1FD3EB695}" type="sibTrans" cxnId="{785B64D8-EABF-4E0C-8310-95CC1D7C9846}">
      <dgm:prSet/>
      <dgm:spPr/>
      <dgm:t>
        <a:bodyPr/>
        <a:lstStyle/>
        <a:p>
          <a:endParaRPr lang="en-US"/>
        </a:p>
      </dgm:t>
    </dgm:pt>
    <dgm:pt modelId="{023E241D-1449-4FA5-B7B1-88294A2E4A19}">
      <dgm:prSet phldrT="[Text]" custT="1"/>
      <dgm:spPr/>
      <dgm:t>
        <a:bodyPr/>
        <a:lstStyle/>
        <a:p>
          <a:pPr algn="l"/>
          <a:r>
            <a:rPr lang="ro-RO" sz="1200" dirty="0" smtClean="0"/>
            <a:t>Examinarea cererii la ședința </a:t>
          </a:r>
          <a:r>
            <a:rPr lang="en-US" sz="1200" dirty="0" smtClean="0"/>
            <a:t>Comisi</a:t>
          </a:r>
          <a:r>
            <a:rPr lang="ro-RO" sz="1200" dirty="0" smtClean="0"/>
            <a:t>ei</a:t>
          </a:r>
          <a:r>
            <a:rPr lang="en-US" sz="1200" dirty="0" smtClean="0"/>
            <a:t> de autorizare a contractării datoriei pe termen lung/</a:t>
          </a:r>
          <a:r>
            <a:rPr lang="ro-RO" sz="1200" dirty="0" smtClean="0"/>
            <a:t> </a:t>
          </a:r>
          <a:r>
            <a:rPr lang="en-US" sz="1200" dirty="0" smtClean="0"/>
            <a:t>acordării garanţiilor pentru împrumuturi pe termen lung de către </a:t>
          </a:r>
          <a:r>
            <a:rPr lang="ro-RO" sz="1200" dirty="0" smtClean="0"/>
            <a:t>UAT</a:t>
          </a:r>
          <a:endParaRPr lang="en-US" sz="1200" dirty="0"/>
        </a:p>
      </dgm:t>
    </dgm:pt>
    <dgm:pt modelId="{BCDD142B-4A7E-4B1D-BCE4-DB07D0D3C742}" type="parTrans" cxnId="{870A2844-32B0-4557-A8CF-A9C1CD723C81}">
      <dgm:prSet/>
      <dgm:spPr/>
      <dgm:t>
        <a:bodyPr/>
        <a:lstStyle/>
        <a:p>
          <a:endParaRPr lang="en-US"/>
        </a:p>
      </dgm:t>
    </dgm:pt>
    <dgm:pt modelId="{7352F322-6856-4946-AF9D-0BAF9A99A8E9}" type="sibTrans" cxnId="{870A2844-32B0-4557-A8CF-A9C1CD723C81}">
      <dgm:prSet/>
      <dgm:spPr/>
      <dgm:t>
        <a:bodyPr/>
        <a:lstStyle/>
        <a:p>
          <a:endParaRPr lang="en-US"/>
        </a:p>
      </dgm:t>
    </dgm:pt>
    <dgm:pt modelId="{83256947-C989-4577-90D8-5494D90459A1}">
      <dgm:prSet phldrT="[Text]" custT="1"/>
      <dgm:spPr/>
      <dgm:t>
        <a:bodyPr/>
        <a:lstStyle/>
        <a:p>
          <a:pPr algn="l"/>
          <a:r>
            <a:rPr lang="ro-RO" sz="1200" dirty="0" smtClean="0"/>
            <a:t>Elaborarea avizului Ministerului Finanțelor în baza hotărârii Comisiei </a:t>
          </a:r>
          <a:endParaRPr lang="en-US" sz="1200" dirty="0"/>
        </a:p>
      </dgm:t>
    </dgm:pt>
    <dgm:pt modelId="{F8A23E2C-8B0C-4534-89D4-31016B488C74}" type="parTrans" cxnId="{C4D38571-A1FF-4DA0-93AF-F8D53C7AE1C5}">
      <dgm:prSet/>
      <dgm:spPr/>
      <dgm:t>
        <a:bodyPr/>
        <a:lstStyle/>
        <a:p>
          <a:endParaRPr lang="en-US"/>
        </a:p>
      </dgm:t>
    </dgm:pt>
    <dgm:pt modelId="{4656137C-EA6B-4F84-A66F-1FF2BDA2B5EF}" type="sibTrans" cxnId="{C4D38571-A1FF-4DA0-93AF-F8D53C7AE1C5}">
      <dgm:prSet/>
      <dgm:spPr/>
      <dgm:t>
        <a:bodyPr/>
        <a:lstStyle/>
        <a:p>
          <a:endParaRPr lang="en-US"/>
        </a:p>
      </dgm:t>
    </dgm:pt>
    <dgm:pt modelId="{4AC77901-3784-4F25-855D-DF63AC547514}">
      <dgm:prSet custT="1"/>
      <dgm:spPr/>
      <dgm:t>
        <a:bodyPr/>
        <a:lstStyle/>
        <a:p>
          <a:pPr algn="l"/>
          <a:r>
            <a:rPr lang="ro-RO" sz="1200" dirty="0" smtClean="0"/>
            <a:t>După avizul pozitiv, UAT va purta negocieri cu creditorii/investitorii pentru a acorda finanțări în condiții avantajoase </a:t>
          </a:r>
          <a:r>
            <a:rPr lang="ro-RO" sz="1200" dirty="0" err="1" smtClean="0"/>
            <a:t>şi</a:t>
          </a:r>
          <a:r>
            <a:rPr lang="ro-RO" sz="1200" dirty="0" smtClean="0"/>
            <a:t> în termene utile, în condițiile limitării riscurilor implicate</a:t>
          </a:r>
          <a:endParaRPr lang="en-US" sz="1200" dirty="0"/>
        </a:p>
      </dgm:t>
    </dgm:pt>
    <dgm:pt modelId="{89800B9A-1948-4ADB-8C9A-8F1312BED56E}" type="parTrans" cxnId="{4F9DBE6C-2EE2-4013-8AB2-358B566947D0}">
      <dgm:prSet/>
      <dgm:spPr/>
      <dgm:t>
        <a:bodyPr/>
        <a:lstStyle/>
        <a:p>
          <a:endParaRPr lang="en-US"/>
        </a:p>
      </dgm:t>
    </dgm:pt>
    <dgm:pt modelId="{D6DF7465-9AC2-4B06-9A37-B54DB56F760F}" type="sibTrans" cxnId="{4F9DBE6C-2EE2-4013-8AB2-358B566947D0}">
      <dgm:prSet/>
      <dgm:spPr/>
      <dgm:t>
        <a:bodyPr/>
        <a:lstStyle/>
        <a:p>
          <a:endParaRPr lang="en-US"/>
        </a:p>
      </dgm:t>
    </dgm:pt>
    <dgm:pt modelId="{F362FFC0-84D4-4046-BD29-B019CD66AA26}">
      <dgm:prSet custT="1"/>
      <dgm:spPr/>
      <dgm:t>
        <a:bodyPr/>
        <a:lstStyle/>
        <a:p>
          <a:pPr algn="l"/>
          <a:r>
            <a:rPr lang="ro-RO" sz="1200" dirty="0" smtClean="0"/>
            <a:t>Emiterea de către UAT a  deciziei prin care se autorizează contractarea datoriei/acordarea garanției pentru împrumuturi</a:t>
          </a:r>
          <a:endParaRPr lang="en-US" sz="1200" dirty="0"/>
        </a:p>
      </dgm:t>
    </dgm:pt>
    <dgm:pt modelId="{91F92666-8E9D-4D8F-9A1A-D6A930DD7487}" type="parTrans" cxnId="{020A20A9-DB0F-48EB-A850-6407BA0C5601}">
      <dgm:prSet/>
      <dgm:spPr/>
      <dgm:t>
        <a:bodyPr/>
        <a:lstStyle/>
        <a:p>
          <a:endParaRPr lang="en-US"/>
        </a:p>
      </dgm:t>
    </dgm:pt>
    <dgm:pt modelId="{0E363B94-B475-46DB-B96D-D664880D66BC}" type="sibTrans" cxnId="{020A20A9-DB0F-48EB-A850-6407BA0C5601}">
      <dgm:prSet/>
      <dgm:spPr/>
      <dgm:t>
        <a:bodyPr/>
        <a:lstStyle/>
        <a:p>
          <a:endParaRPr lang="en-US"/>
        </a:p>
      </dgm:t>
    </dgm:pt>
    <dgm:pt modelId="{3147949B-C7E2-4715-B5E6-8F5F5B7A44AD}">
      <dgm:prSet custT="1"/>
      <dgm:spPr/>
      <dgm:t>
        <a:bodyPr/>
        <a:lstStyle/>
        <a:p>
          <a:pPr algn="l"/>
          <a:r>
            <a:rPr lang="ro-RO" sz="1200" dirty="0" smtClean="0"/>
            <a:t>Semnarea contractului de împrumut între UAT și creditor</a:t>
          </a:r>
          <a:endParaRPr lang="en-US" sz="1200" dirty="0"/>
        </a:p>
      </dgm:t>
    </dgm:pt>
    <dgm:pt modelId="{F18E88C7-8DFA-4CA1-A8D2-0BE161F6DAD5}" type="parTrans" cxnId="{CF8E8713-47FF-4891-9A70-7C94490C8AFC}">
      <dgm:prSet/>
      <dgm:spPr/>
      <dgm:t>
        <a:bodyPr/>
        <a:lstStyle/>
        <a:p>
          <a:endParaRPr lang="en-US"/>
        </a:p>
      </dgm:t>
    </dgm:pt>
    <dgm:pt modelId="{5A204731-B124-4C2D-84BB-33532911EA26}" type="sibTrans" cxnId="{CF8E8713-47FF-4891-9A70-7C94490C8AFC}">
      <dgm:prSet/>
      <dgm:spPr/>
      <dgm:t>
        <a:bodyPr/>
        <a:lstStyle/>
        <a:p>
          <a:endParaRPr lang="en-US"/>
        </a:p>
      </dgm:t>
    </dgm:pt>
    <dgm:pt modelId="{234377B7-992A-4FF9-A04D-143C4C35B5F2}" type="pres">
      <dgm:prSet presAssocID="{39AEE139-86B5-42DD-85FD-D3CDA149439E}" presName="Name0" presStyleCnt="0">
        <dgm:presLayoutVars>
          <dgm:dir/>
          <dgm:resizeHandles val="exact"/>
        </dgm:presLayoutVars>
      </dgm:prSet>
      <dgm:spPr/>
    </dgm:pt>
    <dgm:pt modelId="{D8AFF851-4B5F-45E2-B773-AB9616F91142}" type="pres">
      <dgm:prSet presAssocID="{BF4786CA-AF16-4DD9-84F4-01F71687460E}" presName="node" presStyleLbl="node1" presStyleIdx="0" presStyleCnt="6" custScaleX="118192" custScaleY="1042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42894C-BF46-43A1-BFAB-0F81A748E1D9}" type="pres">
      <dgm:prSet presAssocID="{E25D12E4-C638-41BC-AF38-19B1FD3EB695}" presName="sibTrans" presStyleLbl="sibTrans2D1" presStyleIdx="0" presStyleCnt="5"/>
      <dgm:spPr/>
      <dgm:t>
        <a:bodyPr/>
        <a:lstStyle/>
        <a:p>
          <a:endParaRPr lang="en-US"/>
        </a:p>
      </dgm:t>
    </dgm:pt>
    <dgm:pt modelId="{824C1E1A-DD4D-4406-8CAC-8104BE8BC12B}" type="pres">
      <dgm:prSet presAssocID="{E25D12E4-C638-41BC-AF38-19B1FD3EB695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7EB204DD-05DA-41A1-959C-3684A4307E81}" type="pres">
      <dgm:prSet presAssocID="{023E241D-1449-4FA5-B7B1-88294A2E4A19}" presName="node" presStyleLbl="node1" presStyleIdx="1" presStyleCnt="6" custScaleY="100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079E0F-D8E1-4212-B984-A21BAA159D4A}" type="pres">
      <dgm:prSet presAssocID="{7352F322-6856-4946-AF9D-0BAF9A99A8E9}" presName="sibTrans" presStyleLbl="sibTrans2D1" presStyleIdx="1" presStyleCnt="5"/>
      <dgm:spPr/>
      <dgm:t>
        <a:bodyPr/>
        <a:lstStyle/>
        <a:p>
          <a:endParaRPr lang="en-US"/>
        </a:p>
      </dgm:t>
    </dgm:pt>
    <dgm:pt modelId="{17BDDEC7-E6AE-42E9-B4D5-34CF88518C5E}" type="pres">
      <dgm:prSet presAssocID="{7352F322-6856-4946-AF9D-0BAF9A99A8E9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63E3E9EF-0661-417B-876F-D36CDD0D45AD}" type="pres">
      <dgm:prSet presAssocID="{83256947-C989-4577-90D8-5494D90459A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2AB192-BE4A-4F8E-AAA6-2D92D7A11F79}" type="pres">
      <dgm:prSet presAssocID="{4656137C-EA6B-4F84-A66F-1FF2BDA2B5E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5307B4F5-7D50-4D48-B770-DE8FD35FDB77}" type="pres">
      <dgm:prSet presAssocID="{4656137C-EA6B-4F84-A66F-1FF2BDA2B5E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64AC4D7E-8DCB-403A-8D1B-B141A2460CCB}" type="pres">
      <dgm:prSet presAssocID="{4AC77901-3784-4F25-855D-DF63AC547514}" presName="node" presStyleLbl="node1" presStyleIdx="3" presStyleCnt="6" custScaleX="1078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9AEDF8-E860-4ECB-8425-5EF86DAFA684}" type="pres">
      <dgm:prSet presAssocID="{D6DF7465-9AC2-4B06-9A37-B54DB56F760F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14399EA-7C56-4C78-9A5C-58F9F6FF2629}" type="pres">
      <dgm:prSet presAssocID="{D6DF7465-9AC2-4B06-9A37-B54DB56F760F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AF397C95-2907-4E95-947C-68519A56EA93}" type="pres">
      <dgm:prSet presAssocID="{F362FFC0-84D4-4046-BD29-B019CD66AA2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B42D7D-80F8-4D14-B788-745947D33500}" type="pres">
      <dgm:prSet presAssocID="{0E363B94-B475-46DB-B96D-D664880D66BC}" presName="sibTrans" presStyleLbl="sibTrans2D1" presStyleIdx="4" presStyleCnt="5"/>
      <dgm:spPr/>
      <dgm:t>
        <a:bodyPr/>
        <a:lstStyle/>
        <a:p>
          <a:endParaRPr lang="en-US"/>
        </a:p>
      </dgm:t>
    </dgm:pt>
    <dgm:pt modelId="{FEC8A200-69B2-46EE-BEBD-662D5440652C}" type="pres">
      <dgm:prSet presAssocID="{0E363B94-B475-46DB-B96D-D664880D66BC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85C90169-B484-4A4F-B9D5-9B256B09C922}" type="pres">
      <dgm:prSet presAssocID="{3147949B-C7E2-4715-B5E6-8F5F5B7A44A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0A20A9-DB0F-48EB-A850-6407BA0C5601}" srcId="{39AEE139-86B5-42DD-85FD-D3CDA149439E}" destId="{F362FFC0-84D4-4046-BD29-B019CD66AA26}" srcOrd="4" destOrd="0" parTransId="{91F92666-8E9D-4D8F-9A1A-D6A930DD7487}" sibTransId="{0E363B94-B475-46DB-B96D-D664880D66BC}"/>
    <dgm:cxn modelId="{773DF681-C5D0-4438-9A15-5C69CD1D8AF5}" type="presOf" srcId="{4656137C-EA6B-4F84-A66F-1FF2BDA2B5EF}" destId="{5307B4F5-7D50-4D48-B770-DE8FD35FDB77}" srcOrd="1" destOrd="0" presId="urn:microsoft.com/office/officeart/2005/8/layout/process1"/>
    <dgm:cxn modelId="{20896D92-2366-461B-A62B-8C1265B5318D}" type="presOf" srcId="{023E241D-1449-4FA5-B7B1-88294A2E4A19}" destId="{7EB204DD-05DA-41A1-959C-3684A4307E81}" srcOrd="0" destOrd="0" presId="urn:microsoft.com/office/officeart/2005/8/layout/process1"/>
    <dgm:cxn modelId="{ED1C1E58-8D7C-48B7-A588-F56C172B958A}" type="presOf" srcId="{F362FFC0-84D4-4046-BD29-B019CD66AA26}" destId="{AF397C95-2907-4E95-947C-68519A56EA93}" srcOrd="0" destOrd="0" presId="urn:microsoft.com/office/officeart/2005/8/layout/process1"/>
    <dgm:cxn modelId="{3087900B-FAB7-4681-BCE9-B7B922788545}" type="presOf" srcId="{BF4786CA-AF16-4DD9-84F4-01F71687460E}" destId="{D8AFF851-4B5F-45E2-B773-AB9616F91142}" srcOrd="0" destOrd="0" presId="urn:microsoft.com/office/officeart/2005/8/layout/process1"/>
    <dgm:cxn modelId="{6B96ED35-D089-45C7-8F5A-62FFEEE06F1D}" type="presOf" srcId="{7352F322-6856-4946-AF9D-0BAF9A99A8E9}" destId="{17BDDEC7-E6AE-42E9-B4D5-34CF88518C5E}" srcOrd="1" destOrd="0" presId="urn:microsoft.com/office/officeart/2005/8/layout/process1"/>
    <dgm:cxn modelId="{E258FBFA-82E6-45A1-B3BA-201205374119}" type="presOf" srcId="{E25D12E4-C638-41BC-AF38-19B1FD3EB695}" destId="{1F42894C-BF46-43A1-BFAB-0F81A748E1D9}" srcOrd="0" destOrd="0" presId="urn:microsoft.com/office/officeart/2005/8/layout/process1"/>
    <dgm:cxn modelId="{7A8DC6E0-E936-40FB-A959-31036B3CADDD}" type="presOf" srcId="{7352F322-6856-4946-AF9D-0BAF9A99A8E9}" destId="{8F079E0F-D8E1-4212-B984-A21BAA159D4A}" srcOrd="0" destOrd="0" presId="urn:microsoft.com/office/officeart/2005/8/layout/process1"/>
    <dgm:cxn modelId="{C09866CC-6A36-45C7-9296-FD5809F73C9E}" type="presOf" srcId="{0E363B94-B475-46DB-B96D-D664880D66BC}" destId="{FEC8A200-69B2-46EE-BEBD-662D5440652C}" srcOrd="1" destOrd="0" presId="urn:microsoft.com/office/officeart/2005/8/layout/process1"/>
    <dgm:cxn modelId="{BE3721DF-6B0D-4821-9802-A028D9EE0150}" type="presOf" srcId="{D6DF7465-9AC2-4B06-9A37-B54DB56F760F}" destId="{259AEDF8-E860-4ECB-8425-5EF86DAFA684}" srcOrd="0" destOrd="0" presId="urn:microsoft.com/office/officeart/2005/8/layout/process1"/>
    <dgm:cxn modelId="{1894942C-F7B1-419A-960A-4C42AC7B6BA1}" type="presOf" srcId="{0E363B94-B475-46DB-B96D-D664880D66BC}" destId="{4AB42D7D-80F8-4D14-B788-745947D33500}" srcOrd="0" destOrd="0" presId="urn:microsoft.com/office/officeart/2005/8/layout/process1"/>
    <dgm:cxn modelId="{9B3E1292-1DC6-49EF-B598-A41863F83557}" type="presOf" srcId="{E25D12E4-C638-41BC-AF38-19B1FD3EB695}" destId="{824C1E1A-DD4D-4406-8CAC-8104BE8BC12B}" srcOrd="1" destOrd="0" presId="urn:microsoft.com/office/officeart/2005/8/layout/process1"/>
    <dgm:cxn modelId="{785B64D8-EABF-4E0C-8310-95CC1D7C9846}" srcId="{39AEE139-86B5-42DD-85FD-D3CDA149439E}" destId="{BF4786CA-AF16-4DD9-84F4-01F71687460E}" srcOrd="0" destOrd="0" parTransId="{8889F2C4-1005-43C5-A910-677127835AB5}" sibTransId="{E25D12E4-C638-41BC-AF38-19B1FD3EB695}"/>
    <dgm:cxn modelId="{870A2844-32B0-4557-A8CF-A9C1CD723C81}" srcId="{39AEE139-86B5-42DD-85FD-D3CDA149439E}" destId="{023E241D-1449-4FA5-B7B1-88294A2E4A19}" srcOrd="1" destOrd="0" parTransId="{BCDD142B-4A7E-4B1D-BCE4-DB07D0D3C742}" sibTransId="{7352F322-6856-4946-AF9D-0BAF9A99A8E9}"/>
    <dgm:cxn modelId="{4F9DBE6C-2EE2-4013-8AB2-358B566947D0}" srcId="{39AEE139-86B5-42DD-85FD-D3CDA149439E}" destId="{4AC77901-3784-4F25-855D-DF63AC547514}" srcOrd="3" destOrd="0" parTransId="{89800B9A-1948-4ADB-8C9A-8F1312BED56E}" sibTransId="{D6DF7465-9AC2-4B06-9A37-B54DB56F760F}"/>
    <dgm:cxn modelId="{C4D38571-A1FF-4DA0-93AF-F8D53C7AE1C5}" srcId="{39AEE139-86B5-42DD-85FD-D3CDA149439E}" destId="{83256947-C989-4577-90D8-5494D90459A1}" srcOrd="2" destOrd="0" parTransId="{F8A23E2C-8B0C-4534-89D4-31016B488C74}" sibTransId="{4656137C-EA6B-4F84-A66F-1FF2BDA2B5EF}"/>
    <dgm:cxn modelId="{B70DFC8C-752D-4C0A-BD40-B506FE5A6B6A}" type="presOf" srcId="{4AC77901-3784-4F25-855D-DF63AC547514}" destId="{64AC4D7E-8DCB-403A-8D1B-B141A2460CCB}" srcOrd="0" destOrd="0" presId="urn:microsoft.com/office/officeart/2005/8/layout/process1"/>
    <dgm:cxn modelId="{D5D7013D-1E3D-494E-8A0A-1F0FBF1E04FA}" type="presOf" srcId="{4656137C-EA6B-4F84-A66F-1FF2BDA2B5EF}" destId="{1F2AB192-BE4A-4F8E-AAA6-2D92D7A11F79}" srcOrd="0" destOrd="0" presId="urn:microsoft.com/office/officeart/2005/8/layout/process1"/>
    <dgm:cxn modelId="{712D3B39-B319-49C1-819A-FC995E7276D4}" type="presOf" srcId="{83256947-C989-4577-90D8-5494D90459A1}" destId="{63E3E9EF-0661-417B-876F-D36CDD0D45AD}" srcOrd="0" destOrd="0" presId="urn:microsoft.com/office/officeart/2005/8/layout/process1"/>
    <dgm:cxn modelId="{F78B0FED-4484-4243-9D2C-70361400E1AF}" type="presOf" srcId="{39AEE139-86B5-42DD-85FD-D3CDA149439E}" destId="{234377B7-992A-4FF9-A04D-143C4C35B5F2}" srcOrd="0" destOrd="0" presId="urn:microsoft.com/office/officeart/2005/8/layout/process1"/>
    <dgm:cxn modelId="{B8185119-8213-4F53-9C54-6D1BC8C412F1}" type="presOf" srcId="{D6DF7465-9AC2-4B06-9A37-B54DB56F760F}" destId="{A14399EA-7C56-4C78-9A5C-58F9F6FF2629}" srcOrd="1" destOrd="0" presId="urn:microsoft.com/office/officeart/2005/8/layout/process1"/>
    <dgm:cxn modelId="{CF8E8713-47FF-4891-9A70-7C94490C8AFC}" srcId="{39AEE139-86B5-42DD-85FD-D3CDA149439E}" destId="{3147949B-C7E2-4715-B5E6-8F5F5B7A44AD}" srcOrd="5" destOrd="0" parTransId="{F18E88C7-8DFA-4CA1-A8D2-0BE161F6DAD5}" sibTransId="{5A204731-B124-4C2D-84BB-33532911EA26}"/>
    <dgm:cxn modelId="{3126861E-E4DA-4A2C-A3AA-97F97193CF57}" type="presOf" srcId="{3147949B-C7E2-4715-B5E6-8F5F5B7A44AD}" destId="{85C90169-B484-4A4F-B9D5-9B256B09C922}" srcOrd="0" destOrd="0" presId="urn:microsoft.com/office/officeart/2005/8/layout/process1"/>
    <dgm:cxn modelId="{1DDE9267-07B0-447D-B1EE-3BD7EA22E000}" type="presParOf" srcId="{234377B7-992A-4FF9-A04D-143C4C35B5F2}" destId="{D8AFF851-4B5F-45E2-B773-AB9616F91142}" srcOrd="0" destOrd="0" presId="urn:microsoft.com/office/officeart/2005/8/layout/process1"/>
    <dgm:cxn modelId="{76C223E1-26E9-48BB-BEA5-F31DB98110B6}" type="presParOf" srcId="{234377B7-992A-4FF9-A04D-143C4C35B5F2}" destId="{1F42894C-BF46-43A1-BFAB-0F81A748E1D9}" srcOrd="1" destOrd="0" presId="urn:microsoft.com/office/officeart/2005/8/layout/process1"/>
    <dgm:cxn modelId="{0CC014CC-26E4-4D3B-8BA3-0187EC93C671}" type="presParOf" srcId="{1F42894C-BF46-43A1-BFAB-0F81A748E1D9}" destId="{824C1E1A-DD4D-4406-8CAC-8104BE8BC12B}" srcOrd="0" destOrd="0" presId="urn:microsoft.com/office/officeart/2005/8/layout/process1"/>
    <dgm:cxn modelId="{64F92330-CCF0-497E-A999-90BAA32B440A}" type="presParOf" srcId="{234377B7-992A-4FF9-A04D-143C4C35B5F2}" destId="{7EB204DD-05DA-41A1-959C-3684A4307E81}" srcOrd="2" destOrd="0" presId="urn:microsoft.com/office/officeart/2005/8/layout/process1"/>
    <dgm:cxn modelId="{9E07C4A9-4644-4A4E-AAFD-76FD392B9DDA}" type="presParOf" srcId="{234377B7-992A-4FF9-A04D-143C4C35B5F2}" destId="{8F079E0F-D8E1-4212-B984-A21BAA159D4A}" srcOrd="3" destOrd="0" presId="urn:microsoft.com/office/officeart/2005/8/layout/process1"/>
    <dgm:cxn modelId="{166E6A1E-CBF6-4C6E-BEB5-89F214C32208}" type="presParOf" srcId="{8F079E0F-D8E1-4212-B984-A21BAA159D4A}" destId="{17BDDEC7-E6AE-42E9-B4D5-34CF88518C5E}" srcOrd="0" destOrd="0" presId="urn:microsoft.com/office/officeart/2005/8/layout/process1"/>
    <dgm:cxn modelId="{49730CEE-6ED6-4D0F-A9A1-06BDDD0CE5BE}" type="presParOf" srcId="{234377B7-992A-4FF9-A04D-143C4C35B5F2}" destId="{63E3E9EF-0661-417B-876F-D36CDD0D45AD}" srcOrd="4" destOrd="0" presId="urn:microsoft.com/office/officeart/2005/8/layout/process1"/>
    <dgm:cxn modelId="{86A2A14E-8134-47F7-B278-F2732C77ADDA}" type="presParOf" srcId="{234377B7-992A-4FF9-A04D-143C4C35B5F2}" destId="{1F2AB192-BE4A-4F8E-AAA6-2D92D7A11F79}" srcOrd="5" destOrd="0" presId="urn:microsoft.com/office/officeart/2005/8/layout/process1"/>
    <dgm:cxn modelId="{32BD100A-0440-4BF0-A280-D1593623F706}" type="presParOf" srcId="{1F2AB192-BE4A-4F8E-AAA6-2D92D7A11F79}" destId="{5307B4F5-7D50-4D48-B770-DE8FD35FDB77}" srcOrd="0" destOrd="0" presId="urn:microsoft.com/office/officeart/2005/8/layout/process1"/>
    <dgm:cxn modelId="{64DF09DD-5E51-4099-A13F-EC810A9708D6}" type="presParOf" srcId="{234377B7-992A-4FF9-A04D-143C4C35B5F2}" destId="{64AC4D7E-8DCB-403A-8D1B-B141A2460CCB}" srcOrd="6" destOrd="0" presId="urn:microsoft.com/office/officeart/2005/8/layout/process1"/>
    <dgm:cxn modelId="{49125B7D-2CC6-4183-B3EB-0DD693329955}" type="presParOf" srcId="{234377B7-992A-4FF9-A04D-143C4C35B5F2}" destId="{259AEDF8-E860-4ECB-8425-5EF86DAFA684}" srcOrd="7" destOrd="0" presId="urn:microsoft.com/office/officeart/2005/8/layout/process1"/>
    <dgm:cxn modelId="{3E92223C-CA87-4D53-85F3-723B7690F41D}" type="presParOf" srcId="{259AEDF8-E860-4ECB-8425-5EF86DAFA684}" destId="{A14399EA-7C56-4C78-9A5C-58F9F6FF2629}" srcOrd="0" destOrd="0" presId="urn:microsoft.com/office/officeart/2005/8/layout/process1"/>
    <dgm:cxn modelId="{08A6A17B-D53B-4CDB-A82E-0D47BDCB12F4}" type="presParOf" srcId="{234377B7-992A-4FF9-A04D-143C4C35B5F2}" destId="{AF397C95-2907-4E95-947C-68519A56EA93}" srcOrd="8" destOrd="0" presId="urn:microsoft.com/office/officeart/2005/8/layout/process1"/>
    <dgm:cxn modelId="{3B724C9B-7198-418F-85C5-E7EDA16B51EE}" type="presParOf" srcId="{234377B7-992A-4FF9-A04D-143C4C35B5F2}" destId="{4AB42D7D-80F8-4D14-B788-745947D33500}" srcOrd="9" destOrd="0" presId="urn:microsoft.com/office/officeart/2005/8/layout/process1"/>
    <dgm:cxn modelId="{FE46F2AD-8563-4032-AC68-44F2D22BD517}" type="presParOf" srcId="{4AB42D7D-80F8-4D14-B788-745947D33500}" destId="{FEC8A200-69B2-46EE-BEBD-662D5440652C}" srcOrd="0" destOrd="0" presId="urn:microsoft.com/office/officeart/2005/8/layout/process1"/>
    <dgm:cxn modelId="{738E6CE3-5144-4D67-B2C6-A37D8B13FE54}" type="presParOf" srcId="{234377B7-992A-4FF9-A04D-143C4C35B5F2}" destId="{85C90169-B484-4A4F-B9D5-9B256B09C922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941C272-2521-429D-81DF-3CD94E61645A}" type="doc">
      <dgm:prSet loTypeId="urn:diagrams.loki3.com/VaryingWidth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C62395-16FE-49AD-805B-C91EF95B5CC5}">
      <dgm:prSet custT="1"/>
      <dgm:spPr/>
      <dgm:t>
        <a:bodyPr/>
        <a:lstStyle/>
        <a:p>
          <a:pPr algn="just"/>
          <a:r>
            <a:rPr lang="x-none" sz="2000" dirty="0" smtClean="0"/>
            <a:t>b)</a:t>
          </a:r>
          <a:r>
            <a:rPr lang="en-US" sz="2000" dirty="0" smtClean="0"/>
            <a:t> </a:t>
          </a:r>
          <a:r>
            <a:rPr lang="x-none" sz="2400" dirty="0" smtClean="0"/>
            <a:t>menținerea costurilor datoriei </a:t>
          </a:r>
          <a:r>
            <a:rPr lang="en-US" sz="2400" dirty="0" smtClean="0"/>
            <a:t>UAT </a:t>
          </a:r>
          <a:r>
            <a:rPr lang="x-none" sz="2400" dirty="0" smtClean="0"/>
            <a:t>pe termen mediu și lung la nivel acceptabil;</a:t>
          </a:r>
          <a:endParaRPr lang="x-none" sz="2400" dirty="0"/>
        </a:p>
      </dgm:t>
    </dgm:pt>
    <dgm:pt modelId="{1D07181B-7CCD-4A53-8815-98FE0D751717}" type="sibTrans" cxnId="{8F36CBF3-0DF7-499E-90FD-8966AF9108C8}">
      <dgm:prSet/>
      <dgm:spPr/>
      <dgm:t>
        <a:bodyPr/>
        <a:lstStyle/>
        <a:p>
          <a:endParaRPr lang="en-US"/>
        </a:p>
      </dgm:t>
    </dgm:pt>
    <dgm:pt modelId="{072AFD2C-6988-4D4A-B32A-74EFD0023538}" type="parTrans" cxnId="{8F36CBF3-0DF7-499E-90FD-8966AF9108C8}">
      <dgm:prSet/>
      <dgm:spPr/>
      <dgm:t>
        <a:bodyPr/>
        <a:lstStyle/>
        <a:p>
          <a:endParaRPr lang="en-US"/>
        </a:p>
      </dgm:t>
    </dgm:pt>
    <dgm:pt modelId="{529257C0-2B37-4F79-94AC-19702802990F}">
      <dgm:prSet custT="1"/>
      <dgm:spPr/>
      <dgm:t>
        <a:bodyPr/>
        <a:lstStyle/>
        <a:p>
          <a:pPr algn="just"/>
          <a:r>
            <a:rPr lang="it-IT" sz="2000" dirty="0" smtClean="0"/>
            <a:t>a) </a:t>
          </a:r>
          <a:r>
            <a:rPr lang="it-IT" sz="2400" dirty="0" smtClean="0"/>
            <a:t>identificarea, monitorizarea şi gestionarea riscurilor aferente portofoliului datoriei </a:t>
          </a:r>
          <a:r>
            <a:rPr lang="ro-RO" sz="2400" dirty="0" smtClean="0"/>
            <a:t>UAT;</a:t>
          </a:r>
          <a:endParaRPr lang="it-IT" sz="2400" dirty="0"/>
        </a:p>
      </dgm:t>
    </dgm:pt>
    <dgm:pt modelId="{C1DB7414-E7CE-47E0-B75B-0ED955D83511}" type="sibTrans" cxnId="{B4EBF1F4-F8C3-4D84-8149-3C5CE01079DB}">
      <dgm:prSet/>
      <dgm:spPr/>
      <dgm:t>
        <a:bodyPr/>
        <a:lstStyle/>
        <a:p>
          <a:endParaRPr lang="en-US"/>
        </a:p>
      </dgm:t>
    </dgm:pt>
    <dgm:pt modelId="{52CA038E-9563-4FF8-8722-92B06D1F3E03}" type="parTrans" cxnId="{B4EBF1F4-F8C3-4D84-8149-3C5CE01079DB}">
      <dgm:prSet/>
      <dgm:spPr/>
      <dgm:t>
        <a:bodyPr/>
        <a:lstStyle/>
        <a:p>
          <a:endParaRPr lang="en-US"/>
        </a:p>
      </dgm:t>
    </dgm:pt>
    <dgm:pt modelId="{EB77F4B7-456D-483D-96F8-2C5102BCE906}" type="pres">
      <dgm:prSet presAssocID="{0941C272-2521-429D-81DF-3CD94E61645A}" presName="Name0" presStyleCnt="0">
        <dgm:presLayoutVars>
          <dgm:resizeHandles/>
        </dgm:presLayoutVars>
      </dgm:prSet>
      <dgm:spPr/>
      <dgm:t>
        <a:bodyPr/>
        <a:lstStyle/>
        <a:p>
          <a:endParaRPr lang="ru-RU"/>
        </a:p>
      </dgm:t>
    </dgm:pt>
    <dgm:pt modelId="{15A241FE-D287-43BB-B502-A85096EDA1F7}" type="pres">
      <dgm:prSet presAssocID="{529257C0-2B37-4F79-94AC-19702802990F}" presName="text" presStyleLbl="node1" presStyleIdx="0" presStyleCnt="2" custScaleX="279804" custLinFactY="-154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E6A876-DDAA-49C9-9DC0-DA040430D3B8}" type="pres">
      <dgm:prSet presAssocID="{C1DB7414-E7CE-47E0-B75B-0ED955D83511}" presName="space" presStyleCnt="0"/>
      <dgm:spPr/>
    </dgm:pt>
    <dgm:pt modelId="{9C30A9A5-B4A6-404D-AA90-406B96B86EA7}" type="pres">
      <dgm:prSet presAssocID="{3BC62395-16FE-49AD-805B-C91EF95B5CC5}" presName="text" presStyleLbl="node1" presStyleIdx="1" presStyleCnt="2" custScaleX="272630" custScaleY="61135" custLinFactNeighborY="-190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D41ED1-EB79-408F-B485-3BF2AD398F86}" type="presOf" srcId="{0941C272-2521-429D-81DF-3CD94E61645A}" destId="{EB77F4B7-456D-483D-96F8-2C5102BCE906}" srcOrd="0" destOrd="0" presId="urn:diagrams.loki3.com/VaryingWidthList"/>
    <dgm:cxn modelId="{0B03AC96-F9AB-4F19-907B-7B0FC2778648}" type="presOf" srcId="{3BC62395-16FE-49AD-805B-C91EF95B5CC5}" destId="{9C30A9A5-B4A6-404D-AA90-406B96B86EA7}" srcOrd="0" destOrd="0" presId="urn:diagrams.loki3.com/VaryingWidthList"/>
    <dgm:cxn modelId="{B4EBF1F4-F8C3-4D84-8149-3C5CE01079DB}" srcId="{0941C272-2521-429D-81DF-3CD94E61645A}" destId="{529257C0-2B37-4F79-94AC-19702802990F}" srcOrd="0" destOrd="0" parTransId="{52CA038E-9563-4FF8-8722-92B06D1F3E03}" sibTransId="{C1DB7414-E7CE-47E0-B75B-0ED955D83511}"/>
    <dgm:cxn modelId="{8F36CBF3-0DF7-499E-90FD-8966AF9108C8}" srcId="{0941C272-2521-429D-81DF-3CD94E61645A}" destId="{3BC62395-16FE-49AD-805B-C91EF95B5CC5}" srcOrd="1" destOrd="0" parTransId="{072AFD2C-6988-4D4A-B32A-74EFD0023538}" sibTransId="{1D07181B-7CCD-4A53-8815-98FE0D751717}"/>
    <dgm:cxn modelId="{D9BF63C0-59F1-4871-B14F-153B1798A35E}" type="presOf" srcId="{529257C0-2B37-4F79-94AC-19702802990F}" destId="{15A241FE-D287-43BB-B502-A85096EDA1F7}" srcOrd="0" destOrd="0" presId="urn:diagrams.loki3.com/VaryingWidthList"/>
    <dgm:cxn modelId="{B350581B-C42E-429F-87AA-4B5BAD2D5479}" type="presParOf" srcId="{EB77F4B7-456D-483D-96F8-2C5102BCE906}" destId="{15A241FE-D287-43BB-B502-A85096EDA1F7}" srcOrd="0" destOrd="0" presId="urn:diagrams.loki3.com/VaryingWidthList"/>
    <dgm:cxn modelId="{6C589BC9-C8A0-47D1-8948-544238C1E2B1}" type="presParOf" srcId="{EB77F4B7-456D-483D-96F8-2C5102BCE906}" destId="{5FE6A876-DDAA-49C9-9DC0-DA040430D3B8}" srcOrd="1" destOrd="0" presId="urn:diagrams.loki3.com/VaryingWidthList"/>
    <dgm:cxn modelId="{4693C856-1E5D-4EA8-B893-9C53B83BE9BD}" type="presParOf" srcId="{EB77F4B7-456D-483D-96F8-2C5102BCE906}" destId="{9C30A9A5-B4A6-404D-AA90-406B96B86EA7}" srcOrd="2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1D667EB-2BD7-4093-BFC1-A10640D5D663}" type="doc">
      <dgm:prSet loTypeId="urn:microsoft.com/office/officeart/2005/8/layout/hList3" loCatId="list" qsTypeId="urn:microsoft.com/office/officeart/2005/8/quickstyle/3d4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0778604-CF62-40D6-A506-5E10AD3F3DB1}">
      <dgm:prSet phldrT="[Text]" custT="1"/>
      <dgm:spPr/>
      <dgm:t>
        <a:bodyPr/>
        <a:lstStyle/>
        <a:p>
          <a:pPr algn="ctr"/>
          <a:r>
            <a:rPr lang="ro-RO" sz="1800" dirty="0" smtClean="0"/>
            <a:t>Criteriile de bază pe care se ia decizia Comisiei în privința  autorizării contractării datoriei/acordarea garanțiilor pentru împrumuturi </a:t>
          </a:r>
          <a:endParaRPr lang="en-US" sz="1800" dirty="0"/>
        </a:p>
      </dgm:t>
    </dgm:pt>
    <dgm:pt modelId="{B758AA45-2F48-4298-BFF7-D91D2F01E2B9}" type="parTrans" cxnId="{4BEBDA22-4FE2-4CC0-AE36-E213119C1E05}">
      <dgm:prSet/>
      <dgm:spPr/>
      <dgm:t>
        <a:bodyPr/>
        <a:lstStyle/>
        <a:p>
          <a:endParaRPr lang="en-US"/>
        </a:p>
      </dgm:t>
    </dgm:pt>
    <dgm:pt modelId="{03C9A731-B52A-4C7A-A51C-BE3BE39B8C19}" type="sibTrans" cxnId="{4BEBDA22-4FE2-4CC0-AE36-E213119C1E05}">
      <dgm:prSet/>
      <dgm:spPr/>
      <dgm:t>
        <a:bodyPr/>
        <a:lstStyle/>
        <a:p>
          <a:endParaRPr lang="en-US"/>
        </a:p>
      </dgm:t>
    </dgm:pt>
    <dgm:pt modelId="{05EB6ADC-AB20-43AC-B158-E1D9D266B781}">
      <dgm:prSet phldrT="[Text]" custT="1"/>
      <dgm:spPr/>
      <dgm:t>
        <a:bodyPr anchor="t"/>
        <a:lstStyle/>
        <a:p>
          <a:pPr algn="l"/>
          <a:r>
            <a:rPr lang="ro-RO" sz="1600" dirty="0" smtClean="0"/>
            <a:t>Capacitatea de a rambursa datoria</a:t>
          </a:r>
          <a:endParaRPr lang="en-US" sz="1600" dirty="0"/>
        </a:p>
      </dgm:t>
    </dgm:pt>
    <dgm:pt modelId="{CBDE7BF3-C368-495E-8868-EB24AA11C5C6}" type="parTrans" cxnId="{B5A0525E-FAA9-45D5-8A6E-756F4EF25D94}">
      <dgm:prSet/>
      <dgm:spPr/>
      <dgm:t>
        <a:bodyPr/>
        <a:lstStyle/>
        <a:p>
          <a:endParaRPr lang="en-US"/>
        </a:p>
      </dgm:t>
    </dgm:pt>
    <dgm:pt modelId="{8194DBBC-158C-4E43-B6D7-B595093DC99A}" type="sibTrans" cxnId="{B5A0525E-FAA9-45D5-8A6E-756F4EF25D94}">
      <dgm:prSet/>
      <dgm:spPr/>
      <dgm:t>
        <a:bodyPr/>
        <a:lstStyle/>
        <a:p>
          <a:endParaRPr lang="en-US"/>
        </a:p>
      </dgm:t>
    </dgm:pt>
    <dgm:pt modelId="{3BC99E36-03F8-457D-9011-2A59A2455A9E}">
      <dgm:prSet phldrT="[Text]" custT="1"/>
      <dgm:spPr/>
      <dgm:t>
        <a:bodyPr anchor="t"/>
        <a:lstStyle/>
        <a:p>
          <a:pPr algn="l">
            <a:lnSpc>
              <a:spcPct val="150000"/>
            </a:lnSpc>
          </a:pPr>
          <a:r>
            <a:rPr lang="ro-RO" sz="1600" dirty="0" smtClean="0"/>
            <a:t>Compatibilitatea condiţiilor financiare de atragere a mijloacelor cu obiectivele politicii de administrare a datoriei unităţilor administrativ-teritoriale</a:t>
          </a:r>
          <a:endParaRPr lang="en-US" sz="1600" dirty="0"/>
        </a:p>
      </dgm:t>
    </dgm:pt>
    <dgm:pt modelId="{8AA2CAD9-9C37-43A0-B43A-498B17875585}" type="parTrans" cxnId="{98C5EFB5-098A-4E1D-9E99-66FA62AC3D9A}">
      <dgm:prSet/>
      <dgm:spPr/>
      <dgm:t>
        <a:bodyPr/>
        <a:lstStyle/>
        <a:p>
          <a:endParaRPr lang="en-US"/>
        </a:p>
      </dgm:t>
    </dgm:pt>
    <dgm:pt modelId="{80D2385B-AC2A-428E-8A9F-DFF7758AE94D}" type="sibTrans" cxnId="{98C5EFB5-098A-4E1D-9E99-66FA62AC3D9A}">
      <dgm:prSet/>
      <dgm:spPr/>
      <dgm:t>
        <a:bodyPr/>
        <a:lstStyle/>
        <a:p>
          <a:endParaRPr lang="en-US"/>
        </a:p>
      </dgm:t>
    </dgm:pt>
    <dgm:pt modelId="{BF13FA83-3323-4CA8-863A-9E16373CBB94}">
      <dgm:prSet phldrT="[Text]" custT="1"/>
      <dgm:spPr/>
      <dgm:t>
        <a:bodyPr anchor="t"/>
        <a:lstStyle/>
        <a:p>
          <a:pPr algn="l">
            <a:lnSpc>
              <a:spcPct val="150000"/>
            </a:lnSpc>
          </a:pPr>
          <a:r>
            <a:rPr lang="ro-RO" sz="1600" dirty="0" smtClean="0"/>
            <a:t>Conformitatea proiectelor planificate a fi finanţate din contul surselor atrase cu programe de dezvoltare anuale </a:t>
          </a:r>
          <a:r>
            <a:rPr lang="ro-RO" sz="1600" dirty="0" err="1" smtClean="0"/>
            <a:t>şi</a:t>
          </a:r>
          <a:r>
            <a:rPr lang="ro-RO" sz="1600" dirty="0" smtClean="0"/>
            <a:t> multianuale</a:t>
          </a:r>
          <a:endParaRPr lang="en-US" sz="1600" dirty="0"/>
        </a:p>
      </dgm:t>
    </dgm:pt>
    <dgm:pt modelId="{B1E2A36A-9FEA-43C7-9BA4-15937306C232}" type="parTrans" cxnId="{D57ABC87-86DC-4538-B886-02738599D1A7}">
      <dgm:prSet/>
      <dgm:spPr/>
      <dgm:t>
        <a:bodyPr/>
        <a:lstStyle/>
        <a:p>
          <a:endParaRPr lang="en-US"/>
        </a:p>
      </dgm:t>
    </dgm:pt>
    <dgm:pt modelId="{8C24FD6F-6CFF-4B06-9611-E5E5D2286AB5}" type="sibTrans" cxnId="{D57ABC87-86DC-4538-B886-02738599D1A7}">
      <dgm:prSet/>
      <dgm:spPr/>
      <dgm:t>
        <a:bodyPr/>
        <a:lstStyle/>
        <a:p>
          <a:endParaRPr lang="en-US"/>
        </a:p>
      </dgm:t>
    </dgm:pt>
    <dgm:pt modelId="{6DA79CBB-2E62-4BF8-9C42-499B28BF786D}">
      <dgm:prSet custT="1"/>
      <dgm:spPr/>
      <dgm:t>
        <a:bodyPr anchor="t"/>
        <a:lstStyle/>
        <a:p>
          <a:pPr algn="l"/>
          <a:r>
            <a:rPr lang="ro-RO" sz="1400" dirty="0" err="1" smtClean="0"/>
            <a:t>Restricţiile</a:t>
          </a:r>
          <a:r>
            <a:rPr lang="ro-RO" sz="1400" dirty="0" smtClean="0"/>
            <a:t> stabilite în Legea nr.397-XV din 16 octombrie 2003 privind finanţele publice locale:</a:t>
          </a:r>
        </a:p>
        <a:p>
          <a:pPr algn="l"/>
          <a:r>
            <a:rPr lang="ro-RO" sz="1400" dirty="0" smtClean="0"/>
            <a:t>- </a:t>
          </a:r>
          <a:r>
            <a:rPr lang="ro-RO" sz="1600" dirty="0" smtClean="0"/>
            <a:t>ponderea sumei totale a plăților anuale aferente deservirii datoriilor bugetelor UAT la împrumuturile contractate sau garantate și care urmează a fi contractate sau garantate din totalul veniturilor anuale ale bugetelor respective, cu excepția transferurilor cu destinație specială nu va depăși </a:t>
          </a:r>
          <a:r>
            <a:rPr lang="ro-RO" sz="1600" b="1" dirty="0" smtClean="0"/>
            <a:t>20%</a:t>
          </a:r>
          <a:r>
            <a:rPr lang="ro-RO" sz="1600" dirty="0" smtClean="0"/>
            <a:t>.</a:t>
          </a:r>
          <a:endParaRPr lang="en-US" sz="1600" dirty="0"/>
        </a:p>
      </dgm:t>
    </dgm:pt>
    <dgm:pt modelId="{9B75B017-63C2-4EB5-B426-BDB3D6E2741B}" type="parTrans" cxnId="{BC90E71C-B482-4AFC-B125-89958870A581}">
      <dgm:prSet/>
      <dgm:spPr/>
      <dgm:t>
        <a:bodyPr/>
        <a:lstStyle/>
        <a:p>
          <a:endParaRPr lang="en-US"/>
        </a:p>
      </dgm:t>
    </dgm:pt>
    <dgm:pt modelId="{84A6FCE6-6581-43FC-AE38-F6A1B11C5320}" type="sibTrans" cxnId="{BC90E71C-B482-4AFC-B125-89958870A581}">
      <dgm:prSet/>
      <dgm:spPr/>
      <dgm:t>
        <a:bodyPr/>
        <a:lstStyle/>
        <a:p>
          <a:endParaRPr lang="en-US"/>
        </a:p>
      </dgm:t>
    </dgm:pt>
    <dgm:pt modelId="{45EAA941-AE2F-4C9B-AE29-D2B2280F1CE5}">
      <dgm:prSet custT="1"/>
      <dgm:spPr/>
      <dgm:t>
        <a:bodyPr anchor="t"/>
        <a:lstStyle/>
        <a:p>
          <a:pPr algn="l"/>
          <a:r>
            <a:rPr lang="ro-RO" sz="1600" dirty="0" smtClean="0"/>
            <a:t>Lipsa datoriei arierate</a:t>
          </a:r>
          <a:endParaRPr lang="en-US" sz="1600" dirty="0"/>
        </a:p>
      </dgm:t>
    </dgm:pt>
    <dgm:pt modelId="{98D140CA-C31B-4588-BD59-DD3F6FCFC69B}" type="sibTrans" cxnId="{1C9D09FE-3EB0-4D71-9EBB-CC56622A003F}">
      <dgm:prSet/>
      <dgm:spPr/>
      <dgm:t>
        <a:bodyPr/>
        <a:lstStyle/>
        <a:p>
          <a:endParaRPr lang="en-US"/>
        </a:p>
      </dgm:t>
    </dgm:pt>
    <dgm:pt modelId="{7B9571D8-1C2A-4A03-9193-974BA074046B}" type="parTrans" cxnId="{1C9D09FE-3EB0-4D71-9EBB-CC56622A003F}">
      <dgm:prSet/>
      <dgm:spPr/>
      <dgm:t>
        <a:bodyPr/>
        <a:lstStyle/>
        <a:p>
          <a:endParaRPr lang="en-US"/>
        </a:p>
      </dgm:t>
    </dgm:pt>
    <dgm:pt modelId="{F055ED08-9117-41AB-89B4-4633181430E8}" type="pres">
      <dgm:prSet presAssocID="{D1D667EB-2BD7-4093-BFC1-A10640D5D66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94E213-92F1-4552-902D-9BEF6E16CC91}" type="pres">
      <dgm:prSet presAssocID="{D0778604-CF62-40D6-A506-5E10AD3F3DB1}" presName="roof" presStyleLbl="dkBgShp" presStyleIdx="0" presStyleCnt="2" custScaleY="33620"/>
      <dgm:spPr/>
      <dgm:t>
        <a:bodyPr/>
        <a:lstStyle/>
        <a:p>
          <a:endParaRPr lang="en-US"/>
        </a:p>
      </dgm:t>
    </dgm:pt>
    <dgm:pt modelId="{61B04B86-34C6-4F50-BD1B-37692A2F054F}" type="pres">
      <dgm:prSet presAssocID="{D0778604-CF62-40D6-A506-5E10AD3F3DB1}" presName="pillars" presStyleCnt="0"/>
      <dgm:spPr/>
    </dgm:pt>
    <dgm:pt modelId="{4BDC5D12-84E4-470C-A0D3-571E1291A750}" type="pres">
      <dgm:prSet presAssocID="{D0778604-CF62-40D6-A506-5E10AD3F3DB1}" presName="pillar1" presStyleLbl="node1" presStyleIdx="0" presStyleCnt="5" custScaleX="101512" custScaleY="1117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C1F36-307E-43A4-ACFE-9D75038BCFD8}" type="pres">
      <dgm:prSet presAssocID="{3BC99E36-03F8-457D-9011-2A59A2455A9E}" presName="pillarX" presStyleLbl="node1" presStyleIdx="1" presStyleCnt="5" custScaleX="92323" custScaleY="1127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671675-3883-4F17-BA1F-8027886F2A0F}" type="pres">
      <dgm:prSet presAssocID="{BF13FA83-3323-4CA8-863A-9E16373CBB94}" presName="pillarX" presStyleLbl="node1" presStyleIdx="2" presStyleCnt="5" custScaleX="98519" custScaleY="1113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2FAE66-8471-404C-9589-EAE6CABFF82C}" type="pres">
      <dgm:prSet presAssocID="{6DA79CBB-2E62-4BF8-9C42-499B28BF786D}" presName="pillarX" presStyleLbl="node1" presStyleIdx="3" presStyleCnt="5" custScaleX="103418" custScaleY="1112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EE817B-3B5C-4F4F-93EF-A088F524EA1E}" type="pres">
      <dgm:prSet presAssocID="{45EAA941-AE2F-4C9B-AE29-D2B2280F1CE5}" presName="pillarX" presStyleLbl="node1" presStyleIdx="4" presStyleCnt="5" custScaleX="99453" custScaleY="115235" custLinFactNeighborX="7534" custLinFactNeighborY="24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3C6047-BEB9-4C31-9830-E3E247A9396F}" type="pres">
      <dgm:prSet presAssocID="{D0778604-CF62-40D6-A506-5E10AD3F3DB1}" presName="base" presStyleLbl="dkBgShp" presStyleIdx="1" presStyleCnt="2" custFlipVert="1" custScaleY="20070"/>
      <dgm:spPr/>
    </dgm:pt>
  </dgm:ptLst>
  <dgm:cxnLst>
    <dgm:cxn modelId="{A096AA4F-B4D6-4E49-A4C2-1DA75A3052A3}" type="presOf" srcId="{6DA79CBB-2E62-4BF8-9C42-499B28BF786D}" destId="{7E2FAE66-8471-404C-9589-EAE6CABFF82C}" srcOrd="0" destOrd="0" presId="urn:microsoft.com/office/officeart/2005/8/layout/hList3"/>
    <dgm:cxn modelId="{D57ABC87-86DC-4538-B886-02738599D1A7}" srcId="{D0778604-CF62-40D6-A506-5E10AD3F3DB1}" destId="{BF13FA83-3323-4CA8-863A-9E16373CBB94}" srcOrd="2" destOrd="0" parTransId="{B1E2A36A-9FEA-43C7-9BA4-15937306C232}" sibTransId="{8C24FD6F-6CFF-4B06-9611-E5E5D2286AB5}"/>
    <dgm:cxn modelId="{98C5EFB5-098A-4E1D-9E99-66FA62AC3D9A}" srcId="{D0778604-CF62-40D6-A506-5E10AD3F3DB1}" destId="{3BC99E36-03F8-457D-9011-2A59A2455A9E}" srcOrd="1" destOrd="0" parTransId="{8AA2CAD9-9C37-43A0-B43A-498B17875585}" sibTransId="{80D2385B-AC2A-428E-8A9F-DFF7758AE94D}"/>
    <dgm:cxn modelId="{6A9D4167-950C-41CD-B112-C5ACA67011CE}" type="presOf" srcId="{D1D667EB-2BD7-4093-BFC1-A10640D5D663}" destId="{F055ED08-9117-41AB-89B4-4633181430E8}" srcOrd="0" destOrd="0" presId="urn:microsoft.com/office/officeart/2005/8/layout/hList3"/>
    <dgm:cxn modelId="{6BFB6396-0D63-44F2-B85C-C1DED0A1C414}" type="presOf" srcId="{BF13FA83-3323-4CA8-863A-9E16373CBB94}" destId="{F0671675-3883-4F17-BA1F-8027886F2A0F}" srcOrd="0" destOrd="0" presId="urn:microsoft.com/office/officeart/2005/8/layout/hList3"/>
    <dgm:cxn modelId="{BC90E71C-B482-4AFC-B125-89958870A581}" srcId="{D0778604-CF62-40D6-A506-5E10AD3F3DB1}" destId="{6DA79CBB-2E62-4BF8-9C42-499B28BF786D}" srcOrd="3" destOrd="0" parTransId="{9B75B017-63C2-4EB5-B426-BDB3D6E2741B}" sibTransId="{84A6FCE6-6581-43FC-AE38-F6A1B11C5320}"/>
    <dgm:cxn modelId="{50533A8C-3B78-4DC3-BAA3-5EE15342F3E5}" type="presOf" srcId="{D0778604-CF62-40D6-A506-5E10AD3F3DB1}" destId="{E494E213-92F1-4552-902D-9BEF6E16CC91}" srcOrd="0" destOrd="0" presId="urn:microsoft.com/office/officeart/2005/8/layout/hList3"/>
    <dgm:cxn modelId="{567F82CA-FE53-4C0F-AE7D-D8BD91D8FC1D}" type="presOf" srcId="{3BC99E36-03F8-457D-9011-2A59A2455A9E}" destId="{850C1F36-307E-43A4-ACFE-9D75038BCFD8}" srcOrd="0" destOrd="0" presId="urn:microsoft.com/office/officeart/2005/8/layout/hList3"/>
    <dgm:cxn modelId="{4BEBDA22-4FE2-4CC0-AE36-E213119C1E05}" srcId="{D1D667EB-2BD7-4093-BFC1-A10640D5D663}" destId="{D0778604-CF62-40D6-A506-5E10AD3F3DB1}" srcOrd="0" destOrd="0" parTransId="{B758AA45-2F48-4298-BFF7-D91D2F01E2B9}" sibTransId="{03C9A731-B52A-4C7A-A51C-BE3BE39B8C19}"/>
    <dgm:cxn modelId="{15EB63B6-7A41-4A8C-AFD7-8F0630840012}" type="presOf" srcId="{45EAA941-AE2F-4C9B-AE29-D2B2280F1CE5}" destId="{1BEE817B-3B5C-4F4F-93EF-A088F524EA1E}" srcOrd="0" destOrd="0" presId="urn:microsoft.com/office/officeart/2005/8/layout/hList3"/>
    <dgm:cxn modelId="{B5A0525E-FAA9-45D5-8A6E-756F4EF25D94}" srcId="{D0778604-CF62-40D6-A506-5E10AD3F3DB1}" destId="{05EB6ADC-AB20-43AC-B158-E1D9D266B781}" srcOrd="0" destOrd="0" parTransId="{CBDE7BF3-C368-495E-8868-EB24AA11C5C6}" sibTransId="{8194DBBC-158C-4E43-B6D7-B595093DC99A}"/>
    <dgm:cxn modelId="{35A78713-F81A-42E3-989A-907419059F21}" type="presOf" srcId="{05EB6ADC-AB20-43AC-B158-E1D9D266B781}" destId="{4BDC5D12-84E4-470C-A0D3-571E1291A750}" srcOrd="0" destOrd="0" presId="urn:microsoft.com/office/officeart/2005/8/layout/hList3"/>
    <dgm:cxn modelId="{1C9D09FE-3EB0-4D71-9EBB-CC56622A003F}" srcId="{D0778604-CF62-40D6-A506-5E10AD3F3DB1}" destId="{45EAA941-AE2F-4C9B-AE29-D2B2280F1CE5}" srcOrd="4" destOrd="0" parTransId="{7B9571D8-1C2A-4A03-9193-974BA074046B}" sibTransId="{98D140CA-C31B-4588-BD59-DD3F6FCFC69B}"/>
    <dgm:cxn modelId="{FFBE0301-FB7E-4EDA-B9C3-7C3B3151C67A}" type="presParOf" srcId="{F055ED08-9117-41AB-89B4-4633181430E8}" destId="{E494E213-92F1-4552-902D-9BEF6E16CC91}" srcOrd="0" destOrd="0" presId="urn:microsoft.com/office/officeart/2005/8/layout/hList3"/>
    <dgm:cxn modelId="{EB8BC8E9-B162-41D0-A536-24CC5A302057}" type="presParOf" srcId="{F055ED08-9117-41AB-89B4-4633181430E8}" destId="{61B04B86-34C6-4F50-BD1B-37692A2F054F}" srcOrd="1" destOrd="0" presId="urn:microsoft.com/office/officeart/2005/8/layout/hList3"/>
    <dgm:cxn modelId="{3FDFA8B9-B723-423B-A4E1-79A28BC9A31B}" type="presParOf" srcId="{61B04B86-34C6-4F50-BD1B-37692A2F054F}" destId="{4BDC5D12-84E4-470C-A0D3-571E1291A750}" srcOrd="0" destOrd="0" presId="urn:microsoft.com/office/officeart/2005/8/layout/hList3"/>
    <dgm:cxn modelId="{5BFC12DF-DC01-4451-A74B-850193154649}" type="presParOf" srcId="{61B04B86-34C6-4F50-BD1B-37692A2F054F}" destId="{850C1F36-307E-43A4-ACFE-9D75038BCFD8}" srcOrd="1" destOrd="0" presId="urn:microsoft.com/office/officeart/2005/8/layout/hList3"/>
    <dgm:cxn modelId="{81196E75-771B-45C0-B14B-14EFAE9BE5F7}" type="presParOf" srcId="{61B04B86-34C6-4F50-BD1B-37692A2F054F}" destId="{F0671675-3883-4F17-BA1F-8027886F2A0F}" srcOrd="2" destOrd="0" presId="urn:microsoft.com/office/officeart/2005/8/layout/hList3"/>
    <dgm:cxn modelId="{F18DED0C-FEFC-4B54-ACFF-AC98390CCD41}" type="presParOf" srcId="{61B04B86-34C6-4F50-BD1B-37692A2F054F}" destId="{7E2FAE66-8471-404C-9589-EAE6CABFF82C}" srcOrd="3" destOrd="0" presId="urn:microsoft.com/office/officeart/2005/8/layout/hList3"/>
    <dgm:cxn modelId="{8D089F6B-7468-404A-8668-F85BAD43D0CA}" type="presParOf" srcId="{61B04B86-34C6-4F50-BD1B-37692A2F054F}" destId="{1BEE817B-3B5C-4F4F-93EF-A088F524EA1E}" srcOrd="4" destOrd="0" presId="urn:microsoft.com/office/officeart/2005/8/layout/hList3"/>
    <dgm:cxn modelId="{CDB6B8A3-103D-4F99-91EB-9AA8A33B2BBB}" type="presParOf" srcId="{F055ED08-9117-41AB-89B4-4633181430E8}" destId="{243C6047-BEB9-4C31-9830-E3E247A9396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51D696B-F9F0-40B8-B0B2-7EFB6EC29B94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148FF5-FE8F-4329-8785-8937771AA102}">
      <dgm:prSet phldrT="[Text]" custT="1"/>
      <dgm:spPr/>
      <dgm:t>
        <a:bodyPr/>
        <a:lstStyle/>
        <a:p>
          <a:r>
            <a:rPr lang="ro-RO" sz="1400" b="1" dirty="0" smtClean="0">
              <a:latin typeface="Times New Roman" pitchFamily="18" charset="0"/>
              <a:cs typeface="Times New Roman" pitchFamily="18" charset="0"/>
            </a:rPr>
            <a:t>Raportul privind prima înregistrare a împrumutului/ a obligațiunilor (cu excepția obligațiunilor de stat)</a:t>
          </a:r>
          <a:endParaRPr lang="en-US" sz="1400" dirty="0"/>
        </a:p>
      </dgm:t>
    </dgm:pt>
    <dgm:pt modelId="{A3248B8B-C290-41EC-9F7D-1915CD503D4C}" type="parTrans" cxnId="{C80BD6F0-B358-4048-9B7B-E1A1DAC68C37}">
      <dgm:prSet/>
      <dgm:spPr/>
      <dgm:t>
        <a:bodyPr/>
        <a:lstStyle/>
        <a:p>
          <a:endParaRPr lang="en-US"/>
        </a:p>
      </dgm:t>
    </dgm:pt>
    <dgm:pt modelId="{B1C0CB24-35EC-489D-8035-FE6E0A5AF01E}" type="sibTrans" cxnId="{C80BD6F0-B358-4048-9B7B-E1A1DAC68C37}">
      <dgm:prSet/>
      <dgm:spPr/>
      <dgm:t>
        <a:bodyPr/>
        <a:lstStyle/>
        <a:p>
          <a:endParaRPr lang="en-US"/>
        </a:p>
      </dgm:t>
    </dgm:pt>
    <dgm:pt modelId="{396A710B-D2B4-494B-BD94-02F0CA420EDF}">
      <dgm:prSet phldrT="[Text]" custT="1"/>
      <dgm:spPr/>
      <dgm:t>
        <a:bodyPr/>
        <a:lstStyle/>
        <a:p>
          <a:r>
            <a:rPr lang="ro-RO" sz="1600" dirty="0" smtClean="0">
              <a:latin typeface="Times New Roman" pitchFamily="18" charset="0"/>
              <a:cs typeface="Times New Roman" pitchFamily="18" charset="0"/>
            </a:rPr>
            <a:t>în termen de </a:t>
          </a:r>
          <a:r>
            <a:rPr lang="ro-RO" sz="1600" b="1" u="sng" dirty="0" smtClean="0">
              <a:latin typeface="Times New Roman" pitchFamily="18" charset="0"/>
              <a:cs typeface="Times New Roman" pitchFamily="18" charset="0"/>
            </a:rPr>
            <a:t>10 zile</a:t>
          </a:r>
          <a:r>
            <a:rPr lang="ro-RO" sz="1600" dirty="0" smtClean="0">
              <a:latin typeface="Times New Roman" pitchFamily="18" charset="0"/>
              <a:cs typeface="Times New Roman" pitchFamily="18" charset="0"/>
            </a:rPr>
            <a:t> de la contractare/ emisiunea publică, precum și copia contractului semnat între debitor și creditor în cazul împrumuturilor, conform anexei 1/ anexei 3 la Regulamentul privind raportarea datoriei sectorului public</a:t>
          </a:r>
          <a:endParaRPr lang="en-US" sz="1600" dirty="0"/>
        </a:p>
      </dgm:t>
    </dgm:pt>
    <dgm:pt modelId="{8C5B8047-503B-4E3C-8F95-0CA38DD87CED}" type="parTrans" cxnId="{730F6FFB-67FC-41B9-8B0C-00A8C824038D}">
      <dgm:prSet/>
      <dgm:spPr/>
      <dgm:t>
        <a:bodyPr/>
        <a:lstStyle/>
        <a:p>
          <a:endParaRPr lang="en-US"/>
        </a:p>
      </dgm:t>
    </dgm:pt>
    <dgm:pt modelId="{8F43395F-B36A-4D03-8266-00AE44F4796E}" type="sibTrans" cxnId="{730F6FFB-67FC-41B9-8B0C-00A8C824038D}">
      <dgm:prSet/>
      <dgm:spPr/>
      <dgm:t>
        <a:bodyPr/>
        <a:lstStyle/>
        <a:p>
          <a:endParaRPr lang="en-US"/>
        </a:p>
      </dgm:t>
    </dgm:pt>
    <dgm:pt modelId="{7563CC91-5C13-40D9-B0D8-E3F35BF045BC}">
      <dgm:prSet phldrT="[Text]" custT="1"/>
      <dgm:spPr/>
      <dgm:t>
        <a:bodyPr/>
        <a:lstStyle/>
        <a:p>
          <a:endParaRPr lang="en-US" sz="1400" dirty="0"/>
        </a:p>
      </dgm:t>
    </dgm:pt>
    <dgm:pt modelId="{62A35C55-9279-4A5F-BD81-F66212044EDA}" type="parTrans" cxnId="{7EC665B0-E63F-406B-AB6E-1387889A519C}">
      <dgm:prSet/>
      <dgm:spPr/>
      <dgm:t>
        <a:bodyPr/>
        <a:lstStyle/>
        <a:p>
          <a:endParaRPr lang="en-US"/>
        </a:p>
      </dgm:t>
    </dgm:pt>
    <dgm:pt modelId="{66285DB4-953E-4AE0-B451-664375C3E861}" type="sibTrans" cxnId="{7EC665B0-E63F-406B-AB6E-1387889A519C}">
      <dgm:prSet/>
      <dgm:spPr/>
      <dgm:t>
        <a:bodyPr/>
        <a:lstStyle/>
        <a:p>
          <a:endParaRPr lang="en-US"/>
        </a:p>
      </dgm:t>
    </dgm:pt>
    <dgm:pt modelId="{E6953545-F13E-4773-B759-A08D3CDF265F}">
      <dgm:prSet phldrT="[Text]" custT="1"/>
      <dgm:spPr/>
      <dgm:t>
        <a:bodyPr/>
        <a:lstStyle/>
        <a:p>
          <a:r>
            <a:rPr lang="ro-RO" sz="1400" b="1" dirty="0" smtClean="0">
              <a:latin typeface="Times New Roman" pitchFamily="18" charset="0"/>
              <a:cs typeface="Times New Roman" pitchFamily="18" charset="0"/>
            </a:rPr>
            <a:t>Raportul trimestrial privind debursările și deservirea datoriei</a:t>
          </a:r>
          <a:endParaRPr lang="en-US" sz="1400" dirty="0"/>
        </a:p>
      </dgm:t>
    </dgm:pt>
    <dgm:pt modelId="{992493DA-CEE2-40EF-8D6E-E0054BB0F623}" type="parTrans" cxnId="{5142D605-A8B6-4AAA-875C-04941420EE3F}">
      <dgm:prSet/>
      <dgm:spPr/>
      <dgm:t>
        <a:bodyPr/>
        <a:lstStyle/>
        <a:p>
          <a:endParaRPr lang="en-US"/>
        </a:p>
      </dgm:t>
    </dgm:pt>
    <dgm:pt modelId="{5B9ABF1E-765C-4B39-BB38-1F33F5945009}" type="sibTrans" cxnId="{5142D605-A8B6-4AAA-875C-04941420EE3F}">
      <dgm:prSet/>
      <dgm:spPr/>
      <dgm:t>
        <a:bodyPr/>
        <a:lstStyle/>
        <a:p>
          <a:endParaRPr lang="en-US"/>
        </a:p>
      </dgm:t>
    </dgm:pt>
    <dgm:pt modelId="{97BFE666-D463-4FAB-86EF-0E7884F2A3AA}">
      <dgm:prSet phldrT="[Text]" custT="1"/>
      <dgm:spPr/>
      <dgm:t>
        <a:bodyPr/>
        <a:lstStyle/>
        <a:p>
          <a:r>
            <a:rPr lang="ro-RO" sz="1600" dirty="0" smtClean="0">
              <a:latin typeface="Times New Roman" pitchFamily="18" charset="0"/>
              <a:cs typeface="Times New Roman" pitchFamily="18" charset="0"/>
            </a:rPr>
            <a:t>trimestrial, </a:t>
          </a:r>
          <a:r>
            <a:rPr lang="ro-RO" sz="1600" u="sng" dirty="0" err="1" smtClean="0">
              <a:latin typeface="Times New Roman" pitchFamily="18" charset="0"/>
              <a:cs typeface="Times New Roman" pitchFamily="18" charset="0"/>
            </a:rPr>
            <a:t>pînă</a:t>
          </a:r>
          <a:r>
            <a:rPr lang="ro-RO" sz="1600" u="sng" dirty="0" smtClean="0">
              <a:latin typeface="Times New Roman" pitchFamily="18" charset="0"/>
              <a:cs typeface="Times New Roman" pitchFamily="18" charset="0"/>
            </a:rPr>
            <a:t> la </a:t>
          </a:r>
          <a:r>
            <a:rPr lang="ro-RO" sz="1600" b="1" u="sng" dirty="0" smtClean="0">
              <a:latin typeface="Times New Roman" pitchFamily="18" charset="0"/>
              <a:cs typeface="Times New Roman" pitchFamily="18" charset="0"/>
            </a:rPr>
            <a:t>data de 25 a lunii</a:t>
          </a:r>
          <a:r>
            <a:rPr lang="ro-RO" sz="1600" dirty="0" smtClean="0">
              <a:latin typeface="Times New Roman" pitchFamily="18" charset="0"/>
              <a:cs typeface="Times New Roman" pitchFamily="18" charset="0"/>
            </a:rPr>
            <a:t> ce urmează după trimestrul de gestiune, conform anexei 2/ anexei 4 la Regulamentul privind raportarea datoriei sectorului public</a:t>
          </a:r>
          <a:endParaRPr lang="en-US" sz="1600" dirty="0"/>
        </a:p>
      </dgm:t>
    </dgm:pt>
    <dgm:pt modelId="{38CDA969-5E03-4D9A-AC10-5F2C2FB2C91C}" type="parTrans" cxnId="{A15825F0-E958-423A-967A-C7A6C37A39EB}">
      <dgm:prSet/>
      <dgm:spPr/>
      <dgm:t>
        <a:bodyPr/>
        <a:lstStyle/>
        <a:p>
          <a:endParaRPr lang="en-US"/>
        </a:p>
      </dgm:t>
    </dgm:pt>
    <dgm:pt modelId="{D32A46AD-BF2E-40C1-AD94-9DB6CAD43824}" type="sibTrans" cxnId="{A15825F0-E958-423A-967A-C7A6C37A39EB}">
      <dgm:prSet/>
      <dgm:spPr/>
      <dgm:t>
        <a:bodyPr/>
        <a:lstStyle/>
        <a:p>
          <a:endParaRPr lang="en-US"/>
        </a:p>
      </dgm:t>
    </dgm:pt>
    <dgm:pt modelId="{1EDC3344-2E7F-45C5-91D1-813A2A25402C}">
      <dgm:prSet phldrT="[Text]" custT="1"/>
      <dgm:spPr/>
      <dgm:t>
        <a:bodyPr/>
        <a:lstStyle/>
        <a:p>
          <a:pPr algn="just"/>
          <a:r>
            <a:rPr lang="ro-RO" sz="1400" b="1" dirty="0" smtClean="0">
              <a:latin typeface="Times New Roman" pitchFamily="18" charset="0"/>
              <a:cs typeface="Times New Roman" pitchFamily="18" charset="0"/>
            </a:rPr>
            <a:t>L</a:t>
          </a:r>
          <a:r>
            <a:rPr lang="vi-VN" sz="1400" b="1" dirty="0" smtClean="0">
              <a:latin typeface="Times New Roman" pitchFamily="18" charset="0"/>
              <a:cs typeface="Times New Roman" pitchFamily="18" charset="0"/>
            </a:rPr>
            <a:t>ista întreprinderilor municipale</a:t>
          </a:r>
          <a:r>
            <a:rPr lang="vi-VN" sz="14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vi-VN" sz="1400" b="1" dirty="0" smtClean="0">
              <a:latin typeface="Times New Roman" pitchFamily="18" charset="0"/>
              <a:cs typeface="Times New Roman" pitchFamily="18" charset="0"/>
            </a:rPr>
            <a:t>societăţil</a:t>
          </a:r>
          <a:r>
            <a:rPr lang="ro-RO" sz="1400" b="1" dirty="0" smtClean="0">
              <a:latin typeface="Times New Roman" pitchFamily="18" charset="0"/>
              <a:cs typeface="Times New Roman" pitchFamily="18" charset="0"/>
            </a:rPr>
            <a:t>or</a:t>
          </a:r>
          <a:r>
            <a:rPr lang="vi-VN" sz="1400" b="1" dirty="0" smtClean="0">
              <a:latin typeface="Times New Roman" pitchFamily="18" charset="0"/>
              <a:cs typeface="Times New Roman" pitchFamily="18" charset="0"/>
            </a:rPr>
            <a:t> comerciale cu capital integral sau majoritar </a:t>
          </a:r>
          <a:r>
            <a:rPr lang="ro-RO" sz="1400" b="1" dirty="0" smtClean="0">
              <a:latin typeface="Times New Roman" pitchFamily="18" charset="0"/>
              <a:cs typeface="Times New Roman" pitchFamily="18" charset="0"/>
            </a:rPr>
            <a:t>municipal, </a:t>
          </a:r>
          <a:r>
            <a:rPr lang="vi-VN" sz="1400" b="1" dirty="0" smtClean="0">
              <a:latin typeface="Times New Roman" pitchFamily="18" charset="0"/>
              <a:cs typeface="Times New Roman" pitchFamily="18" charset="0"/>
            </a:rPr>
            <a:t>care au beneficiat de împrumuturi pe termen de un an și mai mare, cu indicarea datelor referitoare la soldul datoriei și denumirea creditorului</a:t>
          </a:r>
          <a:endParaRPr lang="en-US" sz="1400" b="1" dirty="0">
            <a:latin typeface="Times New Roman" pitchFamily="18" charset="0"/>
            <a:cs typeface="Times New Roman" pitchFamily="18" charset="0"/>
          </a:endParaRPr>
        </a:p>
      </dgm:t>
    </dgm:pt>
    <dgm:pt modelId="{F6FABA3C-7C93-4E88-A419-93167256C9CF}" type="parTrans" cxnId="{C5CB3A60-9ECE-4C30-8A9C-13D49A1D3EE8}">
      <dgm:prSet/>
      <dgm:spPr/>
      <dgm:t>
        <a:bodyPr/>
        <a:lstStyle/>
        <a:p>
          <a:endParaRPr lang="en-US"/>
        </a:p>
      </dgm:t>
    </dgm:pt>
    <dgm:pt modelId="{00EFDBB4-B6FE-4B7B-ADA8-FA6C0CA8B169}" type="sibTrans" cxnId="{C5CB3A60-9ECE-4C30-8A9C-13D49A1D3EE8}">
      <dgm:prSet/>
      <dgm:spPr/>
      <dgm:t>
        <a:bodyPr/>
        <a:lstStyle/>
        <a:p>
          <a:endParaRPr lang="en-US"/>
        </a:p>
      </dgm:t>
    </dgm:pt>
    <dgm:pt modelId="{973E1022-05DA-41BD-BFC7-94597E1AFFAF}">
      <dgm:prSet phldrT="[Text]" custT="1"/>
      <dgm:spPr/>
      <dgm:t>
        <a:bodyPr/>
        <a:lstStyle/>
        <a:p>
          <a:r>
            <a:rPr lang="vi-VN" sz="1800" b="1" u="sng" dirty="0" smtClean="0">
              <a:latin typeface="Times New Roman" pitchFamily="18" charset="0"/>
              <a:cs typeface="Times New Roman" pitchFamily="18" charset="0"/>
            </a:rPr>
            <a:t>pînă la data de 25 </a:t>
          </a:r>
          <a:r>
            <a:rPr lang="vi-VN" sz="1800" dirty="0" smtClean="0">
              <a:latin typeface="Times New Roman" pitchFamily="18" charset="0"/>
              <a:cs typeface="Times New Roman" pitchFamily="18" charset="0"/>
            </a:rPr>
            <a:t>a lunii imediat următoare trimestrului de gestiune.</a:t>
          </a:r>
          <a:endParaRPr lang="en-US" sz="1800" dirty="0"/>
        </a:p>
      </dgm:t>
    </dgm:pt>
    <dgm:pt modelId="{BF10A43E-E0E8-4949-967D-BC213828622D}" type="parTrans" cxnId="{33787EAF-DFF8-464F-AE38-091D3D052D70}">
      <dgm:prSet/>
      <dgm:spPr/>
      <dgm:t>
        <a:bodyPr/>
        <a:lstStyle/>
        <a:p>
          <a:endParaRPr lang="en-US"/>
        </a:p>
      </dgm:t>
    </dgm:pt>
    <dgm:pt modelId="{1370BDCF-1C86-43D2-AD9C-3CF5F22FAD30}" type="sibTrans" cxnId="{33787EAF-DFF8-464F-AE38-091D3D052D70}">
      <dgm:prSet/>
      <dgm:spPr/>
      <dgm:t>
        <a:bodyPr/>
        <a:lstStyle/>
        <a:p>
          <a:endParaRPr lang="en-US"/>
        </a:p>
      </dgm:t>
    </dgm:pt>
    <dgm:pt modelId="{E2DC05B7-DEA3-46A2-BE44-8BC7A8B8033D}" type="pres">
      <dgm:prSet presAssocID="{351D696B-F9F0-40B8-B0B2-7EFB6EC29B9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0E940F-DAD1-4331-8DB5-65DD333E8815}" type="pres">
      <dgm:prSet presAssocID="{F1148FF5-FE8F-4329-8785-8937771AA102}" presName="composite" presStyleCnt="0"/>
      <dgm:spPr/>
      <dgm:t>
        <a:bodyPr/>
        <a:lstStyle/>
        <a:p>
          <a:endParaRPr lang="en-US"/>
        </a:p>
      </dgm:t>
    </dgm:pt>
    <dgm:pt modelId="{BFBCB8A4-C86C-4336-9D1D-3A4D390458E8}" type="pres">
      <dgm:prSet presAssocID="{F1148FF5-FE8F-4329-8785-8937771AA10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391E37-AE0D-4D27-9FF4-43B63A20ED66}" type="pres">
      <dgm:prSet presAssocID="{F1148FF5-FE8F-4329-8785-8937771AA10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8356AD-4CA4-4301-81E9-0C2DF132D8CE}" type="pres">
      <dgm:prSet presAssocID="{B1C0CB24-35EC-489D-8035-FE6E0A5AF01E}" presName="space" presStyleCnt="0"/>
      <dgm:spPr/>
      <dgm:t>
        <a:bodyPr/>
        <a:lstStyle/>
        <a:p>
          <a:endParaRPr lang="en-US"/>
        </a:p>
      </dgm:t>
    </dgm:pt>
    <dgm:pt modelId="{966FF055-0DD3-4A0D-8FC5-1051E23FDC0E}" type="pres">
      <dgm:prSet presAssocID="{E6953545-F13E-4773-B759-A08D3CDF265F}" presName="composite" presStyleCnt="0"/>
      <dgm:spPr/>
      <dgm:t>
        <a:bodyPr/>
        <a:lstStyle/>
        <a:p>
          <a:endParaRPr lang="en-US"/>
        </a:p>
      </dgm:t>
    </dgm:pt>
    <dgm:pt modelId="{166E4545-05F7-4320-8801-36EC9AB02F50}" type="pres">
      <dgm:prSet presAssocID="{E6953545-F13E-4773-B759-A08D3CDF265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0C371-E886-48CA-B678-6AFF5C0D9245}" type="pres">
      <dgm:prSet presAssocID="{E6953545-F13E-4773-B759-A08D3CDF265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B223D5-E6EE-4B62-9179-8FB58836AA4E}" type="pres">
      <dgm:prSet presAssocID="{5B9ABF1E-765C-4B39-BB38-1F33F5945009}" presName="space" presStyleCnt="0"/>
      <dgm:spPr/>
      <dgm:t>
        <a:bodyPr/>
        <a:lstStyle/>
        <a:p>
          <a:endParaRPr lang="en-US"/>
        </a:p>
      </dgm:t>
    </dgm:pt>
    <dgm:pt modelId="{1D32EA97-41AF-4F2D-A7A5-05DCC081A808}" type="pres">
      <dgm:prSet presAssocID="{1EDC3344-2E7F-45C5-91D1-813A2A25402C}" presName="composite" presStyleCnt="0"/>
      <dgm:spPr/>
      <dgm:t>
        <a:bodyPr/>
        <a:lstStyle/>
        <a:p>
          <a:endParaRPr lang="en-US"/>
        </a:p>
      </dgm:t>
    </dgm:pt>
    <dgm:pt modelId="{71FE487F-4549-42A8-A3DB-0B2D2772E131}" type="pres">
      <dgm:prSet presAssocID="{1EDC3344-2E7F-45C5-91D1-813A2A25402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956C8C-7E64-403E-AF1C-C7F5C3840191}" type="pres">
      <dgm:prSet presAssocID="{1EDC3344-2E7F-45C5-91D1-813A2A25402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0F6FFB-67FC-41B9-8B0C-00A8C824038D}" srcId="{F1148FF5-FE8F-4329-8785-8937771AA102}" destId="{396A710B-D2B4-494B-BD94-02F0CA420EDF}" srcOrd="0" destOrd="0" parTransId="{8C5B8047-503B-4E3C-8F95-0CA38DD87CED}" sibTransId="{8F43395F-B36A-4D03-8266-00AE44F4796E}"/>
    <dgm:cxn modelId="{C80BD6F0-B358-4048-9B7B-E1A1DAC68C37}" srcId="{351D696B-F9F0-40B8-B0B2-7EFB6EC29B94}" destId="{F1148FF5-FE8F-4329-8785-8937771AA102}" srcOrd="0" destOrd="0" parTransId="{A3248B8B-C290-41EC-9F7D-1915CD503D4C}" sibTransId="{B1C0CB24-35EC-489D-8035-FE6E0A5AF01E}"/>
    <dgm:cxn modelId="{C762934D-861B-403F-A18C-6EB434DDF607}" type="presOf" srcId="{7563CC91-5C13-40D9-B0D8-E3F35BF045BC}" destId="{2A391E37-AE0D-4D27-9FF4-43B63A20ED66}" srcOrd="0" destOrd="1" presId="urn:microsoft.com/office/officeart/2005/8/layout/hList1"/>
    <dgm:cxn modelId="{A15825F0-E958-423A-967A-C7A6C37A39EB}" srcId="{E6953545-F13E-4773-B759-A08D3CDF265F}" destId="{97BFE666-D463-4FAB-86EF-0E7884F2A3AA}" srcOrd="0" destOrd="0" parTransId="{38CDA969-5E03-4D9A-AC10-5F2C2FB2C91C}" sibTransId="{D32A46AD-BF2E-40C1-AD94-9DB6CAD43824}"/>
    <dgm:cxn modelId="{1C19C706-63CE-43C4-BBDC-39B1ED11D084}" type="presOf" srcId="{1EDC3344-2E7F-45C5-91D1-813A2A25402C}" destId="{71FE487F-4549-42A8-A3DB-0B2D2772E131}" srcOrd="0" destOrd="0" presId="urn:microsoft.com/office/officeart/2005/8/layout/hList1"/>
    <dgm:cxn modelId="{5DBB578A-6652-4F63-8F64-C4AF91C0C936}" type="presOf" srcId="{E6953545-F13E-4773-B759-A08D3CDF265F}" destId="{166E4545-05F7-4320-8801-36EC9AB02F50}" srcOrd="0" destOrd="0" presId="urn:microsoft.com/office/officeart/2005/8/layout/hList1"/>
    <dgm:cxn modelId="{5142D605-A8B6-4AAA-875C-04941420EE3F}" srcId="{351D696B-F9F0-40B8-B0B2-7EFB6EC29B94}" destId="{E6953545-F13E-4773-B759-A08D3CDF265F}" srcOrd="1" destOrd="0" parTransId="{992493DA-CEE2-40EF-8D6E-E0054BB0F623}" sibTransId="{5B9ABF1E-765C-4B39-BB38-1F33F5945009}"/>
    <dgm:cxn modelId="{C5CB3A60-9ECE-4C30-8A9C-13D49A1D3EE8}" srcId="{351D696B-F9F0-40B8-B0B2-7EFB6EC29B94}" destId="{1EDC3344-2E7F-45C5-91D1-813A2A25402C}" srcOrd="2" destOrd="0" parTransId="{F6FABA3C-7C93-4E88-A419-93167256C9CF}" sibTransId="{00EFDBB4-B6FE-4B7B-ADA8-FA6C0CA8B169}"/>
    <dgm:cxn modelId="{E7844C6D-14CA-429B-A3B7-8B4962C3E5FD}" type="presOf" srcId="{973E1022-05DA-41BD-BFC7-94597E1AFFAF}" destId="{7B956C8C-7E64-403E-AF1C-C7F5C3840191}" srcOrd="0" destOrd="0" presId="urn:microsoft.com/office/officeart/2005/8/layout/hList1"/>
    <dgm:cxn modelId="{7EC665B0-E63F-406B-AB6E-1387889A519C}" srcId="{396A710B-D2B4-494B-BD94-02F0CA420EDF}" destId="{7563CC91-5C13-40D9-B0D8-E3F35BF045BC}" srcOrd="0" destOrd="0" parTransId="{62A35C55-9279-4A5F-BD81-F66212044EDA}" sibTransId="{66285DB4-953E-4AE0-B451-664375C3E861}"/>
    <dgm:cxn modelId="{AFC4B356-A6DA-4415-9F33-7B7ABFC4E524}" type="presOf" srcId="{351D696B-F9F0-40B8-B0B2-7EFB6EC29B94}" destId="{E2DC05B7-DEA3-46A2-BE44-8BC7A8B8033D}" srcOrd="0" destOrd="0" presId="urn:microsoft.com/office/officeart/2005/8/layout/hList1"/>
    <dgm:cxn modelId="{33787EAF-DFF8-464F-AE38-091D3D052D70}" srcId="{1EDC3344-2E7F-45C5-91D1-813A2A25402C}" destId="{973E1022-05DA-41BD-BFC7-94597E1AFFAF}" srcOrd="0" destOrd="0" parTransId="{BF10A43E-E0E8-4949-967D-BC213828622D}" sibTransId="{1370BDCF-1C86-43D2-AD9C-3CF5F22FAD30}"/>
    <dgm:cxn modelId="{432DE33E-28D3-462F-A1E2-8A3D84BE4645}" type="presOf" srcId="{97BFE666-D463-4FAB-86EF-0E7884F2A3AA}" destId="{FD90C371-E886-48CA-B678-6AFF5C0D9245}" srcOrd="0" destOrd="0" presId="urn:microsoft.com/office/officeart/2005/8/layout/hList1"/>
    <dgm:cxn modelId="{FB0F9098-B148-49A3-ADC5-DD2B191C36C2}" type="presOf" srcId="{F1148FF5-FE8F-4329-8785-8937771AA102}" destId="{BFBCB8A4-C86C-4336-9D1D-3A4D390458E8}" srcOrd="0" destOrd="0" presId="urn:microsoft.com/office/officeart/2005/8/layout/hList1"/>
    <dgm:cxn modelId="{E0639714-C5CB-4E7C-936E-0AC69A63F288}" type="presOf" srcId="{396A710B-D2B4-494B-BD94-02F0CA420EDF}" destId="{2A391E37-AE0D-4D27-9FF4-43B63A20ED66}" srcOrd="0" destOrd="0" presId="urn:microsoft.com/office/officeart/2005/8/layout/hList1"/>
    <dgm:cxn modelId="{D0C82277-20B9-4EA3-B220-C60646A97EBA}" type="presParOf" srcId="{E2DC05B7-DEA3-46A2-BE44-8BC7A8B8033D}" destId="{810E940F-DAD1-4331-8DB5-65DD333E8815}" srcOrd="0" destOrd="0" presId="urn:microsoft.com/office/officeart/2005/8/layout/hList1"/>
    <dgm:cxn modelId="{33F8CA9A-3D05-4B14-9E25-E4B50D7BED26}" type="presParOf" srcId="{810E940F-DAD1-4331-8DB5-65DD333E8815}" destId="{BFBCB8A4-C86C-4336-9D1D-3A4D390458E8}" srcOrd="0" destOrd="0" presId="urn:microsoft.com/office/officeart/2005/8/layout/hList1"/>
    <dgm:cxn modelId="{2B09CD7D-C345-4163-B304-A27248B556E5}" type="presParOf" srcId="{810E940F-DAD1-4331-8DB5-65DD333E8815}" destId="{2A391E37-AE0D-4D27-9FF4-43B63A20ED66}" srcOrd="1" destOrd="0" presId="urn:microsoft.com/office/officeart/2005/8/layout/hList1"/>
    <dgm:cxn modelId="{C90FA719-BA70-49A9-A9FC-B76B6AD9B7D0}" type="presParOf" srcId="{E2DC05B7-DEA3-46A2-BE44-8BC7A8B8033D}" destId="{048356AD-4CA4-4301-81E9-0C2DF132D8CE}" srcOrd="1" destOrd="0" presId="urn:microsoft.com/office/officeart/2005/8/layout/hList1"/>
    <dgm:cxn modelId="{3F55FD46-5997-45A3-BBCF-C9647484F5F9}" type="presParOf" srcId="{E2DC05B7-DEA3-46A2-BE44-8BC7A8B8033D}" destId="{966FF055-0DD3-4A0D-8FC5-1051E23FDC0E}" srcOrd="2" destOrd="0" presId="urn:microsoft.com/office/officeart/2005/8/layout/hList1"/>
    <dgm:cxn modelId="{1A9B6A26-C51A-4A5F-A1BF-C23A63C0D55F}" type="presParOf" srcId="{966FF055-0DD3-4A0D-8FC5-1051E23FDC0E}" destId="{166E4545-05F7-4320-8801-36EC9AB02F50}" srcOrd="0" destOrd="0" presId="urn:microsoft.com/office/officeart/2005/8/layout/hList1"/>
    <dgm:cxn modelId="{BF84C19F-6196-4B41-BE88-74A56075310A}" type="presParOf" srcId="{966FF055-0DD3-4A0D-8FC5-1051E23FDC0E}" destId="{FD90C371-E886-48CA-B678-6AFF5C0D9245}" srcOrd="1" destOrd="0" presId="urn:microsoft.com/office/officeart/2005/8/layout/hList1"/>
    <dgm:cxn modelId="{B24670B9-28E1-48A6-8FE7-F9ADEBEE8A69}" type="presParOf" srcId="{E2DC05B7-DEA3-46A2-BE44-8BC7A8B8033D}" destId="{0CB223D5-E6EE-4B62-9179-8FB58836AA4E}" srcOrd="3" destOrd="0" presId="urn:microsoft.com/office/officeart/2005/8/layout/hList1"/>
    <dgm:cxn modelId="{F9957855-9F2E-4133-9476-3BEA66859271}" type="presParOf" srcId="{E2DC05B7-DEA3-46A2-BE44-8BC7A8B8033D}" destId="{1D32EA97-41AF-4F2D-A7A5-05DCC081A808}" srcOrd="4" destOrd="0" presId="urn:microsoft.com/office/officeart/2005/8/layout/hList1"/>
    <dgm:cxn modelId="{DE05B8BC-C108-455C-85A9-1ADCA2353ED8}" type="presParOf" srcId="{1D32EA97-41AF-4F2D-A7A5-05DCC081A808}" destId="{71FE487F-4549-42A8-A3DB-0B2D2772E131}" srcOrd="0" destOrd="0" presId="urn:microsoft.com/office/officeart/2005/8/layout/hList1"/>
    <dgm:cxn modelId="{7EF4DE83-C475-457A-BD7F-13E9EA6734B1}" type="presParOf" srcId="{1D32EA97-41AF-4F2D-A7A5-05DCC081A808}" destId="{7B956C8C-7E64-403E-AF1C-C7F5C38401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792807-744B-465E-8121-E1A022779525}">
      <dsp:nvSpPr>
        <dsp:cNvPr id="0" name=""/>
        <dsp:cNvSpPr/>
      </dsp:nvSpPr>
      <dsp:spPr>
        <a:xfrm>
          <a:off x="0" y="393888"/>
          <a:ext cx="10515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06BB5B-8EC8-4842-97F3-2A54DDC161B1}">
      <dsp:nvSpPr>
        <dsp:cNvPr id="0" name=""/>
        <dsp:cNvSpPr/>
      </dsp:nvSpPr>
      <dsp:spPr>
        <a:xfrm>
          <a:off x="525780" y="24888"/>
          <a:ext cx="73609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o-RO" sz="1800" b="0" i="0" u="none" strike="noStrike" kern="1200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Legea cu privire la datoria sectorului public, garanțiile de stat </a:t>
          </a:r>
          <a:r>
            <a:rPr kumimoji="0" lang="ro-RO" sz="1800" b="0" i="0" u="none" strike="noStrike" kern="1200" cap="none" spc="0" normalizeH="0" baseline="0" noProof="0" dirty="0" err="1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şi</a:t>
          </a:r>
          <a:r>
            <a:rPr kumimoji="0" lang="ro-RO" sz="1800" b="0" i="0" u="none" strike="noStrike" kern="1200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 recreditarea de stat </a:t>
          </a:r>
          <a:r>
            <a:rPr kumimoji="0" lang="ro-RO" sz="1800" b="0" i="0" u="sng" strike="noStrike" kern="1200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nr.419-XVI  din  22.12.2006</a:t>
          </a:r>
          <a:endParaRPr lang="en-US" sz="1800" kern="1200" dirty="0"/>
        </a:p>
      </dsp:txBody>
      <dsp:txXfrm>
        <a:off x="561806" y="60914"/>
        <a:ext cx="7288868" cy="665948"/>
      </dsp:txXfrm>
    </dsp:sp>
    <dsp:sp modelId="{9096D1C4-DF8B-4114-B316-3D4D1551B1A4}">
      <dsp:nvSpPr>
        <dsp:cNvPr id="0" name=""/>
        <dsp:cNvSpPr/>
      </dsp:nvSpPr>
      <dsp:spPr>
        <a:xfrm>
          <a:off x="0" y="1527888"/>
          <a:ext cx="10515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7C5FD2-683E-4D1E-88B5-4304A1BC1E30}">
      <dsp:nvSpPr>
        <dsp:cNvPr id="0" name=""/>
        <dsp:cNvSpPr/>
      </dsp:nvSpPr>
      <dsp:spPr>
        <a:xfrm>
          <a:off x="525780" y="1158888"/>
          <a:ext cx="73609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o-RO" sz="1800" b="0" i="0" u="none" strike="noStrike" kern="1200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Legea privind finanțele publice locale </a:t>
          </a:r>
          <a:r>
            <a:rPr kumimoji="0" lang="ro-RO" sz="1800" b="0" i="0" u="sng" strike="noStrike" kern="1200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nr.397-XV din 16.10.2003</a:t>
          </a:r>
          <a:endParaRPr lang="en-US" sz="1800" kern="1200" dirty="0"/>
        </a:p>
      </dsp:txBody>
      <dsp:txXfrm>
        <a:off x="561806" y="1194914"/>
        <a:ext cx="7288868" cy="665948"/>
      </dsp:txXfrm>
    </dsp:sp>
    <dsp:sp modelId="{11E9C6BC-429C-41A4-8249-B26DF9C6ED36}">
      <dsp:nvSpPr>
        <dsp:cNvPr id="0" name=""/>
        <dsp:cNvSpPr/>
      </dsp:nvSpPr>
      <dsp:spPr>
        <a:xfrm>
          <a:off x="0" y="2661888"/>
          <a:ext cx="10515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94397E-AABD-4EBF-9A09-0CD37A522AA6}">
      <dsp:nvSpPr>
        <dsp:cNvPr id="0" name=""/>
        <dsp:cNvSpPr/>
      </dsp:nvSpPr>
      <dsp:spPr>
        <a:xfrm>
          <a:off x="525780" y="2292888"/>
          <a:ext cx="73609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o-RO" sz="1800" b="0" i="0" u="none" strike="noStrike" kern="1200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Hotărârea Guvernului </a:t>
          </a:r>
          <a:r>
            <a:rPr kumimoji="0" lang="ro-RO" sz="1800" b="0" i="0" u="sng" strike="noStrike" kern="1200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nr.1136 din 18.10.2007</a:t>
          </a:r>
          <a:r>
            <a:rPr kumimoji="0" lang="ro-RO" sz="1800" b="0" i="0" u="none" strike="noStrike" kern="1200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 cu privire la unele măsuri de executare a Legii nr.419-XVI din 22 decembrie 2006 cu privire la datoria sectorului public, garanțiile de stat </a:t>
          </a:r>
          <a:r>
            <a:rPr kumimoji="0" lang="ro-RO" sz="1800" b="0" i="0" u="none" strike="noStrike" kern="1200" cap="none" spc="0" normalizeH="0" baseline="0" noProof="0" dirty="0" err="1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şi</a:t>
          </a:r>
          <a:r>
            <a:rPr kumimoji="0" lang="ro-RO" sz="1800" b="0" i="0" u="none" strike="noStrike" kern="1200" cap="none" spc="0" normalizeH="0" baseline="0" noProof="0" dirty="0" smtClean="0">
              <a:ln/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rPr>
            <a:t> recreditarea de stat</a:t>
          </a:r>
          <a:endParaRPr lang="en-US" sz="1800" kern="1200" dirty="0"/>
        </a:p>
      </dsp:txBody>
      <dsp:txXfrm>
        <a:off x="561806" y="2328914"/>
        <a:ext cx="7288868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96D28B-2D72-458E-B02C-3B721AE887EE}">
      <dsp:nvSpPr>
        <dsp:cNvPr id="0" name=""/>
        <dsp:cNvSpPr/>
      </dsp:nvSpPr>
      <dsp:spPr>
        <a:xfrm>
          <a:off x="1" y="0"/>
          <a:ext cx="2444055" cy="146643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kern="1200" dirty="0" smtClean="0"/>
            <a:t>Împrumuturi (inclusiv leasingul financiar) externe </a:t>
          </a:r>
          <a:r>
            <a:rPr lang="ro-RO" sz="1900" kern="1200" dirty="0" err="1" smtClean="0"/>
            <a:t>şi</a:t>
          </a:r>
          <a:r>
            <a:rPr lang="ro-RO" sz="1900" kern="1200" dirty="0" smtClean="0"/>
            <a:t> interne</a:t>
          </a:r>
          <a:endParaRPr lang="en-US" sz="1900" kern="1200" dirty="0"/>
        </a:p>
      </dsp:txBody>
      <dsp:txXfrm>
        <a:off x="1" y="0"/>
        <a:ext cx="2444055" cy="1466433"/>
      </dsp:txXfrm>
    </dsp:sp>
    <dsp:sp modelId="{79680C51-51BB-42BE-8647-3801A083CD8D}">
      <dsp:nvSpPr>
        <dsp:cNvPr id="0" name=""/>
        <dsp:cNvSpPr/>
      </dsp:nvSpPr>
      <dsp:spPr>
        <a:xfrm>
          <a:off x="2672502" y="17350"/>
          <a:ext cx="2444055" cy="146643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kern="1200" dirty="0" smtClean="0"/>
            <a:t>Garanţii pentru împrumuturi interne </a:t>
          </a:r>
          <a:r>
            <a:rPr lang="ro-RO" sz="1900" kern="1200" dirty="0" err="1" smtClean="0"/>
            <a:t>şi</a:t>
          </a:r>
          <a:r>
            <a:rPr lang="ro-RO" sz="1900" kern="1200" dirty="0" smtClean="0"/>
            <a:t> externe </a:t>
          </a:r>
          <a:endParaRPr lang="en-US" sz="1900" kern="1200" dirty="0"/>
        </a:p>
      </dsp:txBody>
      <dsp:txXfrm>
        <a:off x="2672502" y="17350"/>
        <a:ext cx="2444055" cy="1466433"/>
      </dsp:txXfrm>
    </dsp:sp>
    <dsp:sp modelId="{5139C8DB-ECBD-4235-B7D5-272A5E7408A9}">
      <dsp:nvSpPr>
        <dsp:cNvPr id="0" name=""/>
        <dsp:cNvSpPr/>
      </dsp:nvSpPr>
      <dsp:spPr>
        <a:xfrm>
          <a:off x="5341899" y="0"/>
          <a:ext cx="2444055" cy="14752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kern="1200" dirty="0" smtClean="0"/>
            <a:t>Valori mobiliare emise pentru plasare pe piaţa financiară externă </a:t>
          </a:r>
          <a:r>
            <a:rPr lang="ro-RO" sz="1900" kern="1200" dirty="0" err="1" smtClean="0"/>
            <a:t>şi</a:t>
          </a:r>
          <a:r>
            <a:rPr lang="ro-RO" sz="1900" kern="1200" dirty="0" smtClean="0"/>
            <a:t> internă</a:t>
          </a:r>
          <a:endParaRPr lang="en-US" sz="1900" kern="1200" dirty="0"/>
        </a:p>
      </dsp:txBody>
      <dsp:txXfrm>
        <a:off x="5341899" y="0"/>
        <a:ext cx="2444055" cy="1475217"/>
      </dsp:txXfrm>
    </dsp:sp>
    <dsp:sp modelId="{1FD2EDB6-A89E-4914-9F6F-B276461BCB36}">
      <dsp:nvSpPr>
        <dsp:cNvPr id="0" name=""/>
        <dsp:cNvSpPr/>
      </dsp:nvSpPr>
      <dsp:spPr>
        <a:xfrm>
          <a:off x="8071543" y="17350"/>
          <a:ext cx="2444055" cy="146643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kern="1200" dirty="0" smtClean="0"/>
            <a:t>Alte instrumente disponibile pentru contractare de pe piaţa internă </a:t>
          </a:r>
          <a:r>
            <a:rPr lang="ro-RO" sz="1900" kern="1200" dirty="0" err="1" smtClean="0"/>
            <a:t>şi</a:t>
          </a:r>
          <a:r>
            <a:rPr lang="ro-RO" sz="1900" kern="1200" dirty="0" smtClean="0"/>
            <a:t> externă</a:t>
          </a:r>
          <a:endParaRPr lang="en-US" sz="1900" kern="1200" dirty="0"/>
        </a:p>
      </dsp:txBody>
      <dsp:txXfrm>
        <a:off x="8071543" y="17350"/>
        <a:ext cx="2444055" cy="14664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788090-D025-41C6-8F43-F7E64B54AE5F}">
      <dsp:nvSpPr>
        <dsp:cNvPr id="0" name=""/>
        <dsp:cNvSpPr/>
      </dsp:nvSpPr>
      <dsp:spPr>
        <a:xfrm>
          <a:off x="0" y="0"/>
          <a:ext cx="9053582" cy="111079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o-RO" sz="2000" kern="1200" dirty="0" smtClean="0"/>
            <a:t>Efectuarea analizei conjuncturii pieței capitalului </a:t>
          </a:r>
          <a:r>
            <a:rPr lang="ro-RO" sz="2000" kern="1200" dirty="0" err="1" smtClean="0"/>
            <a:t>creditar</a:t>
          </a:r>
          <a:r>
            <a:rPr lang="ro-RO" sz="2000" kern="1200" dirty="0" smtClean="0"/>
            <a:t>, cu condiția examinării a cel puțin 3 oferte ale potențialilor creditori</a:t>
          </a:r>
          <a:endParaRPr lang="en-US" sz="20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32534" y="32534"/>
        <a:ext cx="7854944" cy="1045730"/>
      </dsp:txXfrm>
    </dsp:sp>
    <dsp:sp modelId="{983D097F-077B-417D-B190-658A7F9D2BBA}">
      <dsp:nvSpPr>
        <dsp:cNvPr id="0" name=""/>
        <dsp:cNvSpPr/>
      </dsp:nvSpPr>
      <dsp:spPr>
        <a:xfrm>
          <a:off x="798845" y="1295931"/>
          <a:ext cx="9053582" cy="111079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-14548"/>
            <a:lumOff val="172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Efectuarea analizei condițiilor financiare ale împrumuturilor care urmează a fi contractate direct sau garantate</a:t>
          </a:r>
          <a:endParaRPr lang="en-US" sz="2000" kern="1200" dirty="0"/>
        </a:p>
      </dsp:txBody>
      <dsp:txXfrm>
        <a:off x="831379" y="1328465"/>
        <a:ext cx="7467649" cy="1045730"/>
      </dsp:txXfrm>
    </dsp:sp>
    <dsp:sp modelId="{380C5CEE-FB7A-4A57-A704-D5AE0CD285D3}">
      <dsp:nvSpPr>
        <dsp:cNvPr id="0" name=""/>
        <dsp:cNvSpPr/>
      </dsp:nvSpPr>
      <dsp:spPr>
        <a:xfrm>
          <a:off x="1597690" y="2591862"/>
          <a:ext cx="9053582" cy="111079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-29095"/>
            <a:lumOff val="345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/>
            <a:t>Elaborarea propunerilor concrete privind finanțarea proiectelor investiționale în limitele posibilităților disponibile</a:t>
          </a:r>
          <a:endParaRPr lang="en-US" sz="2000" kern="1200" dirty="0"/>
        </a:p>
      </dsp:txBody>
      <dsp:txXfrm>
        <a:off x="1630224" y="2624396"/>
        <a:ext cx="7467649" cy="1045730"/>
      </dsp:txXfrm>
    </dsp:sp>
    <dsp:sp modelId="{4251B962-5D3D-442D-AF17-5DC7C387A1B5}">
      <dsp:nvSpPr>
        <dsp:cNvPr id="0" name=""/>
        <dsp:cNvSpPr/>
      </dsp:nvSpPr>
      <dsp:spPr>
        <a:xfrm>
          <a:off x="8331563" y="842355"/>
          <a:ext cx="722018" cy="72201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>
        <a:off x="8494017" y="842355"/>
        <a:ext cx="397110" cy="543319"/>
      </dsp:txXfrm>
    </dsp:sp>
    <dsp:sp modelId="{8E154A2E-434A-4150-AAA1-2E779CF0A53E}">
      <dsp:nvSpPr>
        <dsp:cNvPr id="0" name=""/>
        <dsp:cNvSpPr/>
      </dsp:nvSpPr>
      <dsp:spPr>
        <a:xfrm>
          <a:off x="9130408" y="2130881"/>
          <a:ext cx="722018" cy="72201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>
        <a:off x="9292862" y="2130881"/>
        <a:ext cx="397110" cy="5433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E948C-2283-4ADE-ABE8-2911261264D4}">
      <dsp:nvSpPr>
        <dsp:cNvPr id="0" name=""/>
        <dsp:cNvSpPr/>
      </dsp:nvSpPr>
      <dsp:spPr>
        <a:xfrm>
          <a:off x="2753" y="0"/>
          <a:ext cx="2678633" cy="400049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cs typeface="Latha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cs typeface="Latha" pitchFamily="34" charset="0"/>
          </a:endParaRP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100" kern="1200" dirty="0" smtClean="0">
              <a:cs typeface="Latha" pitchFamily="34" charset="0"/>
            </a:rPr>
            <a:t>Respectarea plafonului stabilit la art. 1</a:t>
          </a:r>
          <a:r>
            <a:rPr lang="en-US" sz="1100" kern="1200" dirty="0" smtClean="0">
              <a:cs typeface="Latha" pitchFamily="34" charset="0"/>
            </a:rPr>
            <a:t>5</a:t>
          </a:r>
          <a:r>
            <a:rPr lang="ro-RO" sz="1100" kern="1200" dirty="0" smtClean="0">
              <a:cs typeface="Latha" pitchFamily="34" charset="0"/>
            </a:rPr>
            <a:t> alin</a:t>
          </a:r>
          <a:r>
            <a:rPr lang="en-US" sz="1100" kern="1200" dirty="0" smtClean="0">
              <a:cs typeface="Latha" pitchFamily="34" charset="0"/>
            </a:rPr>
            <a:t>.</a:t>
          </a:r>
          <a:r>
            <a:rPr lang="ro-RO" sz="1100" kern="1200" dirty="0" smtClean="0">
              <a:cs typeface="Latha" pitchFamily="34" charset="0"/>
            </a:rPr>
            <a:t> </a:t>
          </a:r>
          <a:r>
            <a:rPr lang="en-US" sz="1100" kern="1200" dirty="0" smtClean="0">
              <a:cs typeface="Latha" pitchFamily="34" charset="0"/>
            </a:rPr>
            <a:t>(</a:t>
          </a:r>
          <a:r>
            <a:rPr lang="ro-RO" sz="1100" kern="1200" dirty="0" smtClean="0">
              <a:cs typeface="Latha" pitchFamily="34" charset="0"/>
            </a:rPr>
            <a:t>4</a:t>
          </a:r>
          <a:r>
            <a:rPr lang="en-US" sz="1100" kern="1200" smtClean="0">
              <a:cs typeface="Latha" pitchFamily="34" charset="0"/>
            </a:rPr>
            <a:t>)</a:t>
          </a:r>
          <a:r>
            <a:rPr lang="ro-RO" sz="1100" kern="1200" smtClean="0">
              <a:cs typeface="Latha" pitchFamily="34" charset="0"/>
            </a:rPr>
            <a:t> </a:t>
          </a:r>
          <a:r>
            <a:rPr lang="ro-RO" sz="1100" kern="1200" dirty="0" smtClean="0">
              <a:cs typeface="Latha" pitchFamily="34" charset="0"/>
            </a:rPr>
            <a:t>din Legea nr. 397-XV din 16 octombrie 2003.</a:t>
          </a:r>
          <a:endParaRPr lang="en-US" sz="1100" kern="1200" dirty="0"/>
        </a:p>
      </dsp:txBody>
      <dsp:txXfrm>
        <a:off x="2753" y="0"/>
        <a:ext cx="2678633" cy="1200149"/>
      </dsp:txXfrm>
    </dsp:sp>
    <dsp:sp modelId="{43129F12-B736-4394-9541-B7F912369E20}">
      <dsp:nvSpPr>
        <dsp:cNvPr id="0" name=""/>
        <dsp:cNvSpPr/>
      </dsp:nvSpPr>
      <dsp:spPr>
        <a:xfrm>
          <a:off x="2851507" y="0"/>
          <a:ext cx="2678633" cy="400049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cs typeface="Latha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cs typeface="Latha" pitchFamily="34" charset="0"/>
          </a:endParaRP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200" kern="1200" dirty="0" smtClean="0">
              <a:cs typeface="Latha" pitchFamily="34" charset="0"/>
            </a:rPr>
            <a:t>Pentru încheierea contractelor de recreditare UAT trebuie să prezinte următorul set de documente:</a:t>
          </a:r>
          <a:endParaRPr lang="en-US" sz="1200" kern="1200" dirty="0"/>
        </a:p>
      </dsp:txBody>
      <dsp:txXfrm>
        <a:off x="2851507" y="0"/>
        <a:ext cx="2678633" cy="1200149"/>
      </dsp:txXfrm>
    </dsp:sp>
    <dsp:sp modelId="{E8A70294-E2F2-4857-8D53-1D53CBDE8D15}">
      <dsp:nvSpPr>
        <dsp:cNvPr id="0" name=""/>
        <dsp:cNvSpPr/>
      </dsp:nvSpPr>
      <dsp:spPr>
        <a:xfrm>
          <a:off x="3148637" y="1200207"/>
          <a:ext cx="2145928" cy="3415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kern="1200" dirty="0" smtClean="0">
              <a:cs typeface="Latha" pitchFamily="34" charset="0"/>
            </a:rPr>
            <a:t>decizia Consiliului local cu privire la acordarea de împuterniciri</a:t>
          </a:r>
          <a:endParaRPr lang="en-US" sz="1000" kern="1200" dirty="0"/>
        </a:p>
      </dsp:txBody>
      <dsp:txXfrm>
        <a:off x="3165308" y="1216878"/>
        <a:ext cx="2112586" cy="308162"/>
      </dsp:txXfrm>
    </dsp:sp>
    <dsp:sp modelId="{6E21992E-C436-489A-9637-307C8CACB775}">
      <dsp:nvSpPr>
        <dsp:cNvPr id="0" name=""/>
        <dsp:cNvSpPr/>
      </dsp:nvSpPr>
      <dsp:spPr>
        <a:xfrm>
          <a:off x="3150148" y="1584734"/>
          <a:ext cx="2142907" cy="2796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kern="1200" smtClean="0">
              <a:cs typeface="Latha" pitchFamily="34" charset="0"/>
            </a:rPr>
            <a:t>decizia Consiliului local de confirmare a managerilor</a:t>
          </a:r>
          <a:endParaRPr lang="ro-RO" sz="1000" kern="1200" dirty="0" smtClean="0">
            <a:cs typeface="Latha" pitchFamily="34" charset="0"/>
          </a:endParaRPr>
        </a:p>
      </dsp:txBody>
      <dsp:txXfrm>
        <a:off x="3158339" y="1592925"/>
        <a:ext cx="2126525" cy="263267"/>
      </dsp:txXfrm>
    </dsp:sp>
    <dsp:sp modelId="{001017DE-0230-42FA-A9ED-1396362007A0}">
      <dsp:nvSpPr>
        <dsp:cNvPr id="0" name=""/>
        <dsp:cNvSpPr/>
      </dsp:nvSpPr>
      <dsp:spPr>
        <a:xfrm>
          <a:off x="3150148" y="1907406"/>
          <a:ext cx="2142907" cy="2796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kern="1200" smtClean="0">
              <a:cs typeface="Latha" pitchFamily="34" charset="0"/>
            </a:rPr>
            <a:t>cererea de solicitare a împrumutului</a:t>
          </a:r>
          <a:endParaRPr lang="ro-RO" sz="1000" kern="1200" dirty="0" smtClean="0">
            <a:cs typeface="Latha" pitchFamily="34" charset="0"/>
          </a:endParaRPr>
        </a:p>
      </dsp:txBody>
      <dsp:txXfrm>
        <a:off x="3158339" y="1915597"/>
        <a:ext cx="2126525" cy="263267"/>
      </dsp:txXfrm>
    </dsp:sp>
    <dsp:sp modelId="{2DC3EFE4-7020-42F0-8B84-EF20C706F9F9}">
      <dsp:nvSpPr>
        <dsp:cNvPr id="0" name=""/>
        <dsp:cNvSpPr/>
      </dsp:nvSpPr>
      <dsp:spPr>
        <a:xfrm>
          <a:off x="3150148" y="2230079"/>
          <a:ext cx="2142907" cy="2796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kern="1200" smtClean="0">
              <a:cs typeface="Latha" pitchFamily="34" charset="0"/>
            </a:rPr>
            <a:t>certificatul de atribuire a codului fiscal</a:t>
          </a:r>
          <a:endParaRPr lang="en-US" sz="1000" kern="1200" dirty="0" smtClean="0">
            <a:cs typeface="Latha" pitchFamily="34" charset="0"/>
          </a:endParaRPr>
        </a:p>
      </dsp:txBody>
      <dsp:txXfrm>
        <a:off x="3158339" y="2238270"/>
        <a:ext cx="2126525" cy="263267"/>
      </dsp:txXfrm>
    </dsp:sp>
    <dsp:sp modelId="{2DC6DE5A-FBAE-478C-9862-B5011F16FF3E}">
      <dsp:nvSpPr>
        <dsp:cNvPr id="0" name=""/>
        <dsp:cNvSpPr/>
      </dsp:nvSpPr>
      <dsp:spPr>
        <a:xfrm>
          <a:off x="3150148" y="2552751"/>
          <a:ext cx="2142907" cy="2796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kern="1200" smtClean="0">
              <a:cs typeface="Latha" pitchFamily="34" charset="0"/>
            </a:rPr>
            <a:t>copia Regulamentului privind constituirea și funcționarea </a:t>
          </a:r>
          <a:r>
            <a:rPr lang="ro-RO" sz="1050" kern="1200" smtClean="0">
              <a:cs typeface="Latha" pitchFamily="34" charset="0"/>
            </a:rPr>
            <a:t>UAT</a:t>
          </a:r>
          <a:endParaRPr lang="ro-RO" sz="1050" kern="1200" dirty="0" smtClean="0">
            <a:cs typeface="Latha" pitchFamily="34" charset="0"/>
          </a:endParaRPr>
        </a:p>
      </dsp:txBody>
      <dsp:txXfrm>
        <a:off x="3158339" y="2560942"/>
        <a:ext cx="2126525" cy="263267"/>
      </dsp:txXfrm>
    </dsp:sp>
    <dsp:sp modelId="{6A52AE30-8ECF-4BB0-97D7-EC6F84E27EF0}">
      <dsp:nvSpPr>
        <dsp:cNvPr id="0" name=""/>
        <dsp:cNvSpPr/>
      </dsp:nvSpPr>
      <dsp:spPr>
        <a:xfrm>
          <a:off x="3150148" y="2866311"/>
          <a:ext cx="2142907" cy="2796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kern="1200" smtClean="0">
              <a:cs typeface="Latha" pitchFamily="34" charset="0"/>
            </a:rPr>
            <a:t>calculul ponderii plăților anuale</a:t>
          </a:r>
          <a:endParaRPr lang="ro-RO" sz="1000" kern="1200" dirty="0" smtClean="0">
            <a:cs typeface="Latha" pitchFamily="34" charset="0"/>
          </a:endParaRPr>
        </a:p>
      </dsp:txBody>
      <dsp:txXfrm>
        <a:off x="3158339" y="2874502"/>
        <a:ext cx="2126525" cy="263267"/>
      </dsp:txXfrm>
    </dsp:sp>
    <dsp:sp modelId="{DB9A161E-980D-4308-B855-1619308CFF45}">
      <dsp:nvSpPr>
        <dsp:cNvPr id="0" name=""/>
        <dsp:cNvSpPr/>
      </dsp:nvSpPr>
      <dsp:spPr>
        <a:xfrm>
          <a:off x="3150148" y="3198095"/>
          <a:ext cx="2142907" cy="2796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kern="1200" smtClean="0">
              <a:cs typeface="Latha" pitchFamily="34" charset="0"/>
            </a:rPr>
            <a:t>lista creditorilor de la care UAT au beneficiat de împrumuturi</a:t>
          </a:r>
          <a:endParaRPr lang="ro-RO" sz="1000" kern="1200" dirty="0" smtClean="0">
            <a:cs typeface="Latha" pitchFamily="34" charset="0"/>
          </a:endParaRPr>
        </a:p>
      </dsp:txBody>
      <dsp:txXfrm>
        <a:off x="3158339" y="3206286"/>
        <a:ext cx="2126525" cy="263267"/>
      </dsp:txXfrm>
    </dsp:sp>
    <dsp:sp modelId="{00165328-086D-405C-971A-5F54CC3F70A2}">
      <dsp:nvSpPr>
        <dsp:cNvPr id="0" name=""/>
        <dsp:cNvSpPr/>
      </dsp:nvSpPr>
      <dsp:spPr>
        <a:xfrm>
          <a:off x="3150148" y="3520767"/>
          <a:ext cx="2142907" cy="2796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9050" rIns="25400" bIns="1905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000" kern="1200" smtClean="0">
              <a:cs typeface="Latha" pitchFamily="34" charset="0"/>
            </a:rPr>
            <a:t>copiile contractelor de fidejusiune</a:t>
          </a:r>
          <a:endParaRPr lang="ro-RO" sz="1000" kern="1200" dirty="0" smtClean="0">
            <a:cs typeface="Latha" pitchFamily="34" charset="0"/>
          </a:endParaRPr>
        </a:p>
      </dsp:txBody>
      <dsp:txXfrm>
        <a:off x="3158339" y="3528958"/>
        <a:ext cx="2126525" cy="263267"/>
      </dsp:txXfrm>
    </dsp:sp>
    <dsp:sp modelId="{FC143DC7-89E0-4E0B-8E3A-64B1C7E05580}">
      <dsp:nvSpPr>
        <dsp:cNvPr id="0" name=""/>
        <dsp:cNvSpPr/>
      </dsp:nvSpPr>
      <dsp:spPr>
        <a:xfrm>
          <a:off x="5761816" y="0"/>
          <a:ext cx="2585872" cy="400049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cs typeface="Latha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cs typeface="Latha" pitchFamily="34" charset="0"/>
          </a:endParaRP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200" kern="1200" dirty="0" smtClean="0">
              <a:cs typeface="Latha" pitchFamily="34" charset="0"/>
            </a:rPr>
            <a:t>Drept garanție de rambursare servesc inclusiv transferurile cu destinație generală</a:t>
          </a:r>
          <a:r>
            <a:rPr lang="en-US" sz="1200" kern="1200" dirty="0" smtClean="0">
              <a:cs typeface="Latha" pitchFamily="34" charset="0"/>
            </a:rPr>
            <a:t>.</a:t>
          </a:r>
          <a:endParaRPr lang="en-US" sz="1200" kern="1200" dirty="0"/>
        </a:p>
      </dsp:txBody>
      <dsp:txXfrm>
        <a:off x="5761816" y="0"/>
        <a:ext cx="2585872" cy="1200149"/>
      </dsp:txXfrm>
    </dsp:sp>
    <dsp:sp modelId="{F8CB8483-0CE7-4224-BC83-7110A4BD10F3}">
      <dsp:nvSpPr>
        <dsp:cNvPr id="0" name=""/>
        <dsp:cNvSpPr/>
      </dsp:nvSpPr>
      <dsp:spPr>
        <a:xfrm>
          <a:off x="8447602" y="0"/>
          <a:ext cx="2678633" cy="400049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cs typeface="Latha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cs typeface="Latha" pitchFamily="34" charset="0"/>
          </a:endParaRPr>
        </a:p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200" kern="1200" dirty="0" smtClean="0">
              <a:cs typeface="Latha" pitchFamily="34" charset="0"/>
            </a:rPr>
            <a:t>În cazul neonorării obligațiilor de către UAT, Ministerul Finanțelor va suspenda transferurile cu destinație generală pentru acoperirea sumelor datorate bugetului de stat</a:t>
          </a:r>
          <a:r>
            <a:rPr lang="en-US" sz="1200" kern="1200" dirty="0" smtClean="0">
              <a:cs typeface="Latha" pitchFamily="34" charset="0"/>
            </a:rPr>
            <a:t>.</a:t>
          </a:r>
          <a:endParaRPr lang="en-US" sz="1200" kern="1200" dirty="0"/>
        </a:p>
      </dsp:txBody>
      <dsp:txXfrm>
        <a:off x="8447602" y="0"/>
        <a:ext cx="2678633" cy="12001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AFF851-4B5F-45E2-B773-AB9616F91142}">
      <dsp:nvSpPr>
        <dsp:cNvPr id="0" name=""/>
        <dsp:cNvSpPr/>
      </dsp:nvSpPr>
      <dsp:spPr>
        <a:xfrm>
          <a:off x="8835" y="931416"/>
          <a:ext cx="1522481" cy="24137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200" kern="1200" dirty="0" smtClean="0"/>
            <a:t>Prezentarea  Ministerului Finanțelor cererii de solicitare a avizului pentru autorizarea contractării datoriei </a:t>
          </a:r>
          <a:r>
            <a:rPr lang="ro-RO" sz="1200" kern="1200" dirty="0" err="1" smtClean="0"/>
            <a:t>şi</a:t>
          </a:r>
          <a:r>
            <a:rPr lang="ro-RO" sz="1200" kern="1200" dirty="0" smtClean="0"/>
            <a:t> documentele relevante</a:t>
          </a:r>
          <a:endParaRPr lang="en-US" sz="1200" kern="1200" dirty="0"/>
        </a:p>
      </dsp:txBody>
      <dsp:txXfrm>
        <a:off x="53427" y="976008"/>
        <a:ext cx="1433297" cy="2324589"/>
      </dsp:txXfrm>
    </dsp:sp>
    <dsp:sp modelId="{1F42894C-BF46-43A1-BFAB-0F81A748E1D9}">
      <dsp:nvSpPr>
        <dsp:cNvPr id="0" name=""/>
        <dsp:cNvSpPr/>
      </dsp:nvSpPr>
      <dsp:spPr>
        <a:xfrm>
          <a:off x="1660131" y="1978573"/>
          <a:ext cx="273086" cy="3194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660131" y="2042465"/>
        <a:ext cx="191160" cy="191675"/>
      </dsp:txXfrm>
    </dsp:sp>
    <dsp:sp modelId="{7EB204DD-05DA-41A1-959C-3684A4307E81}">
      <dsp:nvSpPr>
        <dsp:cNvPr id="0" name=""/>
        <dsp:cNvSpPr/>
      </dsp:nvSpPr>
      <dsp:spPr>
        <a:xfrm>
          <a:off x="2046573" y="975842"/>
          <a:ext cx="1288142" cy="23249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200" kern="1200" dirty="0" smtClean="0"/>
            <a:t>Examinarea cererii la ședința </a:t>
          </a:r>
          <a:r>
            <a:rPr lang="en-US" sz="1200" kern="1200" dirty="0" smtClean="0"/>
            <a:t>Comisi</a:t>
          </a:r>
          <a:r>
            <a:rPr lang="ro-RO" sz="1200" kern="1200" dirty="0" smtClean="0"/>
            <a:t>ei</a:t>
          </a:r>
          <a:r>
            <a:rPr lang="en-US" sz="1200" kern="1200" dirty="0" smtClean="0"/>
            <a:t> de autorizare a contractării datoriei pe termen lung/</a:t>
          </a:r>
          <a:r>
            <a:rPr lang="ro-RO" sz="1200" kern="1200" dirty="0" smtClean="0"/>
            <a:t> </a:t>
          </a:r>
          <a:r>
            <a:rPr lang="en-US" sz="1200" kern="1200" dirty="0" smtClean="0"/>
            <a:t>acordării garanţiilor pentru împrumuturi pe termen lung de către </a:t>
          </a:r>
          <a:r>
            <a:rPr lang="ro-RO" sz="1200" kern="1200" dirty="0" smtClean="0"/>
            <a:t>UAT</a:t>
          </a:r>
          <a:endParaRPr lang="en-US" sz="1200" kern="1200" dirty="0"/>
        </a:p>
      </dsp:txBody>
      <dsp:txXfrm>
        <a:off x="2084301" y="1013570"/>
        <a:ext cx="1212686" cy="2249465"/>
      </dsp:txXfrm>
    </dsp:sp>
    <dsp:sp modelId="{8F079E0F-D8E1-4212-B984-A21BAA159D4A}">
      <dsp:nvSpPr>
        <dsp:cNvPr id="0" name=""/>
        <dsp:cNvSpPr/>
      </dsp:nvSpPr>
      <dsp:spPr>
        <a:xfrm>
          <a:off x="3463530" y="1978573"/>
          <a:ext cx="273086" cy="3194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463530" y="2042465"/>
        <a:ext cx="191160" cy="191675"/>
      </dsp:txXfrm>
    </dsp:sp>
    <dsp:sp modelId="{63E3E9EF-0661-417B-876F-D36CDD0D45AD}">
      <dsp:nvSpPr>
        <dsp:cNvPr id="0" name=""/>
        <dsp:cNvSpPr/>
      </dsp:nvSpPr>
      <dsp:spPr>
        <a:xfrm>
          <a:off x="3849973" y="980173"/>
          <a:ext cx="1288142" cy="2316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200" kern="1200" dirty="0" smtClean="0"/>
            <a:t>Elaborarea avizului Ministerului Finanțelor în baza hotărârii Comisiei </a:t>
          </a:r>
          <a:endParaRPr lang="en-US" sz="1200" kern="1200" dirty="0"/>
        </a:p>
      </dsp:txBody>
      <dsp:txXfrm>
        <a:off x="3887701" y="1017901"/>
        <a:ext cx="1212686" cy="2240803"/>
      </dsp:txXfrm>
    </dsp:sp>
    <dsp:sp modelId="{1F2AB192-BE4A-4F8E-AAA6-2D92D7A11F79}">
      <dsp:nvSpPr>
        <dsp:cNvPr id="0" name=""/>
        <dsp:cNvSpPr/>
      </dsp:nvSpPr>
      <dsp:spPr>
        <a:xfrm>
          <a:off x="5266930" y="1978573"/>
          <a:ext cx="273086" cy="3194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5266930" y="2042465"/>
        <a:ext cx="191160" cy="191675"/>
      </dsp:txXfrm>
    </dsp:sp>
    <dsp:sp modelId="{64AC4D7E-8DCB-403A-8D1B-B141A2460CCB}">
      <dsp:nvSpPr>
        <dsp:cNvPr id="0" name=""/>
        <dsp:cNvSpPr/>
      </dsp:nvSpPr>
      <dsp:spPr>
        <a:xfrm>
          <a:off x="5653372" y="980173"/>
          <a:ext cx="1389699" cy="2316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200" kern="1200" dirty="0" smtClean="0"/>
            <a:t>După avizul pozitiv, UAT va purta negocieri cu creditorii/investitorii pentru a acorda finanțări în condiții avantajoase </a:t>
          </a:r>
          <a:r>
            <a:rPr lang="ro-RO" sz="1200" kern="1200" dirty="0" err="1" smtClean="0"/>
            <a:t>şi</a:t>
          </a:r>
          <a:r>
            <a:rPr lang="ro-RO" sz="1200" kern="1200" dirty="0" smtClean="0"/>
            <a:t> în termene utile, în condițiile limitării riscurilor implicate</a:t>
          </a:r>
          <a:endParaRPr lang="en-US" sz="1200" kern="1200" dirty="0"/>
        </a:p>
      </dsp:txBody>
      <dsp:txXfrm>
        <a:off x="5694075" y="1020876"/>
        <a:ext cx="1308293" cy="2234853"/>
      </dsp:txXfrm>
    </dsp:sp>
    <dsp:sp modelId="{259AEDF8-E860-4ECB-8425-5EF86DAFA684}">
      <dsp:nvSpPr>
        <dsp:cNvPr id="0" name=""/>
        <dsp:cNvSpPr/>
      </dsp:nvSpPr>
      <dsp:spPr>
        <a:xfrm>
          <a:off x="7171886" y="1978573"/>
          <a:ext cx="273086" cy="3194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7171886" y="2042465"/>
        <a:ext cx="191160" cy="191675"/>
      </dsp:txXfrm>
    </dsp:sp>
    <dsp:sp modelId="{AF397C95-2907-4E95-947C-68519A56EA93}">
      <dsp:nvSpPr>
        <dsp:cNvPr id="0" name=""/>
        <dsp:cNvSpPr/>
      </dsp:nvSpPr>
      <dsp:spPr>
        <a:xfrm>
          <a:off x="7558329" y="980173"/>
          <a:ext cx="1288142" cy="2316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200" kern="1200" dirty="0" smtClean="0"/>
            <a:t>Emiterea de către UAT a  deciziei prin care se autorizează contractarea datoriei/acordarea garanției pentru împrumuturi</a:t>
          </a:r>
          <a:endParaRPr lang="en-US" sz="1200" kern="1200" dirty="0"/>
        </a:p>
      </dsp:txBody>
      <dsp:txXfrm>
        <a:off x="7596057" y="1017901"/>
        <a:ext cx="1212686" cy="2240803"/>
      </dsp:txXfrm>
    </dsp:sp>
    <dsp:sp modelId="{4AB42D7D-80F8-4D14-B788-745947D33500}">
      <dsp:nvSpPr>
        <dsp:cNvPr id="0" name=""/>
        <dsp:cNvSpPr/>
      </dsp:nvSpPr>
      <dsp:spPr>
        <a:xfrm>
          <a:off x="8975286" y="1978573"/>
          <a:ext cx="273086" cy="3194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8975286" y="2042465"/>
        <a:ext cx="191160" cy="191675"/>
      </dsp:txXfrm>
    </dsp:sp>
    <dsp:sp modelId="{85C90169-B484-4A4F-B9D5-9B256B09C922}">
      <dsp:nvSpPr>
        <dsp:cNvPr id="0" name=""/>
        <dsp:cNvSpPr/>
      </dsp:nvSpPr>
      <dsp:spPr>
        <a:xfrm>
          <a:off x="9361729" y="980173"/>
          <a:ext cx="1288142" cy="23162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200" kern="1200" dirty="0" smtClean="0"/>
            <a:t>Semnarea contractului de împrumut între UAT și creditor</a:t>
          </a:r>
          <a:endParaRPr lang="en-US" sz="1200" kern="1200" dirty="0"/>
        </a:p>
      </dsp:txBody>
      <dsp:txXfrm>
        <a:off x="9399457" y="1017901"/>
        <a:ext cx="1212686" cy="22408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241FE-D287-43BB-B502-A85096EDA1F7}">
      <dsp:nvSpPr>
        <dsp:cNvPr id="0" name=""/>
        <dsp:cNvSpPr/>
      </dsp:nvSpPr>
      <dsp:spPr>
        <a:xfrm>
          <a:off x="0" y="0"/>
          <a:ext cx="9569301" cy="14976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a) </a:t>
          </a:r>
          <a:r>
            <a:rPr lang="it-IT" sz="2400" kern="1200" dirty="0" smtClean="0"/>
            <a:t>identificarea, monitorizarea şi gestionarea riscurilor aferente portofoliului datoriei </a:t>
          </a:r>
          <a:r>
            <a:rPr lang="ro-RO" sz="2400" kern="1200" dirty="0" smtClean="0"/>
            <a:t>UAT;</a:t>
          </a:r>
          <a:endParaRPr lang="it-IT" sz="2400" kern="1200" dirty="0"/>
        </a:p>
      </dsp:txBody>
      <dsp:txXfrm>
        <a:off x="0" y="0"/>
        <a:ext cx="9569301" cy="1497607"/>
      </dsp:txXfrm>
    </dsp:sp>
    <dsp:sp modelId="{9C30A9A5-B4A6-404D-AA90-406B96B86EA7}">
      <dsp:nvSpPr>
        <dsp:cNvPr id="0" name=""/>
        <dsp:cNvSpPr/>
      </dsp:nvSpPr>
      <dsp:spPr>
        <a:xfrm>
          <a:off x="0" y="1558975"/>
          <a:ext cx="9569301" cy="9155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/>
            <a:t>b)</a:t>
          </a:r>
          <a:r>
            <a:rPr lang="en-US" sz="2000" kern="1200" dirty="0" smtClean="0"/>
            <a:t> </a:t>
          </a:r>
          <a:r>
            <a:rPr lang="x-none" sz="2400" kern="1200" dirty="0" smtClean="0"/>
            <a:t>menținerea costurilor datoriei </a:t>
          </a:r>
          <a:r>
            <a:rPr lang="en-US" sz="2400" kern="1200" dirty="0" smtClean="0"/>
            <a:t>UAT </a:t>
          </a:r>
          <a:r>
            <a:rPr lang="x-none" sz="2400" kern="1200" dirty="0" smtClean="0"/>
            <a:t>pe termen mediu și lung la nivel acceptabil;</a:t>
          </a:r>
          <a:endParaRPr lang="x-none" sz="2400" kern="1200" dirty="0"/>
        </a:p>
      </dsp:txBody>
      <dsp:txXfrm>
        <a:off x="0" y="1558975"/>
        <a:ext cx="9569301" cy="9155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94E213-92F1-4552-902D-9BEF6E16CC91}">
      <dsp:nvSpPr>
        <dsp:cNvPr id="0" name=""/>
        <dsp:cNvSpPr/>
      </dsp:nvSpPr>
      <dsp:spPr>
        <a:xfrm>
          <a:off x="0" y="372312"/>
          <a:ext cx="11353800" cy="61772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800" kern="1200" dirty="0" smtClean="0"/>
            <a:t>Criteriile de bază pe care se ia decizia Comisiei în privința  autorizării contractării datoriei/acordarea garanțiilor pentru împrumuturi </a:t>
          </a:r>
          <a:endParaRPr lang="en-US" sz="1800" kern="1200" dirty="0"/>
        </a:p>
      </dsp:txBody>
      <dsp:txXfrm>
        <a:off x="0" y="372312"/>
        <a:ext cx="11353800" cy="617724"/>
      </dsp:txXfrm>
    </dsp:sp>
    <dsp:sp modelId="{4BDC5D12-84E4-470C-A0D3-571E1291A750}">
      <dsp:nvSpPr>
        <dsp:cNvPr id="0" name=""/>
        <dsp:cNvSpPr/>
      </dsp:nvSpPr>
      <dsp:spPr>
        <a:xfrm>
          <a:off x="678" y="1372383"/>
          <a:ext cx="2327041" cy="43134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kern="1200" dirty="0" smtClean="0"/>
            <a:t>Capacitatea de a rambursa datoria</a:t>
          </a:r>
          <a:endParaRPr lang="en-US" sz="1600" kern="1200" dirty="0"/>
        </a:p>
      </dsp:txBody>
      <dsp:txXfrm>
        <a:off x="678" y="1372383"/>
        <a:ext cx="2327041" cy="4313435"/>
      </dsp:txXfrm>
    </dsp:sp>
    <dsp:sp modelId="{850C1F36-307E-43A4-ACFE-9D75038BCFD8}">
      <dsp:nvSpPr>
        <dsp:cNvPr id="0" name=""/>
        <dsp:cNvSpPr/>
      </dsp:nvSpPr>
      <dsp:spPr>
        <a:xfrm>
          <a:off x="2327719" y="1353322"/>
          <a:ext cx="2116394" cy="43515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o-RO" sz="1600" kern="1200" dirty="0" smtClean="0"/>
            <a:t>Compatibilitatea condiţiilor financiare de atragere a mijloacelor cu obiectivele politicii de administrare a datoriei unităţilor administrativ-teritoriale</a:t>
          </a:r>
          <a:endParaRPr lang="en-US" sz="1600" kern="1200" dirty="0"/>
        </a:p>
      </dsp:txBody>
      <dsp:txXfrm>
        <a:off x="2327719" y="1353322"/>
        <a:ext cx="2116394" cy="4351557"/>
      </dsp:txXfrm>
    </dsp:sp>
    <dsp:sp modelId="{F0671675-3883-4F17-BA1F-8027886F2A0F}">
      <dsp:nvSpPr>
        <dsp:cNvPr id="0" name=""/>
        <dsp:cNvSpPr/>
      </dsp:nvSpPr>
      <dsp:spPr>
        <a:xfrm>
          <a:off x="4444114" y="1381239"/>
          <a:ext cx="2258430" cy="42957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o-RO" sz="1600" kern="1200" dirty="0" smtClean="0"/>
            <a:t>Conformitatea proiectelor planificate a fi finanţate din contul surselor atrase cu programe de dezvoltare anuale </a:t>
          </a:r>
          <a:r>
            <a:rPr lang="ro-RO" sz="1600" kern="1200" dirty="0" err="1" smtClean="0"/>
            <a:t>şi</a:t>
          </a:r>
          <a:r>
            <a:rPr lang="ro-RO" sz="1600" kern="1200" dirty="0" smtClean="0"/>
            <a:t> multianuale</a:t>
          </a:r>
          <a:endParaRPr lang="en-US" sz="1600" kern="1200" dirty="0"/>
        </a:p>
      </dsp:txBody>
      <dsp:txXfrm>
        <a:off x="4444114" y="1381239"/>
        <a:ext cx="2258430" cy="4295725"/>
      </dsp:txXfrm>
    </dsp:sp>
    <dsp:sp modelId="{7E2FAE66-8471-404C-9589-EAE6CABFF82C}">
      <dsp:nvSpPr>
        <dsp:cNvPr id="0" name=""/>
        <dsp:cNvSpPr/>
      </dsp:nvSpPr>
      <dsp:spPr>
        <a:xfrm>
          <a:off x="6702545" y="1381914"/>
          <a:ext cx="2370734" cy="42943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err="1" smtClean="0"/>
            <a:t>Restricţiile</a:t>
          </a:r>
          <a:r>
            <a:rPr lang="ro-RO" sz="1400" kern="1200" dirty="0" smtClean="0"/>
            <a:t> stabilite în Legea nr.397-XV din 16 octombrie 2003 privind finanţele publice locale: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smtClean="0"/>
            <a:t>- </a:t>
          </a:r>
          <a:r>
            <a:rPr lang="ro-RO" sz="1600" kern="1200" dirty="0" smtClean="0"/>
            <a:t>ponderea sumei totale a plăților anuale aferente deservirii datoriilor bugetelor UAT la împrumuturile contractate sau garantate și care urmează a fi contractate sau garantate din totalul veniturilor anuale ale bugetelor respective, cu excepția transferurilor cu destinație specială nu va depăși </a:t>
          </a:r>
          <a:r>
            <a:rPr lang="ro-RO" sz="1600" b="1" kern="1200" dirty="0" smtClean="0"/>
            <a:t>20%</a:t>
          </a:r>
          <a:r>
            <a:rPr lang="ro-RO" sz="1600" kern="1200" dirty="0" smtClean="0"/>
            <a:t>.</a:t>
          </a:r>
          <a:endParaRPr lang="en-US" sz="1600" kern="1200" dirty="0"/>
        </a:p>
      </dsp:txBody>
      <dsp:txXfrm>
        <a:off x="6702545" y="1381914"/>
        <a:ext cx="2370734" cy="4294374"/>
      </dsp:txXfrm>
    </dsp:sp>
    <dsp:sp modelId="{1BEE817B-3B5C-4F4F-93EF-A088F524EA1E}">
      <dsp:nvSpPr>
        <dsp:cNvPr id="0" name=""/>
        <dsp:cNvSpPr/>
      </dsp:nvSpPr>
      <dsp:spPr>
        <a:xfrm>
          <a:off x="9073958" y="1399393"/>
          <a:ext cx="2279841" cy="44463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kern="1200" dirty="0" smtClean="0"/>
            <a:t>Lipsa datoriei arierate</a:t>
          </a:r>
          <a:endParaRPr lang="en-US" sz="1600" kern="1200" dirty="0"/>
        </a:p>
      </dsp:txBody>
      <dsp:txXfrm>
        <a:off x="9073958" y="1399393"/>
        <a:ext cx="2279841" cy="4446322"/>
      </dsp:txXfrm>
    </dsp:sp>
    <dsp:sp modelId="{243C6047-BEB9-4C31-9830-E3E247A9396F}">
      <dsp:nvSpPr>
        <dsp:cNvPr id="0" name=""/>
        <dsp:cNvSpPr/>
      </dsp:nvSpPr>
      <dsp:spPr>
        <a:xfrm flipV="1">
          <a:off x="0" y="5629681"/>
          <a:ext cx="11353800" cy="8604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CB8A4-C86C-4336-9D1D-3A4D390458E8}">
      <dsp:nvSpPr>
        <dsp:cNvPr id="0" name=""/>
        <dsp:cNvSpPr/>
      </dsp:nvSpPr>
      <dsp:spPr>
        <a:xfrm>
          <a:off x="3286" y="165153"/>
          <a:ext cx="3203971" cy="12815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b="1" kern="1200" dirty="0" smtClean="0">
              <a:latin typeface="Times New Roman" pitchFamily="18" charset="0"/>
              <a:cs typeface="Times New Roman" pitchFamily="18" charset="0"/>
            </a:rPr>
            <a:t>Raportul privind prima înregistrare a împrumutului/ a obligațiunilor (cu excepția obligațiunilor de stat)</a:t>
          </a:r>
          <a:endParaRPr lang="en-US" sz="1400" kern="1200" dirty="0"/>
        </a:p>
      </dsp:txBody>
      <dsp:txXfrm>
        <a:off x="3286" y="165153"/>
        <a:ext cx="3203971" cy="1281588"/>
      </dsp:txXfrm>
    </dsp:sp>
    <dsp:sp modelId="{2A391E37-AE0D-4D27-9FF4-43B63A20ED66}">
      <dsp:nvSpPr>
        <dsp:cNvPr id="0" name=""/>
        <dsp:cNvSpPr/>
      </dsp:nvSpPr>
      <dsp:spPr>
        <a:xfrm>
          <a:off x="3286" y="1446741"/>
          <a:ext cx="3203971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600" kern="1200" dirty="0" smtClean="0">
              <a:latin typeface="Times New Roman" pitchFamily="18" charset="0"/>
              <a:cs typeface="Times New Roman" pitchFamily="18" charset="0"/>
            </a:rPr>
            <a:t>în termen de </a:t>
          </a:r>
          <a:r>
            <a:rPr lang="ro-RO" sz="1600" b="1" u="sng" kern="1200" dirty="0" smtClean="0">
              <a:latin typeface="Times New Roman" pitchFamily="18" charset="0"/>
              <a:cs typeface="Times New Roman" pitchFamily="18" charset="0"/>
            </a:rPr>
            <a:t>10 zile</a:t>
          </a:r>
          <a:r>
            <a:rPr lang="ro-RO" sz="1600" kern="1200" dirty="0" smtClean="0">
              <a:latin typeface="Times New Roman" pitchFamily="18" charset="0"/>
              <a:cs typeface="Times New Roman" pitchFamily="18" charset="0"/>
            </a:rPr>
            <a:t> de la contractare/ emisiunea publică, precum și copia contractului semnat între debitor și creditor în cazul împrumuturilor, conform anexei 1/ anexei 3 la Regulamentul privind raportarea datoriei sectorului public</a:t>
          </a:r>
          <a:endParaRPr lang="en-US" sz="16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</dsp:txBody>
      <dsp:txXfrm>
        <a:off x="3286" y="1446741"/>
        <a:ext cx="3203971" cy="2810880"/>
      </dsp:txXfrm>
    </dsp:sp>
    <dsp:sp modelId="{166E4545-05F7-4320-8801-36EC9AB02F50}">
      <dsp:nvSpPr>
        <dsp:cNvPr id="0" name=""/>
        <dsp:cNvSpPr/>
      </dsp:nvSpPr>
      <dsp:spPr>
        <a:xfrm>
          <a:off x="3655814" y="165153"/>
          <a:ext cx="3203971" cy="12815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b="1" kern="1200" dirty="0" smtClean="0">
              <a:latin typeface="Times New Roman" pitchFamily="18" charset="0"/>
              <a:cs typeface="Times New Roman" pitchFamily="18" charset="0"/>
            </a:rPr>
            <a:t>Raportul trimestrial privind debursările și deservirea datoriei</a:t>
          </a:r>
          <a:endParaRPr lang="en-US" sz="1400" kern="1200" dirty="0"/>
        </a:p>
      </dsp:txBody>
      <dsp:txXfrm>
        <a:off x="3655814" y="165153"/>
        <a:ext cx="3203971" cy="1281588"/>
      </dsp:txXfrm>
    </dsp:sp>
    <dsp:sp modelId="{FD90C371-E886-48CA-B678-6AFF5C0D9245}">
      <dsp:nvSpPr>
        <dsp:cNvPr id="0" name=""/>
        <dsp:cNvSpPr/>
      </dsp:nvSpPr>
      <dsp:spPr>
        <a:xfrm>
          <a:off x="3655814" y="1446741"/>
          <a:ext cx="3203971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600" kern="1200" dirty="0" smtClean="0">
              <a:latin typeface="Times New Roman" pitchFamily="18" charset="0"/>
              <a:cs typeface="Times New Roman" pitchFamily="18" charset="0"/>
            </a:rPr>
            <a:t>trimestrial, </a:t>
          </a:r>
          <a:r>
            <a:rPr lang="ro-RO" sz="1600" u="sng" kern="1200" dirty="0" err="1" smtClean="0">
              <a:latin typeface="Times New Roman" pitchFamily="18" charset="0"/>
              <a:cs typeface="Times New Roman" pitchFamily="18" charset="0"/>
            </a:rPr>
            <a:t>pînă</a:t>
          </a:r>
          <a:r>
            <a:rPr lang="ro-RO" sz="1600" u="sng" kern="1200" dirty="0" smtClean="0">
              <a:latin typeface="Times New Roman" pitchFamily="18" charset="0"/>
              <a:cs typeface="Times New Roman" pitchFamily="18" charset="0"/>
            </a:rPr>
            <a:t> la </a:t>
          </a:r>
          <a:r>
            <a:rPr lang="ro-RO" sz="1600" b="1" u="sng" kern="1200" dirty="0" smtClean="0">
              <a:latin typeface="Times New Roman" pitchFamily="18" charset="0"/>
              <a:cs typeface="Times New Roman" pitchFamily="18" charset="0"/>
            </a:rPr>
            <a:t>data de 25 a lunii</a:t>
          </a:r>
          <a:r>
            <a:rPr lang="ro-RO" sz="1600" kern="1200" dirty="0" smtClean="0">
              <a:latin typeface="Times New Roman" pitchFamily="18" charset="0"/>
              <a:cs typeface="Times New Roman" pitchFamily="18" charset="0"/>
            </a:rPr>
            <a:t> ce urmează după trimestrul de gestiune, conform anexei 2/ anexei 4 la Regulamentul privind raportarea datoriei sectorului public</a:t>
          </a:r>
          <a:endParaRPr lang="en-US" sz="1600" kern="1200" dirty="0"/>
        </a:p>
      </dsp:txBody>
      <dsp:txXfrm>
        <a:off x="3655814" y="1446741"/>
        <a:ext cx="3203971" cy="2810880"/>
      </dsp:txXfrm>
    </dsp:sp>
    <dsp:sp modelId="{71FE487F-4549-42A8-A3DB-0B2D2772E131}">
      <dsp:nvSpPr>
        <dsp:cNvPr id="0" name=""/>
        <dsp:cNvSpPr/>
      </dsp:nvSpPr>
      <dsp:spPr>
        <a:xfrm>
          <a:off x="7308342" y="165153"/>
          <a:ext cx="3203971" cy="12815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b="1" kern="1200" dirty="0" smtClean="0">
              <a:latin typeface="Times New Roman" pitchFamily="18" charset="0"/>
              <a:cs typeface="Times New Roman" pitchFamily="18" charset="0"/>
            </a:rPr>
            <a:t>L</a:t>
          </a:r>
          <a:r>
            <a:rPr lang="vi-VN" sz="1400" b="1" kern="1200" dirty="0" smtClean="0">
              <a:latin typeface="Times New Roman" pitchFamily="18" charset="0"/>
              <a:cs typeface="Times New Roman" pitchFamily="18" charset="0"/>
            </a:rPr>
            <a:t>ista întreprinderilor municipale</a:t>
          </a:r>
          <a:r>
            <a:rPr lang="vi-VN" sz="14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vi-VN" sz="1400" b="1" kern="1200" dirty="0" smtClean="0">
              <a:latin typeface="Times New Roman" pitchFamily="18" charset="0"/>
              <a:cs typeface="Times New Roman" pitchFamily="18" charset="0"/>
            </a:rPr>
            <a:t>societăţil</a:t>
          </a:r>
          <a:r>
            <a:rPr lang="ro-RO" sz="1400" b="1" kern="1200" dirty="0" smtClean="0">
              <a:latin typeface="Times New Roman" pitchFamily="18" charset="0"/>
              <a:cs typeface="Times New Roman" pitchFamily="18" charset="0"/>
            </a:rPr>
            <a:t>or</a:t>
          </a:r>
          <a:r>
            <a:rPr lang="vi-VN" sz="1400" b="1" kern="1200" dirty="0" smtClean="0">
              <a:latin typeface="Times New Roman" pitchFamily="18" charset="0"/>
              <a:cs typeface="Times New Roman" pitchFamily="18" charset="0"/>
            </a:rPr>
            <a:t> comerciale cu capital integral sau majoritar </a:t>
          </a:r>
          <a:r>
            <a:rPr lang="ro-RO" sz="1400" b="1" kern="1200" dirty="0" smtClean="0">
              <a:latin typeface="Times New Roman" pitchFamily="18" charset="0"/>
              <a:cs typeface="Times New Roman" pitchFamily="18" charset="0"/>
            </a:rPr>
            <a:t>municipal, </a:t>
          </a:r>
          <a:r>
            <a:rPr lang="vi-VN" sz="1400" b="1" kern="1200" dirty="0" smtClean="0">
              <a:latin typeface="Times New Roman" pitchFamily="18" charset="0"/>
              <a:cs typeface="Times New Roman" pitchFamily="18" charset="0"/>
            </a:rPr>
            <a:t>care au beneficiat de împrumuturi pe termen de un an și mai mare, cu indicarea datelor referitoare la soldul datoriei și denumirea creditorului</a:t>
          </a:r>
          <a:endParaRPr lang="en-US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08342" y="165153"/>
        <a:ext cx="3203971" cy="1281588"/>
      </dsp:txXfrm>
    </dsp:sp>
    <dsp:sp modelId="{7B956C8C-7E64-403E-AF1C-C7F5C3840191}">
      <dsp:nvSpPr>
        <dsp:cNvPr id="0" name=""/>
        <dsp:cNvSpPr/>
      </dsp:nvSpPr>
      <dsp:spPr>
        <a:xfrm>
          <a:off x="7308342" y="1446741"/>
          <a:ext cx="3203971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vi-VN" sz="1800" b="1" u="sng" kern="1200" dirty="0" smtClean="0">
              <a:latin typeface="Times New Roman" pitchFamily="18" charset="0"/>
              <a:cs typeface="Times New Roman" pitchFamily="18" charset="0"/>
            </a:rPr>
            <a:t>pînă la data de 25 </a:t>
          </a:r>
          <a:r>
            <a:rPr lang="vi-VN" sz="1800" kern="1200" dirty="0" smtClean="0">
              <a:latin typeface="Times New Roman" pitchFamily="18" charset="0"/>
              <a:cs typeface="Times New Roman" pitchFamily="18" charset="0"/>
            </a:rPr>
            <a:t>a lunii imediat următoare trimestrului de gestiune.</a:t>
          </a:r>
          <a:endParaRPr lang="en-US" sz="1800" kern="1200" dirty="0"/>
        </a:p>
      </dsp:txBody>
      <dsp:txXfrm>
        <a:off x="7308342" y="1446741"/>
        <a:ext cx="3203971" cy="281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/>
          <a:lstStyle>
            <a:lvl1pPr algn="l">
              <a:defRPr sz="11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260" y="2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/>
          <a:lstStyle>
            <a:lvl1pPr algn="r">
              <a:defRPr sz="1100"/>
            </a:lvl1pPr>
          </a:lstStyle>
          <a:p>
            <a:fld id="{FA75117F-1FD1-4CBA-8BAA-9D8635D2B577}" type="datetimeFigureOut">
              <a:rPr lang="ro-RO" smtClean="0"/>
              <a:pPr/>
              <a:t>06.12.2018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685808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 anchor="b"/>
          <a:lstStyle>
            <a:lvl1pPr algn="l">
              <a:defRPr sz="1100"/>
            </a:lvl1pPr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260" y="8685808"/>
            <a:ext cx="2972209" cy="458193"/>
          </a:xfrm>
          <a:prstGeom prst="rect">
            <a:avLst/>
          </a:prstGeom>
        </p:spPr>
        <p:txBody>
          <a:bodyPr vert="horz" lIns="84399" tIns="42200" rIns="84399" bIns="42200" rtlCol="0" anchor="b"/>
          <a:lstStyle>
            <a:lvl1pPr algn="r">
              <a:defRPr sz="1100"/>
            </a:lvl1pPr>
          </a:lstStyle>
          <a:p>
            <a:fld id="{BDCC75B5-44F7-49F7-AD7C-0CDCD092952F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56044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4" rIns="91430" bIns="45714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30" tIns="45714" rIns="91430" bIns="4571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5"/>
            <a:ext cx="2971800" cy="458787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8685215"/>
            <a:ext cx="2971800" cy="458787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 O T Ă R Î R 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Guvernul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Republicii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Moldova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privire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reglementarea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cadrului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instituţional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şi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mecanismului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de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coordonare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şi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management al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asistenţei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externe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nr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377  din  25.04.2018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definesc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cadrul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instituţional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aferent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asistenţei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mecanismul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coordonare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management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asistenţei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externe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31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Atragem </a:t>
            </a:r>
            <a:r>
              <a:rPr lang="ro-RO" dirty="0" err="1" smtClean="0"/>
              <a:t>atentia</a:t>
            </a:r>
            <a:r>
              <a:rPr lang="ro-RO" dirty="0" smtClean="0"/>
              <a:t> DVS la</a:t>
            </a:r>
            <a:r>
              <a:rPr lang="ro-RO" baseline="0" dirty="0" smtClean="0"/>
              <a:t> </a:t>
            </a:r>
            <a:r>
              <a:rPr lang="ro-RO" baseline="0" dirty="0" err="1" smtClean="0"/>
              <a:t>modificarile</a:t>
            </a:r>
            <a:r>
              <a:rPr lang="ro-RO" baseline="0" dirty="0" smtClean="0"/>
              <a:t> aprobate </a:t>
            </a:r>
            <a:r>
              <a:rPr lang="ro-RO" baseline="0" smtClean="0"/>
              <a:t>in anexa nr 9 la HG 1136</a:t>
            </a:r>
            <a:endParaRPr lang="ro-RO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28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</a:t>
            </a:r>
            <a:r>
              <a:rPr lang="ro-RO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vederea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asigură</a:t>
            </a:r>
            <a:r>
              <a:rPr lang="ro-RO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rii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transparenţ</a:t>
            </a:r>
            <a:r>
              <a:rPr lang="ro-R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decizional</a:t>
            </a:r>
            <a:r>
              <a:rPr lang="ro-R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în procesul de </a:t>
            </a:r>
            <a:r>
              <a:rPr lang="ro-R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gestionare</a:t>
            </a:r>
            <a:r>
              <a:rPr lang="ro-RO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datoriei locale</a:t>
            </a:r>
          </a:p>
          <a:p>
            <a:r>
              <a:rPr lang="ro-R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Elaborarea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</a:t>
            </a:r>
            <a:r>
              <a:rPr lang="ro-R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ului anual</a:t>
            </a:r>
            <a:r>
              <a:rPr lang="ro-RO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efectuează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o-R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perioada elaborării bugetului pe anul corespunzător si este o anexa la</a:t>
            </a:r>
            <a:r>
              <a:rPr lang="ro-RO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decizia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bugetar</a:t>
            </a:r>
            <a:r>
              <a:rPr lang="ro-RO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ă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pt-B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71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Conform prevederilor legii 419 , UAT</a:t>
            </a:r>
            <a:r>
              <a:rPr lang="ro-RO" baseline="0" dirty="0" smtClean="0"/>
              <a:t> </a:t>
            </a:r>
            <a:r>
              <a:rPr lang="ro-RO" baseline="0" dirty="0" err="1" smtClean="0"/>
              <a:t>urmeaza</a:t>
            </a:r>
            <a:r>
              <a:rPr lang="ro-RO" baseline="0" dirty="0" smtClean="0"/>
              <a:t> sa aprobe obiectivele politicii de administrare a datoriei UAT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8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-RO" sz="1200" dirty="0" smtClean="0"/>
              <a:t>În cazul în care o unitate administrativ-teritorială formează datorii cu termen expirat pentru împrumuturi, acesteia i se interzice contractarea oricărei datorii noi, cu </a:t>
            </a:r>
            <a:r>
              <a:rPr lang="ro-RO" sz="1200" dirty="0" err="1" smtClean="0"/>
              <a:t>excepţia</a:t>
            </a:r>
            <a:r>
              <a:rPr lang="ro-RO" sz="1200" dirty="0" smtClean="0"/>
              <a:t> contractării datoriei în scopul restructurării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60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44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4F56B-B12E-465A-AD1D-0FDE0116893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17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26F30D2-31F1-4418-A9D0-B8F9EBB46427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FBE25AC-37FB-466B-A956-A6C7C6978CE4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A422D36-9B03-4F1B-B486-1A5321709224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C99B9D0-8F09-4BFD-B6BC-5EFC5EC63F47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748A982-7A4D-48EF-A410-9C840462ECF1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608169"/>
            <a:ext cx="10515600" cy="1666357"/>
          </a:xfrm>
        </p:spPr>
        <p:txBody>
          <a:bodyPr>
            <a:noAutofit/>
          </a:bodyPr>
          <a:lstStyle/>
          <a:p>
            <a:r>
              <a:rPr lang="ro-RO" sz="2400" b="1" dirty="0"/>
              <a:t>PROCEDURA DE CONTRACTARE A DATORIEI/ACORDARE A GARANŢIILOR PENTRU ÎMPRUMUTURI DE CĂTRE AUTORITĂŢILE EXECUTIVE ALE UNITĂŢILOR </a:t>
            </a:r>
            <a:r>
              <a:rPr lang="ro-RO" sz="2400" b="1" dirty="0" smtClean="0"/>
              <a:t>ADMINISTRATIV-TERITORIALE ȘI RAPORTAREA ACESTOR DATORII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7106288"/>
              </p:ext>
            </p:extLst>
          </p:nvPr>
        </p:nvGraphicFramePr>
        <p:xfrm>
          <a:off x="304800" y="923925"/>
          <a:ext cx="11353800" cy="6124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/>
              <a:t>Datoria UAT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71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1056868"/>
          </a:xfrm>
        </p:spPr>
        <p:txBody>
          <a:bodyPr/>
          <a:lstStyle/>
          <a:p>
            <a:r>
              <a:rPr lang="ro-RO" sz="2400" dirty="0" smtClean="0"/>
              <a:t>Cerințele de raportare a datoriei contractate pe termen lung de către UAT</a:t>
            </a:r>
            <a:endParaRPr lang="en-US" sz="24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475774"/>
              </p:ext>
            </p:extLst>
          </p:nvPr>
        </p:nvGraphicFramePr>
        <p:xfrm>
          <a:off x="838200" y="1933575"/>
          <a:ext cx="10515600" cy="4422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smtClean="0"/>
              <a:t>Datoria UAT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12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754365"/>
          </a:xfrm>
        </p:spPr>
        <p:txBody>
          <a:bodyPr/>
          <a:lstStyle/>
          <a:p>
            <a:r>
              <a:rPr lang="ro-RO" sz="2000" dirty="0"/>
              <a:t/>
            </a:r>
            <a:br>
              <a:rPr lang="ro-RO" sz="2000" dirty="0"/>
            </a:br>
            <a:r>
              <a:rPr lang="ro-RO" sz="2400" dirty="0"/>
              <a:t>Cerințele de raportare a datoriei contractate pe termen lung de către UAT</a:t>
            </a:r>
            <a:br>
              <a:rPr lang="ro-RO" sz="2400" dirty="0"/>
            </a:br>
            <a:r>
              <a:rPr lang="en-US" sz="2000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ro-RO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838200" y="2163338"/>
            <a:ext cx="10515600" cy="3601842"/>
          </a:xfrm>
        </p:spPr>
        <p:txBody>
          <a:bodyPr/>
          <a:lstStyle/>
          <a:p>
            <a:pPr algn="just"/>
            <a:r>
              <a:rPr lang="vi-VN" sz="1600" b="1" u="sng" dirty="0">
                <a:latin typeface="Times New Roman" pitchFamily="18" charset="0"/>
                <a:cs typeface="Times New Roman" pitchFamily="18" charset="0"/>
              </a:rPr>
              <a:t>Răspunderea</a:t>
            </a:r>
            <a:r>
              <a:rPr lang="vi-VN" sz="1600" dirty="0">
                <a:latin typeface="Times New Roman" pitchFamily="18" charset="0"/>
                <a:cs typeface="Times New Roman" pitchFamily="18" charset="0"/>
              </a:rPr>
              <a:t> pentru prezentarea în termenele stabilite şi pentru veridicitatea datelor din informaţia necesară pentru monitorizarea datoriei sectorului public o poartă </a:t>
            </a:r>
            <a:r>
              <a:rPr lang="vi-VN" sz="1600" b="1" dirty="0">
                <a:latin typeface="Times New Roman" pitchFamily="18" charset="0"/>
                <a:cs typeface="Times New Roman" pitchFamily="18" charset="0"/>
              </a:rPr>
              <a:t>persoana cu funcţie de răspundere</a:t>
            </a:r>
            <a:r>
              <a:rPr lang="vi-VN" sz="1600" dirty="0">
                <a:latin typeface="Times New Roman" pitchFamily="18" charset="0"/>
                <a:cs typeface="Times New Roman" pitchFamily="18" charset="0"/>
              </a:rPr>
              <a:t>. Neîndeplinirea cerințelor privind raportarea informaţiei necesare pentru monitorizarea datoriei sectorului public </a:t>
            </a:r>
            <a:r>
              <a:rPr lang="vi-VN" sz="1600" b="1" dirty="0">
                <a:latin typeface="Times New Roman" pitchFamily="18" charset="0"/>
                <a:cs typeface="Times New Roman" pitchFamily="18" charset="0"/>
              </a:rPr>
              <a:t>se sancţionează</a:t>
            </a:r>
            <a:r>
              <a:rPr lang="vi-VN" sz="1600" dirty="0">
                <a:latin typeface="Times New Roman" pitchFamily="18" charset="0"/>
                <a:cs typeface="Times New Roman" pitchFamily="18" charset="0"/>
              </a:rPr>
              <a:t> în conformitate cu </a:t>
            </a:r>
            <a:r>
              <a:rPr lang="vi-VN" sz="1600" b="1" dirty="0">
                <a:latin typeface="Times New Roman" pitchFamily="18" charset="0"/>
                <a:cs typeface="Times New Roman" pitchFamily="18" charset="0"/>
              </a:rPr>
              <a:t>Codul contravențional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(Art. 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295</a:t>
            </a:r>
            <a:r>
              <a:rPr lang="it-IT" sz="16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402)</a:t>
            </a:r>
          </a:p>
          <a:p>
            <a:pPr algn="just">
              <a:spcBef>
                <a:spcPct val="0"/>
              </a:spcBef>
            </a:pP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În conformitate cu Codul Contravențional:</a:t>
            </a:r>
          </a:p>
          <a:p>
            <a:pPr algn="just">
              <a:spcBef>
                <a:spcPct val="0"/>
              </a:spcBef>
              <a:buFont typeface="Wingdings 2" pitchFamily="18" charset="2"/>
              <a:buNone/>
            </a:pPr>
            <a:endParaRPr lang="ro-RO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ct val="0"/>
              </a:spcBef>
              <a:buNone/>
            </a:pPr>
            <a:r>
              <a:rPr lang="it-IT" sz="1600" b="1" u="sng" dirty="0">
                <a:latin typeface="Times New Roman" pitchFamily="18" charset="0"/>
                <a:cs typeface="Times New Roman" pitchFamily="18" charset="0"/>
              </a:rPr>
              <a:t>Articolul 295</a:t>
            </a:r>
            <a:r>
              <a:rPr lang="it-IT" sz="1600" b="1" u="sng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it-IT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Încălcarea procedurii de raportare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a informaţiei necesare pentru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600" b="1" dirty="0">
                <a:latin typeface="Times New Roman" pitchFamily="18" charset="0"/>
                <a:cs typeface="Times New Roman" pitchFamily="18" charset="0"/>
              </a:rPr>
              <a:t>monitorizarea datoriei sectorului public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1600" dirty="0">
                <a:latin typeface="Times New Roman" pitchFamily="18" charset="0"/>
                <a:cs typeface="Times New Roman" pitchFamily="18" charset="0"/>
              </a:rPr>
              <a:t>Neîndeplinirea cerinţelor stabilite de Guvern privind raportarea informaţiei necesare pentru monitorizarea datoriei sectorului public, a obligaţiilor condiţionale ce rezultă din contractele de garanţie de stat şi a operaţiilor ce ţin de recreditarea de stat</a:t>
            </a: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1600" dirty="0">
                <a:latin typeface="Times New Roman" pitchFamily="18" charset="0"/>
                <a:cs typeface="Times New Roman" pitchFamily="18" charset="0"/>
              </a:rPr>
              <a:t>se sancţionează cu </a:t>
            </a:r>
            <a:r>
              <a:rPr lang="vi-VN" sz="1600" b="1" dirty="0">
                <a:latin typeface="Times New Roman" pitchFamily="18" charset="0"/>
                <a:cs typeface="Times New Roman" pitchFamily="18" charset="0"/>
              </a:rPr>
              <a:t>amendă de la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vi-VN" sz="1600" b="1" dirty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vi-VN" sz="1600" b="1" dirty="0">
                <a:latin typeface="Times New Roman" pitchFamily="18" charset="0"/>
                <a:cs typeface="Times New Roman" pitchFamily="18" charset="0"/>
              </a:rPr>
              <a:t> de unităţi convenţionale </a:t>
            </a:r>
            <a:r>
              <a:rPr lang="vi-VN" sz="1600" dirty="0">
                <a:latin typeface="Times New Roman" pitchFamily="18" charset="0"/>
                <a:cs typeface="Times New Roman" pitchFamily="18" charset="0"/>
              </a:rPr>
              <a:t>aplicată persoanei cu funcţie de răspundere.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6366" y="1307191"/>
            <a:ext cx="10327434" cy="711079"/>
          </a:xfrm>
        </p:spPr>
        <p:txBody>
          <a:bodyPr/>
          <a:lstStyle/>
          <a:p>
            <a:r>
              <a:rPr lang="ro-RO" sz="2800" b="1" dirty="0" smtClean="0">
                <a:latin typeface="Times New Roman" pitchFamily="18" charset="0"/>
                <a:cs typeface="Times New Roman" pitchFamily="18" charset="0"/>
              </a:rPr>
              <a:t>Recreditarea împrumuturilor APL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6365" y="2166551"/>
            <a:ext cx="10450287" cy="9061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o-RO" sz="2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ijloacele financiare necesare pentru </a:t>
            </a:r>
            <a:r>
              <a:rPr lang="ro-RO" sz="2000" b="1" i="1" dirty="0" smtClean="0">
                <a:latin typeface="Times New Roman" pitchFamily="18" charset="0"/>
                <a:cs typeface="Times New Roman" pitchFamily="18" charset="0"/>
              </a:rPr>
              <a:t>onorarea angajamentelor pe împrumuturile </a:t>
            </a:r>
            <a:r>
              <a:rPr lang="ro-RO" sz="2000" b="1" i="1" dirty="0" err="1" smtClean="0">
                <a:latin typeface="Times New Roman" pitchFamily="18" charset="0"/>
                <a:cs typeface="Times New Roman" pitchFamily="18" charset="0"/>
              </a:rPr>
              <a:t>recreditate</a:t>
            </a:r>
            <a:r>
              <a:rPr lang="ro-RO" sz="2000" b="1" i="1" dirty="0" smtClean="0">
                <a:latin typeface="Times New Roman" pitchFamily="18" charset="0"/>
                <a:cs typeface="Times New Roman" pitchFamily="18" charset="0"/>
              </a:rPr>
              <a:t> de stat în cadrul proiectelor investiționale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, pe anii 2019-2021, se calculează reieșind din prognoza cursului mediu anual oficial.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026366" y="3887793"/>
          <a:ext cx="10450286" cy="1336136"/>
        </p:xfrm>
        <a:graphic>
          <a:graphicData uri="http://schemas.openxmlformats.org/drawingml/2006/table">
            <a:tbl>
              <a:tblPr/>
              <a:tblGrid>
                <a:gridCol w="3740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6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6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66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0630">
                <a:tc rowSpan="2">
                  <a:txBody>
                    <a:bodyPr/>
                    <a:lstStyle/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x-none" sz="18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Indicatorii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Estimat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2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201</a:t>
                      </a:r>
                      <a:r>
                        <a:rPr lang="ro-RO" sz="18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ro-RO" sz="18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202</a:t>
                      </a:r>
                      <a:r>
                        <a:rPr lang="ro-RO" sz="18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630"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Dolar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SUA / MDL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630"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Euro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/ MDL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Заголовок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endParaRPr lang="en-US" sz="4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7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578759"/>
          </a:xfrm>
        </p:spPr>
        <p:txBody>
          <a:bodyPr/>
          <a:lstStyle/>
          <a:p>
            <a:r>
              <a:rPr lang="ro-RO" sz="2400" dirty="0" smtClean="0"/>
              <a:t>Înregistrarea în modulul BPS a proiectelor bugetelor locale (linia bugetară)</a:t>
            </a:r>
            <a:br>
              <a:rPr lang="ro-RO" sz="2400" dirty="0" smtClean="0"/>
            </a:br>
            <a:endParaRPr lang="ru-R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85950"/>
            <a:ext cx="10515600" cy="4470400"/>
          </a:xfrm>
        </p:spPr>
        <p:txBody>
          <a:bodyPr/>
          <a:lstStyle/>
          <a:p>
            <a:r>
              <a:rPr lang="ro-RO" sz="1800" b="1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Rambursarea sumei principale a împrumuturilor:</a:t>
            </a:r>
          </a:p>
          <a:p>
            <a:pPr>
              <a:buNone/>
            </a:pP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Sursa – 100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;</a:t>
            </a:r>
            <a:endParaRPr lang="ro-RO" sz="1800" dirty="0" smtClean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Codul economic –    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552120 </a:t>
            </a:r>
            <a:r>
              <a:rPr lang="en-US" sz="1800" dirty="0" err="1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pentru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împrumuturile primite de la instituțiile financiare;</a:t>
            </a:r>
            <a:endParaRPr lang="en-US" sz="1800" dirty="0" smtClean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1800" dirty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	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		</a:t>
            </a: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561120 pentru împrumuturile </a:t>
            </a:r>
            <a:r>
              <a:rPr lang="ro-RO" sz="1800" dirty="0" err="1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recreditate</a:t>
            </a: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bugetului local de nivelul II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;</a:t>
            </a:r>
            <a:endParaRPr lang="ro-RO" sz="1800" dirty="0" smtClean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o-RO" sz="180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                                561220 </a:t>
            </a: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pentru împrumuturile </a:t>
            </a:r>
            <a:r>
              <a:rPr lang="ro-RO" sz="1800" dirty="0" err="1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recreditate</a:t>
            </a: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bugetului local de nivelul I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.</a:t>
            </a:r>
            <a:endParaRPr lang="ro-RO" sz="1800" dirty="0" smtClean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  <a:p>
            <a:r>
              <a:rPr lang="ro-RO" sz="1800" b="1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Rambursarea dobânzilor pe împrumuturi:</a:t>
            </a:r>
          </a:p>
          <a:p>
            <a:pPr>
              <a:buNone/>
            </a:pP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Funcția – 0171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;</a:t>
            </a:r>
            <a:endParaRPr lang="ro-RO" sz="1800" dirty="0" smtClean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Subprogram – 1703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;</a:t>
            </a:r>
            <a:endParaRPr lang="ro-RO" sz="1800" dirty="0" smtClean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Activitate – 00057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;</a:t>
            </a:r>
            <a:endParaRPr lang="ro-RO" sz="1800" dirty="0" smtClean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Codul economic –  242700 dobânzi pe împrumuturile acordate de instituțiile financiare,</a:t>
            </a:r>
          </a:p>
          <a:p>
            <a:pPr>
              <a:buNone/>
            </a:pP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			242900 </a:t>
            </a:r>
            <a:r>
              <a:rPr lang="ro-RO" sz="1800" dirty="0" err="1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dob</a:t>
            </a:r>
            <a:r>
              <a:rPr lang="ro-MD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â</a:t>
            </a:r>
            <a:r>
              <a:rPr lang="ro-RO" sz="1800" dirty="0" err="1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nzi</a:t>
            </a: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pe alte împrumuturi interne</a:t>
            </a:r>
            <a:r>
              <a:rPr lang="en-US" sz="1800" dirty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;</a:t>
            </a:r>
            <a:endParaRPr lang="ro-RO" sz="1800" dirty="0" smtClean="0">
              <a:latin typeface="Times New Roman" panose="02020603050405020304" pitchFamily="18" charset="0"/>
              <a:ea typeface="Lato" panose="020F0502020204030203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                            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 243200 dobânzi achitate pentru împrumuturile contractate de la bugete de alt</a:t>
            </a:r>
            <a:r>
              <a:rPr lang="en-US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nivel.</a:t>
            </a:r>
          </a:p>
          <a:p>
            <a:pPr>
              <a:buNone/>
            </a:pPr>
            <a:r>
              <a:rPr lang="ro-RO" sz="1800" dirty="0" smtClean="0">
                <a:latin typeface="Times New Roman" panose="02020603050405020304" pitchFamily="18" charset="0"/>
                <a:ea typeface="Lato" panose="020F0502020204030203" pitchFamily="34" charset="0"/>
                <a:cs typeface="Times New Roman" panose="02020603050405020304" pitchFamily="18" charset="0"/>
              </a:rPr>
              <a:t>                               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48935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943100"/>
            <a:ext cx="10515600" cy="3438525"/>
          </a:xfrm>
        </p:spPr>
        <p:txBody>
          <a:bodyPr/>
          <a:lstStyle/>
          <a:p>
            <a:pPr algn="ctr">
              <a:buNone/>
            </a:pPr>
            <a:r>
              <a:rPr lang="ro-RO" sz="6000" dirty="0" smtClean="0"/>
              <a:t>Întrebări/Sugestii</a:t>
            </a:r>
          </a:p>
          <a:p>
            <a:pPr>
              <a:lnSpc>
                <a:spcPct val="150000"/>
              </a:lnSpc>
              <a:buNone/>
            </a:pPr>
            <a:r>
              <a:rPr lang="ro-RO" sz="2400" dirty="0" err="1" smtClean="0"/>
              <a:t>Sectia</a:t>
            </a:r>
            <a:r>
              <a:rPr lang="ro-RO" sz="2400" dirty="0" smtClean="0"/>
              <a:t> angajamente interne – 022 262794, 022 262814, 022 262820</a:t>
            </a:r>
          </a:p>
          <a:p>
            <a:pPr>
              <a:lnSpc>
                <a:spcPct val="150000"/>
              </a:lnSpc>
              <a:buNone/>
            </a:pPr>
            <a:r>
              <a:rPr lang="ro-RO" sz="2400" dirty="0" smtClean="0"/>
              <a:t>Secția datorie externă – 022 262696, 022 262685</a:t>
            </a:r>
          </a:p>
          <a:p>
            <a:pPr>
              <a:lnSpc>
                <a:spcPct val="150000"/>
              </a:lnSpc>
              <a:buNone/>
            </a:pPr>
            <a:r>
              <a:rPr lang="ro-RO" sz="2400" dirty="0" smtClean="0"/>
              <a:t>Secția recreditare – 022 262780, 022 262805, 022 262768</a:t>
            </a:r>
          </a:p>
          <a:p>
            <a:pPr>
              <a:lnSpc>
                <a:spcPct val="150000"/>
              </a:lnSpc>
              <a:buNone/>
            </a:pPr>
            <a:r>
              <a:rPr lang="ro-RO" sz="2400" dirty="0" smtClean="0"/>
              <a:t>Serviciul analiză și risc – 022 262693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48840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o-RO" sz="7200" dirty="0" smtClean="0"/>
              <a:t>VĂ MULȚUMIM !</a:t>
            </a:r>
            <a:endParaRPr lang="ru-RU" sz="7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70987"/>
            <a:ext cx="10515600" cy="904381"/>
          </a:xfrm>
        </p:spPr>
        <p:txBody>
          <a:bodyPr/>
          <a:lstStyle/>
          <a:p>
            <a:r>
              <a:rPr lang="ro-RO" sz="2200" dirty="0" smtClean="0"/>
              <a:t>Cadrul normativ care reglementează contractarea datoriei/acordarea garanțiilor pentru împrumuturi de către autoritățile executive ale </a:t>
            </a:r>
            <a:r>
              <a:rPr lang="en-US" sz="2200" dirty="0" smtClean="0"/>
              <a:t>UAT </a:t>
            </a:r>
            <a:r>
              <a:rPr lang="ro-RO" sz="2200" dirty="0" smtClean="0"/>
              <a:t>și raportarea acestora</a:t>
            </a:r>
            <a:endParaRPr lang="en-US" sz="2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/>
              <a:t>Datoria UAT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548316"/>
              </p:ext>
            </p:extLst>
          </p:nvPr>
        </p:nvGraphicFramePr>
        <p:xfrm>
          <a:off x="838200" y="2826328"/>
          <a:ext cx="10515600" cy="3316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8083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2400" b="1" dirty="0"/>
              <a:t>Instrumentele generatoare de datorie a unităților administrativ teritoriale</a:t>
            </a:r>
            <a:endParaRPr lang="en-US" sz="24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466832"/>
              </p:ext>
            </p:extLst>
          </p:nvPr>
        </p:nvGraphicFramePr>
        <p:xfrm>
          <a:off x="838200" y="1952625"/>
          <a:ext cx="10515600" cy="2524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/>
              <a:t>Datoria UAT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6935" y="3656492"/>
            <a:ext cx="10515600" cy="2689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Autorităţile </a:t>
            </a:r>
            <a:r>
              <a:rPr lang="en-US" sz="1400" dirty="0"/>
              <a:t>executive, în baza deciziilor autorităţilor reprezentative </a:t>
            </a:r>
            <a:r>
              <a:rPr lang="en-US" sz="1400" dirty="0" err="1"/>
              <a:t>şi</a:t>
            </a:r>
            <a:r>
              <a:rPr lang="en-US" sz="1400" dirty="0"/>
              <a:t> deliberative respective, au dreptul</a:t>
            </a:r>
            <a:r>
              <a:rPr lang="en-US" sz="1400" dirty="0" smtClean="0"/>
              <a:t>:</a:t>
            </a:r>
            <a:endParaRPr lang="x-none" sz="1400" dirty="0" smtClean="0"/>
          </a:p>
          <a:p>
            <a:endParaRPr lang="x-none" sz="1400" dirty="0" smtClean="0"/>
          </a:p>
          <a:p>
            <a:pPr algn="just"/>
            <a:r>
              <a:rPr lang="en-US" sz="1400" dirty="0" smtClean="0"/>
              <a:t>a</a:t>
            </a:r>
            <a:r>
              <a:rPr lang="en-US" sz="1400" dirty="0"/>
              <a:t>) să contracteze, pentru investiții capitale, împrumuturi interne pe termen scurt </a:t>
            </a:r>
            <a:r>
              <a:rPr lang="en-US" sz="1400" dirty="0" err="1"/>
              <a:t>şi</a:t>
            </a:r>
            <a:r>
              <a:rPr lang="en-US" sz="1400" dirty="0"/>
              <a:t> pe termen lung de la instituţiile financiare </a:t>
            </a:r>
            <a:r>
              <a:rPr lang="en-US" sz="1400" dirty="0" err="1"/>
              <a:t>şi</a:t>
            </a:r>
            <a:r>
              <a:rPr lang="en-US" sz="1400" dirty="0"/>
              <a:t> de la </a:t>
            </a:r>
            <a:r>
              <a:rPr lang="en-US" sz="1400" dirty="0" err="1"/>
              <a:t>alţi</a:t>
            </a:r>
            <a:r>
              <a:rPr lang="en-US" sz="1400" dirty="0"/>
              <a:t> creditori din ţară </a:t>
            </a:r>
            <a:r>
              <a:rPr lang="en-US" sz="1400" dirty="0" err="1"/>
              <a:t>şi</a:t>
            </a:r>
            <a:r>
              <a:rPr lang="en-US" sz="1400" dirty="0"/>
              <a:t> împrumuturi externe pe termen lung de la instituţiile financiare internaţionale;</a:t>
            </a:r>
          </a:p>
          <a:p>
            <a:r>
              <a:rPr lang="en-US" sz="1400" dirty="0"/>
              <a:t>    </a:t>
            </a:r>
            <a:endParaRPr lang="x-none" sz="1400" dirty="0" smtClean="0"/>
          </a:p>
          <a:p>
            <a:pPr algn="just"/>
            <a:r>
              <a:rPr lang="en-US" sz="1400" dirty="0" smtClean="0"/>
              <a:t>b</a:t>
            </a:r>
            <a:r>
              <a:rPr lang="en-US" sz="1400" dirty="0"/>
              <a:t>) să acorde, în limita veniturilor proprii, întreprinderilor municipale </a:t>
            </a:r>
            <a:r>
              <a:rPr lang="en-US" sz="1400" dirty="0" err="1"/>
              <a:t>şi</a:t>
            </a:r>
            <a:r>
              <a:rPr lang="en-US" sz="1400" dirty="0"/>
              <a:t> societăţilor comerciale cu capital integral </a:t>
            </a:r>
            <a:r>
              <a:rPr lang="en-US" sz="1400" dirty="0" err="1"/>
              <a:t>sau</a:t>
            </a:r>
            <a:r>
              <a:rPr lang="en-US" sz="1400" dirty="0"/>
              <a:t> majoritar municipal, pentru investiții capitale, </a:t>
            </a:r>
            <a:r>
              <a:rPr lang="en-US" sz="1400" b="1" dirty="0"/>
              <a:t>garanţii</a:t>
            </a:r>
            <a:r>
              <a:rPr lang="en-US" sz="1400" dirty="0"/>
              <a:t> pentru împrumuturi interne de la instituţiile financiare </a:t>
            </a:r>
            <a:r>
              <a:rPr lang="en-US" sz="1400" dirty="0" err="1"/>
              <a:t>şi</a:t>
            </a:r>
            <a:r>
              <a:rPr lang="en-US" sz="1400" dirty="0"/>
              <a:t> de la </a:t>
            </a:r>
            <a:r>
              <a:rPr lang="en-US" sz="1400" dirty="0" err="1"/>
              <a:t>alţi</a:t>
            </a:r>
            <a:r>
              <a:rPr lang="en-US" sz="1400" dirty="0"/>
              <a:t> creditori din ţară </a:t>
            </a:r>
            <a:r>
              <a:rPr lang="en-US" sz="1400" dirty="0" err="1"/>
              <a:t>şi</a:t>
            </a:r>
            <a:r>
              <a:rPr lang="en-US" sz="1400" dirty="0"/>
              <a:t> pentru împrumuturi externe de la instituţiile financiare internaţionale;</a:t>
            </a:r>
          </a:p>
          <a:p>
            <a:r>
              <a:rPr lang="en-US" sz="1400" dirty="0"/>
              <a:t>   </a:t>
            </a:r>
            <a:endParaRPr lang="x-none" sz="1400" dirty="0" smtClean="0"/>
          </a:p>
          <a:p>
            <a:pPr algn="just"/>
            <a:r>
              <a:rPr lang="en-US" sz="1400" dirty="0" smtClean="0"/>
              <a:t> </a:t>
            </a:r>
            <a:r>
              <a:rPr lang="en-US" sz="1400" dirty="0"/>
              <a:t>c) să contracteze datorie pe termen lung pentru refinanţarea datoriei pe termen lung contractate anterior, în conformitate cu art. 45 alin. (1) lit. b) din Legea </a:t>
            </a:r>
            <a:r>
              <a:rPr lang="en-US" sz="1400" dirty="0" err="1"/>
              <a:t>nr</a:t>
            </a:r>
            <a:r>
              <a:rPr lang="en-US" sz="1400" dirty="0"/>
              <a:t>. 419-XVI din 22 decembrie 2006 cu privire la datoria sectorului public, garanţiile de stat </a:t>
            </a:r>
            <a:r>
              <a:rPr lang="en-US" sz="1400" dirty="0" err="1"/>
              <a:t>şi</a:t>
            </a:r>
            <a:r>
              <a:rPr lang="en-US" sz="1400" dirty="0"/>
              <a:t> recreditarea de stat.</a:t>
            </a:r>
          </a:p>
        </p:txBody>
      </p:sp>
    </p:spTree>
    <p:extLst>
      <p:ext uri="{BB962C8B-B14F-4D97-AF65-F5344CB8AC3E}">
        <p14:creationId xmlns:p14="http://schemas.microsoft.com/office/powerpoint/2010/main" val="128848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1045716"/>
          </a:xfrm>
        </p:spPr>
        <p:txBody>
          <a:bodyPr/>
          <a:lstStyle/>
          <a:p>
            <a:r>
              <a:rPr lang="ro-RO" sz="1400" dirty="0" smtClean="0"/>
              <a:t/>
            </a:r>
            <a:br>
              <a:rPr lang="ro-RO" sz="1400" dirty="0" smtClean="0"/>
            </a:br>
            <a:r>
              <a:rPr lang="ro-RO" sz="2400" dirty="0" smtClean="0"/>
              <a:t>Inițierea procesului de contractare a datoriei de către UAT</a:t>
            </a:r>
            <a:endParaRPr lang="en-US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924186"/>
              </p:ext>
            </p:extLst>
          </p:nvPr>
        </p:nvGraphicFramePr>
        <p:xfrm>
          <a:off x="702527" y="2352907"/>
          <a:ext cx="10651273" cy="3702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/>
              <a:t>Datoria UAT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18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626383"/>
          </a:xfrm>
        </p:spPr>
        <p:txBody>
          <a:bodyPr/>
          <a:lstStyle/>
          <a:p>
            <a:r>
              <a:rPr lang="ro-RO" sz="2400" dirty="0">
                <a:cs typeface="Times New Roman" pitchFamily="18" charset="0"/>
              </a:rPr>
              <a:t>Contractarea împrumuturilor de către UAT:</a:t>
            </a:r>
            <a:endParaRPr lang="en-US" sz="24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792269"/>
              </p:ext>
            </p:extLst>
          </p:nvPr>
        </p:nvGraphicFramePr>
        <p:xfrm>
          <a:off x="457201" y="1933576"/>
          <a:ext cx="11229974" cy="4000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/>
              <a:t>Datoria UAT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25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950817"/>
          </a:xfrm>
        </p:spPr>
        <p:txBody>
          <a:bodyPr/>
          <a:lstStyle/>
          <a:p>
            <a:pPr algn="l"/>
            <a:r>
              <a:rPr lang="ro-RO" sz="1600" b="1" dirty="0"/>
              <a:t>PROCEDURA DE CONTRACTARE A DATORIEI/ACORDARE </a:t>
            </a:r>
            <a:r>
              <a:rPr lang="ro-RO" sz="1600" b="1" dirty="0" smtClean="0"/>
              <a:t>A GARANŢIILOR </a:t>
            </a:r>
            <a:r>
              <a:rPr lang="ro-RO" sz="1600" b="1" dirty="0"/>
              <a:t>PENTRU ÎMPRUMUTURI DE CĂTRE </a:t>
            </a:r>
            <a:r>
              <a:rPr lang="ro-RO" sz="1600" b="1" dirty="0" smtClean="0"/>
              <a:t>AUTORITĂŢILE EXECUTIVE </a:t>
            </a:r>
            <a:r>
              <a:rPr lang="ro-RO" sz="1600" b="1" dirty="0"/>
              <a:t>ALE UNITĂŢILOR </a:t>
            </a:r>
            <a:r>
              <a:rPr lang="ro-RO" sz="1600" b="1" dirty="0" smtClean="0"/>
              <a:t>ADMINISTRATIV-TERITORIALE (AUTORIZAREA ȘI CONTRACTAREA DATORIEI)</a:t>
            </a:r>
            <a:endParaRPr lang="en-US" sz="1600" b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0637686"/>
              </p:ext>
            </p:extLst>
          </p:nvPr>
        </p:nvGraphicFramePr>
        <p:xfrm>
          <a:off x="838199" y="2258008"/>
          <a:ext cx="10658707" cy="4276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/>
              <a:t>Datoria UAT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63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822692"/>
          </a:xfrm>
        </p:spPr>
        <p:txBody>
          <a:bodyPr/>
          <a:lstStyle/>
          <a:p>
            <a:r>
              <a:rPr lang="ro-RO" sz="2000" dirty="0" smtClean="0"/>
              <a:t>Lista documentelor, care se anexează la cerere de solicitare a autorizării contractării datoriei de către UAT</a:t>
            </a:r>
            <a:br>
              <a:rPr lang="ro-RO" sz="2000" dirty="0" smtClean="0"/>
            </a:br>
            <a:r>
              <a:rPr lang="ro-RO" sz="2000" dirty="0"/>
              <a:t/>
            </a:r>
            <a:br>
              <a:rPr lang="ro-RO" sz="2000" dirty="0"/>
            </a:b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/>
              <a:t>Datoria UAT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7DFA-556C-482B-9D98-FE38609E1DBB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8200" y="2129884"/>
            <a:ext cx="10515600" cy="3724506"/>
          </a:xfrm>
        </p:spPr>
        <p:txBody>
          <a:bodyPr/>
          <a:lstStyle/>
          <a:p>
            <a:pPr algn="just"/>
            <a:r>
              <a:rPr lang="ro-RO" sz="1400" dirty="0"/>
              <a:t>proiectul contractului de împrumut/contractului de </a:t>
            </a:r>
            <a:r>
              <a:rPr lang="ro-RO" sz="1400" dirty="0" smtClean="0"/>
              <a:t>garanție/contractului </a:t>
            </a:r>
            <a:r>
              <a:rPr lang="ro-RO" sz="1400" dirty="0"/>
              <a:t>privind plasarea pe </a:t>
            </a:r>
            <a:r>
              <a:rPr lang="ro-RO" sz="1400" dirty="0" smtClean="0"/>
              <a:t>piețele </a:t>
            </a:r>
            <a:r>
              <a:rPr lang="ro-RO" sz="1400" dirty="0"/>
              <a:t>financiare externe şi interne a valorilor </a:t>
            </a:r>
            <a:r>
              <a:rPr lang="ro-RO" sz="1400" dirty="0" smtClean="0"/>
              <a:t>mobiliare; </a:t>
            </a:r>
            <a:endParaRPr lang="en-US" sz="1400" dirty="0"/>
          </a:p>
          <a:p>
            <a:pPr algn="just"/>
            <a:r>
              <a:rPr lang="ro-RO" sz="1400" dirty="0" smtClean="0"/>
              <a:t>Programul </a:t>
            </a:r>
            <a:r>
              <a:rPr lang="ro-RO" sz="1400" dirty="0"/>
              <a:t>anual al împrumuturilor, obiectivele politicii de administrare a datoriei </a:t>
            </a:r>
            <a:r>
              <a:rPr lang="ro-RO" sz="1400" dirty="0" smtClean="0"/>
              <a:t>unității </a:t>
            </a:r>
            <a:r>
              <a:rPr lang="ro-RO" sz="1400" dirty="0"/>
              <a:t>administrativ-teritoriale, precum și informația privind plafoanele datoriilor interne şi externe şi ale </a:t>
            </a:r>
            <a:r>
              <a:rPr lang="ro-RO" sz="1400" dirty="0" smtClean="0"/>
              <a:t>garanțiilor </a:t>
            </a:r>
            <a:r>
              <a:rPr lang="ro-RO" sz="1400" dirty="0"/>
              <a:t>acordate stabilite în bugetul anual al </a:t>
            </a:r>
            <a:r>
              <a:rPr lang="ro-RO" sz="1400" dirty="0" smtClean="0"/>
              <a:t>unității </a:t>
            </a:r>
            <a:r>
              <a:rPr lang="ro-RO" sz="1400" dirty="0"/>
              <a:t>administrativ-teritoriale;</a:t>
            </a:r>
            <a:endParaRPr lang="en-US" sz="1400" dirty="0"/>
          </a:p>
          <a:p>
            <a:pPr algn="just"/>
            <a:r>
              <a:rPr lang="ro-RO" sz="1400" dirty="0"/>
              <a:t>informația privind datoriile existente, precum și situațiile financiare ale întreprinderilor municipale </a:t>
            </a:r>
            <a:r>
              <a:rPr lang="ro-RO" sz="1400" dirty="0" err="1"/>
              <a:t>şi</a:t>
            </a:r>
            <a:r>
              <a:rPr lang="ro-RO" sz="1400" dirty="0"/>
              <a:t>/sau </a:t>
            </a:r>
            <a:r>
              <a:rPr lang="ro-RO" sz="1400" dirty="0" smtClean="0"/>
              <a:t>societăților </a:t>
            </a:r>
            <a:r>
              <a:rPr lang="ro-RO" sz="1400" dirty="0"/>
              <a:t>comerciale cu capital integral sau majoritar municipal pentru ultima perioada de raportare, în cazul solicitării garanției pentru acestea;</a:t>
            </a:r>
            <a:endParaRPr lang="en-US" sz="1400" dirty="0"/>
          </a:p>
          <a:p>
            <a:pPr algn="just"/>
            <a:r>
              <a:rPr lang="ro-RO" sz="1400" dirty="0"/>
              <a:t>situația privind deservirea datoriei publice a unității administrativ-teritoriale pentru ultimii 3 ani anteriori anului în care se solicită autorizarea contractării şi/sau garantării împrumutului, precum și estimativ, la data prezentării cererii, pentru perioada împrumutului solicitat, cu calcularea indicatorilor prevăzuți în articolul 15, alin.(4) din Legea nr.397-XV din 16 octombrie 2003 privind finanțele publice locale, conform anexei nr</a:t>
            </a:r>
            <a:r>
              <a:rPr lang="ro-RO" sz="1400" dirty="0" smtClean="0"/>
              <a:t>. 2 </a:t>
            </a:r>
            <a:r>
              <a:rPr lang="ro-RO" sz="1400" dirty="0"/>
              <a:t>la prezentul Regulament;</a:t>
            </a:r>
            <a:endParaRPr lang="en-US" sz="1400" dirty="0"/>
          </a:p>
          <a:p>
            <a:pPr algn="just"/>
            <a:r>
              <a:rPr lang="ro-RO" sz="1400" dirty="0" smtClean="0"/>
              <a:t>declarația </a:t>
            </a:r>
            <a:r>
              <a:rPr lang="ro-RO" sz="1400" dirty="0"/>
              <a:t>pe propria răspundere a solicitantului privind </a:t>
            </a:r>
            <a:r>
              <a:rPr lang="ro-RO" sz="1400" dirty="0" smtClean="0"/>
              <a:t>situația </a:t>
            </a:r>
            <a:r>
              <a:rPr lang="ro-RO" sz="1400" dirty="0"/>
              <a:t>altor datorii active contractate </a:t>
            </a:r>
            <a:r>
              <a:rPr lang="ro-RO" sz="1400" dirty="0" err="1"/>
              <a:t>şi</a:t>
            </a:r>
            <a:r>
              <a:rPr lang="ro-RO" sz="1400" dirty="0"/>
              <a:t>/sau garantate, inclusiv cele cu termen expirat, la care se anexează certificatele eliberate de către creditori prin care se confirmă suma datoriilor active ale unităților administrativ-teritoriale, inclusiv cele cu termen </a:t>
            </a:r>
            <a:r>
              <a:rPr lang="ro-RO" sz="1400" dirty="0" smtClean="0"/>
              <a:t>expirat;</a:t>
            </a:r>
            <a:endParaRPr lang="en-US" sz="1400" dirty="0"/>
          </a:p>
          <a:p>
            <a:pPr algn="just"/>
            <a:r>
              <a:rPr lang="ro-RO" sz="1400" dirty="0"/>
              <a:t>extrasele din programele de dezvoltare anuale și multianuale, în care se face referire la proiectul preconizat a fi finanțat din contul surselor </a:t>
            </a:r>
            <a:r>
              <a:rPr lang="ro-RO" sz="1400" dirty="0" smtClean="0"/>
              <a:t>atrase.</a:t>
            </a:r>
            <a:endParaRPr lang="en-US" sz="1400" dirty="0"/>
          </a:p>
          <a:p>
            <a:pPr algn="just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241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/>
              <a:t>Datoria UAT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2D36-9B03-4F1B-B486-1A5321709224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523" y="1316737"/>
            <a:ext cx="6754953" cy="1060703"/>
          </a:xfrm>
          <a:prstGeom prst="rect">
            <a:avLst/>
          </a:prstGeom>
        </p:spPr>
      </p:pic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6727494"/>
              </p:ext>
            </p:extLst>
          </p:nvPr>
        </p:nvGraphicFramePr>
        <p:xfrm>
          <a:off x="651782" y="2572512"/>
          <a:ext cx="11100664" cy="34381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2286">
                  <a:extLst>
                    <a:ext uri="{9D8B030D-6E8A-4147-A177-3AD203B41FA5}">
                      <a16:colId xmlns:a16="http://schemas.microsoft.com/office/drawing/2014/main" val="2368130553"/>
                    </a:ext>
                  </a:extLst>
                </a:gridCol>
                <a:gridCol w="1206930">
                  <a:extLst>
                    <a:ext uri="{9D8B030D-6E8A-4147-A177-3AD203B41FA5}">
                      <a16:colId xmlns:a16="http://schemas.microsoft.com/office/drawing/2014/main" val="1004261866"/>
                    </a:ext>
                  </a:extLst>
                </a:gridCol>
                <a:gridCol w="1334493">
                  <a:extLst>
                    <a:ext uri="{9D8B030D-6E8A-4147-A177-3AD203B41FA5}">
                      <a16:colId xmlns:a16="http://schemas.microsoft.com/office/drawing/2014/main" val="56865357"/>
                    </a:ext>
                  </a:extLst>
                </a:gridCol>
                <a:gridCol w="1403179">
                  <a:extLst>
                    <a:ext uri="{9D8B030D-6E8A-4147-A177-3AD203B41FA5}">
                      <a16:colId xmlns:a16="http://schemas.microsoft.com/office/drawing/2014/main" val="2532587664"/>
                    </a:ext>
                  </a:extLst>
                </a:gridCol>
                <a:gridCol w="1383555">
                  <a:extLst>
                    <a:ext uri="{9D8B030D-6E8A-4147-A177-3AD203B41FA5}">
                      <a16:colId xmlns:a16="http://schemas.microsoft.com/office/drawing/2014/main" val="3447884396"/>
                    </a:ext>
                  </a:extLst>
                </a:gridCol>
                <a:gridCol w="1305055">
                  <a:extLst>
                    <a:ext uri="{9D8B030D-6E8A-4147-A177-3AD203B41FA5}">
                      <a16:colId xmlns:a16="http://schemas.microsoft.com/office/drawing/2014/main" val="3641644154"/>
                    </a:ext>
                  </a:extLst>
                </a:gridCol>
                <a:gridCol w="1511116">
                  <a:extLst>
                    <a:ext uri="{9D8B030D-6E8A-4147-A177-3AD203B41FA5}">
                      <a16:colId xmlns:a16="http://schemas.microsoft.com/office/drawing/2014/main" val="3421356300"/>
                    </a:ext>
                  </a:extLst>
                </a:gridCol>
                <a:gridCol w="1393367">
                  <a:extLst>
                    <a:ext uri="{9D8B030D-6E8A-4147-A177-3AD203B41FA5}">
                      <a16:colId xmlns:a16="http://schemas.microsoft.com/office/drawing/2014/main" val="3968998540"/>
                    </a:ext>
                  </a:extLst>
                </a:gridCol>
                <a:gridCol w="1010683">
                  <a:extLst>
                    <a:ext uri="{9D8B030D-6E8A-4147-A177-3AD203B41FA5}">
                      <a16:colId xmlns:a16="http://schemas.microsoft.com/office/drawing/2014/main" val="3901224667"/>
                    </a:ext>
                  </a:extLst>
                </a:gridCol>
              </a:tblGrid>
              <a:tr h="29510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Nr.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Denumirea creditorului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Destinația împrumutului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Suma împrumutului (unități)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Moneda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împrumutului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Condiții de creditare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68021"/>
                  </a:ext>
                </a:extLst>
              </a:tr>
              <a:tr h="9373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Valorificarea împrumutului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(perioada)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Data scadenței împrumutului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Anul începerii rambursării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Rata </a:t>
                      </a:r>
                      <a:r>
                        <a:rPr lang="ro-RO" sz="1600" dirty="0" err="1">
                          <a:effectLst/>
                        </a:rPr>
                        <a:t>dobînzii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 anchor="ctr"/>
                </a:tc>
                <a:extLst>
                  <a:ext uri="{0D108BD9-81ED-4DB2-BD59-A6C34878D82A}">
                    <a16:rowId xmlns:a16="http://schemas.microsoft.com/office/drawing/2014/main" val="484700020"/>
                  </a:ext>
                </a:extLst>
              </a:tr>
              <a:tr h="693258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r>
                        <a:rPr lang="ro-RO" sz="1800" dirty="0" smtClean="0">
                          <a:effectLst/>
                        </a:rPr>
                        <a:t>Împrumuturi </a:t>
                      </a:r>
                      <a:r>
                        <a:rPr lang="ro-RO" sz="1800" dirty="0">
                          <a:effectLst/>
                        </a:rPr>
                        <a:t>interne/ externe contractate în trecut și care sunt în vigoare la situația din 1 ianuarie </a:t>
                      </a:r>
                      <a:r>
                        <a:rPr lang="ro-RO" sz="1800" dirty="0" smtClean="0">
                          <a:effectLst/>
                        </a:rPr>
                        <a:t>201</a:t>
                      </a:r>
                      <a:r>
                        <a:rPr lang="en-US" sz="1800" dirty="0" smtClean="0">
                          <a:effectLst/>
                        </a:rPr>
                        <a:t>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116179"/>
                  </a:ext>
                </a:extLst>
              </a:tr>
              <a:tr h="295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1.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extLst>
                  <a:ext uri="{0D108BD9-81ED-4DB2-BD59-A6C34878D82A}">
                    <a16:rowId xmlns:a16="http://schemas.microsoft.com/office/drawing/2014/main" val="2705309260"/>
                  </a:ext>
                </a:extLst>
              </a:tr>
              <a:tr h="295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2.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extLst>
                  <a:ext uri="{0D108BD9-81ED-4DB2-BD59-A6C34878D82A}">
                    <a16:rowId xmlns:a16="http://schemas.microsoft.com/office/drawing/2014/main" val="4226710310"/>
                  </a:ext>
                </a:extLst>
              </a:tr>
              <a:tr h="295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…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extLst>
                  <a:ext uri="{0D108BD9-81ED-4DB2-BD59-A6C34878D82A}">
                    <a16:rowId xmlns:a16="http://schemas.microsoft.com/office/drawing/2014/main" val="709338856"/>
                  </a:ext>
                </a:extLst>
              </a:tr>
              <a:tr h="331976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r>
                        <a:rPr lang="ro-RO" sz="1800" dirty="0" smtClean="0">
                          <a:effectLst/>
                        </a:rPr>
                        <a:t>Împrumuturi </a:t>
                      </a:r>
                      <a:r>
                        <a:rPr lang="ro-RO" sz="1800" dirty="0">
                          <a:effectLst/>
                        </a:rPr>
                        <a:t>ce urmează a fi contractate în anul </a:t>
                      </a:r>
                      <a:r>
                        <a:rPr lang="ro-RO" sz="1800" dirty="0" smtClean="0">
                          <a:effectLst/>
                        </a:rPr>
                        <a:t>201</a:t>
                      </a:r>
                      <a:r>
                        <a:rPr lang="en-US" sz="1800" dirty="0" smtClean="0">
                          <a:effectLst/>
                        </a:rPr>
                        <a:t>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618288"/>
                  </a:ext>
                </a:extLst>
              </a:tr>
              <a:tr h="295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1.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1704" marR="41704" marT="0" marB="0"/>
                </a:tc>
                <a:extLst>
                  <a:ext uri="{0D108BD9-81ED-4DB2-BD59-A6C34878D82A}">
                    <a16:rowId xmlns:a16="http://schemas.microsoft.com/office/drawing/2014/main" val="2364723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785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dirty="0" smtClean="0"/>
              <a:t>Datoria UAT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2D36-9B03-4F1B-B486-1A5321709224}" type="datetime1">
              <a:rPr lang="ru-RU" smtClean="0"/>
              <a:pPr/>
              <a:t>06.12.2018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1345292"/>
            <a:ext cx="10515600" cy="52603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2400" dirty="0" smtClean="0"/>
              <a:t>Obiectivele politicii de administrare a datoriei </a:t>
            </a:r>
            <a:r>
              <a:rPr lang="en-US" sz="2400" dirty="0" smtClean="0"/>
              <a:t>UAT</a:t>
            </a:r>
            <a:r>
              <a:rPr lang="x-none" sz="2400" dirty="0" smtClean="0"/>
              <a:t> </a:t>
            </a:r>
            <a:r>
              <a:rPr lang="x-none" sz="1600" i="1" dirty="0" smtClean="0"/>
              <a:t>(exemple)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9638104"/>
              </p:ext>
            </p:extLst>
          </p:nvPr>
        </p:nvGraphicFramePr>
        <p:xfrm>
          <a:off x="946298" y="2094614"/>
          <a:ext cx="9569302" cy="2489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946299" y="4599337"/>
            <a:ext cx="9569301" cy="1410939"/>
            <a:chOff x="0" y="1191946"/>
            <a:chExt cx="9569301" cy="881377"/>
          </a:xfrm>
          <a:scene3d>
            <a:camera prst="orthographicFront"/>
            <a:lightRig rig="flat" dir="t"/>
          </a:scene3d>
        </p:grpSpPr>
        <p:sp>
          <p:nvSpPr>
            <p:cNvPr id="8" name="Rectangle 7"/>
            <p:cNvSpPr/>
            <p:nvPr/>
          </p:nvSpPr>
          <p:spPr>
            <a:xfrm>
              <a:off x="0" y="1191946"/>
              <a:ext cx="9569301" cy="881377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TextBox 8"/>
            <p:cNvSpPr txBox="1"/>
            <p:nvPr/>
          </p:nvSpPr>
          <p:spPr>
            <a:xfrm>
              <a:off x="0" y="1276796"/>
              <a:ext cx="9569301" cy="7870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78740" tIns="78740" rIns="78740" bIns="78740" numCol="1" spcCol="1270" anchor="ctr" anchorCtr="0">
              <a:noAutofit/>
            </a:bodyPr>
            <a:lstStyle/>
            <a:p>
              <a:pPr lvl="0" algn="just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c</a:t>
              </a:r>
              <a:r>
                <a:rPr lang="x-none" sz="2400" kern="1200" dirty="0" smtClean="0"/>
                <a:t>)</a:t>
              </a:r>
              <a:r>
                <a:rPr lang="ro-RO" sz="2400" kern="1200" dirty="0" smtClean="0"/>
                <a:t> </a:t>
              </a:r>
              <a:r>
                <a:rPr lang="x-none" sz="2400" kern="1200" dirty="0" smtClean="0"/>
                <a:t>a</a:t>
              </a:r>
              <a:r>
                <a:rPr lang="en-US" sz="2400" kern="1200" dirty="0" err="1" smtClean="0"/>
                <a:t>sigurarea</a:t>
              </a:r>
              <a:r>
                <a:rPr lang="en-US" sz="2400" kern="1200" dirty="0" smtClean="0"/>
                <a:t> </a:t>
              </a:r>
              <a:r>
                <a:rPr lang="en-US" sz="2400" kern="1200" dirty="0" err="1" smtClean="0"/>
                <a:t>necesarului</a:t>
              </a:r>
              <a:r>
                <a:rPr lang="en-US" sz="2400" kern="1200" dirty="0" smtClean="0"/>
                <a:t> de </a:t>
              </a:r>
              <a:r>
                <a:rPr lang="en-US" sz="2400" kern="1200" dirty="0" err="1" smtClean="0"/>
                <a:t>finan</a:t>
              </a:r>
              <a:r>
                <a:rPr lang="x-none" sz="2400" dirty="0" smtClean="0"/>
                <a:t>țare al administrației UAT pe fonul minimizării</a:t>
              </a:r>
              <a:r>
                <a:rPr lang="ro-RO" sz="2400" dirty="0" smtClean="0"/>
                <a:t> </a:t>
              </a:r>
              <a:r>
                <a:rPr lang="ro-RO" sz="2400" kern="1200" dirty="0" smtClean="0"/>
                <a:t>costurilor pe termen mediu și lung.</a:t>
              </a:r>
              <a:endParaRPr lang="x-none" sz="2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9427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2953</TotalTime>
  <Words>1553</Words>
  <Application>Microsoft Office PowerPoint</Application>
  <PresentationFormat>Widescreen</PresentationFormat>
  <Paragraphs>222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Calibri</vt:lpstr>
      <vt:lpstr>Latha</vt:lpstr>
      <vt:lpstr>Lato</vt:lpstr>
      <vt:lpstr>Lato Light</vt:lpstr>
      <vt:lpstr>Lato Semibold</vt:lpstr>
      <vt:lpstr>Lato Thin</vt:lpstr>
      <vt:lpstr>Times New Roman</vt:lpstr>
      <vt:lpstr>Wingdings 2</vt:lpstr>
      <vt:lpstr>prezentare</vt:lpstr>
      <vt:lpstr>PROCEDURA DE CONTRACTARE A DATORIEI/ACORDARE A GARANŢIILOR PENTRU ÎMPRUMUTURI DE CĂTRE AUTORITĂŢILE EXECUTIVE ALE UNITĂŢILOR ADMINISTRATIV-TERITORIALE ȘI RAPORTAREA ACESTOR DATORII</vt:lpstr>
      <vt:lpstr>Cadrul normativ care reglementează contractarea datoriei/acordarea garanțiilor pentru împrumuturi de către autoritățile executive ale UAT și raportarea acestora</vt:lpstr>
      <vt:lpstr>Instrumentele generatoare de datorie a unităților administrativ teritoriale</vt:lpstr>
      <vt:lpstr> Inițierea procesului de contractare a datoriei de către UAT</vt:lpstr>
      <vt:lpstr>Contractarea împrumuturilor de către UAT:</vt:lpstr>
      <vt:lpstr>PROCEDURA DE CONTRACTARE A DATORIEI/ACORDARE A GARANŢIILOR PENTRU ÎMPRUMUTURI DE CĂTRE AUTORITĂŢILE EXECUTIVE ALE UNITĂŢILOR ADMINISTRATIV-TERITORIALE (AUTORIZAREA ȘI CONTRACTAREA DATORIEI)</vt:lpstr>
      <vt:lpstr>Lista documentelor, care se anexează la cerere de solicitare a autorizării contractării datoriei de către UAT  </vt:lpstr>
      <vt:lpstr>PowerPoint Presentation</vt:lpstr>
      <vt:lpstr>PowerPoint Presentation</vt:lpstr>
      <vt:lpstr>PowerPoint Presentation</vt:lpstr>
      <vt:lpstr>Cerințele de raportare a datoriei contractate pe termen lung de către UAT</vt:lpstr>
      <vt:lpstr> Cerințele de raportare a datoriei contractate pe termen lung de către UAT   :</vt:lpstr>
      <vt:lpstr>Recreditarea împrumuturilor APL</vt:lpstr>
      <vt:lpstr>Înregistrarea în modulul BPS a proiectelor bugetelor locale (linia bugetară) </vt:lpstr>
      <vt:lpstr>PowerPoint Presentation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394</cp:revision>
  <cp:lastPrinted>2018-03-19T12:29:01Z</cp:lastPrinted>
  <dcterms:created xsi:type="dcterms:W3CDTF">2017-07-06T11:56:25Z</dcterms:created>
  <dcterms:modified xsi:type="dcterms:W3CDTF">2018-12-06T13:17:13Z</dcterms:modified>
</cp:coreProperties>
</file>