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67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5" r:id="rId3"/>
    <p:sldId id="277" r:id="rId4"/>
    <p:sldId id="278" r:id="rId5"/>
    <p:sldId id="263" r:id="rId6"/>
    <p:sldId id="279" r:id="rId7"/>
    <p:sldId id="280" r:id="rId8"/>
    <p:sldId id="281" r:id="rId9"/>
    <p:sldId id="282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A50"/>
    <a:srgbClr val="333366"/>
    <a:srgbClr val="F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72209" cy="458193"/>
          </a:xfrm>
          <a:prstGeom prst="rect">
            <a:avLst/>
          </a:prstGeom>
        </p:spPr>
        <p:txBody>
          <a:bodyPr vert="horz" lIns="84399" tIns="42200" rIns="84399" bIns="42200" rtlCol="0"/>
          <a:lstStyle>
            <a:lvl1pPr algn="l">
              <a:defRPr sz="11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260" y="2"/>
            <a:ext cx="2972209" cy="458193"/>
          </a:xfrm>
          <a:prstGeom prst="rect">
            <a:avLst/>
          </a:prstGeom>
        </p:spPr>
        <p:txBody>
          <a:bodyPr vert="horz" lIns="84399" tIns="42200" rIns="84399" bIns="42200" rtlCol="0"/>
          <a:lstStyle>
            <a:lvl1pPr algn="r">
              <a:defRPr sz="1100"/>
            </a:lvl1pPr>
          </a:lstStyle>
          <a:p>
            <a:fld id="{FA75117F-1FD1-4CBA-8BAA-9D8635D2B577}" type="datetimeFigureOut">
              <a:rPr lang="ro-RO" smtClean="0"/>
              <a:pPr/>
              <a:t>17.09.2018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685808"/>
            <a:ext cx="2972209" cy="458193"/>
          </a:xfrm>
          <a:prstGeom prst="rect">
            <a:avLst/>
          </a:prstGeom>
        </p:spPr>
        <p:txBody>
          <a:bodyPr vert="horz" lIns="84399" tIns="42200" rIns="84399" bIns="42200" rtlCol="0" anchor="b"/>
          <a:lstStyle>
            <a:lvl1pPr algn="l">
              <a:defRPr sz="1100"/>
            </a:lvl1pPr>
          </a:lstStyle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260" y="8685808"/>
            <a:ext cx="2972209" cy="458193"/>
          </a:xfrm>
          <a:prstGeom prst="rect">
            <a:avLst/>
          </a:prstGeom>
        </p:spPr>
        <p:txBody>
          <a:bodyPr vert="horz" lIns="84399" tIns="42200" rIns="84399" bIns="42200" rtlCol="0" anchor="b"/>
          <a:lstStyle>
            <a:lvl1pPr algn="r">
              <a:defRPr sz="1100"/>
            </a:lvl1pPr>
          </a:lstStyle>
          <a:p>
            <a:fld id="{BDCC75B5-44F7-49F7-AD7C-0CDCD092952F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45604410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8788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r">
              <a:defRPr sz="1200"/>
            </a:lvl1pPr>
          </a:lstStyle>
          <a:p>
            <a:fld id="{31321BD0-CE61-45C7-ADDA-01E3CFC44782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4" rIns="91430" bIns="45714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 vert="horz" lIns="91430" tIns="45714" rIns="91430" bIns="4571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5"/>
            <a:ext cx="2971800" cy="458787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4" y="8685215"/>
            <a:ext cx="2971800" cy="458787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r">
              <a:defRPr sz="1200"/>
            </a:lvl1pPr>
          </a:lstStyle>
          <a:p>
            <a:fld id="{5694F56B-B12E-465A-AD1D-0FDE011689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0015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na principa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46364" y="3736977"/>
            <a:ext cx="10515600" cy="818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47" y="1476703"/>
            <a:ext cx="2781234" cy="1454620"/>
          </a:xfrm>
          <a:prstGeom prst="rect">
            <a:avLst/>
          </a:prstGeom>
        </p:spPr>
      </p:pic>
      <p:sp>
        <p:nvSpPr>
          <p:cNvPr id="12" name="Текст 11"/>
          <p:cNvSpPr>
            <a:spLocks noGrp="1"/>
          </p:cNvSpPr>
          <p:nvPr>
            <p:ph type="body" sz="quarter" idx="10"/>
          </p:nvPr>
        </p:nvSpPr>
        <p:spPr>
          <a:xfrm>
            <a:off x="3184525" y="4914900"/>
            <a:ext cx="5510213" cy="6524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3530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1607"/>
            <a:ext cx="10515600" cy="20476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9853A1E-5E6E-4805-A828-065EFB9E693F}" type="datetime1">
              <a:rPr lang="ru-RU" smtClean="0"/>
              <a:t>17.09.2018</a:t>
            </a:fld>
            <a:endParaRPr lang="en-US" dirty="0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745157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 in doua colo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310048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D0A803E-7652-4AB3-93DC-5766F8D7B412}" type="datetime1">
              <a:rPr lang="ru-RU" smtClean="0"/>
              <a:t>17.09.2018</a:t>
            </a:fld>
            <a:endParaRPr lang="en-US" dirty="0"/>
          </a:p>
        </p:txBody>
      </p:sp>
      <p:sp>
        <p:nvSpPr>
          <p:cNvPr id="2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967872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202034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288629F-FED3-4251-9390-0BDB91FF32F0}" type="datetime1">
              <a:rPr lang="ru-RU" smtClean="0"/>
              <a:t>17.09.2018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7700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a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CD1812C-FE2E-4405-84A4-C08E3245FDF1}" type="datetime1">
              <a:rPr lang="ru-RU" smtClean="0"/>
              <a:t>17.09.2018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384380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ie al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951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cu continut si sub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1401072"/>
            <a:ext cx="3932237" cy="893091"/>
          </a:xfrm>
          <a:prstGeom prst="rect">
            <a:avLst/>
          </a:prstGeom>
        </p:spPr>
        <p:txBody>
          <a:bodyPr anchor="b"/>
          <a:lstStyle>
            <a:lvl1pPr algn="l"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183188" y="1401073"/>
            <a:ext cx="6172200" cy="469674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32502"/>
            <a:ext cx="3932237" cy="36732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F4A25DB-A49E-4794-9D32-79E33F292AC3}" type="datetime1">
              <a:rPr lang="ru-RU" smtClean="0"/>
              <a:t>17.09.2018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9105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8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E1015EC-F7C5-415F-B7E4-8A59835F8D8C}" type="datetime1">
              <a:rPr lang="ru-RU" smtClean="0"/>
              <a:t>17.09.2018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47792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856648"/>
            <a:ext cx="12192000" cy="96253"/>
          </a:xfrm>
          <a:prstGeom prst="rect">
            <a:avLst/>
          </a:prstGeom>
          <a:solidFill>
            <a:srgbClr val="33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0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5" r:id="rId6"/>
    <p:sldLayoutId id="2147483773" r:id="rId7"/>
    <p:sldLayoutId id="2147483774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35699" y="3608170"/>
            <a:ext cx="10412962" cy="1054592"/>
          </a:xfrm>
        </p:spPr>
        <p:txBody>
          <a:bodyPr>
            <a:normAutofit/>
          </a:bodyPr>
          <a:lstStyle/>
          <a:p>
            <a:r>
              <a:rPr lang="en-US" sz="2800" i="1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Lato Semibold" panose="020F0502020204030203" pitchFamily="34" charset="0"/>
                <a:cs typeface="Times New Roman" panose="02020603050405020304" pitchFamily="18" charset="0"/>
              </a:rPr>
              <a:t>Particularit</a:t>
            </a:r>
            <a:r>
              <a:rPr lang="ro-RO" sz="2800" i="1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Lato Semibold" panose="020F0502020204030203" pitchFamily="34" charset="0"/>
                <a:cs typeface="Times New Roman" panose="02020603050405020304" pitchFamily="18" charset="0"/>
              </a:rPr>
              <a:t>ățile</a:t>
            </a:r>
            <a:r>
              <a:rPr lang="ro-RO" sz="28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Lato Semibold" panose="020F0502020204030203" pitchFamily="34" charset="0"/>
                <a:cs typeface="Times New Roman" panose="02020603050405020304" pitchFamily="18" charset="0"/>
              </a:rPr>
              <a:t> aferente împrumuturilor </a:t>
            </a:r>
            <a:br>
              <a:rPr lang="ro-RO" sz="28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Lato Semibold" panose="020F0502020204030203" pitchFamily="34" charset="0"/>
                <a:cs typeface="Times New Roman" panose="02020603050405020304" pitchFamily="18" charset="0"/>
              </a:rPr>
            </a:br>
            <a:r>
              <a:rPr lang="ro-RO" sz="28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Lato Semibold" panose="020F0502020204030203" pitchFamily="34" charset="0"/>
                <a:cs typeface="Times New Roman" panose="02020603050405020304" pitchFamily="18" charset="0"/>
              </a:rPr>
              <a:t>bugetelor locale</a:t>
            </a:r>
            <a:endParaRPr lang="en-US" sz="4000" dirty="0">
              <a:latin typeface="Times New Roman" panose="02020603050405020304" pitchFamily="18" charset="0"/>
              <a:ea typeface="Lato Light" panose="020F05020202040302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5699" y="6284700"/>
            <a:ext cx="746754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o-RO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Alexandru </a:t>
            </a:r>
            <a:r>
              <a:rPr lang="ro-RO" sz="14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Rodideal</a:t>
            </a:r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o-RO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șef al Secției recreditare</a:t>
            </a:r>
            <a:endParaRPr lang="ro-RO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119997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91682" y="2063806"/>
            <a:ext cx="10338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Pentru inform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o-R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ții suplimentare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91682" y="2801495"/>
            <a:ext cx="103383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000" dirty="0" err="1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victor.martinenco</a:t>
            </a:r>
            <a:r>
              <a:rPr lang="en-US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@</a:t>
            </a:r>
            <a:r>
              <a:rPr lang="en-US" sz="2000" dirty="0" err="1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mf.gov.md</a:t>
            </a:r>
            <a:endParaRPr lang="en-US" sz="2000" dirty="0">
              <a:solidFill>
                <a:srgbClr val="333366"/>
              </a:solidFill>
              <a:latin typeface="Times New Roman" panose="02020603050405020304" pitchFamily="18" charset="0"/>
              <a:ea typeface="Lato Black" panose="020F0502020204030203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2096" y="3285182"/>
            <a:ext cx="10257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(+373) 22 26 </a:t>
            </a:r>
            <a:r>
              <a:rPr lang="ro-RO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27</a:t>
            </a:r>
            <a:r>
              <a:rPr lang="en-US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94</a:t>
            </a:r>
            <a:endParaRPr lang="en-US" sz="2000" dirty="0">
              <a:solidFill>
                <a:srgbClr val="333366"/>
              </a:solidFill>
              <a:latin typeface="Times New Roman" panose="02020603050405020304" pitchFamily="18" charset="0"/>
              <a:ea typeface="Lato Black" panose="020F05020202040302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1682" y="3763884"/>
            <a:ext cx="1026211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000" dirty="0" err="1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alexandru.rodideal</a:t>
            </a:r>
            <a:r>
              <a:rPr lang="en-US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@mf.gov.md</a:t>
            </a:r>
            <a:endParaRPr lang="ro-RO" sz="2000" dirty="0" smtClean="0">
              <a:solidFill>
                <a:srgbClr val="333366"/>
              </a:solidFill>
              <a:latin typeface="Times New Roman" panose="02020603050405020304" pitchFamily="18" charset="0"/>
              <a:ea typeface="Lato Black" panose="020F0502020204030203" pitchFamily="34" charset="0"/>
              <a:cs typeface="Times New Roman" panose="02020603050405020304" pitchFamily="18" charset="0"/>
            </a:endParaRPr>
          </a:p>
          <a:p>
            <a:pPr algn="ctr"/>
            <a:endParaRPr lang="en-US" sz="3000" dirty="0">
              <a:solidFill>
                <a:srgbClr val="333366"/>
              </a:solidFill>
              <a:latin typeface="Times New Roman" panose="02020603050405020304" pitchFamily="18" charset="0"/>
              <a:ea typeface="Lato Black" panose="020F0502020204030203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0800000" flipV="1">
            <a:off x="1091680" y="5187937"/>
            <a:ext cx="10262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(+373) 22 26 </a:t>
            </a:r>
            <a:r>
              <a:rPr lang="ro-RO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26</a:t>
            </a:r>
            <a:r>
              <a:rPr lang="en-US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96</a:t>
            </a:r>
            <a:endParaRPr lang="en-US" sz="2000" dirty="0">
              <a:solidFill>
                <a:srgbClr val="333366"/>
              </a:solidFill>
              <a:latin typeface="Times New Roman" panose="02020603050405020304" pitchFamily="18" charset="0"/>
              <a:ea typeface="Lato Black" panose="020F0502020204030203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 rot="10800000" flipV="1">
            <a:off x="1091680" y="4696448"/>
            <a:ext cx="103383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2000" dirty="0" err="1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marcel.olari</a:t>
            </a:r>
            <a:r>
              <a:rPr lang="en-US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@mf.gov.md</a:t>
            </a:r>
            <a:endParaRPr lang="en-US" sz="2000" dirty="0">
              <a:solidFill>
                <a:srgbClr val="333366"/>
              </a:solidFill>
              <a:latin typeface="Times New Roman" panose="02020603050405020304" pitchFamily="18" charset="0"/>
              <a:ea typeface="Lato Black" panose="020F0502020204030203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0800000" flipV="1">
            <a:off x="1091680" y="4250640"/>
            <a:ext cx="10262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(+373) 22 26 </a:t>
            </a:r>
            <a:r>
              <a:rPr lang="ro-RO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27</a:t>
            </a:r>
            <a:r>
              <a:rPr lang="en-US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80</a:t>
            </a:r>
            <a:endParaRPr lang="en-US" sz="2000" dirty="0">
              <a:solidFill>
                <a:srgbClr val="333366"/>
              </a:solidFill>
              <a:latin typeface="Times New Roman" panose="02020603050405020304" pitchFamily="18" charset="0"/>
              <a:ea typeface="Lato Black" panose="020F0502020204030203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1100" dirty="0" err="1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Particularitățile</a:t>
            </a:r>
            <a:r>
              <a:rPr lang="en-GB" sz="1100" dirty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</a:t>
            </a:r>
            <a:r>
              <a:rPr lang="en-GB" sz="1100" dirty="0" err="1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aferente</a:t>
            </a:r>
            <a:r>
              <a:rPr lang="en-GB" sz="1100" dirty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</a:t>
            </a:r>
            <a:r>
              <a:rPr lang="en-GB" sz="1100" dirty="0" err="1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împrumuturilor</a:t>
            </a:r>
            <a:r>
              <a:rPr lang="en-GB" sz="1100" dirty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</a:t>
            </a:r>
            <a:br>
              <a:rPr lang="en-GB" sz="1100" dirty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</a:br>
            <a:r>
              <a:rPr lang="en-GB" sz="1100" dirty="0" err="1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bugetelor</a:t>
            </a:r>
            <a:r>
              <a:rPr lang="en-GB" sz="1100" dirty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locale</a:t>
            </a:r>
          </a:p>
          <a:p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599" y="1310483"/>
            <a:ext cx="10363202" cy="535709"/>
          </a:xfrm>
        </p:spPr>
        <p:txBody>
          <a:bodyPr/>
          <a:lstStyle/>
          <a:p>
            <a:pPr marL="0" indent="0" algn="ctr">
              <a:buNone/>
            </a:pPr>
            <a:r>
              <a:rPr lang="ro-RO" b="1" i="1" dirty="0">
                <a:latin typeface="Times New Roman" pitchFamily="18" charset="0"/>
                <a:cs typeface="Times New Roman" pitchFamily="18" charset="0"/>
              </a:rPr>
              <a:t>Plafoanele datoriilor/garanțiilor interne și externe a UAT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990600" y="2068944"/>
            <a:ext cx="6380018" cy="41748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o-RO" sz="2000" b="1" i="1" dirty="0" smtClean="0">
              <a:solidFill>
                <a:srgbClr val="22222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90599" y="2227641"/>
            <a:ext cx="10363201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Plafoanele datoriilor/garanțiilor interne și externe a UAT</a:t>
            </a: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vor fi reflectate în proiectul bugetului local </a:t>
            </a:r>
            <a:r>
              <a:rPr lang="ro-RO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în monedă națională (lei</a:t>
            </a:r>
            <a:r>
              <a:rPr lang="ro-RO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o-RO" sz="20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Datoria </a:t>
            </a:r>
            <a:r>
              <a:rPr lang="ro-RO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și garanțiile externe a UAT </a:t>
            </a:r>
            <a:r>
              <a:rPr lang="ro-RO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o-RO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în </a:t>
            </a:r>
            <a:r>
              <a:rPr lang="ro-RO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monedă națională (lei</a:t>
            </a:r>
            <a:r>
              <a:rPr lang="ro-RO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o-RO" sz="2000" b="1" i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şi</a:t>
            </a:r>
            <a:r>
              <a:rPr lang="ro-RO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o-RO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în dolari </a:t>
            </a:r>
            <a:r>
              <a:rPr lang="ro-RO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SUA</a:t>
            </a:r>
            <a:r>
              <a:rPr lang="ro-RO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o-RO" sz="20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o-RO" sz="20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Recalcularea </a:t>
            </a: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datoriei și garanțiilor externe în lei se va efectua reieșind din </a:t>
            </a:r>
            <a:r>
              <a:rPr lang="ro-RO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cursul oficial al leului moldovenesc </a:t>
            </a: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prognozat la finele anului de gestiune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o-RO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La calcularea </a:t>
            </a:r>
            <a:r>
              <a:rPr lang="ro-RO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plafonului datoriei externe </a:t>
            </a: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 UAT se va include și o </a:t>
            </a:r>
            <a:r>
              <a:rPr lang="ro-RO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marjă de eroare </a:t>
            </a: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în mărime de </a:t>
            </a:r>
            <a:r>
              <a:rPr lang="ro-RO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1,0%</a:t>
            </a: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calculată din soldul datoriei, legată eventual de riscul valutar.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o-MD" dirty="0" smtClean="0"/>
          </a:p>
        </p:txBody>
      </p:sp>
      <p:sp>
        <p:nvSpPr>
          <p:cNvPr id="9" name="Заголовок 5"/>
          <p:cNvSpPr>
            <a:spLocks noGrp="1"/>
          </p:cNvSpPr>
          <p:nvPr>
            <p:ph type="body" sz="quarter" idx="13"/>
          </p:nvPr>
        </p:nvSpPr>
        <p:spPr>
          <a:xfrm>
            <a:off x="5270500" y="260350"/>
            <a:ext cx="6083300" cy="344488"/>
          </a:xfrm>
        </p:spPr>
        <p:txBody>
          <a:bodyPr>
            <a:normAutofit fontScale="40000" lnSpcReduction="20000"/>
          </a:bodyPr>
          <a:lstStyle/>
          <a:p>
            <a:r>
              <a:rPr lang="en-US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Particularit</a:t>
            </a:r>
            <a:r>
              <a:rPr lang="ro-RO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ățile</a:t>
            </a: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aferente împrumuturilor </a:t>
            </a:r>
            <a:b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</a:b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bugetelor locale</a:t>
            </a:r>
            <a:endParaRPr lang="en-US" sz="4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"/>
          <p:cNvSpPr txBox="1">
            <a:spLocks/>
          </p:cNvSpPr>
          <p:nvPr/>
        </p:nvSpPr>
        <p:spPr>
          <a:xfrm>
            <a:off x="990600" y="2068944"/>
            <a:ext cx="10287000" cy="12616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ro-RO" sz="2000" dirty="0"/>
          </a:p>
        </p:txBody>
      </p:sp>
      <p:sp>
        <p:nvSpPr>
          <p:cNvPr id="3" name="Rectangle 2"/>
          <p:cNvSpPr/>
          <p:nvPr/>
        </p:nvSpPr>
        <p:spPr>
          <a:xfrm>
            <a:off x="1063690" y="1285103"/>
            <a:ext cx="10213910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ro-RO" sz="2800" b="1" i="1" dirty="0">
                <a:latin typeface="Times New Roman" pitchFamily="18" charset="0"/>
                <a:cs typeface="Times New Roman" pitchFamily="18" charset="0"/>
              </a:rPr>
              <a:t>Programul anual al împrumuturilor și Obiectivele politicii de administrare a datoriei </a:t>
            </a:r>
            <a:r>
              <a:rPr lang="ro-RO" sz="2800" b="1" i="1" dirty="0" smtClean="0">
                <a:latin typeface="Times New Roman" pitchFamily="18" charset="0"/>
                <a:cs typeface="Times New Roman" pitchFamily="18" charset="0"/>
              </a:rPr>
              <a:t>UAT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63690" y="2100649"/>
            <a:ext cx="1037042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La </a:t>
            </a: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proiectul bugetului local urmează să fie anexat </a:t>
            </a:r>
            <a:r>
              <a:rPr lang="ro-RO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Programul anual al </a:t>
            </a:r>
            <a:r>
              <a:rPr lang="ro-RO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împrumuturilor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și </a:t>
            </a:r>
            <a:r>
              <a:rPr lang="ro-RO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Obiectivele politicii de administrare a datoriei UAT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ca părți componente ale acestuia. </a:t>
            </a:r>
            <a:endParaRPr lang="en-US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o-RO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o-RO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Programul anual al împrumuturilor</a:t>
            </a:r>
            <a:r>
              <a:rPr lang="en-US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se </a:t>
            </a:r>
            <a:r>
              <a:rPr lang="en-US" sz="2000" b="1" i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va</a:t>
            </a:r>
            <a:r>
              <a:rPr lang="en-US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i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prezenta</a:t>
            </a:r>
            <a:r>
              <a:rPr lang="en-US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conform </a:t>
            </a:r>
            <a:r>
              <a:rPr lang="en-US" sz="2000" b="1" i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formularului</a:t>
            </a:r>
            <a:r>
              <a:rPr lang="en-US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nr. 25 din circular</a:t>
            </a:r>
            <a:r>
              <a:rPr lang="ro-RO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ă:</a:t>
            </a:r>
          </a:p>
          <a:p>
            <a:pPr algn="just"/>
            <a:endParaRPr lang="ro-RO" sz="20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o-RO" sz="20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o-RO" sz="20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987052"/>
              </p:ext>
            </p:extLst>
          </p:nvPr>
        </p:nvGraphicFramePr>
        <p:xfrm>
          <a:off x="1063691" y="4028302"/>
          <a:ext cx="10370427" cy="2332702"/>
        </p:xfrm>
        <a:graphic>
          <a:graphicData uri="http://schemas.openxmlformats.org/drawingml/2006/table">
            <a:tbl>
              <a:tblPr/>
              <a:tblGrid>
                <a:gridCol w="12487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48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62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78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7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14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637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056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8231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 dirty="0">
                          <a:latin typeface="Times New Roman"/>
                          <a:ea typeface="Times New Roman"/>
                        </a:rPr>
                        <a:t>Nr.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 dirty="0">
                          <a:latin typeface="Times New Roman"/>
                          <a:ea typeface="Times New Roman"/>
                        </a:rPr>
                        <a:t>Denumirea creditorului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 dirty="0">
                          <a:latin typeface="Times New Roman"/>
                          <a:ea typeface="Times New Roman"/>
                        </a:rPr>
                        <a:t>Destinația împrumutului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>
                          <a:latin typeface="Times New Roman"/>
                          <a:ea typeface="Times New Roman"/>
                        </a:rPr>
                        <a:t>Suma împrumutului (unități)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>
                          <a:latin typeface="Times New Roman"/>
                          <a:ea typeface="Times New Roman"/>
                        </a:rPr>
                        <a:t>Moneda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>
                          <a:latin typeface="Times New Roman"/>
                          <a:ea typeface="Times New Roman"/>
                        </a:rPr>
                        <a:t>împrumutului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>
                          <a:latin typeface="Times New Roman"/>
                          <a:ea typeface="Times New Roman"/>
                        </a:rPr>
                        <a:t>Condiții de creditare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06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>
                          <a:latin typeface="Times New Roman"/>
                          <a:ea typeface="Times New Roman"/>
                        </a:rPr>
                        <a:t>Valorificarea împrumutului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>
                          <a:latin typeface="Times New Roman"/>
                          <a:ea typeface="Times New Roman"/>
                        </a:rPr>
                        <a:t>(perioada)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 dirty="0">
                          <a:latin typeface="Times New Roman"/>
                          <a:ea typeface="Times New Roman"/>
                        </a:rPr>
                        <a:t>Data scadenței împrumutului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 dirty="0">
                          <a:latin typeface="Times New Roman"/>
                          <a:ea typeface="Times New Roman"/>
                        </a:rPr>
                        <a:t>Anul începerii rambursării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>
                          <a:latin typeface="Times New Roman"/>
                          <a:ea typeface="Times New Roman"/>
                        </a:rPr>
                        <a:t>Rata dobînzii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25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 dirty="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>
                          <a:latin typeface="Times New Roman"/>
                          <a:ea typeface="Times New Roman"/>
                        </a:rPr>
                        <a:t>Împrumuturi interne/ externe contractate în trecut și care sunt în vigoare la situația din 1 ianuarie 2019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67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 dirty="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67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67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25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>
                          <a:latin typeface="Times New Roman"/>
                          <a:ea typeface="Times New Roman"/>
                        </a:rPr>
                        <a:t>Împrumuturi ce urmează a fi contractate în anul 2019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 dirty="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145059" y="3385751"/>
            <a:ext cx="106597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o-RO" b="1" i="1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Programul anual al împrumuturilor</a:t>
            </a:r>
            <a:endPara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o-RO" b="1" i="1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r-nul (mun.)__________________________________</a:t>
            </a:r>
            <a:endPara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5"/>
          <p:cNvSpPr>
            <a:spLocks noGrp="1"/>
          </p:cNvSpPr>
          <p:nvPr>
            <p:ph type="body" sz="quarter" idx="13"/>
          </p:nvPr>
        </p:nvSpPr>
        <p:spPr>
          <a:xfrm>
            <a:off x="5270500" y="260350"/>
            <a:ext cx="6083300" cy="344488"/>
          </a:xfrm>
        </p:spPr>
        <p:txBody>
          <a:bodyPr>
            <a:normAutofit fontScale="40000" lnSpcReduction="20000"/>
          </a:bodyPr>
          <a:lstStyle/>
          <a:p>
            <a:r>
              <a:rPr lang="en-US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Particularit</a:t>
            </a:r>
            <a:r>
              <a:rPr lang="ro-RO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ățile</a:t>
            </a: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aferente împrumuturilor </a:t>
            </a:r>
            <a:b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</a:b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bugetelor locale</a:t>
            </a:r>
            <a:endParaRPr lang="en-US" sz="4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53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5698" y="1540474"/>
            <a:ext cx="10318101" cy="2092411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În 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scopul  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elaborării 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și  stabilirii 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obiectivelor 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de administrare  a  datoriei  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UAT 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se  recomandă  a 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examina 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Programul 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„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Managementul  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datoriei 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de  stat  pe  termen  mediu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” 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elaborat  anual  de 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către Ministerul Finanțelor (cel mai recent Program a fost aprobat prin </a:t>
            </a:r>
            <a:r>
              <a:rPr lang="ro-RO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Hotărîrea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Guvernului 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nr.1148  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din</a:t>
            </a:r>
            <a:b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20.12.2017), ca exemplu:</a:t>
            </a:r>
            <a:b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5697" y="3792897"/>
            <a:ext cx="10318101" cy="1436231"/>
          </a:xfrm>
        </p:spPr>
        <p:txBody>
          <a:bodyPr/>
          <a:lstStyle/>
          <a:p>
            <a:pPr marL="342900" indent="-342900" algn="just"/>
            <a:r>
              <a:rPr lang="ro-RO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Atragerea surselor financiare pentru finanțarea necesităților la costuri </a:t>
            </a:r>
            <a:r>
              <a:rPr lang="ro-RO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și condiții </a:t>
            </a:r>
            <a:r>
              <a:rPr lang="ro-RO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avantajoase</a:t>
            </a:r>
            <a:r>
              <a:rPr lang="ro-RO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7" name="Заголовок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Particularit</a:t>
            </a:r>
            <a:r>
              <a:rPr lang="ro-RO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ățile</a:t>
            </a: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aferente împrumuturilor </a:t>
            </a:r>
            <a:b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</a:b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bugetelor locale</a:t>
            </a:r>
            <a:endParaRPr lang="en-US" sz="4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 txBox="1">
            <a:spLocks/>
          </p:cNvSpPr>
          <p:nvPr/>
        </p:nvSpPr>
        <p:spPr>
          <a:xfrm>
            <a:off x="990600" y="2068944"/>
            <a:ext cx="9113982" cy="402705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o-RO" sz="2000" dirty="0"/>
          </a:p>
        </p:txBody>
      </p:sp>
      <p:sp>
        <p:nvSpPr>
          <p:cNvPr id="2" name="Rectangle 1"/>
          <p:cNvSpPr/>
          <p:nvPr/>
        </p:nvSpPr>
        <p:spPr>
          <a:xfrm>
            <a:off x="1082350" y="1114472"/>
            <a:ext cx="1027144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Informația privind </a:t>
            </a:r>
            <a:r>
              <a:rPr lang="ro-RO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estimarea cheltuielilor pentru serviciul datoriei pe anul 2019 și estimările pentru anii 2020-2021 </a:t>
            </a: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se 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va prezinta </a:t>
            </a: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conform </a:t>
            </a:r>
            <a:r>
              <a:rPr lang="ro-RO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formularului </a:t>
            </a:r>
            <a:r>
              <a:rPr lang="ro-RO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nr</a:t>
            </a:r>
            <a:r>
              <a:rPr lang="ro-RO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2</a:t>
            </a:r>
            <a:r>
              <a:rPr lang="en-US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la </a:t>
            </a: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circulară. 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9978343"/>
              </p:ext>
            </p:extLst>
          </p:nvPr>
        </p:nvGraphicFramePr>
        <p:xfrm>
          <a:off x="1082350" y="1878218"/>
          <a:ext cx="10271447" cy="5054473"/>
        </p:xfrm>
        <a:graphic>
          <a:graphicData uri="http://schemas.openxmlformats.org/drawingml/2006/table">
            <a:tbl>
              <a:tblPr/>
              <a:tblGrid>
                <a:gridCol w="8654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498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8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90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9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9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50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2508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90005">
                <a:tc gridSpan="8">
                  <a:txBody>
                    <a:bodyPr/>
                    <a:lstStyle/>
                    <a:p>
                      <a:pPr algn="ctr" fontAlgn="b"/>
                      <a:endParaRPr lang="ro-MD" sz="1300" b="0" i="1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300" b="0" i="0" u="none" strike="noStrike" dirty="0" err="1" smtClean="0">
                          <a:latin typeface="Times New Roman"/>
                        </a:rPr>
                        <a:t>Informație</a:t>
                      </a:r>
                      <a:r>
                        <a:rPr lang="en-US" sz="1300" b="0" i="0" u="none" strike="noStrike" dirty="0" smtClean="0">
                          <a:latin typeface="Times New Roman"/>
                        </a:rPr>
                        <a:t> </a:t>
                      </a:r>
                      <a:endParaRPr lang="en-US" sz="1300" b="0" i="0" u="none" strike="noStrike" dirty="0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9405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 dirty="0">
                          <a:latin typeface="Times New Roman"/>
                        </a:rPr>
                        <a:t>privind estimarea cheltuielilor pentru serviciul datoriei </a:t>
                      </a: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405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latin typeface="Times New Roman"/>
                        </a:rPr>
                        <a:t> pe anul 2019 și a estimărilor pe anii 2020-2021</a:t>
                      </a: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5421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latin typeface="Times New Roman"/>
                        </a:rPr>
                        <a:t>_______________________________________</a:t>
                      </a: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4744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dirty="0" err="1">
                          <a:latin typeface="Times New Roman"/>
                        </a:rPr>
                        <a:t>denumirea</a:t>
                      </a:r>
                      <a:r>
                        <a:rPr lang="en-US" sz="1200" b="0" i="0" u="none" strike="noStrike" dirty="0">
                          <a:latin typeface="Times New Roman"/>
                        </a:rPr>
                        <a:t> UAT)</a:t>
                      </a: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4744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474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latin typeface="Times New Roman"/>
                        </a:rPr>
                        <a:t>Venituri/cheltuieli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Times New Roman"/>
                        </a:rPr>
                        <a:t>Grupa principala</a:t>
                      </a:r>
                    </a:p>
                  </a:txBody>
                  <a:tcPr marL="9153" marR="9153" marT="915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Times New Roman"/>
                        </a:rPr>
                        <a:t>executat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Times New Roman"/>
                        </a:rPr>
                        <a:t>aprobat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Times New Roman"/>
                        </a:rPr>
                        <a:t>estimat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93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Times New Roman"/>
                        </a:rPr>
                        <a:t>2017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Times New Roman"/>
                        </a:rPr>
                        <a:t>2018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Times New Roman"/>
                        </a:rPr>
                        <a:t>2019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Times New Roman"/>
                        </a:rPr>
                        <a:t>2020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Times New Roman"/>
                        </a:rPr>
                        <a:t>2021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60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Times New Roman"/>
                        </a:rPr>
                        <a:t>A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latin typeface="Times New Roman"/>
                        </a:rPr>
                        <a:t>B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Times New Roman"/>
                        </a:rPr>
                        <a:t>C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47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/>
                        </a:rPr>
                        <a:t>Serviciul datoriei, total 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47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/>
                        </a:rPr>
                        <a:t>dintre care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47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/>
                        </a:rPr>
                        <a:t>Serviciul datoriei  interne, total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47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/>
                        </a:rPr>
                        <a:t>inclusiv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15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 smtClean="0">
                          <a:latin typeface="Times New Roman"/>
                        </a:rPr>
                        <a:t>-</a:t>
                      </a:r>
                      <a:r>
                        <a:rPr lang="ro-MD" sz="1200" b="0" i="0" u="none" strike="noStrike" dirty="0" smtClean="0">
                          <a:latin typeface="Times New Roman"/>
                        </a:rPr>
                        <a:t>î</a:t>
                      </a:r>
                      <a:r>
                        <a:rPr lang="it-IT" sz="1200" b="0" i="0" u="none" strike="noStrike" dirty="0" smtClean="0">
                          <a:latin typeface="Times New Roman"/>
                        </a:rPr>
                        <a:t>mprumuturi </a:t>
                      </a:r>
                      <a:r>
                        <a:rPr lang="it-IT" sz="1200" b="0" i="0" u="none" strike="noStrike" dirty="0">
                          <a:latin typeface="Times New Roman"/>
                        </a:rPr>
                        <a:t>de la institutiile financiare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47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latin typeface="Times New Roman"/>
                        </a:rPr>
                        <a:t>-</a:t>
                      </a:r>
                      <a:r>
                        <a:rPr lang="ro-MD" sz="1200" b="0" i="0" u="none" strike="noStrike" dirty="0" smtClean="0">
                          <a:latin typeface="Times New Roman"/>
                        </a:rPr>
                        <a:t>î</a:t>
                      </a:r>
                      <a:r>
                        <a:rPr lang="en-US" sz="1200" b="0" i="0" u="none" strike="noStrike" dirty="0" err="1" smtClean="0">
                          <a:latin typeface="Times New Roman"/>
                        </a:rPr>
                        <a:t>mprumuturi</a:t>
                      </a:r>
                      <a:r>
                        <a:rPr lang="en-US" sz="12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en-US" sz="1200" b="0" i="0" u="none" strike="noStrike" dirty="0" err="1">
                          <a:latin typeface="Times New Roman"/>
                        </a:rPr>
                        <a:t>recreditate</a:t>
                      </a:r>
                      <a:endParaRPr lang="en-US" sz="1200" b="0" i="0" u="none" strike="noStrike" dirty="0">
                        <a:latin typeface="Times New Roman"/>
                      </a:endParaRP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47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/>
                        </a:rPr>
                        <a:t>Serviciul datoriei externe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4744"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5421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4744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/>
                        </a:rPr>
                        <a:t>Şeful direcţiei finanţe                                                      </a:t>
                      </a: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latin typeface="Times New Roman"/>
                        </a:rPr>
                        <a:t>__________________________</a:t>
                      </a: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5421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Times New Roman"/>
                        </a:rPr>
                        <a:t>(numele, prenumele)</a:t>
                      </a: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4744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latin typeface="Times New Roman"/>
                        </a:rPr>
                        <a:t>Şeful secţiei elaborarea şi administrarea bugetului                        </a:t>
                      </a: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latin typeface="Times New Roman"/>
                        </a:rPr>
                        <a:t>____________________________</a:t>
                      </a: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5421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Times New Roman"/>
                        </a:rPr>
                        <a:t>(numele, prenumele)</a:t>
                      </a: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70082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latin typeface="Times New Roman"/>
                        </a:rPr>
                        <a:t>Executorul _____________ Telefonul __________________</a:t>
                      </a: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5421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84744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Times New Roman"/>
                        </a:rPr>
                        <a:t>Relaţii la telefonul: </a:t>
                      </a: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5421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  <p:sp>
        <p:nvSpPr>
          <p:cNvPr id="9" name="Заголовок 5"/>
          <p:cNvSpPr>
            <a:spLocks noGrp="1"/>
          </p:cNvSpPr>
          <p:nvPr>
            <p:ph type="body" sz="quarter" idx="13"/>
          </p:nvPr>
        </p:nvSpPr>
        <p:spPr>
          <a:xfrm>
            <a:off x="5394325" y="260350"/>
            <a:ext cx="5959475" cy="344488"/>
          </a:xfrm>
        </p:spPr>
        <p:txBody>
          <a:bodyPr>
            <a:normAutofit fontScale="40000" lnSpcReduction="20000"/>
          </a:bodyPr>
          <a:lstStyle/>
          <a:p>
            <a:r>
              <a:rPr lang="en-US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Particularit</a:t>
            </a:r>
            <a:r>
              <a:rPr lang="ro-RO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ățile</a:t>
            </a: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aferente împrumuturilor </a:t>
            </a:r>
            <a:b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</a:b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bugetelor locale</a:t>
            </a:r>
            <a:endParaRPr lang="en-US" sz="4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6366" y="1307191"/>
            <a:ext cx="10327434" cy="711079"/>
          </a:xfrm>
        </p:spPr>
        <p:txBody>
          <a:bodyPr/>
          <a:lstStyle/>
          <a:p>
            <a:r>
              <a:rPr lang="ro-RO" sz="2800" b="1" dirty="0" smtClean="0">
                <a:latin typeface="Times New Roman" pitchFamily="18" charset="0"/>
                <a:cs typeface="Times New Roman" pitchFamily="18" charset="0"/>
              </a:rPr>
              <a:t>Recreditarea împrumuturilor APL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6365" y="2166551"/>
            <a:ext cx="10450287" cy="906163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o-RO" sz="2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ijloacele financiare necesare pentru </a:t>
            </a:r>
            <a:r>
              <a:rPr lang="ro-RO" sz="2000" b="1" i="1" dirty="0" smtClean="0">
                <a:latin typeface="Times New Roman" pitchFamily="18" charset="0"/>
                <a:cs typeface="Times New Roman" pitchFamily="18" charset="0"/>
              </a:rPr>
              <a:t>onorarea angajamentelor pe împrumuturile </a:t>
            </a:r>
            <a:r>
              <a:rPr lang="ro-RO" sz="2000" b="1" i="1" dirty="0" err="1" smtClean="0">
                <a:latin typeface="Times New Roman" pitchFamily="18" charset="0"/>
                <a:cs typeface="Times New Roman" pitchFamily="18" charset="0"/>
              </a:rPr>
              <a:t>recreditate</a:t>
            </a:r>
            <a:r>
              <a:rPr lang="ro-RO" sz="2000" b="1" i="1" dirty="0" smtClean="0">
                <a:latin typeface="Times New Roman" pitchFamily="18" charset="0"/>
                <a:cs typeface="Times New Roman" pitchFamily="18" charset="0"/>
              </a:rPr>
              <a:t> de stat în cadrul proiectelor investiționale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, pe anii 2019-2021, se calculează reieșind din prognoza cursului mediu anual oficial.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33379"/>
              </p:ext>
            </p:extLst>
          </p:nvPr>
        </p:nvGraphicFramePr>
        <p:xfrm>
          <a:off x="1026366" y="3887793"/>
          <a:ext cx="10450286" cy="1336136"/>
        </p:xfrm>
        <a:graphic>
          <a:graphicData uri="http://schemas.openxmlformats.org/drawingml/2006/table">
            <a:tbl>
              <a:tblPr/>
              <a:tblGrid>
                <a:gridCol w="37404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66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66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66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0630">
                <a:tc rowSpan="2">
                  <a:txBody>
                    <a:bodyPr/>
                    <a:lstStyle/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MD" sz="1800" b="1" i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Indicatorii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Estimat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2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201</a:t>
                      </a:r>
                      <a:r>
                        <a:rPr lang="ro-RO" sz="180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r>
                        <a:rPr lang="ro-RO" sz="1800" b="1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202</a:t>
                      </a:r>
                      <a:r>
                        <a:rPr lang="ro-RO" sz="18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630">
                <a:tc>
                  <a:txBody>
                    <a:bodyPr/>
                    <a:lstStyle/>
                    <a:p>
                      <a:pPr indent="4495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Times New Roman"/>
                          <a:cs typeface="Times New Roman"/>
                        </a:rPr>
                        <a:t>Dolar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SUA / MDL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630">
                <a:tc>
                  <a:txBody>
                    <a:bodyPr/>
                    <a:lstStyle/>
                    <a:p>
                      <a:pPr indent="4495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Times New Roman"/>
                          <a:cs typeface="Times New Roman"/>
                        </a:rPr>
                        <a:t>Euro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/ MDL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Заголовок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Particularit</a:t>
            </a:r>
            <a:r>
              <a:rPr lang="ro-RO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ățile</a:t>
            </a: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aferente împrumuturilor </a:t>
            </a:r>
            <a:b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</a:b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bugetelor locale</a:t>
            </a:r>
            <a:endParaRPr lang="en-US" sz="4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5028" y="1307191"/>
            <a:ext cx="10440956" cy="1155923"/>
          </a:xfrm>
        </p:spPr>
        <p:txBody>
          <a:bodyPr/>
          <a:lstStyle/>
          <a:p>
            <a:r>
              <a:rPr lang="ro-RO" sz="2800" b="1" dirty="0" smtClean="0">
                <a:latin typeface="Times New Roman" pitchFamily="18" charset="0"/>
                <a:cs typeface="Times New Roman" pitchFamily="18" charset="0"/>
              </a:rPr>
              <a:t>Împrumuturile pentru cheltuieli de capital pe termen lung, contractate de autoritățile publice locale de la instituțiile financiare locale și de peste hotare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5028" y="2734961"/>
            <a:ext cx="10440956" cy="1548715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o-RO" sz="20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nformația privind împrumuturile pentru cheltuieli de capital pe termen lung, contractate de autoritățile publice locale de la instituțiile financiare locale și de peste hotare pe anii 2019-2021 se va prezenta conform formularului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nr. 26 din circulară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/>
          </a:p>
        </p:txBody>
      </p:sp>
      <p:sp>
        <p:nvSpPr>
          <p:cNvPr id="7" name="Заголовок 5"/>
          <p:cNvSpPr>
            <a:spLocks noGrp="1"/>
          </p:cNvSpPr>
          <p:nvPr>
            <p:ph type="body" sz="quarter" idx="13"/>
          </p:nvPr>
        </p:nvSpPr>
        <p:spPr>
          <a:xfrm>
            <a:off x="6348413" y="260770"/>
            <a:ext cx="5005387" cy="343387"/>
          </a:xfrm>
        </p:spPr>
        <p:txBody>
          <a:bodyPr>
            <a:normAutofit fontScale="40000" lnSpcReduction="20000"/>
          </a:bodyPr>
          <a:lstStyle/>
          <a:p>
            <a:r>
              <a:rPr lang="en-US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Particularit</a:t>
            </a:r>
            <a:r>
              <a:rPr lang="ro-RO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ățile</a:t>
            </a: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aferente împrumuturilor </a:t>
            </a:r>
            <a:b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</a:b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bugetelor locale</a:t>
            </a:r>
            <a:endParaRPr lang="en-US" sz="4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54359" y="1746422"/>
            <a:ext cx="10392266" cy="4609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Particularit</a:t>
            </a:r>
            <a:r>
              <a:rPr lang="ro-RO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ățile</a:t>
            </a: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aferente împrumuturilor </a:t>
            </a:r>
            <a:b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</a:b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bugetelor locale</a:t>
            </a:r>
            <a:endParaRPr lang="en-US" sz="4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4358" y="1307191"/>
            <a:ext cx="10459618" cy="1325563"/>
          </a:xfrm>
        </p:spPr>
        <p:txBody>
          <a:bodyPr/>
          <a:lstStyle/>
          <a:p>
            <a:r>
              <a:rPr lang="ro-RO" sz="2800" b="1" dirty="0" smtClean="0">
                <a:latin typeface="Times New Roman" pitchFamily="18" charset="0"/>
                <a:cs typeface="Times New Roman" pitchFamily="18" charset="0"/>
              </a:rPr>
              <a:t>Recomandări pentru APL: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4358" y="2141838"/>
            <a:ext cx="10459618" cy="2967417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UAT urmează să planifice în bugetul local mijloace bănești în vederea onorării datoriilor cu termen expirat, precum și a obligațiilor asumate în cadrul garanțiilor acordate întreprinderilor municipale, în cazul înregistrării de către acestea a datoriilor cu termen de achitare expirat.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Particularit</a:t>
            </a:r>
            <a:r>
              <a:rPr lang="ro-RO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ățile</a:t>
            </a: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aferente împrumuturilor </a:t>
            </a:r>
            <a:b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</a:b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bugetelor locale</a:t>
            </a:r>
            <a:endParaRPr lang="en-US" sz="4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re">
  <a:themeElements>
    <a:clrScheme name="Ministerul Finantelor Schema">
      <a:dk1>
        <a:sysClr val="windowText" lastClr="000000"/>
      </a:dk1>
      <a:lt1>
        <a:sysClr val="window" lastClr="FFFFFF"/>
      </a:lt1>
      <a:dk2>
        <a:srgbClr val="44546A"/>
      </a:dk2>
      <a:lt2>
        <a:srgbClr val="F2F2F2"/>
      </a:lt2>
      <a:accent1>
        <a:srgbClr val="333378"/>
      </a:accent1>
      <a:accent2>
        <a:srgbClr val="FFD200"/>
      </a:accent2>
      <a:accent3>
        <a:srgbClr val="A6A6A6"/>
      </a:accent3>
      <a:accent4>
        <a:srgbClr val="B07E51"/>
      </a:accent4>
      <a:accent5>
        <a:srgbClr val="007A50"/>
      </a:accent5>
      <a:accent6>
        <a:srgbClr val="CC082F"/>
      </a:accent6>
      <a:hlink>
        <a:srgbClr val="0563C1"/>
      </a:hlink>
      <a:folHlink>
        <a:srgbClr val="954F72"/>
      </a:folHlink>
    </a:clrScheme>
    <a:fontScheme name="Другая 2">
      <a:majorFont>
        <a:latin typeface="Lato Semibold"/>
        <a:ea typeface=""/>
        <a:cs typeface=""/>
      </a:majorFont>
      <a:minorFont>
        <a:latin typeface="Lato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re" id="{2B64AD4B-DADF-4F43-A171-EE0F37CBA64B}" vid="{039E39F5-2A9F-4B66-8B01-699A053806B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prezentare</Template>
  <TotalTime>1642</TotalTime>
  <Words>647</Words>
  <Application>Microsoft Office PowerPoint</Application>
  <PresentationFormat>Widescreen</PresentationFormat>
  <Paragraphs>169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Arial Cyr</vt:lpstr>
      <vt:lpstr>Calibri</vt:lpstr>
      <vt:lpstr>Lato</vt:lpstr>
      <vt:lpstr>Lato Black</vt:lpstr>
      <vt:lpstr>Lato Light</vt:lpstr>
      <vt:lpstr>Lato Semibold</vt:lpstr>
      <vt:lpstr>Lato Thin</vt:lpstr>
      <vt:lpstr>Times New Roman</vt:lpstr>
      <vt:lpstr>prezentare</vt:lpstr>
      <vt:lpstr>Particularitățile aferente împrumuturilor  bugetelor locale</vt:lpstr>
      <vt:lpstr>PowerPoint Presentation</vt:lpstr>
      <vt:lpstr>PowerPoint Presentation</vt:lpstr>
      <vt:lpstr>    În  scopul  elaborării  și  stabilirii obiectivelor  de administrare  a  datoriei  UAT se  recomandă  a examina  Programul „Managementul  datoriei  de  stat  pe  termen  mediu”  elaborat  anual  de către Ministerul Finanțelor (cel mai recent Program a fost aprobat prin Hotărîrea Guvernului nr.1148  din 20.12.2017), ca exemplu: </vt:lpstr>
      <vt:lpstr>PowerPoint Presentation</vt:lpstr>
      <vt:lpstr>Recreditarea împrumuturilor APL</vt:lpstr>
      <vt:lpstr>Împrumuturile pentru cheltuieli de capital pe termen lung, contractate de autoritățile publice locale de la instituțiile financiare locale și de peste hotare </vt:lpstr>
      <vt:lpstr>PowerPoint Presentation</vt:lpstr>
      <vt:lpstr>Recomandări pentru APL:</vt:lpstr>
      <vt:lpstr>PowerPoint Presentation</vt:lpstr>
    </vt:vector>
  </TitlesOfParts>
  <Company>CtrlSoft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Valoarea banilor într-un sistem modern</dc:title>
  <dc:creator>nicolaucri</dc:creator>
  <cp:lastModifiedBy>Rodideal Alexandru</cp:lastModifiedBy>
  <cp:revision>238</cp:revision>
  <cp:lastPrinted>2018-03-19T12:29:01Z</cp:lastPrinted>
  <dcterms:created xsi:type="dcterms:W3CDTF">2017-07-06T11:56:25Z</dcterms:created>
  <dcterms:modified xsi:type="dcterms:W3CDTF">2018-09-17T11:32:49Z</dcterms:modified>
</cp:coreProperties>
</file>