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08" r:id="rId1"/>
  </p:sldMasterIdLst>
  <p:notesMasterIdLst>
    <p:notesMasterId r:id="rId16"/>
  </p:notesMasterIdLst>
  <p:sldIdLst>
    <p:sldId id="256" r:id="rId2"/>
    <p:sldId id="261" r:id="rId3"/>
    <p:sldId id="273" r:id="rId4"/>
    <p:sldId id="264" r:id="rId5"/>
    <p:sldId id="263" r:id="rId6"/>
    <p:sldId id="271" r:id="rId7"/>
    <p:sldId id="270" r:id="rId8"/>
    <p:sldId id="269" r:id="rId9"/>
    <p:sldId id="268" r:id="rId10"/>
    <p:sldId id="272" r:id="rId11"/>
    <p:sldId id="267" r:id="rId12"/>
    <p:sldId id="274" r:id="rId13"/>
    <p:sldId id="276" r:id="rId14"/>
    <p:sldId id="266" r:id="rId15"/>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1" y="2"/>
            <a:ext cx="2945659" cy="493711"/>
          </a:xfrm>
          <a:prstGeom prst="rect">
            <a:avLst/>
          </a:prstGeom>
        </p:spPr>
        <p:txBody>
          <a:bodyPr vert="horz" lIns="90851" tIns="45424" rIns="90851" bIns="45424" rtlCol="0"/>
          <a:lstStyle>
            <a:lvl1pPr algn="l">
              <a:defRPr sz="1200"/>
            </a:lvl1pPr>
          </a:lstStyle>
          <a:p>
            <a:endParaRPr lang="ro-RO"/>
          </a:p>
        </p:txBody>
      </p:sp>
      <p:sp>
        <p:nvSpPr>
          <p:cNvPr id="3" name="Substituent dată 2"/>
          <p:cNvSpPr>
            <a:spLocks noGrp="1"/>
          </p:cNvSpPr>
          <p:nvPr>
            <p:ph type="dt" idx="1"/>
          </p:nvPr>
        </p:nvSpPr>
        <p:spPr>
          <a:xfrm>
            <a:off x="3850444" y="2"/>
            <a:ext cx="2945659" cy="493711"/>
          </a:xfrm>
          <a:prstGeom prst="rect">
            <a:avLst/>
          </a:prstGeom>
        </p:spPr>
        <p:txBody>
          <a:bodyPr vert="horz" lIns="90851" tIns="45424" rIns="90851" bIns="45424" rtlCol="0"/>
          <a:lstStyle>
            <a:lvl1pPr algn="r">
              <a:defRPr sz="1200"/>
            </a:lvl1pPr>
          </a:lstStyle>
          <a:p>
            <a:fld id="{A8F1E5EF-F607-493D-B538-57025419F219}" type="datetimeFigureOut">
              <a:rPr lang="ro-RO" smtClean="0"/>
              <a:pPr/>
              <a:t>18.09.2018</a:t>
            </a:fld>
            <a:endParaRPr lang="ro-RO"/>
          </a:p>
        </p:txBody>
      </p:sp>
      <p:sp>
        <p:nvSpPr>
          <p:cNvPr id="4" name="Substituent imagine diapozitiv 3"/>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0851" tIns="45424" rIns="90851" bIns="45424" rtlCol="0" anchor="ctr"/>
          <a:lstStyle/>
          <a:p>
            <a:endParaRPr lang="ro-RO"/>
          </a:p>
        </p:txBody>
      </p:sp>
      <p:sp>
        <p:nvSpPr>
          <p:cNvPr id="5" name="Substituent note 4"/>
          <p:cNvSpPr>
            <a:spLocks noGrp="1"/>
          </p:cNvSpPr>
          <p:nvPr>
            <p:ph type="body" sz="quarter" idx="3"/>
          </p:nvPr>
        </p:nvSpPr>
        <p:spPr>
          <a:xfrm>
            <a:off x="679768" y="4690271"/>
            <a:ext cx="5438140" cy="4443412"/>
          </a:xfrm>
          <a:prstGeom prst="rect">
            <a:avLst/>
          </a:prstGeom>
        </p:spPr>
        <p:txBody>
          <a:bodyPr vert="horz" lIns="90851" tIns="45424" rIns="90851" bIns="45424" rtlCol="0"/>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6" name="Substituent subsol 5"/>
          <p:cNvSpPr>
            <a:spLocks noGrp="1"/>
          </p:cNvSpPr>
          <p:nvPr>
            <p:ph type="ftr" sz="quarter" idx="4"/>
          </p:nvPr>
        </p:nvSpPr>
        <p:spPr>
          <a:xfrm>
            <a:off x="1" y="9378825"/>
            <a:ext cx="2945659" cy="493711"/>
          </a:xfrm>
          <a:prstGeom prst="rect">
            <a:avLst/>
          </a:prstGeom>
        </p:spPr>
        <p:txBody>
          <a:bodyPr vert="horz" lIns="90851" tIns="45424" rIns="90851" bIns="45424" rtlCol="0" anchor="b"/>
          <a:lstStyle>
            <a:lvl1pPr algn="l">
              <a:defRPr sz="1200"/>
            </a:lvl1pPr>
          </a:lstStyle>
          <a:p>
            <a:endParaRPr lang="ro-RO"/>
          </a:p>
        </p:txBody>
      </p:sp>
      <p:sp>
        <p:nvSpPr>
          <p:cNvPr id="7" name="Substituent număr diapozitiv 6"/>
          <p:cNvSpPr>
            <a:spLocks noGrp="1"/>
          </p:cNvSpPr>
          <p:nvPr>
            <p:ph type="sldNum" sz="quarter" idx="5"/>
          </p:nvPr>
        </p:nvSpPr>
        <p:spPr>
          <a:xfrm>
            <a:off x="3850444" y="9378825"/>
            <a:ext cx="2945659" cy="493711"/>
          </a:xfrm>
          <a:prstGeom prst="rect">
            <a:avLst/>
          </a:prstGeom>
        </p:spPr>
        <p:txBody>
          <a:bodyPr vert="horz" lIns="90851" tIns="45424" rIns="90851" bIns="45424" rtlCol="0" anchor="b"/>
          <a:lstStyle>
            <a:lvl1pPr algn="r">
              <a:defRPr sz="1200"/>
            </a:lvl1pPr>
          </a:lstStyle>
          <a:p>
            <a:fld id="{1B2CDD7E-988B-443A-9C24-520FB449E9C8}" type="slidenum">
              <a:rPr lang="ro-RO" smtClean="0"/>
              <a:pPr/>
              <a:t>‹#›</a:t>
            </a:fld>
            <a:endParaRPr lang="ro-RO"/>
          </a:p>
        </p:txBody>
      </p:sp>
    </p:spTree>
    <p:extLst>
      <p:ext uri="{BB962C8B-B14F-4D97-AF65-F5344CB8AC3E}">
        <p14:creationId xmlns:p14="http://schemas.microsoft.com/office/powerpoint/2010/main" val="3275121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Clic pentru editare stil titlu</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smtClean="0"/>
              <a:t>Clic pentru a edita stilul de subtitlu</a:t>
            </a:r>
            <a:endParaRPr lang="ro-RO"/>
          </a:p>
        </p:txBody>
      </p:sp>
      <p:sp>
        <p:nvSpPr>
          <p:cNvPr id="4" name="Substituent dată 3"/>
          <p:cNvSpPr>
            <a:spLocks noGrp="1"/>
          </p:cNvSpPr>
          <p:nvPr>
            <p:ph type="dt" sz="half" idx="10"/>
          </p:nvPr>
        </p:nvSpPr>
        <p:spPr/>
        <p:txBody>
          <a:bodyPr/>
          <a:lstStyle/>
          <a:p>
            <a:fld id="{A03573D1-7015-4D9E-8BBD-A6CA71B96932}" type="datetime1">
              <a:rPr lang="en-US" smtClean="0"/>
              <a:pPr/>
              <a:t>9/18/2018</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2888321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ro-RO"/>
          </a:p>
        </p:txBody>
      </p:sp>
      <p:sp>
        <p:nvSpPr>
          <p:cNvPr id="3" name="Substituent text vertical 2"/>
          <p:cNvSpPr>
            <a:spLocks noGrp="1"/>
          </p:cNvSpPr>
          <p:nvPr>
            <p:ph type="body" orient="vert" idx="1"/>
          </p:nvPr>
        </p:nvSpPr>
        <p:spPr/>
        <p:txBody>
          <a:bodyPr vert="eaVe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2CB06F53-7BE1-4FCC-AD54-FD29B23D69AF}" type="datetime1">
              <a:rPr lang="en-US" smtClean="0"/>
              <a:pPr/>
              <a:t>9/18/2018</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2375147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Clic pentru editare stil titlu</a:t>
            </a:r>
            <a:endParaRPr lang="ro-RO"/>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03D61E04-A790-4DA6-948B-C27A1A125EA8}" type="datetime1">
              <a:rPr lang="en-US" smtClean="0"/>
              <a:pPr/>
              <a:t>9/18/2018</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3569170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ro-RO"/>
          </a:p>
        </p:txBody>
      </p:sp>
      <p:sp>
        <p:nvSpPr>
          <p:cNvPr id="3" name="Substituent conținut 2"/>
          <p:cNvSpPr>
            <a:spLocks noGrp="1"/>
          </p:cNvSpPr>
          <p:nvPr>
            <p:ph idx="1"/>
          </p:nvPr>
        </p:nvSpPr>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39AD5A94-50F5-4DD6-A385-AEDD13C1B176}" type="datetime1">
              <a:rPr lang="en-US" smtClean="0"/>
              <a:pPr/>
              <a:t>9/18/2018</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1981159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Clic pentru editare stil titlu</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Clic pentru editare stiluri text Coordonator</a:t>
            </a:r>
          </a:p>
        </p:txBody>
      </p:sp>
      <p:sp>
        <p:nvSpPr>
          <p:cNvPr id="4" name="Substituent dată 3"/>
          <p:cNvSpPr>
            <a:spLocks noGrp="1"/>
          </p:cNvSpPr>
          <p:nvPr>
            <p:ph type="dt" sz="half" idx="10"/>
          </p:nvPr>
        </p:nvSpPr>
        <p:spPr/>
        <p:txBody>
          <a:bodyPr/>
          <a:lstStyle/>
          <a:p>
            <a:fld id="{43AD79F8-FF18-4203-873E-3D6C5EF09313}" type="datetime1">
              <a:rPr lang="en-US" smtClean="0"/>
              <a:pPr/>
              <a:t>9/18/2018</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3230033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ro-RO"/>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dată 4"/>
          <p:cNvSpPr>
            <a:spLocks noGrp="1"/>
          </p:cNvSpPr>
          <p:nvPr>
            <p:ph type="dt" sz="half" idx="10"/>
          </p:nvPr>
        </p:nvSpPr>
        <p:spPr/>
        <p:txBody>
          <a:bodyPr/>
          <a:lstStyle/>
          <a:p>
            <a:fld id="{32F769F5-E2D2-4E33-8066-DF1A9A5B58BC}" type="datetime1">
              <a:rPr lang="en-US" smtClean="0"/>
              <a:pPr/>
              <a:t>9/18/2018</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3534219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Clic pentru editare stil titlu</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Substituent dată 6"/>
          <p:cNvSpPr>
            <a:spLocks noGrp="1"/>
          </p:cNvSpPr>
          <p:nvPr>
            <p:ph type="dt" sz="half" idx="10"/>
          </p:nvPr>
        </p:nvSpPr>
        <p:spPr/>
        <p:txBody>
          <a:bodyPr/>
          <a:lstStyle/>
          <a:p>
            <a:fld id="{7B3EE68B-5AF7-43D8-86B0-05562E3BBA1F}" type="datetime1">
              <a:rPr lang="en-US" smtClean="0"/>
              <a:pPr/>
              <a:t>9/18/2018</a:t>
            </a:fld>
            <a:endParaRPr lang="en-US"/>
          </a:p>
        </p:txBody>
      </p:sp>
      <p:sp>
        <p:nvSpPr>
          <p:cNvPr id="8" name="Substituent subsol 7"/>
          <p:cNvSpPr>
            <a:spLocks noGrp="1"/>
          </p:cNvSpPr>
          <p:nvPr>
            <p:ph type="ftr" sz="quarter" idx="11"/>
          </p:nvPr>
        </p:nvSpPr>
        <p:spPr/>
        <p:txBody>
          <a:bodyPr/>
          <a:lstStyle/>
          <a:p>
            <a:endParaRPr lang="en-US"/>
          </a:p>
        </p:txBody>
      </p:sp>
      <p:sp>
        <p:nvSpPr>
          <p:cNvPr id="9" name="Substituent număr diapozitiv 8"/>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250107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ro-RO"/>
          </a:p>
        </p:txBody>
      </p:sp>
      <p:sp>
        <p:nvSpPr>
          <p:cNvPr id="3" name="Substituent dată 2"/>
          <p:cNvSpPr>
            <a:spLocks noGrp="1"/>
          </p:cNvSpPr>
          <p:nvPr>
            <p:ph type="dt" sz="half" idx="10"/>
          </p:nvPr>
        </p:nvSpPr>
        <p:spPr/>
        <p:txBody>
          <a:bodyPr/>
          <a:lstStyle/>
          <a:p>
            <a:fld id="{A92E2A29-EE11-4910-BF18-860350A4C69C}" type="datetime1">
              <a:rPr lang="en-US" smtClean="0"/>
              <a:pPr/>
              <a:t>9/18/2018</a:t>
            </a:fld>
            <a:endParaRPr lang="en-US"/>
          </a:p>
        </p:txBody>
      </p:sp>
      <p:sp>
        <p:nvSpPr>
          <p:cNvPr id="4" name="Substituent subsol 3"/>
          <p:cNvSpPr>
            <a:spLocks noGrp="1"/>
          </p:cNvSpPr>
          <p:nvPr>
            <p:ph type="ftr" sz="quarter" idx="11"/>
          </p:nvPr>
        </p:nvSpPr>
        <p:spPr/>
        <p:txBody>
          <a:bodyPr/>
          <a:lstStyle/>
          <a:p>
            <a:endParaRPr lang="en-US"/>
          </a:p>
        </p:txBody>
      </p:sp>
      <p:sp>
        <p:nvSpPr>
          <p:cNvPr id="5" name="Substituent număr diapozitiv 4"/>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520312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1C14FA0E-555F-4D71-96D4-AB2124C9626B}" type="datetime1">
              <a:rPr lang="en-US" smtClean="0"/>
              <a:pPr/>
              <a:t>9/18/2018</a:t>
            </a:fld>
            <a:endParaRPr lang="en-US"/>
          </a:p>
        </p:txBody>
      </p:sp>
      <p:sp>
        <p:nvSpPr>
          <p:cNvPr id="3" name="Substituent subsol 2"/>
          <p:cNvSpPr>
            <a:spLocks noGrp="1"/>
          </p:cNvSpPr>
          <p:nvPr>
            <p:ph type="ftr" sz="quarter" idx="11"/>
          </p:nvPr>
        </p:nvSpPr>
        <p:spPr/>
        <p:txBody>
          <a:bodyPr/>
          <a:lstStyle/>
          <a:p>
            <a:endParaRPr lang="en-US"/>
          </a:p>
        </p:txBody>
      </p:sp>
      <p:sp>
        <p:nvSpPr>
          <p:cNvPr id="4" name="Substituent număr diapozitiv 3"/>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1370639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Clic pentru editare stil titlu</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5" name="Substituent dată 4"/>
          <p:cNvSpPr>
            <a:spLocks noGrp="1"/>
          </p:cNvSpPr>
          <p:nvPr>
            <p:ph type="dt" sz="half" idx="10"/>
          </p:nvPr>
        </p:nvSpPr>
        <p:spPr/>
        <p:txBody>
          <a:bodyPr/>
          <a:lstStyle/>
          <a:p>
            <a:fld id="{D19AC2F7-C71F-4051-B1FA-2C897A105D57}" type="datetime1">
              <a:rPr lang="en-US" smtClean="0"/>
              <a:pPr/>
              <a:t>9/18/2018</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2595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Clic pentru editare stil titlu</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5" name="Substituent dată 4"/>
          <p:cNvSpPr>
            <a:spLocks noGrp="1"/>
          </p:cNvSpPr>
          <p:nvPr>
            <p:ph type="dt" sz="half" idx="10"/>
          </p:nvPr>
        </p:nvSpPr>
        <p:spPr/>
        <p:txBody>
          <a:bodyPr/>
          <a:lstStyle/>
          <a:p>
            <a:fld id="{787B8D3B-F405-4ED3-ADF4-9FD80F37100D}" type="datetime1">
              <a:rPr lang="en-US" smtClean="0"/>
              <a:pPr/>
              <a:t>9/18/2018</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1035673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o-RO" smtClean="0"/>
              <a:t>Clic pentru editare stil titlu</a:t>
            </a:r>
            <a:endParaRPr lang="ro-RO"/>
          </a:p>
        </p:txBody>
      </p:sp>
      <p:sp>
        <p:nvSpPr>
          <p:cNvPr id="3" name="Substituent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C93B7C-A099-4FBA-89E6-8CB17BC74828}" type="datetime1">
              <a:rPr lang="en-US" smtClean="0"/>
              <a:pPr/>
              <a:t>9/18/2018</a:t>
            </a:fld>
            <a:endParaRPr lang="en-US"/>
          </a:p>
        </p:txBody>
      </p:sp>
      <p:sp>
        <p:nvSpPr>
          <p:cNvPr id="5" name="Substituent subsol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ubstituent număr diapozitiv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229805-8101-46BC-929F-444A7D7D5C81}" type="slidenum">
              <a:rPr lang="en-US" smtClean="0"/>
              <a:pPr/>
              <a:t>‹#›</a:t>
            </a:fld>
            <a:endParaRPr lang="en-US"/>
          </a:p>
        </p:txBody>
      </p:sp>
    </p:spTree>
    <p:extLst>
      <p:ext uri="{BB962C8B-B14F-4D97-AF65-F5344CB8AC3E}">
        <p14:creationId xmlns:p14="http://schemas.microsoft.com/office/powerpoint/2010/main" val="352767261"/>
      </p:ext>
    </p:extLst>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mf.gov.m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9441" y="3284984"/>
            <a:ext cx="7772400" cy="1368152"/>
          </a:xfrm>
        </p:spPr>
        <p:txBody>
          <a:bodyPr>
            <a:normAutofit fontScale="90000"/>
          </a:bodyPr>
          <a:lstStyle/>
          <a:p>
            <a:r>
              <a:rPr lang="en-US" dirty="0" smtClean="0">
                <a:latin typeface="Arial" pitchFamily="34" charset="0"/>
                <a:cs typeface="Arial" pitchFamily="34" charset="0"/>
              </a:rPr>
              <a:t/>
            </a:r>
            <a:br>
              <a:rPr lang="en-US" dirty="0" smtClean="0">
                <a:latin typeface="Arial" pitchFamily="34" charset="0"/>
                <a:cs typeface="Arial" pitchFamily="34" charset="0"/>
              </a:rPr>
            </a:br>
            <a:r>
              <a:rPr lang="ro-RO" sz="3600" b="1" dirty="0" smtClean="0">
                <a:latin typeface="Cambria" panose="02040503050406030204" pitchFamily="18" charset="0"/>
                <a:cs typeface="Arial" pitchFamily="34" charset="0"/>
              </a:rPr>
              <a:t>Proiect 2019, estimat 2020-20</a:t>
            </a:r>
            <a:r>
              <a:rPr lang="en-US" sz="3600" b="1" dirty="0" smtClean="0">
                <a:latin typeface="Cambria" panose="02040503050406030204" pitchFamily="18" charset="0"/>
                <a:cs typeface="Arial" pitchFamily="34" charset="0"/>
              </a:rPr>
              <a:t>2</a:t>
            </a:r>
            <a:r>
              <a:rPr lang="ro-MD" sz="3600" b="1" dirty="0" smtClean="0">
                <a:latin typeface="Cambria" panose="02040503050406030204" pitchFamily="18" charset="0"/>
                <a:cs typeface="Arial" pitchFamily="34" charset="0"/>
              </a:rPr>
              <a:t>1</a:t>
            </a:r>
            <a:r>
              <a:rPr lang="ro-RO" sz="3600" b="1" dirty="0" smtClean="0">
                <a:latin typeface="Cambria" panose="02040503050406030204" pitchFamily="18" charset="0"/>
                <a:cs typeface="Arial" pitchFamily="34" charset="0"/>
              </a:rPr>
              <a:t> pe ramura “Protecţie socială</a:t>
            </a:r>
            <a:r>
              <a:rPr lang="ro-RO" dirty="0" smtClean="0">
                <a:latin typeface="Cambria" panose="02040503050406030204" pitchFamily="18" charset="0"/>
                <a:cs typeface="Arial" pitchFamily="34" charset="0"/>
              </a:rPr>
              <a:t>”</a:t>
            </a:r>
            <a:r>
              <a:rPr lang="en-US" dirty="0" smtClean="0">
                <a:latin typeface="Cambria" panose="02040503050406030204" pitchFamily="18" charset="0"/>
                <a:cs typeface="Arial" pitchFamily="34" charset="0"/>
              </a:rPr>
              <a:t/>
            </a:r>
            <a:br>
              <a:rPr lang="en-US" dirty="0" smtClean="0">
                <a:latin typeface="Cambria" panose="02040503050406030204" pitchFamily="18" charset="0"/>
                <a:cs typeface="Arial" pitchFamily="34" charset="0"/>
              </a:rPr>
            </a:br>
            <a:endParaRPr lang="en-US" dirty="0">
              <a:latin typeface="Cambria" panose="02040503050406030204" pitchFamily="18" charset="0"/>
              <a:cs typeface="Arial" pitchFamily="34" charset="0"/>
            </a:endParaRPr>
          </a:p>
        </p:txBody>
      </p:sp>
      <p:sp>
        <p:nvSpPr>
          <p:cNvPr id="3" name="Subtitle 2"/>
          <p:cNvSpPr>
            <a:spLocks noGrp="1"/>
          </p:cNvSpPr>
          <p:nvPr>
            <p:ph type="subTitle" idx="1"/>
          </p:nvPr>
        </p:nvSpPr>
        <p:spPr>
          <a:xfrm>
            <a:off x="1475656" y="5214950"/>
            <a:ext cx="6400800" cy="1428760"/>
          </a:xfrm>
        </p:spPr>
        <p:txBody>
          <a:bodyPr>
            <a:normAutofit fontScale="40000" lnSpcReduction="20000"/>
          </a:bodyPr>
          <a:lstStyle/>
          <a:p>
            <a:pPr algn="r"/>
            <a:endParaRPr lang="en-US" sz="1900" dirty="0" smtClean="0">
              <a:solidFill>
                <a:schemeClr val="tx1"/>
              </a:solidFill>
            </a:endParaRPr>
          </a:p>
          <a:p>
            <a:pPr algn="l"/>
            <a:r>
              <a:rPr lang="ro-RO" sz="4200" i="1" dirty="0">
                <a:solidFill>
                  <a:schemeClr val="tx1"/>
                </a:solidFill>
                <a:latin typeface="Cambria" pitchFamily="18" charset="0"/>
                <a:cs typeface="Arial" pitchFamily="34" charset="0"/>
              </a:rPr>
              <a:t>Sluhinscaia Rodica</a:t>
            </a:r>
            <a:r>
              <a:rPr lang="en-US" sz="4200" i="1" dirty="0">
                <a:solidFill>
                  <a:schemeClr val="tx1"/>
                </a:solidFill>
                <a:latin typeface="Cambria" pitchFamily="18" charset="0"/>
                <a:cs typeface="Arial" pitchFamily="34" charset="0"/>
              </a:rPr>
              <a:t>, </a:t>
            </a:r>
            <a:endParaRPr lang="ro-MD" sz="4200" i="1" dirty="0" smtClean="0">
              <a:solidFill>
                <a:schemeClr val="tx1"/>
              </a:solidFill>
              <a:latin typeface="Cambria" pitchFamily="18" charset="0"/>
              <a:cs typeface="Arial" pitchFamily="34" charset="0"/>
            </a:endParaRPr>
          </a:p>
          <a:p>
            <a:pPr algn="l"/>
            <a:r>
              <a:rPr lang="en-US" sz="3800" i="1" dirty="0" smtClean="0">
                <a:solidFill>
                  <a:schemeClr val="tx1"/>
                </a:solidFill>
                <a:latin typeface="Cambria" pitchFamily="18" charset="0"/>
                <a:cs typeface="Arial" pitchFamily="34" charset="0"/>
              </a:rPr>
              <a:t>consultant </a:t>
            </a:r>
            <a:r>
              <a:rPr lang="en-US" sz="3800" i="1" dirty="0">
                <a:solidFill>
                  <a:schemeClr val="tx1"/>
                </a:solidFill>
                <a:latin typeface="Cambria" pitchFamily="18" charset="0"/>
                <a:cs typeface="Arial" pitchFamily="34" charset="0"/>
              </a:rPr>
              <a:t>principal, </a:t>
            </a:r>
            <a:endParaRPr lang="ro-RO" sz="3800" i="1" dirty="0">
              <a:solidFill>
                <a:schemeClr val="tx1"/>
              </a:solidFill>
              <a:latin typeface="Cambria" pitchFamily="18" charset="0"/>
              <a:cs typeface="Arial" pitchFamily="34" charset="0"/>
            </a:endParaRPr>
          </a:p>
          <a:p>
            <a:pPr algn="l"/>
            <a:r>
              <a:rPr lang="en-US" sz="3800" i="1" dirty="0" err="1" smtClean="0">
                <a:solidFill>
                  <a:schemeClr val="tx1"/>
                </a:solidFill>
                <a:latin typeface="Cambria" pitchFamily="18" charset="0"/>
                <a:cs typeface="Arial" pitchFamily="34" charset="0"/>
              </a:rPr>
              <a:t>Direc</a:t>
            </a:r>
            <a:r>
              <a:rPr lang="ro-RO" sz="3800" i="1" dirty="0" err="1">
                <a:solidFill>
                  <a:schemeClr val="tx1"/>
                </a:solidFill>
                <a:latin typeface="Cambria" pitchFamily="18" charset="0"/>
                <a:cs typeface="Arial" pitchFamily="34" charset="0"/>
              </a:rPr>
              <a:t>ția</a:t>
            </a:r>
            <a:r>
              <a:rPr lang="ro-RO" sz="3800" i="1" dirty="0">
                <a:solidFill>
                  <a:schemeClr val="tx1"/>
                </a:solidFill>
                <a:latin typeface="Cambria" pitchFamily="18" charset="0"/>
                <a:cs typeface="Arial" pitchFamily="34" charset="0"/>
              </a:rPr>
              <a:t> politici bugetare </a:t>
            </a:r>
            <a:r>
              <a:rPr lang="ro-RO" sz="3800" i="1" dirty="0" smtClean="0">
                <a:solidFill>
                  <a:schemeClr val="tx1"/>
                </a:solidFill>
                <a:latin typeface="Cambria" pitchFamily="18" charset="0"/>
                <a:cs typeface="Arial" pitchFamily="34" charset="0"/>
              </a:rPr>
              <a:t>sectoriale</a:t>
            </a:r>
          </a:p>
          <a:p>
            <a:pPr algn="l"/>
            <a:r>
              <a:rPr lang="ro-RO" sz="3800" i="1" dirty="0" smtClean="0">
                <a:solidFill>
                  <a:schemeClr val="tx1"/>
                </a:solidFill>
                <a:latin typeface="Cambria" pitchFamily="18" charset="0"/>
                <a:cs typeface="Arial" pitchFamily="34" charset="0"/>
              </a:rPr>
              <a:t>Secția finanțele în sănătate și protecție socială</a:t>
            </a:r>
            <a:endParaRPr lang="en-US" sz="3800" i="1" dirty="0">
              <a:solidFill>
                <a:schemeClr val="tx1"/>
              </a:solidFill>
              <a:latin typeface="Cambria" pitchFamily="18" charset="0"/>
              <a:cs typeface="Arial" pitchFamily="34" charset="0"/>
            </a:endParaRPr>
          </a:p>
          <a:p>
            <a:pPr algn="l"/>
            <a:r>
              <a:rPr lang="ro-MD" sz="3800" i="1" dirty="0" smtClean="0">
                <a:solidFill>
                  <a:schemeClr val="tx1"/>
                </a:solidFill>
                <a:latin typeface="Cambria" pitchFamily="18" charset="0"/>
                <a:cs typeface="Arial" pitchFamily="34" charset="0"/>
              </a:rPr>
              <a:t>18.09.</a:t>
            </a:r>
            <a:r>
              <a:rPr lang="en-US" sz="3800" i="1" dirty="0" smtClean="0">
                <a:solidFill>
                  <a:schemeClr val="tx1"/>
                </a:solidFill>
                <a:latin typeface="Cambria" pitchFamily="18" charset="0"/>
                <a:cs typeface="Arial" pitchFamily="34" charset="0"/>
              </a:rPr>
              <a:t>2018</a:t>
            </a:r>
            <a:endParaRPr lang="en-US" sz="3800" dirty="0">
              <a:latin typeface="Cambria" pitchFamily="18" charset="0"/>
            </a:endParaRPr>
          </a:p>
          <a:p>
            <a:pPr algn="r"/>
            <a:endParaRPr lang="en-US" dirty="0" smtClean="0">
              <a:solidFill>
                <a:schemeClr val="tx1"/>
              </a:solidFill>
            </a:endParaRPr>
          </a:p>
          <a:p>
            <a:endParaRPr lang="ro-RO" dirty="0" smtClean="0"/>
          </a:p>
          <a:p>
            <a:endParaRPr lang="en-US" dirty="0"/>
          </a:p>
        </p:txBody>
      </p:sp>
      <p:cxnSp>
        <p:nvCxnSpPr>
          <p:cNvPr id="5" name="Conector drept 4"/>
          <p:cNvCxnSpPr/>
          <p:nvPr/>
        </p:nvCxnSpPr>
        <p:spPr>
          <a:xfrm>
            <a:off x="438953" y="3140968"/>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Conector drept 5"/>
          <p:cNvCxnSpPr/>
          <p:nvPr/>
        </p:nvCxnSpPr>
        <p:spPr>
          <a:xfrm>
            <a:off x="1547664" y="3284984"/>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2051" name="Picture 3"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86116" y="332656"/>
            <a:ext cx="1846521" cy="2079350"/>
          </a:xfrm>
          <a:prstGeom prst="rect">
            <a:avLst/>
          </a:prstGeom>
          <a:noFill/>
          <a:extLst>
            <a:ext uri="{909E8E84-426E-40DD-AFC4-6F175D3DCCD1}">
              <a14:hiddenFill xmlns:a14="http://schemas.microsoft.com/office/drawing/2010/main">
                <a:solidFill>
                  <a:srgbClr val="FFFFFF"/>
                </a:solidFill>
              </a14:hiddenFill>
            </a:ext>
          </a:extLst>
        </p:spPr>
      </p:pic>
      <p:sp>
        <p:nvSpPr>
          <p:cNvPr id="9" name="CasetăText 8"/>
          <p:cNvSpPr txBox="1"/>
          <p:nvPr/>
        </p:nvSpPr>
        <p:spPr>
          <a:xfrm flipH="1">
            <a:off x="2272381" y="2556021"/>
            <a:ext cx="4531866" cy="338554"/>
          </a:xfrm>
          <a:prstGeom prst="rect">
            <a:avLst/>
          </a:prstGeom>
          <a:noFill/>
        </p:spPr>
        <p:txBody>
          <a:bodyPr wrap="square" rtlCol="0">
            <a:spAutoFit/>
          </a:bodyPr>
          <a:lstStyle/>
          <a:p>
            <a:r>
              <a:rPr lang="ro-RO" sz="16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al Republicii Moldova  </a:t>
            </a:r>
            <a:endParaRPr lang="ro-RO" sz="16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248300"/>
            <a:ext cx="8229600" cy="823378"/>
          </a:xfrm>
        </p:spPr>
        <p:txBody>
          <a:bodyPr>
            <a:noAutofit/>
          </a:bodyPr>
          <a:lstStyle/>
          <a:p>
            <a:r>
              <a:rPr lang="ro-MD" sz="2800" b="1" dirty="0" smtClean="0">
                <a:latin typeface="Cambria" panose="02040503050406030204" pitchFamily="18" charset="0"/>
                <a:cs typeface="Arial" pitchFamily="34" charset="0"/>
              </a:rPr>
              <a:t>5. Asigurarea prestațiilor sociale pentru copii plasați în serviciile sociale (bani de buzunar)</a:t>
            </a:r>
            <a:r>
              <a:rPr lang="ro-RO" sz="3200" b="1" dirty="0" smtClean="0">
                <a:latin typeface="Cambria" panose="02040503050406030204" pitchFamily="18" charset="0"/>
              </a:rPr>
              <a:t/>
            </a:r>
            <a:br>
              <a:rPr lang="ro-RO" sz="3200" b="1" dirty="0" smtClean="0">
                <a:latin typeface="Cambria" panose="02040503050406030204" pitchFamily="18" charset="0"/>
              </a:rPr>
            </a:br>
            <a:endParaRPr lang="ru-RU" sz="3200" dirty="0">
              <a:latin typeface="Cambria" panose="02040503050406030204" pitchFamily="18" charset="0"/>
            </a:endParaRPr>
          </a:p>
        </p:txBody>
      </p:sp>
      <p:sp>
        <p:nvSpPr>
          <p:cNvPr id="14" name="Содержимое 13"/>
          <p:cNvSpPr>
            <a:spLocks noGrp="1"/>
          </p:cNvSpPr>
          <p:nvPr>
            <p:ph idx="1"/>
          </p:nvPr>
        </p:nvSpPr>
        <p:spPr>
          <a:xfrm>
            <a:off x="539552" y="1916832"/>
            <a:ext cx="8118644" cy="4608512"/>
          </a:xfrm>
        </p:spPr>
        <p:txBody>
          <a:bodyPr>
            <a:normAutofit fontScale="25000" lnSpcReduction="20000"/>
          </a:bodyPr>
          <a:lstStyle/>
          <a:p>
            <a:pPr>
              <a:buNone/>
            </a:pPr>
            <a:endParaRPr lang="ro-RO" sz="3400" b="1" u="sng" dirty="0" smtClean="0">
              <a:latin typeface="Arial" pitchFamily="34" charset="0"/>
              <a:cs typeface="Arial" pitchFamily="34" charset="0"/>
            </a:endParaRPr>
          </a:p>
          <a:p>
            <a:pPr>
              <a:buNone/>
            </a:pPr>
            <a:r>
              <a:rPr lang="ro-RO" sz="8000" b="1" i="1" u="sng" dirty="0" smtClean="0">
                <a:latin typeface="Cambria" panose="02040503050406030204" pitchFamily="18" charset="0"/>
                <a:cs typeface="Arial" pitchFamily="34" charset="0"/>
              </a:rPr>
              <a:t>Baza legală</a:t>
            </a:r>
            <a:r>
              <a:rPr lang="en-US" sz="8000" b="1" i="1" dirty="0" smtClean="0">
                <a:latin typeface="Cambria" panose="02040503050406030204" pitchFamily="18" charset="0"/>
                <a:cs typeface="Arial" pitchFamily="34" charset="0"/>
              </a:rPr>
              <a:t>:</a:t>
            </a:r>
            <a:r>
              <a:rPr lang="en-US" sz="8000" b="1" i="1" dirty="0" err="1" smtClean="0">
                <a:latin typeface="Cambria" panose="02040503050406030204" pitchFamily="18" charset="0"/>
                <a:cs typeface="Arial" pitchFamily="34" charset="0"/>
              </a:rPr>
              <a:t>Legea</a:t>
            </a:r>
            <a:r>
              <a:rPr lang="ro-MO" sz="8000" b="1" i="1" dirty="0" smtClean="0">
                <a:latin typeface="Cambria" panose="02040503050406030204" pitchFamily="18" charset="0"/>
                <a:cs typeface="Arial" pitchFamily="34" charset="0"/>
              </a:rPr>
              <a:t> nr.547-XV din 25.12. 2003</a:t>
            </a:r>
            <a:r>
              <a:rPr lang="en-US" sz="8000" b="1" i="1" dirty="0" smtClean="0">
                <a:latin typeface="Cambria" panose="02040503050406030204" pitchFamily="18" charset="0"/>
                <a:cs typeface="Arial" pitchFamily="34" charset="0"/>
              </a:rPr>
              <a:t> </a:t>
            </a:r>
            <a:r>
              <a:rPr lang="ro-MD" sz="8000" b="1" i="1" dirty="0" smtClean="0">
                <a:latin typeface="Cambria" panose="02040503050406030204" pitchFamily="18" charset="0"/>
                <a:cs typeface="Arial" pitchFamily="34" charset="0"/>
              </a:rPr>
              <a:t>asistenței sociale</a:t>
            </a:r>
            <a:r>
              <a:rPr lang="en-US" sz="8000" i="1" dirty="0" smtClean="0">
                <a:latin typeface="Cambria" panose="02040503050406030204" pitchFamily="18" charset="0"/>
                <a:cs typeface="Arial" pitchFamily="34" charset="0"/>
              </a:rPr>
              <a:t>,</a:t>
            </a:r>
            <a:r>
              <a:rPr lang="ro-MO" sz="8000" i="1" dirty="0" smtClean="0">
                <a:latin typeface="Cambria" panose="02040503050406030204" pitchFamily="18" charset="0"/>
                <a:cs typeface="Arial" pitchFamily="34" charset="0"/>
              </a:rPr>
              <a:t> </a:t>
            </a:r>
          </a:p>
          <a:p>
            <a:pPr>
              <a:buNone/>
            </a:pPr>
            <a:r>
              <a:rPr lang="ro-MO" sz="8000" b="1" i="1" dirty="0" smtClean="0">
                <a:latin typeface="Cambria" panose="02040503050406030204" pitchFamily="18" charset="0"/>
                <a:cs typeface="Arial" pitchFamily="34" charset="0"/>
              </a:rPr>
              <a:t>    H</a:t>
            </a:r>
            <a:r>
              <a:rPr lang="en-US" sz="8000" b="1" i="1" dirty="0" smtClean="0">
                <a:latin typeface="Cambria" panose="02040503050406030204" pitchFamily="18" charset="0"/>
                <a:cs typeface="Arial" pitchFamily="34" charset="0"/>
              </a:rPr>
              <a:t>.G</a:t>
            </a:r>
            <a:r>
              <a:rPr lang="ro-MO" sz="8000" b="1" i="1" dirty="0" smtClean="0">
                <a:latin typeface="Cambria" panose="02040503050406030204" pitchFamily="18" charset="0"/>
                <a:cs typeface="Arial" pitchFamily="34" charset="0"/>
              </a:rPr>
              <a:t> nr.378 din 25.04.2018 </a:t>
            </a:r>
            <a:r>
              <a:rPr lang="ro-MO" sz="8000" i="1" dirty="0" smtClean="0">
                <a:latin typeface="Cambria" panose="02040503050406030204" pitchFamily="18" charset="0"/>
                <a:cs typeface="Arial" pitchFamily="34" charset="0"/>
              </a:rPr>
              <a:t>”Pentru aprobarea Regulamentului cu privire la stabilirea și plata indemnizației zilnice pentru copii”</a:t>
            </a:r>
            <a:endParaRPr lang="ro-MD" sz="8000" i="1" dirty="0">
              <a:latin typeface="Cambria" panose="02040503050406030204" pitchFamily="18" charset="0"/>
              <a:cs typeface="Arial" pitchFamily="34" charset="0"/>
            </a:endParaRPr>
          </a:p>
          <a:p>
            <a:pPr>
              <a:buNone/>
            </a:pPr>
            <a:r>
              <a:rPr lang="ro-MD" sz="8000" b="1" i="1" dirty="0" smtClean="0">
                <a:latin typeface="Cambria" panose="02040503050406030204" pitchFamily="18" charset="0"/>
                <a:cs typeface="Arial" panose="020B0604020202020204" pitchFamily="34" charset="0"/>
              </a:rPr>
              <a:t>Copii </a:t>
            </a:r>
            <a:r>
              <a:rPr lang="en-GB" sz="8000" b="1" i="1" dirty="0" err="1">
                <a:latin typeface="Cambria" panose="02040503050406030204" pitchFamily="18" charset="0"/>
                <a:cs typeface="Arial" panose="020B0604020202020204" pitchFamily="34" charset="0"/>
              </a:rPr>
              <a:t>începînd</a:t>
            </a:r>
            <a:r>
              <a:rPr lang="en-GB" sz="8000" b="1" i="1" dirty="0">
                <a:latin typeface="Cambria" panose="02040503050406030204" pitchFamily="18" charset="0"/>
                <a:cs typeface="Arial" panose="020B0604020202020204" pitchFamily="34" charset="0"/>
              </a:rPr>
              <a:t> cu </a:t>
            </a:r>
            <a:r>
              <a:rPr lang="en-GB" sz="8000" b="1" i="1" dirty="0" err="1">
                <a:latin typeface="Cambria" panose="02040503050406030204" pitchFamily="18" charset="0"/>
                <a:cs typeface="Arial" panose="020B0604020202020204" pitchFamily="34" charset="0"/>
              </a:rPr>
              <a:t>clasa</a:t>
            </a:r>
            <a:r>
              <a:rPr lang="en-GB" sz="8000" b="1" i="1" dirty="0">
                <a:latin typeface="Cambria" panose="02040503050406030204" pitchFamily="18" charset="0"/>
                <a:cs typeface="Arial" panose="020B0604020202020204" pitchFamily="34" charset="0"/>
              </a:rPr>
              <a:t> a </a:t>
            </a:r>
            <a:r>
              <a:rPr lang="en-GB" sz="8000" b="1" i="1" dirty="0" err="1">
                <a:latin typeface="Cambria" panose="02040503050406030204" pitchFamily="18" charset="0"/>
                <a:cs typeface="Arial" panose="020B0604020202020204" pitchFamily="34" charset="0"/>
              </a:rPr>
              <a:t>cincea</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pînă</a:t>
            </a:r>
            <a:r>
              <a:rPr lang="en-GB" sz="8000" b="1" i="1" dirty="0">
                <a:latin typeface="Cambria" panose="02040503050406030204" pitchFamily="18" charset="0"/>
                <a:cs typeface="Arial" panose="020B0604020202020204" pitchFamily="34" charset="0"/>
              </a:rPr>
              <a:t> la </a:t>
            </a:r>
            <a:r>
              <a:rPr lang="en-GB" sz="8000" b="1" i="1" dirty="0" err="1">
                <a:latin typeface="Cambria" panose="02040503050406030204" pitchFamily="18" charset="0"/>
                <a:cs typeface="Arial" panose="020B0604020202020204" pitchFamily="34" charset="0"/>
              </a:rPr>
              <a:t>împlinirea</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vîrstei</a:t>
            </a:r>
            <a:r>
              <a:rPr lang="en-GB" sz="8000" b="1" i="1" dirty="0">
                <a:latin typeface="Cambria" panose="02040503050406030204" pitchFamily="18" charset="0"/>
                <a:cs typeface="Arial" panose="020B0604020202020204" pitchFamily="34" charset="0"/>
              </a:rPr>
              <a:t> de 18 </a:t>
            </a:r>
            <a:r>
              <a:rPr lang="en-GB" sz="8000" b="1" i="1" dirty="0" err="1" smtClean="0">
                <a:latin typeface="Cambria" panose="02040503050406030204" pitchFamily="18" charset="0"/>
                <a:cs typeface="Arial" panose="020B0604020202020204" pitchFamily="34" charset="0"/>
              </a:rPr>
              <a:t>ani</a:t>
            </a:r>
            <a:r>
              <a:rPr lang="ro-MD" sz="8000" b="1" i="1" dirty="0" smtClean="0">
                <a:latin typeface="Cambria" panose="02040503050406030204" pitchFamily="18" charset="0"/>
                <a:cs typeface="Arial" panose="020B0604020202020204" pitchFamily="34" charset="0"/>
              </a:rPr>
              <a:t>, plasați în Serviciile sociale </a:t>
            </a:r>
            <a:r>
              <a:rPr lang="en-GB" sz="8000" b="1" i="1" dirty="0" smtClean="0">
                <a:latin typeface="Cambria" panose="02040503050406030204" pitchFamily="18" charset="0"/>
                <a:cs typeface="Arial" panose="020B0604020202020204" pitchFamily="34" charset="0"/>
              </a:rPr>
              <a:t>:“</a:t>
            </a:r>
            <a:r>
              <a:rPr lang="en-GB" sz="8000" b="1" i="1" dirty="0" err="1">
                <a:latin typeface="Cambria" panose="02040503050406030204" pitchFamily="18" charset="0"/>
                <a:cs typeface="Arial" panose="020B0604020202020204" pitchFamily="34" charset="0"/>
              </a:rPr>
              <a:t>Asistenţa</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parentală</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profesionistă</a:t>
            </a:r>
            <a:r>
              <a:rPr lang="en-GB" sz="8000" b="1" i="1" dirty="0">
                <a:latin typeface="Cambria" panose="02040503050406030204" pitchFamily="18" charset="0"/>
                <a:cs typeface="Arial" panose="020B0604020202020204" pitchFamily="34" charset="0"/>
              </a:rPr>
              <a:t>” </a:t>
            </a:r>
            <a:r>
              <a:rPr lang="ro-MD" sz="8000" b="1" i="1" dirty="0" smtClean="0">
                <a:latin typeface="Cambria" panose="02040503050406030204" pitchFamily="18" charset="0"/>
                <a:cs typeface="Arial" panose="020B0604020202020204" pitchFamily="34" charset="0"/>
              </a:rPr>
              <a:t>,</a:t>
            </a:r>
            <a:r>
              <a:rPr lang="en-GB" sz="8000" b="1" i="1" dirty="0" smtClean="0">
                <a:latin typeface="Cambria" panose="02040503050406030204" pitchFamily="18" charset="0"/>
                <a:cs typeface="Arial" panose="020B0604020202020204" pitchFamily="34" charset="0"/>
              </a:rPr>
              <a:t> </a:t>
            </a:r>
            <a:r>
              <a:rPr lang="en-GB" sz="8000" b="1" i="1" dirty="0">
                <a:latin typeface="Cambria" panose="02040503050406030204" pitchFamily="18" charset="0"/>
                <a:cs typeface="Arial" panose="020B0604020202020204" pitchFamily="34" charset="0"/>
              </a:rPr>
              <a:t>“Casa de </a:t>
            </a:r>
            <a:r>
              <a:rPr lang="en-GB" sz="8000" b="1" i="1" dirty="0" err="1">
                <a:latin typeface="Cambria" panose="02040503050406030204" pitchFamily="18" charset="0"/>
                <a:cs typeface="Arial" panose="020B0604020202020204" pitchFamily="34" charset="0"/>
              </a:rPr>
              <a:t>copii</a:t>
            </a:r>
            <a:r>
              <a:rPr lang="en-GB" sz="8000" b="1" i="1" dirty="0">
                <a:latin typeface="Cambria" panose="02040503050406030204" pitchFamily="18" charset="0"/>
                <a:cs typeface="Arial" panose="020B0604020202020204" pitchFamily="34" charset="0"/>
              </a:rPr>
              <a:t> de tip familial</a:t>
            </a:r>
            <a:r>
              <a:rPr lang="en-GB" sz="8000" b="1" i="1" dirty="0" smtClean="0">
                <a:latin typeface="Cambria" panose="02040503050406030204" pitchFamily="18" charset="0"/>
                <a:cs typeface="Arial" panose="020B0604020202020204" pitchFamily="34" charset="0"/>
              </a:rPr>
              <a:t>”</a:t>
            </a:r>
            <a:r>
              <a:rPr lang="ro-MD" sz="8000" b="1" i="1" dirty="0" smtClean="0">
                <a:latin typeface="Cambria" panose="02040503050406030204" pitchFamily="18" charset="0"/>
                <a:cs typeface="Arial" panose="020B0604020202020204" pitchFamily="34" charset="0"/>
              </a:rPr>
              <a:t>,,T</a:t>
            </a:r>
            <a:r>
              <a:rPr lang="en-GB" sz="8000" b="1" i="1" dirty="0" err="1" smtClean="0">
                <a:latin typeface="Cambria" panose="02040503050406030204" pitchFamily="18" charset="0"/>
                <a:cs typeface="Arial" panose="020B0604020202020204" pitchFamily="34" charset="0"/>
              </a:rPr>
              <a:t>utelă</a:t>
            </a:r>
            <a:r>
              <a:rPr lang="en-GB" sz="8000" b="1" i="1" dirty="0" smtClean="0">
                <a:latin typeface="Cambria" panose="02040503050406030204" pitchFamily="18" charset="0"/>
                <a:cs typeface="Arial" panose="020B0604020202020204" pitchFamily="34" charset="0"/>
              </a:rPr>
              <a:t>/</a:t>
            </a:r>
            <a:r>
              <a:rPr lang="en-GB" sz="8000" b="1" i="1" dirty="0" err="1" smtClean="0">
                <a:latin typeface="Cambria" panose="02040503050406030204" pitchFamily="18" charset="0"/>
                <a:cs typeface="Arial" panose="020B0604020202020204" pitchFamily="34" charset="0"/>
              </a:rPr>
              <a:t>curatelă</a:t>
            </a:r>
            <a:r>
              <a:rPr lang="ro-MD" sz="8000" b="1" i="1" dirty="0" smtClean="0">
                <a:latin typeface="Cambria" panose="02040503050406030204" pitchFamily="18" charset="0"/>
                <a:cs typeface="Arial" panose="020B0604020202020204" pitchFamily="34" charset="0"/>
              </a:rPr>
              <a:t>,</a:t>
            </a:r>
            <a:r>
              <a:rPr lang="en-GB" sz="8000" b="1" i="1" dirty="0" smtClean="0">
                <a:latin typeface="Cambria" panose="02040503050406030204" pitchFamily="18" charset="0"/>
                <a:cs typeface="Arial" panose="020B0604020202020204" pitchFamily="34" charset="0"/>
              </a:rPr>
              <a:t> </a:t>
            </a:r>
            <a:r>
              <a:rPr lang="en-GB" sz="8000" b="1" i="1" dirty="0">
                <a:latin typeface="Cambria" panose="02040503050406030204" pitchFamily="18" charset="0"/>
                <a:cs typeface="Arial" panose="020B0604020202020204" pitchFamily="34" charset="0"/>
              </a:rPr>
              <a:t>“Casa </a:t>
            </a:r>
            <a:r>
              <a:rPr lang="en-GB" sz="8000" b="1" i="1" dirty="0" err="1">
                <a:latin typeface="Cambria" panose="02040503050406030204" pitchFamily="18" charset="0"/>
                <a:cs typeface="Arial" panose="020B0604020202020204" pitchFamily="34" charset="0"/>
              </a:rPr>
              <a:t>comunitară</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pentru</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copii</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în</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situaţie</a:t>
            </a:r>
            <a:r>
              <a:rPr lang="en-GB" sz="8000" b="1" i="1" dirty="0">
                <a:latin typeface="Cambria" panose="02040503050406030204" pitchFamily="18" charset="0"/>
                <a:cs typeface="Arial" panose="020B0604020202020204" pitchFamily="34" charset="0"/>
              </a:rPr>
              <a:t> de </a:t>
            </a:r>
            <a:r>
              <a:rPr lang="en-GB" sz="8000" b="1" i="1" dirty="0" err="1">
                <a:latin typeface="Cambria" panose="02040503050406030204" pitchFamily="18" charset="0"/>
                <a:cs typeface="Arial" panose="020B0604020202020204" pitchFamily="34" charset="0"/>
              </a:rPr>
              <a:t>risc</a:t>
            </a:r>
            <a:r>
              <a:rPr lang="en-GB" sz="8000" b="1" i="1" dirty="0">
                <a:latin typeface="Cambria" panose="02040503050406030204" pitchFamily="18" charset="0"/>
                <a:cs typeface="Arial" panose="020B0604020202020204" pitchFamily="34" charset="0"/>
              </a:rPr>
              <a:t>” </a:t>
            </a:r>
            <a:r>
              <a:rPr lang="ro-MD" sz="8000" b="1" i="1" dirty="0" smtClean="0">
                <a:latin typeface="Cambria" panose="02040503050406030204" pitchFamily="18" charset="0"/>
                <a:cs typeface="Arial" panose="020B0604020202020204" pitchFamily="34" charset="0"/>
              </a:rPr>
              <a:t>,</a:t>
            </a:r>
            <a:r>
              <a:rPr lang="en-GB" sz="8000" b="1" i="1" dirty="0" smtClean="0">
                <a:latin typeface="Cambria" panose="02040503050406030204" pitchFamily="18" charset="0"/>
                <a:cs typeface="Arial" panose="020B0604020202020204" pitchFamily="34" charset="0"/>
              </a:rPr>
              <a:t> </a:t>
            </a:r>
            <a:r>
              <a:rPr lang="en-GB" sz="8000" b="1" i="1" dirty="0">
                <a:latin typeface="Cambria" panose="02040503050406030204" pitchFamily="18" charset="0"/>
                <a:cs typeface="Arial" panose="020B0604020202020204" pitchFamily="34" charset="0"/>
              </a:rPr>
              <a:t>“</a:t>
            </a:r>
            <a:r>
              <a:rPr lang="en-GB" sz="8000" b="1" i="1" dirty="0" err="1">
                <a:latin typeface="Cambria" panose="02040503050406030204" pitchFamily="18" charset="0"/>
                <a:cs typeface="Arial" panose="020B0604020202020204" pitchFamily="34" charset="0"/>
              </a:rPr>
              <a:t>Centrul</a:t>
            </a:r>
            <a:r>
              <a:rPr lang="en-GB" sz="8000" b="1" i="1" dirty="0">
                <a:latin typeface="Cambria" panose="02040503050406030204" pitchFamily="18" charset="0"/>
                <a:cs typeface="Arial" panose="020B0604020202020204" pitchFamily="34" charset="0"/>
              </a:rPr>
              <a:t> de </a:t>
            </a:r>
            <a:r>
              <a:rPr lang="en-GB" sz="8000" b="1" i="1" dirty="0" err="1">
                <a:latin typeface="Cambria" panose="02040503050406030204" pitchFamily="18" charset="0"/>
                <a:cs typeface="Arial" panose="020B0604020202020204" pitchFamily="34" charset="0"/>
              </a:rPr>
              <a:t>plasament</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pentru</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copiii</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separaţi</a:t>
            </a:r>
            <a:r>
              <a:rPr lang="en-GB" sz="8000" b="1" i="1" dirty="0">
                <a:latin typeface="Cambria" panose="02040503050406030204" pitchFamily="18" charset="0"/>
                <a:cs typeface="Arial" panose="020B0604020202020204" pitchFamily="34" charset="0"/>
              </a:rPr>
              <a:t> de </a:t>
            </a:r>
            <a:r>
              <a:rPr lang="en-GB" sz="8000" b="1" i="1" dirty="0" err="1" smtClean="0">
                <a:latin typeface="Cambria" panose="02040503050406030204" pitchFamily="18" charset="0"/>
                <a:cs typeface="Arial" panose="020B0604020202020204" pitchFamily="34" charset="0"/>
              </a:rPr>
              <a:t>părinţi</a:t>
            </a:r>
            <a:r>
              <a:rPr lang="ro-MD" sz="8000" b="1" i="1" dirty="0" smtClean="0">
                <a:latin typeface="Cambria" panose="02040503050406030204" pitchFamily="18" charset="0"/>
                <a:cs typeface="Arial" panose="020B0604020202020204" pitchFamily="34" charset="0"/>
              </a:rPr>
              <a:t>”.</a:t>
            </a:r>
            <a:endParaRPr lang="en-GB" sz="8000" b="1" i="1" dirty="0">
              <a:latin typeface="Cambria" panose="02040503050406030204" pitchFamily="18" charset="0"/>
              <a:cs typeface="Arial" panose="020B0604020202020204" pitchFamily="34" charset="0"/>
            </a:endParaRPr>
          </a:p>
          <a:p>
            <a:r>
              <a:rPr lang="en-GB" sz="8000" i="1" dirty="0">
                <a:latin typeface="Cambria" panose="02040503050406030204" pitchFamily="18" charset="0"/>
              </a:rPr>
              <a:t/>
            </a:r>
            <a:br>
              <a:rPr lang="en-GB" sz="8000" i="1" dirty="0">
                <a:latin typeface="Cambria" panose="02040503050406030204" pitchFamily="18" charset="0"/>
              </a:rPr>
            </a:br>
            <a:r>
              <a:rPr lang="ro-RO" sz="8000" b="1" i="1" dirty="0" smtClean="0">
                <a:latin typeface="Cambria" panose="02040503050406030204" pitchFamily="18" charset="0"/>
                <a:cs typeface="Arial" pitchFamily="34" charset="0"/>
              </a:rPr>
              <a:t>Proiect  2019  – 11843,5 mii lei (</a:t>
            </a:r>
            <a:r>
              <a:rPr lang="en-US" sz="8000" i="1" dirty="0" smtClean="0">
                <a:latin typeface="Cambria" panose="02040503050406030204" pitchFamily="18" charset="0"/>
                <a:cs typeface="Arial" pitchFamily="34" charset="0"/>
              </a:rPr>
              <a:t>M</a:t>
            </a:r>
            <a:r>
              <a:rPr lang="ro-RO" sz="8000" i="1" dirty="0" err="1">
                <a:latin typeface="Cambria" panose="02040503050406030204" pitchFamily="18" charset="0"/>
                <a:cs typeface="Arial" pitchFamily="34" charset="0"/>
              </a:rPr>
              <a:t>ărimea</a:t>
            </a:r>
            <a:r>
              <a:rPr lang="ro-RO" sz="8000" i="1" dirty="0">
                <a:latin typeface="Cambria" panose="02040503050406030204" pitchFamily="18" charset="0"/>
                <a:cs typeface="Arial" pitchFamily="34" charset="0"/>
              </a:rPr>
              <a:t> </a:t>
            </a:r>
            <a:r>
              <a:rPr lang="ro-RO" sz="8000" i="1" dirty="0" smtClean="0">
                <a:latin typeface="Cambria" panose="02040503050406030204" pitchFamily="18" charset="0"/>
                <a:cs typeface="Arial" pitchFamily="34" charset="0"/>
              </a:rPr>
              <a:t>- </a:t>
            </a:r>
            <a:r>
              <a:rPr lang="it-IT" sz="8000" i="1" dirty="0" smtClean="0">
                <a:latin typeface="Cambria" panose="02040503050406030204" pitchFamily="18" charset="0"/>
                <a:cs typeface="Arial" pitchFamily="34" charset="0"/>
              </a:rPr>
              <a:t>4411 lei/an</a:t>
            </a:r>
            <a:r>
              <a:rPr lang="ro-MD" sz="8000" i="1" dirty="0" smtClean="0">
                <a:latin typeface="Cambria" panose="02040503050406030204" pitchFamily="18" charset="0"/>
                <a:cs typeface="Arial" pitchFamily="34" charset="0"/>
              </a:rPr>
              <a:t>/copil</a:t>
            </a:r>
            <a:r>
              <a:rPr lang="it-IT" sz="8000" i="1" dirty="0" smtClean="0">
                <a:latin typeface="Cambria" panose="02040503050406030204" pitchFamily="18" charset="0"/>
                <a:cs typeface="Arial" pitchFamily="34" charset="0"/>
              </a:rPr>
              <a:t> </a:t>
            </a:r>
            <a:r>
              <a:rPr lang="it-IT" sz="8000" i="1" dirty="0">
                <a:latin typeface="Cambria" panose="02040503050406030204" pitchFamily="18" charset="0"/>
                <a:cs typeface="Arial" pitchFamily="34" charset="0"/>
              </a:rPr>
              <a:t>zilnic-11 lei (11*365), zi de nastere-104 lei, 4 sarbatori 292(73*4)) </a:t>
            </a:r>
            <a:endParaRPr lang="en-US" sz="8000" i="1" dirty="0">
              <a:latin typeface="Cambria" panose="02040503050406030204" pitchFamily="18" charset="0"/>
              <a:cs typeface="Arial" pitchFamily="34" charset="0"/>
            </a:endParaRPr>
          </a:p>
          <a:p>
            <a:r>
              <a:rPr lang="ro-RO" sz="8000" b="1" i="1" dirty="0" smtClean="0">
                <a:latin typeface="Cambria" panose="02040503050406030204" pitchFamily="18" charset="0"/>
                <a:cs typeface="Arial" pitchFamily="34" charset="0"/>
              </a:rPr>
              <a:t> Estimat 2020  – 12869,1 mii lei(</a:t>
            </a:r>
            <a:r>
              <a:rPr lang="it-IT" sz="8000" i="1" dirty="0" smtClean="0">
                <a:latin typeface="Cambria" panose="02040503050406030204" pitchFamily="18" charset="0"/>
                <a:cs typeface="Arial" pitchFamily="34" charset="0"/>
              </a:rPr>
              <a:t>4793 </a:t>
            </a:r>
            <a:r>
              <a:rPr lang="it-IT" sz="8000" i="1" dirty="0">
                <a:latin typeface="Cambria" panose="02040503050406030204" pitchFamily="18" charset="0"/>
                <a:cs typeface="Arial" pitchFamily="34" charset="0"/>
              </a:rPr>
              <a:t>lei/an ( zilnic-12 lei (12*365), zi de nastere-109 lei, 4 sarbatori 304(76*4))</a:t>
            </a:r>
            <a:r>
              <a:rPr lang="ro-RO" sz="8000" b="1" i="1" dirty="0" smtClean="0">
                <a:latin typeface="Cambria" panose="02040503050406030204" pitchFamily="18" charset="0"/>
                <a:cs typeface="Arial" pitchFamily="34" charset="0"/>
              </a:rPr>
              <a:t>, </a:t>
            </a:r>
          </a:p>
          <a:p>
            <a:r>
              <a:rPr lang="ro-RO" sz="8000" b="1" i="1" dirty="0" smtClean="0">
                <a:latin typeface="Cambria" panose="02040503050406030204" pitchFamily="18" charset="0"/>
                <a:cs typeface="Arial" pitchFamily="34" charset="0"/>
              </a:rPr>
              <a:t> Estimat 2021  – 13908,3mii lei</a:t>
            </a:r>
            <a:r>
              <a:rPr lang="ro-MD" sz="8000" b="1" i="1" dirty="0">
                <a:latin typeface="Cambria" panose="02040503050406030204" pitchFamily="18" charset="0"/>
                <a:cs typeface="Arial" pitchFamily="34" charset="0"/>
              </a:rPr>
              <a:t> </a:t>
            </a:r>
            <a:r>
              <a:rPr lang="ro-MD" sz="8000" i="1" dirty="0" smtClean="0">
                <a:latin typeface="Cambria" panose="02040503050406030204" pitchFamily="18" charset="0"/>
                <a:cs typeface="Arial" pitchFamily="34" charset="0"/>
              </a:rPr>
              <a:t>(</a:t>
            </a:r>
            <a:r>
              <a:rPr lang="it-IT" sz="8000" i="1" dirty="0">
                <a:latin typeface="Cambria" panose="02040503050406030204" pitchFamily="18" charset="0"/>
                <a:cs typeface="Arial" pitchFamily="34" charset="0"/>
              </a:rPr>
              <a:t>5180 lei/an (zilnic-13 lei (13*365), zi de nastere-115 lei, 4 sarbatori 320(80*4</a:t>
            </a:r>
            <a:r>
              <a:rPr lang="it-IT" sz="8000" i="1" dirty="0" smtClean="0">
                <a:latin typeface="Cambria" panose="02040503050406030204" pitchFamily="18" charset="0"/>
                <a:cs typeface="Arial" pitchFamily="34" charset="0"/>
              </a:rPr>
              <a:t>)</a:t>
            </a:r>
            <a:r>
              <a:rPr lang="ro-MD" sz="8000" i="1" dirty="0" smtClean="0">
                <a:latin typeface="Cambria" panose="02040503050406030204" pitchFamily="18" charset="0"/>
                <a:cs typeface="Arial" pitchFamily="34" charset="0"/>
              </a:rPr>
              <a:t>.</a:t>
            </a:r>
          </a:p>
          <a:p>
            <a:pPr algn="just"/>
            <a:endParaRPr lang="ro-MD" sz="8000" i="1" dirty="0" smtClean="0">
              <a:latin typeface="Cambria" panose="02040503050406030204" pitchFamily="18" charset="0"/>
              <a:cs typeface="Arial" pitchFamily="34" charset="0"/>
            </a:endParaRPr>
          </a:p>
          <a:p>
            <a:pPr lvl="0" algn="just">
              <a:buNone/>
            </a:pPr>
            <a:endParaRPr lang="ro-RO" sz="8000" i="1" dirty="0" smtClean="0"/>
          </a:p>
          <a:p>
            <a:pPr>
              <a:buNone/>
            </a:pPr>
            <a:endParaRPr lang="ro-RO" sz="8000" dirty="0" smtClean="0"/>
          </a:p>
          <a:p>
            <a:pPr algn="just"/>
            <a:endParaRPr lang="en-US" sz="8000" dirty="0" smtClean="0"/>
          </a:p>
          <a:p>
            <a:pPr algn="just"/>
            <a:endParaRPr lang="en-US" sz="6200"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10</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2561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1071546"/>
            <a:ext cx="8229600" cy="1214446"/>
          </a:xfrm>
        </p:spPr>
        <p:txBody>
          <a:bodyPr>
            <a:noAutofit/>
          </a:bodyPr>
          <a:lstStyle/>
          <a:p>
            <a:r>
              <a:rPr lang="en-US" sz="2800" b="1" i="1" dirty="0" smtClean="0">
                <a:latin typeface="Arial" pitchFamily="34" charset="0"/>
                <a:cs typeface="Arial" pitchFamily="34" charset="0"/>
              </a:rPr>
              <a:t/>
            </a:r>
            <a:br>
              <a:rPr lang="en-US" sz="2800" b="1" i="1" dirty="0" smtClean="0">
                <a:latin typeface="Arial" pitchFamily="34" charset="0"/>
                <a:cs typeface="Arial" pitchFamily="34" charset="0"/>
              </a:rPr>
            </a:br>
            <a:r>
              <a:rPr lang="ro-MD" sz="2800" b="1" dirty="0" smtClean="0">
                <a:latin typeface="Cambria" panose="02040503050406030204" pitchFamily="18" charset="0"/>
                <a:cs typeface="Arial" pitchFamily="34" charset="0"/>
              </a:rPr>
              <a:t>II. </a:t>
            </a:r>
            <a:r>
              <a:rPr lang="en-US" sz="2800" b="1" dirty="0" err="1" smtClean="0">
                <a:latin typeface="Cambria" panose="02040503050406030204" pitchFamily="18" charset="0"/>
                <a:cs typeface="Arial" pitchFamily="34" charset="0"/>
              </a:rPr>
              <a:t>Serviciile</a:t>
            </a:r>
            <a:r>
              <a:rPr lang="en-US" sz="2800" b="1" dirty="0" smtClean="0">
                <a:latin typeface="Cambria" panose="02040503050406030204" pitchFamily="18" charset="0"/>
                <a:cs typeface="Arial" pitchFamily="34" charset="0"/>
              </a:rPr>
              <a:t> </a:t>
            </a:r>
            <a:r>
              <a:rPr lang="en-US" sz="2800" b="1" dirty="0" err="1" smtClean="0">
                <a:latin typeface="Cambria" panose="02040503050406030204" pitchFamily="18" charset="0"/>
                <a:cs typeface="Arial" pitchFamily="34" charset="0"/>
              </a:rPr>
              <a:t>sociale</a:t>
            </a:r>
            <a:r>
              <a:rPr lang="en-US" sz="2800" b="1" dirty="0" smtClean="0">
                <a:latin typeface="Cambria" panose="02040503050406030204" pitchFamily="18" charset="0"/>
                <a:cs typeface="Arial" pitchFamily="34" charset="0"/>
              </a:rPr>
              <a:t> </a:t>
            </a:r>
            <a:r>
              <a:rPr lang="en-US" sz="2800" b="1" dirty="0" err="1" smtClean="0">
                <a:latin typeface="Cambria" panose="02040503050406030204" pitchFamily="18" charset="0"/>
                <a:cs typeface="Arial" pitchFamily="34" charset="0"/>
              </a:rPr>
              <a:t>finan</a:t>
            </a:r>
            <a:r>
              <a:rPr lang="ro-RO" sz="2800" b="1" dirty="0" err="1" smtClean="0">
                <a:latin typeface="Cambria" panose="02040503050406030204" pitchFamily="18" charset="0"/>
                <a:cs typeface="Arial" pitchFamily="34" charset="0"/>
              </a:rPr>
              <a:t>țate</a:t>
            </a:r>
            <a:r>
              <a:rPr lang="ro-RO" sz="2800" b="1" dirty="0" smtClean="0">
                <a:latin typeface="Cambria" panose="02040503050406030204" pitchFamily="18" charset="0"/>
                <a:cs typeface="Arial" pitchFamily="34" charset="0"/>
              </a:rPr>
              <a:t> prin TDS de la bugetul de stat către APL -II</a:t>
            </a:r>
            <a:endParaRPr lang="ru-RU" sz="28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285720" y="2357430"/>
            <a:ext cx="8229600" cy="4025608"/>
          </a:xfrm>
        </p:spPr>
        <p:txBody>
          <a:bodyPr>
            <a:normAutofit/>
          </a:bodyPr>
          <a:lstStyle/>
          <a:p>
            <a:pPr marL="457200" lvl="0" indent="-457200"/>
            <a:r>
              <a:rPr lang="en-US" sz="2800" b="1" i="1" dirty="0" smtClean="0">
                <a:latin typeface="Cambria" panose="02040503050406030204" pitchFamily="18" charset="0"/>
                <a:cs typeface="Arial" pitchFamily="34" charset="0"/>
              </a:rPr>
              <a:t>2</a:t>
            </a:r>
            <a:r>
              <a:rPr lang="en-US" sz="2800" i="1" dirty="0" smtClean="0">
                <a:latin typeface="Cambria" panose="02040503050406030204" pitchFamily="18" charset="0"/>
                <a:cs typeface="Arial" pitchFamily="34" charset="0"/>
              </a:rPr>
              <a:t> </a:t>
            </a:r>
            <a:r>
              <a:rPr lang="vi-VN" sz="2800" i="1" dirty="0" smtClean="0">
                <a:latin typeface="Cambria" panose="02040503050406030204" pitchFamily="18" charset="0"/>
                <a:cs typeface="Arial" pitchFamily="34" charset="0"/>
              </a:rPr>
              <a:t>Centre de asistenţă şi protecţie a victimelor traficului de fiinţe umane</a:t>
            </a:r>
            <a:r>
              <a:rPr lang="ro-RO" sz="2800" i="1" dirty="0" smtClean="0">
                <a:latin typeface="Cambria" panose="02040503050406030204" pitchFamily="18" charset="0"/>
                <a:cs typeface="Arial" pitchFamily="34" charset="0"/>
              </a:rPr>
              <a:t> din </a:t>
            </a:r>
            <a:r>
              <a:rPr lang="ro-MO" sz="2800" i="1" dirty="0" smtClean="0">
                <a:latin typeface="Cambria" panose="02040503050406030204" pitchFamily="18" charset="0"/>
                <a:cs typeface="Arial" pitchFamily="34" charset="0"/>
              </a:rPr>
              <a:t>Cahul și  Căușeni </a:t>
            </a:r>
            <a:endParaRPr lang="en-US" sz="2800" i="1" dirty="0" smtClean="0">
              <a:latin typeface="Cambria" panose="02040503050406030204" pitchFamily="18" charset="0"/>
              <a:cs typeface="Arial" pitchFamily="34" charset="0"/>
            </a:endParaRPr>
          </a:p>
          <a:p>
            <a:pPr marL="457200" lvl="0" indent="-457200"/>
            <a:r>
              <a:rPr lang="en-US" sz="2800" b="1" i="1" dirty="0" smtClean="0">
                <a:latin typeface="Cambria" panose="02040503050406030204" pitchFamily="18" charset="0"/>
                <a:cs typeface="Arial" pitchFamily="34" charset="0"/>
              </a:rPr>
              <a:t>4</a:t>
            </a:r>
            <a:r>
              <a:rPr lang="en-US" sz="2800" i="1" dirty="0" smtClean="0">
                <a:latin typeface="Cambria" panose="02040503050406030204" pitchFamily="18" charset="0"/>
                <a:cs typeface="Arial" pitchFamily="34" charset="0"/>
              </a:rPr>
              <a:t> Centre de </a:t>
            </a:r>
            <a:r>
              <a:rPr lang="en-US" sz="2800" i="1" dirty="0" err="1" smtClean="0">
                <a:latin typeface="Cambria" panose="02040503050406030204" pitchFamily="18" charset="0"/>
                <a:cs typeface="Arial" pitchFamily="34" charset="0"/>
              </a:rPr>
              <a:t>reabilitare</a:t>
            </a:r>
            <a:r>
              <a:rPr lang="en-US" sz="2800" i="1" dirty="0" smtClean="0">
                <a:latin typeface="Cambria" panose="02040503050406030204" pitchFamily="18" charset="0"/>
                <a:cs typeface="Arial" pitchFamily="34" charset="0"/>
              </a:rPr>
              <a:t> a </a:t>
            </a:r>
            <a:r>
              <a:rPr lang="en-US" sz="2800" i="1" dirty="0" err="1" smtClean="0">
                <a:latin typeface="Cambria" panose="02040503050406030204" pitchFamily="18" charset="0"/>
                <a:cs typeface="Arial" pitchFamily="34" charset="0"/>
              </a:rPr>
              <a:t>victimelor</a:t>
            </a:r>
            <a:r>
              <a:rPr lang="en-US" sz="2800" i="1" dirty="0" smtClean="0">
                <a:latin typeface="Cambria" panose="02040503050406030204" pitchFamily="18" charset="0"/>
                <a:cs typeface="Arial" pitchFamily="34" charset="0"/>
              </a:rPr>
              <a:t> </a:t>
            </a:r>
            <a:r>
              <a:rPr lang="en-US" sz="2800" i="1" dirty="0" err="1" smtClean="0">
                <a:latin typeface="Cambria" panose="02040503050406030204" pitchFamily="18" charset="0"/>
                <a:cs typeface="Arial" pitchFamily="34" charset="0"/>
              </a:rPr>
              <a:t>violenţei</a:t>
            </a:r>
            <a:r>
              <a:rPr lang="en-US" sz="2800" i="1" dirty="0" smtClean="0">
                <a:latin typeface="Cambria" panose="02040503050406030204" pitchFamily="18" charset="0"/>
                <a:cs typeface="Arial" pitchFamily="34" charset="0"/>
              </a:rPr>
              <a:t> </a:t>
            </a:r>
            <a:r>
              <a:rPr lang="en-US" sz="2800" i="1" dirty="0" err="1" smtClean="0">
                <a:latin typeface="Cambria" panose="02040503050406030204" pitchFamily="18" charset="0"/>
                <a:cs typeface="Arial" pitchFamily="34" charset="0"/>
              </a:rPr>
              <a:t>în</a:t>
            </a:r>
            <a:r>
              <a:rPr lang="en-US" sz="2800" i="1" dirty="0" smtClean="0">
                <a:latin typeface="Cambria" panose="02040503050406030204" pitchFamily="18" charset="0"/>
                <a:cs typeface="Arial" pitchFamily="34" charset="0"/>
              </a:rPr>
              <a:t> </a:t>
            </a:r>
            <a:r>
              <a:rPr lang="en-US" sz="2800" i="1" dirty="0" err="1" smtClean="0">
                <a:latin typeface="Cambria" panose="02040503050406030204" pitchFamily="18" charset="0"/>
                <a:cs typeface="Arial" pitchFamily="34" charset="0"/>
              </a:rPr>
              <a:t>familie</a:t>
            </a:r>
            <a:r>
              <a:rPr lang="en-US" sz="2800" i="1" dirty="0" smtClean="0">
                <a:latin typeface="Cambria" panose="02040503050406030204" pitchFamily="18" charset="0"/>
                <a:cs typeface="Arial" pitchFamily="34" charset="0"/>
              </a:rPr>
              <a:t> </a:t>
            </a:r>
            <a:r>
              <a:rPr lang="ro-RO" sz="2800" i="1" dirty="0" smtClean="0">
                <a:latin typeface="Cambria" panose="02040503050406030204" pitchFamily="18" charset="0"/>
                <a:cs typeface="Arial" pitchFamily="34" charset="0"/>
              </a:rPr>
              <a:t>din </a:t>
            </a:r>
            <a:r>
              <a:rPr lang="ro-MO" sz="2800" i="1" dirty="0" smtClean="0">
                <a:latin typeface="Cambria" panose="02040503050406030204" pitchFamily="18" charset="0"/>
                <a:cs typeface="Arial" pitchFamily="34" charset="0"/>
              </a:rPr>
              <a:t>Căușeni,Drochia,</a:t>
            </a:r>
            <a:r>
              <a:rPr lang="ro-MO" sz="2800" i="1" dirty="0" err="1" smtClean="0">
                <a:latin typeface="Cambria" panose="02040503050406030204" pitchFamily="18" charset="0"/>
                <a:cs typeface="Arial" pitchFamily="34" charset="0"/>
              </a:rPr>
              <a:t>Hîncești</a:t>
            </a:r>
            <a:r>
              <a:rPr lang="ro-MO" sz="2800" i="1" dirty="0" smtClean="0">
                <a:latin typeface="Cambria" panose="02040503050406030204" pitchFamily="18" charset="0"/>
                <a:cs typeface="Arial" pitchFamily="34" charset="0"/>
              </a:rPr>
              <a:t>  și </a:t>
            </a:r>
            <a:r>
              <a:rPr lang="ro-MO" sz="2800" i="1" dirty="0" err="1" smtClean="0">
                <a:latin typeface="Cambria" panose="02040503050406030204" pitchFamily="18" charset="0"/>
                <a:cs typeface="Arial" pitchFamily="34" charset="0"/>
              </a:rPr>
              <a:t>mun.Bălți</a:t>
            </a:r>
            <a:r>
              <a:rPr lang="ro-MO" sz="2800" i="1" dirty="0" smtClean="0">
                <a:latin typeface="Cambria" panose="02040503050406030204" pitchFamily="18" charset="0"/>
                <a:cs typeface="Arial" pitchFamily="34" charset="0"/>
              </a:rPr>
              <a:t> </a:t>
            </a:r>
            <a:endParaRPr lang="en-US" sz="2800" i="1" dirty="0" smtClean="0">
              <a:latin typeface="Cambria" panose="02040503050406030204" pitchFamily="18" charset="0"/>
              <a:cs typeface="Arial" pitchFamily="34" charset="0"/>
            </a:endParaRPr>
          </a:p>
          <a:p>
            <a:pPr algn="just"/>
            <a:r>
              <a:rPr lang="en-US" sz="2800" i="1" dirty="0" smtClean="0">
                <a:latin typeface="Cambria" panose="02040503050406030204" pitchFamily="18" charset="0"/>
                <a:cs typeface="Arial" pitchFamily="34" charset="0"/>
              </a:rPr>
              <a:t> </a:t>
            </a:r>
            <a:r>
              <a:rPr lang="en-US" sz="2800" b="1" i="1" dirty="0" smtClean="0">
                <a:latin typeface="Cambria" panose="02040503050406030204" pitchFamily="18" charset="0"/>
                <a:cs typeface="Arial" pitchFamily="34" charset="0"/>
              </a:rPr>
              <a:t>3</a:t>
            </a:r>
            <a:r>
              <a:rPr lang="en-US" sz="2800" i="1" dirty="0" smtClean="0">
                <a:latin typeface="Cambria" panose="02040503050406030204" pitchFamily="18" charset="0"/>
                <a:cs typeface="Arial" pitchFamily="34" charset="0"/>
              </a:rPr>
              <a:t> Centre </a:t>
            </a:r>
            <a:r>
              <a:rPr lang="en-US" sz="2800" i="1" dirty="0" err="1" smtClean="0">
                <a:latin typeface="Cambria" panose="02040503050406030204" pitchFamily="18" charset="0"/>
                <a:cs typeface="Arial" pitchFamily="34" charset="0"/>
              </a:rPr>
              <a:t>regionale</a:t>
            </a:r>
            <a:r>
              <a:rPr lang="en-US" sz="2800" i="1" dirty="0" smtClean="0">
                <a:latin typeface="Cambria" panose="02040503050406030204" pitchFamily="18" charset="0"/>
                <a:cs typeface="Arial" pitchFamily="34" charset="0"/>
              </a:rPr>
              <a:t>  HIV/SIDA</a:t>
            </a:r>
            <a:r>
              <a:rPr lang="ro-RO" sz="2800" i="1" dirty="0" smtClean="0">
                <a:latin typeface="Cambria" panose="02040503050406030204" pitchFamily="18" charset="0"/>
                <a:cs typeface="Arial" pitchFamily="34" charset="0"/>
              </a:rPr>
              <a:t> din </a:t>
            </a:r>
            <a:r>
              <a:rPr lang="ro-RO" sz="2800" i="1" dirty="0" err="1" smtClean="0">
                <a:latin typeface="Cambria" panose="02040503050406030204" pitchFamily="18" charset="0"/>
                <a:cs typeface="Arial" pitchFamily="34" charset="0"/>
              </a:rPr>
              <a:t>mun.Chișinău</a:t>
            </a:r>
            <a:r>
              <a:rPr lang="ro-RO" sz="2800" i="1" dirty="0" smtClean="0">
                <a:latin typeface="Cambria" panose="02040503050406030204" pitchFamily="18" charset="0"/>
                <a:cs typeface="Arial" pitchFamily="34" charset="0"/>
              </a:rPr>
              <a:t>, </a:t>
            </a:r>
            <a:r>
              <a:rPr lang="ro-RO" sz="2800" i="1" dirty="0" err="1" smtClean="0">
                <a:latin typeface="Cambria" panose="02040503050406030204" pitchFamily="18" charset="0"/>
                <a:cs typeface="Arial" pitchFamily="34" charset="0"/>
              </a:rPr>
              <a:t>mun.Bălți</a:t>
            </a:r>
            <a:r>
              <a:rPr lang="ro-RO" sz="2800" i="1" dirty="0" smtClean="0">
                <a:latin typeface="Cambria" panose="02040503050406030204" pitchFamily="18" charset="0"/>
                <a:cs typeface="Arial" pitchFamily="34" charset="0"/>
              </a:rPr>
              <a:t>  și UTA    Găgăuzia</a:t>
            </a:r>
          </a:p>
          <a:p>
            <a:pPr algn="just"/>
            <a:r>
              <a:rPr lang="ro-RO" sz="2800" i="1" dirty="0" smtClean="0">
                <a:latin typeface="Cambria" panose="02040503050406030204" pitchFamily="18" charset="0"/>
                <a:cs typeface="Arial" pitchFamily="34" charset="0"/>
              </a:rPr>
              <a:t>Serviciul de mediator comunitar-la nivel. I (cu excepția </a:t>
            </a:r>
            <a:r>
              <a:rPr lang="ro-MD" sz="2800" i="1" dirty="0" err="1" smtClean="0">
                <a:latin typeface="Cambria" panose="02040503050406030204" pitchFamily="18" charset="0"/>
                <a:cs typeface="Arial" pitchFamily="34" charset="0"/>
              </a:rPr>
              <a:t>mun.Chișinăi,Bălți</a:t>
            </a:r>
            <a:r>
              <a:rPr lang="ro-MD" sz="2800" i="1" dirty="0" smtClean="0">
                <a:latin typeface="Cambria" panose="02040503050406030204" pitchFamily="18" charset="0"/>
                <a:cs typeface="Arial" pitchFamily="34" charset="0"/>
              </a:rPr>
              <a:t> , UTA Găgăuzia-nivel. II)</a:t>
            </a:r>
            <a:endParaRPr lang="ro-RO" sz="2800" i="1" dirty="0" smtClean="0">
              <a:latin typeface="Cambria" panose="02040503050406030204" pitchFamily="18" charset="0"/>
              <a:cs typeface="Arial" pitchFamily="34" charset="0"/>
            </a:endParaRPr>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11</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1071546"/>
            <a:ext cx="8229600" cy="629262"/>
          </a:xfrm>
        </p:spPr>
        <p:txBody>
          <a:bodyPr>
            <a:noAutofit/>
          </a:bodyPr>
          <a:lstStyle/>
          <a:p>
            <a:r>
              <a:rPr lang="en-US" sz="2800" b="1" i="1" dirty="0" smtClean="0">
                <a:latin typeface="Arial" pitchFamily="34" charset="0"/>
                <a:cs typeface="Arial" pitchFamily="34" charset="0"/>
              </a:rPr>
              <a:t/>
            </a:r>
            <a:br>
              <a:rPr lang="en-US" sz="2800" b="1" i="1" dirty="0" smtClean="0">
                <a:latin typeface="Arial" pitchFamily="34" charset="0"/>
                <a:cs typeface="Arial" pitchFamily="34" charset="0"/>
              </a:rPr>
            </a:br>
            <a:r>
              <a:rPr lang="ro-RO" sz="2800" b="1" dirty="0">
                <a:latin typeface="Cambria" pitchFamily="18" charset="0"/>
              </a:rPr>
              <a:t>Fondul de </a:t>
            </a:r>
            <a:r>
              <a:rPr lang="ro-RO" sz="2800" b="1" dirty="0" err="1">
                <a:latin typeface="Cambria" pitchFamily="18" charset="0"/>
              </a:rPr>
              <a:t>susţinere</a:t>
            </a:r>
            <a:r>
              <a:rPr lang="ro-RO" sz="2800" b="1" dirty="0">
                <a:latin typeface="Cambria" pitchFamily="18" charset="0"/>
              </a:rPr>
              <a:t> a </a:t>
            </a:r>
            <a:r>
              <a:rPr lang="ro-RO" sz="2800" b="1" dirty="0" err="1">
                <a:latin typeface="Cambria" pitchFamily="18" charset="0"/>
              </a:rPr>
              <a:t>populaţiei</a:t>
            </a:r>
            <a:r>
              <a:rPr lang="ro-RO" sz="2800" b="1" dirty="0">
                <a:latin typeface="Cambria" pitchFamily="18" charset="0"/>
              </a:rPr>
              <a:t> </a:t>
            </a:r>
            <a:r>
              <a:rPr lang="en-US" sz="3200" b="1" i="1" dirty="0">
                <a:latin typeface="Arial" pitchFamily="34" charset="0"/>
                <a:cs typeface="Arial" pitchFamily="34" charset="0"/>
              </a:rPr>
              <a:t/>
            </a:r>
            <a:br>
              <a:rPr lang="en-US" sz="3200" b="1" i="1" dirty="0">
                <a:latin typeface="Arial" pitchFamily="34" charset="0"/>
                <a:cs typeface="Arial" pitchFamily="34" charset="0"/>
              </a:rPr>
            </a:br>
            <a:endParaRPr lang="ru-RU" sz="28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285720" y="1715100"/>
            <a:ext cx="8229600" cy="4667938"/>
          </a:xfrm>
        </p:spPr>
        <p:txBody>
          <a:bodyPr>
            <a:normAutofit fontScale="92500" lnSpcReduction="10000"/>
          </a:bodyPr>
          <a:lstStyle/>
          <a:p>
            <a:pPr marL="457200" lvl="0" indent="-457200">
              <a:buNone/>
            </a:pPr>
            <a:r>
              <a:rPr lang="ro-RO" sz="2800" b="1" i="1" u="sng" dirty="0">
                <a:latin typeface="Cambria" pitchFamily="18" charset="0"/>
                <a:cs typeface="Arial" pitchFamily="34" charset="0"/>
              </a:rPr>
              <a:t>Baza legală</a:t>
            </a:r>
            <a:r>
              <a:rPr lang="en-US" sz="2800" b="1" i="1" dirty="0">
                <a:latin typeface="Cambria" pitchFamily="18" charset="0"/>
                <a:cs typeface="Arial" pitchFamily="34" charset="0"/>
              </a:rPr>
              <a:t>:</a:t>
            </a:r>
            <a:r>
              <a:rPr lang="ro-RO" sz="2800" b="1" i="1" dirty="0">
                <a:latin typeface="Cambria" pitchFamily="18" charset="0"/>
                <a:cs typeface="Arial" pitchFamily="34" charset="0"/>
              </a:rPr>
              <a:t>   </a:t>
            </a:r>
            <a:r>
              <a:rPr lang="en-US" sz="2800" b="1" i="1" dirty="0" err="1">
                <a:latin typeface="Cambria" pitchFamily="18" charset="0"/>
                <a:cs typeface="Arial" pitchFamily="34" charset="0"/>
              </a:rPr>
              <a:t>Legea</a:t>
            </a:r>
            <a:r>
              <a:rPr lang="ro-MO" sz="2800" b="1" i="1" dirty="0">
                <a:latin typeface="Cambria" pitchFamily="18" charset="0"/>
                <a:cs typeface="Arial" pitchFamily="34" charset="0"/>
              </a:rPr>
              <a:t> nr.</a:t>
            </a:r>
            <a:r>
              <a:rPr lang="ro-RO" sz="2800" b="1" i="1" dirty="0">
                <a:latin typeface="Cambria" pitchFamily="18" charset="0"/>
              </a:rPr>
              <a:t> 827-XIV  din  18.02.2000</a:t>
            </a:r>
            <a:r>
              <a:rPr lang="ro-RO" sz="2800" i="1" dirty="0">
                <a:latin typeface="Cambria" pitchFamily="18" charset="0"/>
              </a:rPr>
              <a:t>   </a:t>
            </a:r>
            <a:r>
              <a:rPr lang="en-US" sz="2800" i="1" dirty="0">
                <a:latin typeface="Cambria" pitchFamily="18" charset="0"/>
              </a:rPr>
              <a:t>                  </a:t>
            </a:r>
            <a:r>
              <a:rPr lang="ro-RO" sz="2800" i="1" dirty="0">
                <a:latin typeface="Cambria" pitchFamily="18" charset="0"/>
              </a:rPr>
              <a:t>  </a:t>
            </a:r>
            <a:r>
              <a:rPr lang="en-US" sz="2800" i="1" dirty="0">
                <a:latin typeface="Cambria" pitchFamily="18" charset="0"/>
              </a:rPr>
              <a:t>                                               </a:t>
            </a:r>
            <a:r>
              <a:rPr lang="ro-RO" sz="2800" i="1" dirty="0">
                <a:latin typeface="Cambria" pitchFamily="18" charset="0"/>
              </a:rPr>
              <a:t>         </a:t>
            </a:r>
            <a:r>
              <a:rPr lang="ro-RO" sz="2400" i="1" dirty="0">
                <a:latin typeface="Cambria" pitchFamily="18" charset="0"/>
              </a:rPr>
              <a:t>(modificat prin Legea nr.288 din 15.12.2017)</a:t>
            </a:r>
          </a:p>
          <a:p>
            <a:pPr>
              <a:buNone/>
            </a:pPr>
            <a:r>
              <a:rPr lang="ro-RO" sz="2800" b="1" i="1" dirty="0">
                <a:latin typeface="Cambria" pitchFamily="18" charset="0"/>
              </a:rPr>
              <a:t>M</a:t>
            </a:r>
            <a:r>
              <a:rPr lang="en-US" sz="2800" b="1" i="1" dirty="0" err="1">
                <a:latin typeface="Cambria" pitchFamily="18" charset="0"/>
              </a:rPr>
              <a:t>ijloacele</a:t>
            </a:r>
            <a:r>
              <a:rPr lang="en-US" sz="2800" b="1" i="1" dirty="0">
                <a:latin typeface="Cambria" pitchFamily="18" charset="0"/>
              </a:rPr>
              <a:t> </a:t>
            </a:r>
            <a:r>
              <a:rPr lang="ro-RO" sz="2800" b="1" i="1" dirty="0">
                <a:latin typeface="Cambria" pitchFamily="18" charset="0"/>
              </a:rPr>
              <a:t>fondului </a:t>
            </a:r>
            <a:r>
              <a:rPr lang="en-US" sz="2800" b="1" i="1" dirty="0">
                <a:latin typeface="Cambria" pitchFamily="18" charset="0"/>
              </a:rPr>
              <a:t>se </a:t>
            </a:r>
            <a:r>
              <a:rPr lang="en-US" sz="2800" b="1" i="1" dirty="0" err="1">
                <a:latin typeface="Cambria" pitchFamily="18" charset="0"/>
              </a:rPr>
              <a:t>utilizează</a:t>
            </a:r>
            <a:r>
              <a:rPr lang="en-US" sz="2800" b="1" i="1" dirty="0">
                <a:latin typeface="Cambria" pitchFamily="18" charset="0"/>
              </a:rPr>
              <a:t>:</a:t>
            </a:r>
          </a:p>
          <a:p>
            <a:pPr>
              <a:buNone/>
            </a:pPr>
            <a:r>
              <a:rPr lang="ro-RO" sz="2300" b="1" dirty="0">
                <a:latin typeface="Cambria" pitchFamily="18" charset="0"/>
              </a:rPr>
              <a:t>I.</a:t>
            </a:r>
            <a:r>
              <a:rPr lang="en-US" sz="2300" b="1" dirty="0">
                <a:latin typeface="Cambria" pitchFamily="18" charset="0"/>
              </a:rPr>
              <a:t> </a:t>
            </a:r>
            <a:r>
              <a:rPr lang="en-US" sz="2300" b="1" dirty="0" err="1">
                <a:latin typeface="Cambria" pitchFamily="18" charset="0"/>
              </a:rPr>
              <a:t>pentru</a:t>
            </a:r>
            <a:r>
              <a:rPr lang="en-US" sz="2300" b="1" dirty="0">
                <a:latin typeface="Cambria" pitchFamily="18" charset="0"/>
              </a:rPr>
              <a:t> </a:t>
            </a:r>
            <a:r>
              <a:rPr lang="en-US" sz="2300" b="1" dirty="0" err="1">
                <a:latin typeface="Cambria" pitchFamily="18" charset="0"/>
              </a:rPr>
              <a:t>finanțarea</a:t>
            </a:r>
            <a:r>
              <a:rPr lang="en-US" sz="2300" b="1" dirty="0">
                <a:latin typeface="Cambria" pitchFamily="18" charset="0"/>
              </a:rPr>
              <a:t> </a:t>
            </a:r>
            <a:r>
              <a:rPr lang="en-US" sz="2300" b="1" dirty="0" err="1">
                <a:latin typeface="Cambria" pitchFamily="18" charset="0"/>
              </a:rPr>
              <a:t>programelor</a:t>
            </a:r>
            <a:r>
              <a:rPr lang="en-US" sz="2300" b="1" dirty="0">
                <a:latin typeface="Cambria" pitchFamily="18" charset="0"/>
              </a:rPr>
              <a:t> cu </a:t>
            </a:r>
            <a:r>
              <a:rPr lang="en-US" sz="2300" b="1" dirty="0" err="1">
                <a:latin typeface="Cambria" pitchFamily="18" charset="0"/>
              </a:rPr>
              <a:t>destinație</a:t>
            </a:r>
            <a:r>
              <a:rPr lang="en-US" sz="2300" b="1" dirty="0">
                <a:latin typeface="Cambria" pitchFamily="18" charset="0"/>
              </a:rPr>
              <a:t> </a:t>
            </a:r>
            <a:r>
              <a:rPr lang="en-US" sz="2300" b="1" dirty="0" err="1">
                <a:latin typeface="Cambria" pitchFamily="18" charset="0"/>
              </a:rPr>
              <a:t>specială</a:t>
            </a:r>
            <a:r>
              <a:rPr lang="en-US" sz="2300" b="1" dirty="0">
                <a:latin typeface="Cambria" pitchFamily="18" charset="0"/>
              </a:rPr>
              <a:t> </a:t>
            </a:r>
            <a:r>
              <a:rPr lang="en-US" sz="2300" b="1" dirty="0" err="1">
                <a:latin typeface="Cambria" pitchFamily="18" charset="0"/>
              </a:rPr>
              <a:t>în</a:t>
            </a:r>
            <a:r>
              <a:rPr lang="en-US" sz="2300" b="1" dirty="0">
                <a:latin typeface="Cambria" pitchFamily="18" charset="0"/>
              </a:rPr>
              <a:t> </a:t>
            </a:r>
            <a:r>
              <a:rPr lang="en-US" sz="2300" b="1" dirty="0" err="1">
                <a:latin typeface="Cambria" pitchFamily="18" charset="0"/>
              </a:rPr>
              <a:t>domeniul</a:t>
            </a:r>
            <a:r>
              <a:rPr lang="en-US" sz="2300" b="1" dirty="0">
                <a:latin typeface="Cambria" pitchFamily="18" charset="0"/>
              </a:rPr>
              <a:t> </a:t>
            </a:r>
            <a:r>
              <a:rPr lang="en-US" sz="2300" b="1" dirty="0" err="1">
                <a:latin typeface="Cambria" pitchFamily="18" charset="0"/>
              </a:rPr>
              <a:t>asistenței</a:t>
            </a:r>
            <a:r>
              <a:rPr lang="en-US" sz="2300" b="1" dirty="0">
                <a:latin typeface="Cambria" pitchFamily="18" charset="0"/>
              </a:rPr>
              <a:t> </a:t>
            </a:r>
            <a:r>
              <a:rPr lang="en-US" sz="2300" b="1" dirty="0" err="1">
                <a:latin typeface="Cambria" pitchFamily="18" charset="0"/>
              </a:rPr>
              <a:t>sociale</a:t>
            </a:r>
            <a:r>
              <a:rPr lang="en-US" sz="2300" b="1" dirty="0">
                <a:latin typeface="Cambria" pitchFamily="18" charset="0"/>
              </a:rPr>
              <a:t> </a:t>
            </a:r>
            <a:r>
              <a:rPr lang="ro-MD" sz="2400" dirty="0" smtClean="0">
                <a:latin typeface="Cambria" pitchFamily="18" charset="0"/>
              </a:rPr>
              <a:t>,</a:t>
            </a:r>
            <a:r>
              <a:rPr lang="en-US" sz="1900" dirty="0" err="1" smtClean="0">
                <a:latin typeface="Cambria" pitchFamily="18" charset="0"/>
              </a:rPr>
              <a:t>cheltuielile</a:t>
            </a:r>
            <a:r>
              <a:rPr lang="en-US" sz="1900" dirty="0" smtClean="0">
                <a:latin typeface="Cambria" pitchFamily="18" charset="0"/>
              </a:rPr>
              <a:t> </a:t>
            </a:r>
            <a:r>
              <a:rPr lang="ro-MD" sz="1900" dirty="0" smtClean="0">
                <a:latin typeface="Cambria" pitchFamily="18" charset="0"/>
              </a:rPr>
              <a:t>se</a:t>
            </a:r>
            <a:r>
              <a:rPr lang="en-US" sz="1900" dirty="0" smtClean="0">
                <a:latin typeface="Cambria" pitchFamily="18" charset="0"/>
              </a:rPr>
              <a:t> </a:t>
            </a:r>
            <a:r>
              <a:rPr lang="en-US" sz="1900" dirty="0" err="1" smtClean="0">
                <a:latin typeface="Cambria" pitchFamily="18" charset="0"/>
              </a:rPr>
              <a:t>gestion</a:t>
            </a:r>
            <a:r>
              <a:rPr lang="ro-MD" sz="1900" dirty="0" err="1" smtClean="0">
                <a:latin typeface="Cambria" pitchFamily="18" charset="0"/>
              </a:rPr>
              <a:t>ează</a:t>
            </a:r>
            <a:r>
              <a:rPr lang="en-US" sz="1900" dirty="0" smtClean="0">
                <a:latin typeface="Cambria" pitchFamily="18" charset="0"/>
              </a:rPr>
              <a:t> </a:t>
            </a:r>
            <a:r>
              <a:rPr lang="en-US" sz="1900" dirty="0">
                <a:latin typeface="Cambria" pitchFamily="18" charset="0"/>
              </a:rPr>
              <a:t>de </a:t>
            </a:r>
            <a:r>
              <a:rPr lang="en-US" sz="1900" dirty="0" smtClean="0">
                <a:latin typeface="Cambria" pitchFamily="18" charset="0"/>
              </a:rPr>
              <a:t>A</a:t>
            </a:r>
            <a:r>
              <a:rPr lang="ro-MD" sz="1900" dirty="0" smtClean="0">
                <a:latin typeface="Cambria" pitchFamily="18" charset="0"/>
              </a:rPr>
              <a:t>NAS</a:t>
            </a:r>
            <a:r>
              <a:rPr lang="en-US" sz="1900" dirty="0" smtClean="0">
                <a:latin typeface="Cambria" pitchFamily="18" charset="0"/>
              </a:rPr>
              <a:t> </a:t>
            </a:r>
            <a:r>
              <a:rPr lang="en-US" sz="1900" dirty="0" err="1">
                <a:latin typeface="Cambria" pitchFamily="18" charset="0"/>
              </a:rPr>
              <a:t>prin</a:t>
            </a:r>
            <a:r>
              <a:rPr lang="en-US" sz="1900" dirty="0">
                <a:latin typeface="Cambria" pitchFamily="18" charset="0"/>
              </a:rPr>
              <a:t> </a:t>
            </a:r>
            <a:r>
              <a:rPr lang="en-US" sz="1900" dirty="0" err="1">
                <a:latin typeface="Cambria" pitchFamily="18" charset="0"/>
              </a:rPr>
              <a:t>instituții</a:t>
            </a:r>
            <a:r>
              <a:rPr lang="en-US" sz="1900" dirty="0">
                <a:latin typeface="Cambria" pitchFamily="18" charset="0"/>
              </a:rPr>
              <a:t> </a:t>
            </a:r>
            <a:r>
              <a:rPr lang="en-US" sz="1900" dirty="0" err="1">
                <a:latin typeface="Cambria" pitchFamily="18" charset="0"/>
              </a:rPr>
              <a:t>financiare</a:t>
            </a:r>
            <a:r>
              <a:rPr lang="en-US" sz="1900" dirty="0">
                <a:latin typeface="Cambria" pitchFamily="18" charset="0"/>
              </a:rPr>
              <a:t> </a:t>
            </a:r>
            <a:r>
              <a:rPr lang="en-US" sz="1900" dirty="0" err="1">
                <a:latin typeface="Cambria" pitchFamily="18" charset="0"/>
              </a:rPr>
              <a:t>către</a:t>
            </a:r>
            <a:r>
              <a:rPr lang="en-US" sz="1900" dirty="0">
                <a:latin typeface="Cambria" pitchFamily="18" charset="0"/>
              </a:rPr>
              <a:t> </a:t>
            </a:r>
            <a:r>
              <a:rPr lang="en-US" sz="1900" dirty="0" err="1" smtClean="0">
                <a:latin typeface="Cambria" pitchFamily="18" charset="0"/>
              </a:rPr>
              <a:t>beneficiari</a:t>
            </a:r>
            <a:r>
              <a:rPr lang="ro-MD" sz="1900" dirty="0" smtClean="0">
                <a:latin typeface="Cambria" pitchFamily="18" charset="0"/>
              </a:rPr>
              <a:t> (</a:t>
            </a:r>
            <a:r>
              <a:rPr lang="en-US" sz="1900" dirty="0" err="1" smtClean="0">
                <a:latin typeface="Cambria" pitchFamily="18" charset="0"/>
              </a:rPr>
              <a:t>ajuto</a:t>
            </a:r>
            <a:r>
              <a:rPr lang="ro-MD" sz="1900" dirty="0" smtClean="0">
                <a:latin typeface="Cambria" pitchFamily="18" charset="0"/>
              </a:rPr>
              <a:t>a</a:t>
            </a:r>
            <a:r>
              <a:rPr lang="en-US" sz="1900" dirty="0" smtClean="0">
                <a:latin typeface="Cambria" pitchFamily="18" charset="0"/>
              </a:rPr>
              <a:t>r</a:t>
            </a:r>
            <a:r>
              <a:rPr lang="ro-MD" sz="1900" dirty="0" smtClean="0">
                <a:latin typeface="Cambria" pitchFamily="18" charset="0"/>
              </a:rPr>
              <a:t>e</a:t>
            </a:r>
            <a:r>
              <a:rPr lang="en-US" sz="1900" dirty="0" smtClean="0">
                <a:latin typeface="Cambria" pitchFamily="18" charset="0"/>
              </a:rPr>
              <a:t> material</a:t>
            </a:r>
            <a:r>
              <a:rPr lang="ro-MD" sz="1900" dirty="0" smtClean="0">
                <a:latin typeface="Cambria" pitchFamily="18" charset="0"/>
              </a:rPr>
              <a:t>e</a:t>
            </a:r>
            <a:r>
              <a:rPr lang="en-US" sz="1900" dirty="0" smtClean="0">
                <a:latin typeface="Cambria" pitchFamily="18" charset="0"/>
              </a:rPr>
              <a:t> </a:t>
            </a:r>
            <a:r>
              <a:rPr lang="en-US" sz="1900" dirty="0" err="1" smtClean="0">
                <a:latin typeface="Cambria" pitchFamily="18" charset="0"/>
              </a:rPr>
              <a:t>anual</a:t>
            </a:r>
            <a:r>
              <a:rPr lang="ro-MD" sz="1900" dirty="0" smtClean="0">
                <a:latin typeface="Cambria" pitchFamily="18" charset="0"/>
              </a:rPr>
              <a:t>e</a:t>
            </a:r>
            <a:r>
              <a:rPr lang="en-US" sz="1900" dirty="0" smtClean="0">
                <a:latin typeface="Cambria" pitchFamily="18" charset="0"/>
              </a:rPr>
              <a:t> </a:t>
            </a:r>
            <a:r>
              <a:rPr lang="en-US" sz="1900" dirty="0" err="1">
                <a:latin typeface="Cambria" pitchFamily="18" charset="0"/>
              </a:rPr>
              <a:t>pentru</a:t>
            </a:r>
            <a:r>
              <a:rPr lang="en-US" sz="1900" dirty="0">
                <a:latin typeface="Cambria" pitchFamily="18" charset="0"/>
              </a:rPr>
              <a:t> </a:t>
            </a:r>
            <a:r>
              <a:rPr lang="en-US" sz="1900" dirty="0" err="1">
                <a:latin typeface="Cambria" pitchFamily="18" charset="0"/>
              </a:rPr>
              <a:t>persoanele</a:t>
            </a:r>
            <a:r>
              <a:rPr lang="en-US" sz="1900" dirty="0">
                <a:latin typeface="Cambria" pitchFamily="18" charset="0"/>
              </a:rPr>
              <a:t> cu </a:t>
            </a:r>
            <a:r>
              <a:rPr lang="en-US" sz="1900" dirty="0" err="1">
                <a:latin typeface="Cambria" pitchFamily="18" charset="0"/>
              </a:rPr>
              <a:t>dizabilități</a:t>
            </a:r>
            <a:r>
              <a:rPr lang="en-US" sz="1900" dirty="0">
                <a:latin typeface="Cambria" pitchFamily="18" charset="0"/>
              </a:rPr>
              <a:t> de </a:t>
            </a:r>
            <a:r>
              <a:rPr lang="en-US" sz="1900" dirty="0" err="1">
                <a:latin typeface="Cambria" pitchFamily="18" charset="0"/>
              </a:rPr>
              <a:t>urma</a:t>
            </a:r>
            <a:r>
              <a:rPr lang="en-US" sz="1900" dirty="0">
                <a:latin typeface="Cambria" pitchFamily="18" charset="0"/>
              </a:rPr>
              <a:t> </a:t>
            </a:r>
            <a:r>
              <a:rPr lang="en-US" sz="1900" dirty="0" err="1">
                <a:latin typeface="Cambria" pitchFamily="18" charset="0"/>
              </a:rPr>
              <a:t>războiului</a:t>
            </a:r>
            <a:r>
              <a:rPr lang="en-US" sz="1900" dirty="0">
                <a:latin typeface="Cambria" pitchFamily="18" charset="0"/>
              </a:rPr>
              <a:t> din </a:t>
            </a:r>
            <a:r>
              <a:rPr lang="en-US" sz="1900" dirty="0" err="1">
                <a:latin typeface="Cambria" pitchFamily="18" charset="0"/>
              </a:rPr>
              <a:t>Afganistan</a:t>
            </a:r>
            <a:r>
              <a:rPr lang="en-US" sz="1900" dirty="0">
                <a:latin typeface="Cambria" pitchFamily="18" charset="0"/>
              </a:rPr>
              <a:t>, </a:t>
            </a:r>
            <a:r>
              <a:rPr lang="en-US" sz="1900" dirty="0" err="1" smtClean="0">
                <a:latin typeface="Cambria" pitchFamily="18" charset="0"/>
              </a:rPr>
              <a:t>apărarea</a:t>
            </a:r>
            <a:r>
              <a:rPr lang="en-US" sz="1900" dirty="0" smtClean="0">
                <a:latin typeface="Cambria" pitchFamily="18" charset="0"/>
              </a:rPr>
              <a:t> </a:t>
            </a:r>
            <a:r>
              <a:rPr lang="en-US" sz="1900" dirty="0" err="1">
                <a:latin typeface="Cambria" pitchFamily="18" charset="0"/>
              </a:rPr>
              <a:t>integrității</a:t>
            </a:r>
            <a:r>
              <a:rPr lang="en-US" sz="1900" dirty="0">
                <a:latin typeface="Cambria" pitchFamily="18" charset="0"/>
              </a:rPr>
              <a:t> </a:t>
            </a:r>
            <a:r>
              <a:rPr lang="en-US" sz="1900" dirty="0" err="1">
                <a:latin typeface="Cambria" pitchFamily="18" charset="0"/>
              </a:rPr>
              <a:t>teritoriale</a:t>
            </a:r>
            <a:r>
              <a:rPr lang="en-US" sz="1900" dirty="0">
                <a:latin typeface="Cambria" pitchFamily="18" charset="0"/>
              </a:rPr>
              <a:t> </a:t>
            </a:r>
            <a:r>
              <a:rPr lang="en-US" sz="1900" dirty="0" err="1">
                <a:latin typeface="Cambria" pitchFamily="18" charset="0"/>
              </a:rPr>
              <a:t>și</a:t>
            </a:r>
            <a:r>
              <a:rPr lang="en-US" sz="1900" dirty="0">
                <a:latin typeface="Cambria" pitchFamily="18" charset="0"/>
              </a:rPr>
              <a:t> </a:t>
            </a:r>
            <a:r>
              <a:rPr lang="en-US" sz="1900" dirty="0" err="1">
                <a:latin typeface="Cambria" pitchFamily="18" charset="0"/>
              </a:rPr>
              <a:t>independenței</a:t>
            </a:r>
            <a:r>
              <a:rPr lang="en-US" sz="1900" dirty="0">
                <a:latin typeface="Cambria" pitchFamily="18" charset="0"/>
              </a:rPr>
              <a:t> RM,  </a:t>
            </a:r>
            <a:r>
              <a:rPr lang="en-US" sz="1900" dirty="0" err="1">
                <a:latin typeface="Cambria" pitchFamily="18" charset="0"/>
              </a:rPr>
              <a:t>și</a:t>
            </a:r>
            <a:r>
              <a:rPr lang="en-US" sz="1900" dirty="0">
                <a:latin typeface="Cambria" pitchFamily="18" charset="0"/>
              </a:rPr>
              <a:t> </a:t>
            </a:r>
            <a:r>
              <a:rPr lang="en-US" sz="1900" dirty="0" err="1">
                <a:latin typeface="Cambria" pitchFamily="18" charset="0"/>
              </a:rPr>
              <a:t>familiile</a:t>
            </a:r>
            <a:r>
              <a:rPr lang="en-US" sz="1900" dirty="0">
                <a:latin typeface="Cambria" pitchFamily="18" charset="0"/>
              </a:rPr>
              <a:t> </a:t>
            </a:r>
            <a:r>
              <a:rPr lang="en-US" sz="1900" dirty="0" err="1" smtClean="0">
                <a:latin typeface="Cambria" pitchFamily="18" charset="0"/>
              </a:rPr>
              <a:t>acestora</a:t>
            </a:r>
            <a:r>
              <a:rPr lang="en-US" sz="1900" dirty="0" smtClean="0">
                <a:latin typeface="Cambria" pitchFamily="18" charset="0"/>
              </a:rPr>
              <a:t>,</a:t>
            </a:r>
            <a:r>
              <a:rPr lang="ro-MD" sz="1900" dirty="0" smtClean="0">
                <a:latin typeface="Cambria" pitchFamily="18" charset="0"/>
              </a:rPr>
              <a:t> </a:t>
            </a:r>
            <a:r>
              <a:rPr lang="en-US" sz="1900" dirty="0" err="1" smtClean="0">
                <a:latin typeface="Cambria" pitchFamily="18" charset="0"/>
              </a:rPr>
              <a:t>persoanele</a:t>
            </a:r>
            <a:r>
              <a:rPr lang="en-US" sz="1900" dirty="0" smtClean="0">
                <a:latin typeface="Cambria" pitchFamily="18" charset="0"/>
              </a:rPr>
              <a:t> </a:t>
            </a:r>
            <a:r>
              <a:rPr lang="en-US" sz="1900" dirty="0">
                <a:latin typeface="Cambria" pitchFamily="18" charset="0"/>
              </a:rPr>
              <a:t>cu </a:t>
            </a:r>
            <a:r>
              <a:rPr lang="en-US" sz="1900" dirty="0" err="1">
                <a:latin typeface="Cambria" pitchFamily="18" charset="0"/>
              </a:rPr>
              <a:t>dizabilități</a:t>
            </a:r>
            <a:r>
              <a:rPr lang="en-US" sz="1900" dirty="0">
                <a:latin typeface="Cambria" pitchFamily="18" charset="0"/>
              </a:rPr>
              <a:t> </a:t>
            </a:r>
            <a:r>
              <a:rPr lang="en-US" sz="1900" dirty="0" err="1">
                <a:latin typeface="Cambria" pitchFamily="18" charset="0"/>
              </a:rPr>
              <a:t>participanți</a:t>
            </a:r>
            <a:r>
              <a:rPr lang="en-US" sz="1900" dirty="0">
                <a:latin typeface="Cambria" pitchFamily="18" charset="0"/>
              </a:rPr>
              <a:t> la </a:t>
            </a:r>
            <a:r>
              <a:rPr lang="en-US" sz="1900" dirty="0" err="1">
                <a:latin typeface="Cambria" pitchFamily="18" charset="0"/>
              </a:rPr>
              <a:t>lichidarea</a:t>
            </a:r>
            <a:r>
              <a:rPr lang="en-US" sz="1900" dirty="0">
                <a:latin typeface="Cambria" pitchFamily="18" charset="0"/>
              </a:rPr>
              <a:t> </a:t>
            </a:r>
            <a:r>
              <a:rPr lang="en-US" sz="1900" dirty="0" err="1">
                <a:latin typeface="Cambria" pitchFamily="18" charset="0"/>
              </a:rPr>
              <a:t>consecințelor</a:t>
            </a:r>
            <a:r>
              <a:rPr lang="en-US" sz="1900" dirty="0">
                <a:latin typeface="Cambria" pitchFamily="18" charset="0"/>
              </a:rPr>
              <a:t> </a:t>
            </a:r>
            <a:r>
              <a:rPr lang="en-US" sz="1900" dirty="0" err="1">
                <a:latin typeface="Cambria" pitchFamily="18" charset="0"/>
              </a:rPr>
              <a:t>avariei</a:t>
            </a:r>
            <a:r>
              <a:rPr lang="en-US" sz="1900" dirty="0">
                <a:latin typeface="Cambria" pitchFamily="18" charset="0"/>
              </a:rPr>
              <a:t> de la C.A.E. </a:t>
            </a:r>
            <a:r>
              <a:rPr lang="en-US" sz="1900" dirty="0" err="1" smtClean="0">
                <a:latin typeface="Cambria" pitchFamily="18" charset="0"/>
              </a:rPr>
              <a:t>Cernobil,participanții</a:t>
            </a:r>
            <a:r>
              <a:rPr lang="en-US" sz="1900" dirty="0" smtClean="0">
                <a:latin typeface="Cambria" pitchFamily="18" charset="0"/>
              </a:rPr>
              <a:t> </a:t>
            </a:r>
            <a:r>
              <a:rPr lang="en-US" sz="1900" dirty="0">
                <a:latin typeface="Cambria" pitchFamily="18" charset="0"/>
              </a:rPr>
              <a:t>la </a:t>
            </a:r>
            <a:r>
              <a:rPr lang="en-US" sz="1900" dirty="0" err="1">
                <a:latin typeface="Cambria" pitchFamily="18" charset="0"/>
              </a:rPr>
              <a:t>cel</a:t>
            </a:r>
            <a:r>
              <a:rPr lang="en-US" sz="1900" dirty="0">
                <a:latin typeface="Cambria" pitchFamily="18" charset="0"/>
              </a:rPr>
              <a:t> de-al </a:t>
            </a:r>
            <a:r>
              <a:rPr lang="en-US" sz="1900" dirty="0" err="1">
                <a:latin typeface="Cambria" pitchFamily="18" charset="0"/>
              </a:rPr>
              <a:t>doilea</a:t>
            </a:r>
            <a:r>
              <a:rPr lang="en-US" sz="1900" dirty="0">
                <a:latin typeface="Cambria" pitchFamily="18" charset="0"/>
              </a:rPr>
              <a:t> </a:t>
            </a:r>
            <a:r>
              <a:rPr lang="en-US" sz="1900" dirty="0" err="1">
                <a:latin typeface="Cambria" pitchFamily="18" charset="0"/>
              </a:rPr>
              <a:t>Război</a:t>
            </a:r>
            <a:r>
              <a:rPr lang="en-US" sz="1900" dirty="0">
                <a:latin typeface="Cambria" pitchFamily="18" charset="0"/>
              </a:rPr>
              <a:t> </a:t>
            </a:r>
            <a:r>
              <a:rPr lang="en-US" sz="1900" dirty="0" err="1">
                <a:latin typeface="Cambria" pitchFamily="18" charset="0"/>
              </a:rPr>
              <a:t>Mondial</a:t>
            </a:r>
            <a:r>
              <a:rPr lang="en-US" sz="1900" dirty="0" smtClean="0">
                <a:latin typeface="Cambria" pitchFamily="18" charset="0"/>
              </a:rPr>
              <a:t>,</a:t>
            </a:r>
            <a:r>
              <a:rPr lang="ro-MD" sz="1900" dirty="0" smtClean="0">
                <a:latin typeface="Cambria" pitchFamily="18" charset="0"/>
              </a:rPr>
              <a:t> </a:t>
            </a:r>
            <a:r>
              <a:rPr lang="en-US" sz="1900" dirty="0" err="1" smtClean="0">
                <a:latin typeface="Cambria" pitchFamily="18" charset="0"/>
              </a:rPr>
              <a:t>etc</a:t>
            </a:r>
            <a:r>
              <a:rPr lang="ro-MD" sz="1900" dirty="0" smtClean="0">
                <a:latin typeface="Cambria" pitchFamily="18" charset="0"/>
              </a:rPr>
              <a:t>)</a:t>
            </a:r>
            <a:r>
              <a:rPr lang="en-US" sz="1900" dirty="0" smtClean="0">
                <a:latin typeface="Cambria" pitchFamily="18" charset="0"/>
              </a:rPr>
              <a:t>.</a:t>
            </a:r>
            <a:endParaRPr lang="en-US" sz="1900" dirty="0">
              <a:latin typeface="Cambria" pitchFamily="18" charset="0"/>
            </a:endParaRPr>
          </a:p>
          <a:p>
            <a:pPr>
              <a:buNone/>
            </a:pPr>
            <a:r>
              <a:rPr lang="ro-RO" sz="2300" b="1" dirty="0">
                <a:latin typeface="Cambria" pitchFamily="18" charset="0"/>
              </a:rPr>
              <a:t>II.</a:t>
            </a:r>
            <a:r>
              <a:rPr lang="en-US" sz="2300" b="1" dirty="0">
                <a:latin typeface="Cambria" pitchFamily="18" charset="0"/>
              </a:rPr>
              <a:t> </a:t>
            </a:r>
            <a:r>
              <a:rPr lang="en-US" sz="2300" b="1" dirty="0" err="1">
                <a:latin typeface="Cambria" pitchFamily="18" charset="0"/>
              </a:rPr>
              <a:t>pentru</a:t>
            </a:r>
            <a:r>
              <a:rPr lang="en-US" sz="2300" b="1" dirty="0">
                <a:latin typeface="Cambria" pitchFamily="18" charset="0"/>
              </a:rPr>
              <a:t> </a:t>
            </a:r>
            <a:r>
              <a:rPr lang="en-US" sz="2300" b="1" dirty="0" err="1">
                <a:latin typeface="Cambria" pitchFamily="18" charset="0"/>
              </a:rPr>
              <a:t>finanțarea</a:t>
            </a:r>
            <a:r>
              <a:rPr lang="en-US" sz="2300" b="1" dirty="0">
                <a:latin typeface="Cambria" pitchFamily="18" charset="0"/>
              </a:rPr>
              <a:t> </a:t>
            </a:r>
            <a:r>
              <a:rPr lang="en-US" sz="2300" b="1" dirty="0" err="1">
                <a:latin typeface="Cambria" pitchFamily="18" charset="0"/>
              </a:rPr>
              <a:t>serviciilor</a:t>
            </a:r>
            <a:r>
              <a:rPr lang="en-US" sz="2300" b="1" dirty="0">
                <a:latin typeface="Cambria" pitchFamily="18" charset="0"/>
              </a:rPr>
              <a:t> </a:t>
            </a:r>
            <a:r>
              <a:rPr lang="en-US" sz="2300" b="1" dirty="0" err="1">
                <a:latin typeface="Cambria" pitchFamily="18" charset="0"/>
              </a:rPr>
              <a:t>sociale</a:t>
            </a:r>
            <a:r>
              <a:rPr lang="en-US" sz="2300" b="1" dirty="0">
                <a:latin typeface="Cambria" pitchFamily="18" charset="0"/>
              </a:rPr>
              <a:t> </a:t>
            </a:r>
            <a:r>
              <a:rPr lang="en-US" sz="2300" b="1" dirty="0" err="1">
                <a:latin typeface="Cambria" pitchFamily="18" charset="0"/>
              </a:rPr>
              <a:t>incluse</a:t>
            </a:r>
            <a:r>
              <a:rPr lang="en-US" sz="2300" b="1" dirty="0">
                <a:latin typeface="Cambria" pitchFamily="18" charset="0"/>
              </a:rPr>
              <a:t> </a:t>
            </a:r>
            <a:r>
              <a:rPr lang="en-US" sz="2300" b="1" dirty="0" err="1">
                <a:latin typeface="Cambria" pitchFamily="18" charset="0"/>
              </a:rPr>
              <a:t>în</a:t>
            </a:r>
            <a:r>
              <a:rPr lang="en-US" sz="2300" b="1" dirty="0">
                <a:latin typeface="Cambria" pitchFamily="18" charset="0"/>
              </a:rPr>
              <a:t> </a:t>
            </a:r>
            <a:r>
              <a:rPr lang="en-US" sz="2300" b="1" dirty="0" err="1">
                <a:latin typeface="Cambria" pitchFamily="18" charset="0"/>
              </a:rPr>
              <a:t>pachetul</a:t>
            </a:r>
            <a:r>
              <a:rPr lang="en-US" sz="2300" b="1" dirty="0">
                <a:latin typeface="Cambria" pitchFamily="18" charset="0"/>
              </a:rPr>
              <a:t> minim de </a:t>
            </a:r>
            <a:r>
              <a:rPr lang="en-US" sz="2300" b="1" dirty="0" err="1">
                <a:latin typeface="Cambria" pitchFamily="18" charset="0"/>
              </a:rPr>
              <a:t>servicii</a:t>
            </a:r>
            <a:r>
              <a:rPr lang="en-US" sz="2300" b="1" dirty="0">
                <a:latin typeface="Cambria" pitchFamily="18" charset="0"/>
              </a:rPr>
              <a:t> </a:t>
            </a:r>
            <a:r>
              <a:rPr lang="en-US" sz="2300" b="1" dirty="0" err="1">
                <a:latin typeface="Cambria" pitchFamily="18" charset="0"/>
              </a:rPr>
              <a:t>sociale</a:t>
            </a:r>
            <a:r>
              <a:rPr lang="en-US" sz="2300" b="1" dirty="0">
                <a:latin typeface="Cambria" pitchFamily="18" charset="0"/>
              </a:rPr>
              <a:t>  </a:t>
            </a:r>
            <a:r>
              <a:rPr lang="en-US" sz="2300" dirty="0">
                <a:latin typeface="Cambria" pitchFamily="18" charset="0"/>
              </a:rPr>
              <a:t>(</a:t>
            </a:r>
            <a:r>
              <a:rPr lang="en-US" sz="2300" dirty="0" err="1">
                <a:latin typeface="Cambria" pitchFamily="18" charset="0"/>
              </a:rPr>
              <a:t>cheltuielile</a:t>
            </a:r>
            <a:r>
              <a:rPr lang="en-US" sz="2300" dirty="0">
                <a:latin typeface="Cambria" pitchFamily="18" charset="0"/>
              </a:rPr>
              <a:t> </a:t>
            </a:r>
            <a:r>
              <a:rPr lang="en-US" sz="2300" dirty="0" err="1">
                <a:latin typeface="Cambria" pitchFamily="18" charset="0"/>
              </a:rPr>
              <a:t>vor</a:t>
            </a:r>
            <a:r>
              <a:rPr lang="en-US" sz="2300" dirty="0">
                <a:latin typeface="Cambria" pitchFamily="18" charset="0"/>
              </a:rPr>
              <a:t> fi </a:t>
            </a:r>
            <a:r>
              <a:rPr lang="en-US" sz="2300" dirty="0" err="1">
                <a:latin typeface="Cambria" pitchFamily="18" charset="0"/>
              </a:rPr>
              <a:t>gestionate</a:t>
            </a:r>
            <a:r>
              <a:rPr lang="en-US" sz="2300" dirty="0">
                <a:latin typeface="Cambria" pitchFamily="18" charset="0"/>
              </a:rPr>
              <a:t> de </a:t>
            </a:r>
            <a:r>
              <a:rPr lang="en-US" sz="2300" dirty="0" smtClean="0">
                <a:latin typeface="Cambria" pitchFamily="18" charset="0"/>
              </a:rPr>
              <a:t>A</a:t>
            </a:r>
            <a:r>
              <a:rPr lang="ro-MD" sz="2300" dirty="0" smtClean="0">
                <a:latin typeface="Cambria" pitchFamily="18" charset="0"/>
              </a:rPr>
              <a:t>NAS</a:t>
            </a:r>
            <a:r>
              <a:rPr lang="en-US" sz="2300" dirty="0" smtClean="0">
                <a:latin typeface="Cambria" pitchFamily="18" charset="0"/>
              </a:rPr>
              <a:t>,</a:t>
            </a:r>
            <a:r>
              <a:rPr lang="en-US" sz="2300" dirty="0" err="1" smtClean="0">
                <a:latin typeface="Cambria" pitchFamily="18" charset="0"/>
              </a:rPr>
              <a:t>finanțare</a:t>
            </a:r>
            <a:r>
              <a:rPr lang="en-US" sz="2300" dirty="0" smtClean="0">
                <a:latin typeface="Cambria" pitchFamily="18" charset="0"/>
              </a:rPr>
              <a:t> </a:t>
            </a:r>
            <a:r>
              <a:rPr lang="en-US" sz="2300" dirty="0" err="1">
                <a:latin typeface="Cambria" pitchFamily="18" charset="0"/>
              </a:rPr>
              <a:t>prin</a:t>
            </a:r>
            <a:r>
              <a:rPr lang="en-US" sz="2300" dirty="0">
                <a:latin typeface="Cambria" pitchFamily="18" charset="0"/>
              </a:rPr>
              <a:t> </a:t>
            </a:r>
            <a:r>
              <a:rPr lang="en-US" sz="2300" dirty="0" err="1">
                <a:latin typeface="Cambria" pitchFamily="18" charset="0"/>
              </a:rPr>
              <a:t>transferuri</a:t>
            </a:r>
            <a:r>
              <a:rPr lang="en-US" sz="2300" dirty="0">
                <a:latin typeface="Cambria" pitchFamily="18" charset="0"/>
              </a:rPr>
              <a:t> </a:t>
            </a:r>
            <a:r>
              <a:rPr lang="en-US" sz="2300" dirty="0" err="1">
                <a:latin typeface="Cambria" pitchFamily="18" charset="0"/>
              </a:rPr>
              <a:t>către</a:t>
            </a:r>
            <a:r>
              <a:rPr lang="en-US" sz="2300" dirty="0">
                <a:latin typeface="Cambria" pitchFamily="18" charset="0"/>
              </a:rPr>
              <a:t> </a:t>
            </a:r>
            <a:r>
              <a:rPr lang="en-US" sz="2300" dirty="0" err="1">
                <a:latin typeface="Cambria" pitchFamily="18" charset="0"/>
              </a:rPr>
              <a:t>bugetele</a:t>
            </a:r>
            <a:r>
              <a:rPr lang="en-US" sz="2300" dirty="0">
                <a:latin typeface="Cambria" pitchFamily="18" charset="0"/>
              </a:rPr>
              <a:t> locale </a:t>
            </a:r>
            <a:r>
              <a:rPr lang="en-US" sz="2300" dirty="0" err="1">
                <a:latin typeface="Cambria" pitchFamily="18" charset="0"/>
              </a:rPr>
              <a:t>niv.II</a:t>
            </a:r>
            <a:r>
              <a:rPr lang="en-US" sz="2300" dirty="0" smtClean="0">
                <a:latin typeface="Cambria" pitchFamily="18" charset="0"/>
              </a:rPr>
              <a:t>).</a:t>
            </a:r>
            <a:endParaRPr lang="ro-MD" sz="2300" dirty="0">
              <a:latin typeface="Cambria" pitchFamily="18" charset="0"/>
            </a:endParaRPr>
          </a:p>
          <a:p>
            <a:pPr>
              <a:buNone/>
            </a:pPr>
            <a:r>
              <a:rPr lang="ro-MD" sz="2300" dirty="0" smtClean="0">
                <a:latin typeface="Cambria" pitchFamily="18" charset="0"/>
              </a:rPr>
              <a:t> </a:t>
            </a:r>
            <a:r>
              <a:rPr lang="ro-RO" sz="2300" b="1" dirty="0" smtClean="0">
                <a:latin typeface="Cambria" pitchFamily="18" charset="0"/>
              </a:rPr>
              <a:t>III</a:t>
            </a:r>
            <a:r>
              <a:rPr lang="ro-RO" sz="2300" b="1" dirty="0">
                <a:latin typeface="Cambria" pitchFamily="18" charset="0"/>
              </a:rPr>
              <a:t>.</a:t>
            </a:r>
            <a:r>
              <a:rPr lang="en-US" sz="2300" b="1" dirty="0">
                <a:latin typeface="Cambria" pitchFamily="18" charset="0"/>
              </a:rPr>
              <a:t> </a:t>
            </a:r>
            <a:r>
              <a:rPr lang="en-US" sz="2300" b="1" dirty="0" err="1">
                <a:latin typeface="Cambria" pitchFamily="18" charset="0"/>
              </a:rPr>
              <a:t>pentru</a:t>
            </a:r>
            <a:r>
              <a:rPr lang="en-US" sz="2300" b="1" dirty="0">
                <a:latin typeface="Cambria" pitchFamily="18" charset="0"/>
              </a:rPr>
              <a:t> </a:t>
            </a:r>
            <a:r>
              <a:rPr lang="en-US" sz="2300" b="1" dirty="0" err="1">
                <a:latin typeface="Cambria" pitchFamily="18" charset="0"/>
              </a:rPr>
              <a:t>finanțarea</a:t>
            </a:r>
            <a:r>
              <a:rPr lang="en-US" sz="2300" b="1" dirty="0">
                <a:latin typeface="Cambria" pitchFamily="18" charset="0"/>
              </a:rPr>
              <a:t> </a:t>
            </a:r>
            <a:r>
              <a:rPr lang="en-US" sz="2300" b="1" dirty="0" err="1">
                <a:latin typeface="Cambria" pitchFamily="18" charset="0"/>
              </a:rPr>
              <a:t>cantinelor</a:t>
            </a:r>
            <a:r>
              <a:rPr lang="en-US" sz="2300" b="1" dirty="0">
                <a:latin typeface="Cambria" pitchFamily="18" charset="0"/>
              </a:rPr>
              <a:t> de </a:t>
            </a:r>
            <a:r>
              <a:rPr lang="en-US" sz="2300" b="1" dirty="0" err="1">
                <a:latin typeface="Cambria" pitchFamily="18" charset="0"/>
              </a:rPr>
              <a:t>ajutor</a:t>
            </a:r>
            <a:r>
              <a:rPr lang="en-US" sz="2300" b="1" dirty="0">
                <a:latin typeface="Cambria" pitchFamily="18" charset="0"/>
              </a:rPr>
              <a:t> social</a:t>
            </a:r>
          </a:p>
          <a:p>
            <a:pPr marL="457200" lvl="0" indent="-457200"/>
            <a:endParaRPr lang="ro-RO" sz="2800" i="1" dirty="0" smtClean="0">
              <a:latin typeface="Cambria" panose="02040503050406030204" pitchFamily="18" charset="0"/>
              <a:cs typeface="Arial" pitchFamily="34" charset="0"/>
            </a:endParaRPr>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12</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545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692697"/>
            <a:ext cx="8229600" cy="792087"/>
          </a:xfrm>
        </p:spPr>
        <p:txBody>
          <a:bodyPr>
            <a:noAutofit/>
          </a:bodyPr>
          <a:lstStyle/>
          <a:p>
            <a:r>
              <a:rPr lang="en-US" sz="2800" b="1" i="1" dirty="0" smtClean="0">
                <a:latin typeface="Arial" pitchFamily="34" charset="0"/>
                <a:cs typeface="Arial" pitchFamily="34" charset="0"/>
              </a:rPr>
              <a:t/>
            </a:r>
            <a:br>
              <a:rPr lang="en-US" sz="2800" b="1" i="1" dirty="0" smtClean="0">
                <a:latin typeface="Arial" pitchFamily="34" charset="0"/>
                <a:cs typeface="Arial" pitchFamily="34" charset="0"/>
              </a:rPr>
            </a:br>
            <a:r>
              <a:rPr lang="en-US" sz="2800" b="1" i="1" dirty="0" err="1" smtClean="0">
                <a:latin typeface="Cambria" panose="02040503050406030204" pitchFamily="18" charset="0"/>
                <a:cs typeface="Arial" pitchFamily="34" charset="0"/>
              </a:rPr>
              <a:t>Pachetul</a:t>
            </a:r>
            <a:r>
              <a:rPr lang="en-US" sz="2800" b="1" i="1" dirty="0" smtClean="0">
                <a:latin typeface="Cambria" panose="02040503050406030204" pitchFamily="18" charset="0"/>
                <a:cs typeface="Arial" pitchFamily="34" charset="0"/>
              </a:rPr>
              <a:t> minim de </a:t>
            </a:r>
            <a:r>
              <a:rPr lang="en-US" sz="2800" b="1" i="1" dirty="0" err="1" smtClean="0">
                <a:latin typeface="Cambria" panose="02040503050406030204" pitchFamily="18" charset="0"/>
                <a:cs typeface="Arial" pitchFamily="34" charset="0"/>
              </a:rPr>
              <a:t>servicii</a:t>
            </a:r>
            <a:r>
              <a:rPr lang="en-US" sz="2800" b="1" i="1" dirty="0" smtClean="0">
                <a:latin typeface="Cambria" panose="02040503050406030204" pitchFamily="18" charset="0"/>
                <a:cs typeface="Arial" pitchFamily="34" charset="0"/>
              </a:rPr>
              <a:t> </a:t>
            </a:r>
            <a:r>
              <a:rPr lang="en-US" sz="2800" b="1" i="1" dirty="0" err="1" smtClean="0">
                <a:latin typeface="Cambria" panose="02040503050406030204" pitchFamily="18" charset="0"/>
                <a:cs typeface="Arial" pitchFamily="34" charset="0"/>
              </a:rPr>
              <a:t>sociale</a:t>
            </a:r>
            <a:endParaRPr lang="ru-RU" sz="28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285720" y="1380381"/>
            <a:ext cx="8401080" cy="5477619"/>
          </a:xfrm>
        </p:spPr>
        <p:txBody>
          <a:bodyPr>
            <a:noAutofit/>
          </a:bodyPr>
          <a:lstStyle/>
          <a:p>
            <a:pPr>
              <a:buNone/>
            </a:pPr>
            <a:r>
              <a:rPr lang="ro-RO" sz="1600" b="1" i="1" u="sng" dirty="0">
                <a:latin typeface="Cambria" pitchFamily="18" charset="0"/>
                <a:cs typeface="Arial" pitchFamily="34" charset="0"/>
              </a:rPr>
              <a:t>Baza legală</a:t>
            </a:r>
            <a:r>
              <a:rPr lang="en-US" sz="1600" b="1" i="1" dirty="0">
                <a:latin typeface="Cambria" pitchFamily="18" charset="0"/>
                <a:cs typeface="Arial" pitchFamily="34" charset="0"/>
              </a:rPr>
              <a:t>:</a:t>
            </a:r>
            <a:r>
              <a:rPr lang="ro-RO" sz="1600" b="1" i="1" dirty="0">
                <a:latin typeface="Cambria" pitchFamily="18" charset="0"/>
                <a:cs typeface="Arial" pitchFamily="34" charset="0"/>
              </a:rPr>
              <a:t> </a:t>
            </a:r>
            <a:r>
              <a:rPr lang="ro-MD" sz="1600" b="1" i="1" dirty="0" smtClean="0">
                <a:latin typeface="Cambria" pitchFamily="18" charset="0"/>
              </a:rPr>
              <a:t>H.G </a:t>
            </a:r>
            <a:r>
              <a:rPr lang="ro-MD" sz="1600" b="1" i="1" dirty="0">
                <a:latin typeface="Cambria" pitchFamily="18" charset="0"/>
              </a:rPr>
              <a:t>nr.800 din </a:t>
            </a:r>
            <a:r>
              <a:rPr lang="ro-MD" sz="1600" b="1" i="1" dirty="0" smtClean="0">
                <a:latin typeface="Cambria" pitchFamily="18" charset="0"/>
              </a:rPr>
              <a:t>01.08.2018</a:t>
            </a:r>
            <a:r>
              <a:rPr lang="en-GB" sz="1600" b="1" i="1" dirty="0" smtClean="0">
                <a:latin typeface="Cambria" pitchFamily="18" charset="0"/>
              </a:rPr>
              <a:t> </a:t>
            </a:r>
            <a:endParaRPr lang="en-GB" sz="1600" b="1" i="1" dirty="0" smtClean="0">
              <a:latin typeface="Cambria" pitchFamily="18" charset="0"/>
              <a:cs typeface="Arial" pitchFamily="34" charset="0"/>
            </a:endParaRPr>
          </a:p>
          <a:p>
            <a:pPr>
              <a:buNone/>
            </a:pPr>
            <a:r>
              <a:rPr lang="en-US" sz="1600" i="1" dirty="0" err="1" smtClean="0">
                <a:latin typeface="Cambria" pitchFamily="18" charset="0"/>
              </a:rPr>
              <a:t>Cheltuielile</a:t>
            </a:r>
            <a:r>
              <a:rPr lang="en-US" sz="1600" i="1" dirty="0" smtClean="0">
                <a:latin typeface="Cambria" pitchFamily="18" charset="0"/>
              </a:rPr>
              <a:t> </a:t>
            </a:r>
            <a:r>
              <a:rPr lang="en-US" sz="1600" i="1" dirty="0" err="1">
                <a:latin typeface="Cambria" pitchFamily="18" charset="0"/>
              </a:rPr>
              <a:t>vor</a:t>
            </a:r>
            <a:r>
              <a:rPr lang="en-US" sz="1600" i="1" dirty="0">
                <a:latin typeface="Cambria" pitchFamily="18" charset="0"/>
              </a:rPr>
              <a:t> fi </a:t>
            </a:r>
            <a:r>
              <a:rPr lang="en-US" sz="1600" i="1" dirty="0" err="1">
                <a:latin typeface="Cambria" pitchFamily="18" charset="0"/>
              </a:rPr>
              <a:t>gestionate</a:t>
            </a:r>
            <a:r>
              <a:rPr lang="en-US" sz="1600" i="1" dirty="0">
                <a:latin typeface="Cambria" pitchFamily="18" charset="0"/>
              </a:rPr>
              <a:t> de </a:t>
            </a:r>
            <a:r>
              <a:rPr lang="en-US" sz="1600" i="1" dirty="0" smtClean="0">
                <a:latin typeface="Cambria" pitchFamily="18" charset="0"/>
              </a:rPr>
              <a:t>A</a:t>
            </a:r>
            <a:r>
              <a:rPr lang="ro-MD" sz="1600" i="1" dirty="0" smtClean="0">
                <a:latin typeface="Cambria" pitchFamily="18" charset="0"/>
              </a:rPr>
              <a:t>NAS</a:t>
            </a:r>
            <a:r>
              <a:rPr lang="en-US" sz="1600" i="1" dirty="0" smtClean="0">
                <a:latin typeface="Cambria" pitchFamily="18" charset="0"/>
              </a:rPr>
              <a:t>, </a:t>
            </a:r>
            <a:r>
              <a:rPr lang="en-US" sz="1600" i="1" dirty="0" err="1" smtClean="0">
                <a:latin typeface="Cambria" pitchFamily="18" charset="0"/>
              </a:rPr>
              <a:t>finanțare</a:t>
            </a:r>
            <a:r>
              <a:rPr lang="en-US" sz="1600" i="1" dirty="0" smtClean="0">
                <a:latin typeface="Cambria" pitchFamily="18" charset="0"/>
              </a:rPr>
              <a:t> </a:t>
            </a:r>
            <a:r>
              <a:rPr lang="en-US" sz="1600" i="1" dirty="0" err="1">
                <a:latin typeface="Cambria" pitchFamily="18" charset="0"/>
              </a:rPr>
              <a:t>prin</a:t>
            </a:r>
            <a:r>
              <a:rPr lang="en-US" sz="1600" i="1" dirty="0">
                <a:latin typeface="Cambria" pitchFamily="18" charset="0"/>
              </a:rPr>
              <a:t> </a:t>
            </a:r>
            <a:r>
              <a:rPr lang="en-US" sz="1600" i="1" dirty="0" err="1">
                <a:latin typeface="Cambria" pitchFamily="18" charset="0"/>
              </a:rPr>
              <a:t>transferuri</a:t>
            </a:r>
            <a:r>
              <a:rPr lang="en-US" sz="1600" i="1" dirty="0">
                <a:latin typeface="Cambria" pitchFamily="18" charset="0"/>
              </a:rPr>
              <a:t> </a:t>
            </a:r>
            <a:r>
              <a:rPr lang="en-US" sz="1600" i="1" dirty="0" err="1">
                <a:latin typeface="Cambria" pitchFamily="18" charset="0"/>
              </a:rPr>
              <a:t>către</a:t>
            </a:r>
            <a:r>
              <a:rPr lang="en-US" sz="1600" i="1" dirty="0">
                <a:latin typeface="Cambria" pitchFamily="18" charset="0"/>
              </a:rPr>
              <a:t> </a:t>
            </a:r>
            <a:r>
              <a:rPr lang="en-US" sz="1600" i="1" dirty="0" smtClean="0">
                <a:latin typeface="Cambria" pitchFamily="18" charset="0"/>
              </a:rPr>
              <a:t>BL- </a:t>
            </a:r>
            <a:r>
              <a:rPr lang="en-US" sz="1600" i="1" dirty="0" err="1" smtClean="0">
                <a:latin typeface="Cambria" pitchFamily="18" charset="0"/>
              </a:rPr>
              <a:t>niv.II</a:t>
            </a:r>
            <a:endParaRPr lang="ro-MD" sz="1600" i="1" dirty="0" smtClean="0">
              <a:latin typeface="Cambria" pitchFamily="18" charset="0"/>
            </a:endParaRPr>
          </a:p>
          <a:p>
            <a:pPr>
              <a:buNone/>
            </a:pPr>
            <a:r>
              <a:rPr lang="ro-MD" sz="1600" i="1" dirty="0">
                <a:latin typeface="Cambria" pitchFamily="18" charset="0"/>
              </a:rPr>
              <a:t> </a:t>
            </a:r>
            <a:r>
              <a:rPr lang="ro-MD" sz="1600" i="1" dirty="0" smtClean="0">
                <a:latin typeface="Cambria" pitchFamily="18" charset="0"/>
              </a:rPr>
              <a:t>     </a:t>
            </a:r>
            <a:r>
              <a:rPr lang="ro-MD" sz="1600" i="1" u="sng" dirty="0" smtClean="0">
                <a:latin typeface="Cambria" pitchFamily="18" charset="0"/>
              </a:rPr>
              <a:t>Pentru anul 2018 pachetul minim include</a:t>
            </a:r>
            <a:r>
              <a:rPr lang="en-GB" sz="1600" i="1" dirty="0" smtClean="0">
                <a:latin typeface="Cambria" pitchFamily="18" charset="0"/>
              </a:rPr>
              <a:t>:</a:t>
            </a:r>
          </a:p>
          <a:p>
            <a:pPr marL="0" indent="0">
              <a:buNone/>
            </a:pPr>
            <a:r>
              <a:rPr lang="en-GB" sz="1600" i="1" dirty="0" smtClean="0">
                <a:latin typeface="Cambria" pitchFamily="18" charset="0"/>
              </a:rPr>
              <a:t>1</a:t>
            </a:r>
            <a:r>
              <a:rPr lang="en-GB" sz="1600" i="1" dirty="0">
                <a:latin typeface="Cambria" panose="02040503050406030204" pitchFamily="18" charset="0"/>
              </a:rPr>
              <a:t>) Serviciul social de </a:t>
            </a:r>
            <a:r>
              <a:rPr lang="en-GB" sz="1600" i="1" dirty="0" err="1">
                <a:latin typeface="Cambria" panose="02040503050406030204" pitchFamily="18" charset="0"/>
              </a:rPr>
              <a:t>suport</a:t>
            </a:r>
            <a:r>
              <a:rPr lang="en-GB" sz="1600" i="1" dirty="0">
                <a:latin typeface="Cambria" panose="02040503050406030204" pitchFamily="18" charset="0"/>
              </a:rPr>
              <a:t> </a:t>
            </a:r>
            <a:r>
              <a:rPr lang="en-GB" sz="1600" i="1" dirty="0" err="1">
                <a:latin typeface="Cambria" panose="02040503050406030204" pitchFamily="18" charset="0"/>
              </a:rPr>
              <a:t>monetar</a:t>
            </a:r>
            <a:r>
              <a:rPr lang="en-GB" sz="1600" i="1" dirty="0">
                <a:latin typeface="Cambria" panose="02040503050406030204" pitchFamily="18" charset="0"/>
              </a:rPr>
              <a:t> </a:t>
            </a:r>
            <a:r>
              <a:rPr lang="en-GB" sz="1600" i="1" dirty="0" err="1">
                <a:latin typeface="Cambria" panose="02040503050406030204" pitchFamily="18" charset="0"/>
              </a:rPr>
              <a:t>adresat</a:t>
            </a:r>
            <a:r>
              <a:rPr lang="en-GB" sz="1600" i="1" dirty="0">
                <a:latin typeface="Cambria" panose="02040503050406030204" pitchFamily="18" charset="0"/>
              </a:rPr>
              <a:t> </a:t>
            </a:r>
            <a:r>
              <a:rPr lang="en-GB" sz="1600" i="1" dirty="0" err="1">
                <a:latin typeface="Cambria" panose="02040503050406030204" pitchFamily="18" charset="0"/>
              </a:rPr>
              <a:t>familiilor</a:t>
            </a:r>
            <a:r>
              <a:rPr lang="en-GB" sz="1600" i="1" dirty="0">
                <a:latin typeface="Cambria" panose="02040503050406030204" pitchFamily="18" charset="0"/>
              </a:rPr>
              <a:t>/</a:t>
            </a:r>
            <a:r>
              <a:rPr lang="en-GB" sz="1600" i="1" dirty="0" err="1">
                <a:latin typeface="Cambria" panose="02040503050406030204" pitchFamily="18" charset="0"/>
              </a:rPr>
              <a:t>persoanelor</a:t>
            </a:r>
            <a:r>
              <a:rPr lang="en-GB" sz="1600" i="1" dirty="0">
                <a:latin typeface="Cambria" panose="02040503050406030204" pitchFamily="18" charset="0"/>
              </a:rPr>
              <a:t> </a:t>
            </a:r>
            <a:r>
              <a:rPr lang="en-GB" sz="1600" i="1" dirty="0" err="1" smtClean="0">
                <a:latin typeface="Cambria" panose="02040503050406030204" pitchFamily="18" charset="0"/>
              </a:rPr>
              <a:t>defavorizate</a:t>
            </a:r>
            <a:r>
              <a:rPr lang="en-GB" sz="1600" i="1" dirty="0" smtClean="0">
                <a:latin typeface="Cambria" panose="02040503050406030204" pitchFamily="18" charset="0"/>
              </a:rPr>
              <a:t> (H.G nr.716 din 18.07.2018);</a:t>
            </a:r>
            <a:endParaRPr lang="en-GB" sz="1600" i="1" dirty="0">
              <a:latin typeface="Cambria" panose="02040503050406030204" pitchFamily="18" charset="0"/>
            </a:endParaRPr>
          </a:p>
          <a:p>
            <a:pPr marL="0" indent="0">
              <a:buNone/>
            </a:pPr>
            <a:r>
              <a:rPr lang="en-GB" sz="1600" i="1" dirty="0">
                <a:latin typeface="Cambria" panose="02040503050406030204" pitchFamily="18" charset="0"/>
              </a:rPr>
              <a:t>2) Serviciul social de </a:t>
            </a:r>
            <a:r>
              <a:rPr lang="en-GB" sz="1600" i="1" dirty="0" err="1">
                <a:latin typeface="Cambria" panose="02040503050406030204" pitchFamily="18" charset="0"/>
              </a:rPr>
              <a:t>sprijin</a:t>
            </a:r>
            <a:r>
              <a:rPr lang="en-GB" sz="1600" i="1" dirty="0">
                <a:latin typeface="Cambria" panose="02040503050406030204" pitchFamily="18" charset="0"/>
              </a:rPr>
              <a:t> </a:t>
            </a:r>
            <a:r>
              <a:rPr lang="en-GB" sz="1600" i="1" dirty="0" err="1">
                <a:latin typeface="Cambria" panose="02040503050406030204" pitchFamily="18" charset="0"/>
              </a:rPr>
              <a:t>pentru</a:t>
            </a:r>
            <a:r>
              <a:rPr lang="en-GB" sz="1600" i="1" dirty="0">
                <a:latin typeface="Cambria" panose="02040503050406030204" pitchFamily="18" charset="0"/>
              </a:rPr>
              <a:t> </a:t>
            </a:r>
            <a:r>
              <a:rPr lang="en-GB" sz="1600" i="1" dirty="0" err="1">
                <a:latin typeface="Cambria" panose="02040503050406030204" pitchFamily="18" charset="0"/>
              </a:rPr>
              <a:t>familiile</a:t>
            </a:r>
            <a:r>
              <a:rPr lang="en-GB" sz="1600" i="1" dirty="0">
                <a:latin typeface="Cambria" panose="02040503050406030204" pitchFamily="18" charset="0"/>
              </a:rPr>
              <a:t> cu </a:t>
            </a:r>
            <a:r>
              <a:rPr lang="en-GB" sz="1600" i="1" dirty="0" err="1" smtClean="0">
                <a:latin typeface="Cambria" panose="02040503050406030204" pitchFamily="18" charset="0"/>
              </a:rPr>
              <a:t>copii</a:t>
            </a:r>
            <a:r>
              <a:rPr lang="en-GB" sz="1600" i="1" dirty="0" smtClean="0">
                <a:latin typeface="Cambria" panose="02040503050406030204" pitchFamily="18" charset="0"/>
              </a:rPr>
              <a:t> (H.G nr.780 din 25.09.2014);</a:t>
            </a:r>
            <a:endParaRPr lang="en-GB" sz="1600" i="1" dirty="0">
              <a:latin typeface="Cambria" panose="02040503050406030204" pitchFamily="18" charset="0"/>
            </a:endParaRPr>
          </a:p>
          <a:p>
            <a:pPr marL="0" indent="0">
              <a:buNone/>
            </a:pPr>
            <a:r>
              <a:rPr lang="en-GB" sz="1600" i="1" dirty="0">
                <a:latin typeface="Cambria" panose="02040503050406030204" pitchFamily="18" charset="0"/>
              </a:rPr>
              <a:t>3) Serviciul social </a:t>
            </a:r>
            <a:r>
              <a:rPr lang="en-GB" sz="1600" i="1" dirty="0" err="1">
                <a:latin typeface="Cambria" panose="02040503050406030204" pitchFamily="18" charset="0"/>
              </a:rPr>
              <a:t>Asistenţă</a:t>
            </a:r>
            <a:r>
              <a:rPr lang="en-GB" sz="1600" i="1" dirty="0">
                <a:latin typeface="Cambria" panose="02040503050406030204" pitchFamily="18" charset="0"/>
              </a:rPr>
              <a:t> </a:t>
            </a:r>
            <a:r>
              <a:rPr lang="en-GB" sz="1600" i="1" dirty="0" smtClean="0">
                <a:latin typeface="Cambria" panose="02040503050406030204" pitchFamily="18" charset="0"/>
              </a:rPr>
              <a:t>personal</a:t>
            </a:r>
            <a:r>
              <a:rPr lang="ro-MD" sz="1600" i="1" dirty="0" smtClean="0">
                <a:latin typeface="Cambria" panose="02040503050406030204" pitchFamily="18" charset="0"/>
              </a:rPr>
              <a:t>ă</a:t>
            </a:r>
            <a:r>
              <a:rPr lang="en-GB" sz="1600" i="1" dirty="0" smtClean="0">
                <a:latin typeface="Cambria" panose="02040503050406030204" pitchFamily="18" charset="0"/>
              </a:rPr>
              <a:t> (H.G nr.314 din 23.05.2012)</a:t>
            </a:r>
            <a:endParaRPr lang="ro-MD" sz="1600" i="1" dirty="0" smtClean="0">
              <a:latin typeface="Cambria" panose="02040503050406030204" pitchFamily="18" charset="0"/>
            </a:endParaRPr>
          </a:p>
          <a:p>
            <a:pPr marL="0" indent="0">
              <a:buNone/>
            </a:pPr>
            <a:r>
              <a:rPr lang="en-GB" sz="1600" i="1" dirty="0" smtClean="0">
                <a:latin typeface="Cambria" panose="02040503050406030204" pitchFamily="18" charset="0"/>
              </a:rPr>
              <a:t>                                          </a:t>
            </a:r>
            <a:r>
              <a:rPr lang="ro-MD" sz="1600" b="1" i="1" u="sng" dirty="0" smtClean="0">
                <a:latin typeface="Cambria" panose="02040503050406030204" pitchFamily="18" charset="0"/>
              </a:rPr>
              <a:t>Reflectarea mijloacelor </a:t>
            </a:r>
            <a:r>
              <a:rPr lang="en-GB" sz="1600" b="1" i="1" u="sng" dirty="0" smtClean="0">
                <a:latin typeface="Cambria" panose="02040503050406030204" pitchFamily="18" charset="0"/>
              </a:rPr>
              <a:t>:</a:t>
            </a:r>
          </a:p>
          <a:p>
            <a:pPr marL="0" indent="0">
              <a:buNone/>
            </a:pPr>
            <a:endParaRPr lang="ro-MD" sz="1600" i="1" u="sng" dirty="0">
              <a:latin typeface="Cambria" panose="02040503050406030204" pitchFamily="18" charset="0"/>
            </a:endParaRPr>
          </a:p>
          <a:p>
            <a:pPr marL="0" indent="0">
              <a:buNone/>
            </a:pPr>
            <a:endParaRPr lang="en-GB" sz="1600" b="1" i="1" u="sng" dirty="0" smtClean="0">
              <a:latin typeface="Cambria" panose="02040503050406030204" pitchFamily="18" charset="0"/>
            </a:endParaRPr>
          </a:p>
          <a:p>
            <a:pPr marL="0" indent="0">
              <a:buNone/>
            </a:pPr>
            <a:r>
              <a:rPr lang="ro-MD" sz="1600" b="1" i="1" u="sng" dirty="0" smtClean="0">
                <a:latin typeface="Cambria" panose="02040503050406030204" pitchFamily="18" charset="0"/>
              </a:rPr>
              <a:t>  </a:t>
            </a:r>
            <a:endParaRPr lang="en-GB" sz="1600" b="1" i="1" u="sng" dirty="0" smtClean="0">
              <a:latin typeface="Cambria" panose="02040503050406030204" pitchFamily="18" charset="0"/>
            </a:endParaRPr>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13</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Таблица 1"/>
          <p:cNvGraphicFramePr>
            <a:graphicFrameLocks noGrp="1"/>
          </p:cNvGraphicFramePr>
          <p:nvPr>
            <p:extLst>
              <p:ext uri="{D42A27DB-BD31-4B8C-83A1-F6EECF244321}">
                <p14:modId xmlns:p14="http://schemas.microsoft.com/office/powerpoint/2010/main" val="173485053"/>
              </p:ext>
            </p:extLst>
          </p:nvPr>
        </p:nvGraphicFramePr>
        <p:xfrm>
          <a:off x="395536" y="3717031"/>
          <a:ext cx="8445624" cy="3383691"/>
        </p:xfrm>
        <a:graphic>
          <a:graphicData uri="http://schemas.openxmlformats.org/drawingml/2006/table">
            <a:tbl>
              <a:tblPr firstRow="1" bandRow="1">
                <a:tableStyleId>{5C22544A-7EE6-4342-B048-85BDC9FD1C3A}</a:tableStyleId>
              </a:tblPr>
              <a:tblGrid>
                <a:gridCol w="1055703">
                  <a:extLst>
                    <a:ext uri="{9D8B030D-6E8A-4147-A177-3AD203B41FA5}">
                      <a16:colId xmlns:a16="http://schemas.microsoft.com/office/drawing/2014/main" val="3694833801"/>
                    </a:ext>
                  </a:extLst>
                </a:gridCol>
                <a:gridCol w="1055703">
                  <a:extLst>
                    <a:ext uri="{9D8B030D-6E8A-4147-A177-3AD203B41FA5}">
                      <a16:colId xmlns:a16="http://schemas.microsoft.com/office/drawing/2014/main" val="2201328874"/>
                    </a:ext>
                  </a:extLst>
                </a:gridCol>
                <a:gridCol w="1055703">
                  <a:extLst>
                    <a:ext uri="{9D8B030D-6E8A-4147-A177-3AD203B41FA5}">
                      <a16:colId xmlns:a16="http://schemas.microsoft.com/office/drawing/2014/main" val="3972895803"/>
                    </a:ext>
                  </a:extLst>
                </a:gridCol>
                <a:gridCol w="649315">
                  <a:extLst>
                    <a:ext uri="{9D8B030D-6E8A-4147-A177-3AD203B41FA5}">
                      <a16:colId xmlns:a16="http://schemas.microsoft.com/office/drawing/2014/main" val="2747343120"/>
                    </a:ext>
                  </a:extLst>
                </a:gridCol>
                <a:gridCol w="720080">
                  <a:extLst>
                    <a:ext uri="{9D8B030D-6E8A-4147-A177-3AD203B41FA5}">
                      <a16:colId xmlns:a16="http://schemas.microsoft.com/office/drawing/2014/main" val="4075912696"/>
                    </a:ext>
                  </a:extLst>
                </a:gridCol>
                <a:gridCol w="720080">
                  <a:extLst>
                    <a:ext uri="{9D8B030D-6E8A-4147-A177-3AD203B41FA5}">
                      <a16:colId xmlns:a16="http://schemas.microsoft.com/office/drawing/2014/main" val="1609310251"/>
                    </a:ext>
                  </a:extLst>
                </a:gridCol>
                <a:gridCol w="864096">
                  <a:extLst>
                    <a:ext uri="{9D8B030D-6E8A-4147-A177-3AD203B41FA5}">
                      <a16:colId xmlns:a16="http://schemas.microsoft.com/office/drawing/2014/main" val="2637301683"/>
                    </a:ext>
                  </a:extLst>
                </a:gridCol>
                <a:gridCol w="2324944">
                  <a:extLst>
                    <a:ext uri="{9D8B030D-6E8A-4147-A177-3AD203B41FA5}">
                      <a16:colId xmlns:a16="http://schemas.microsoft.com/office/drawing/2014/main" val="2582423566"/>
                    </a:ext>
                  </a:extLst>
                </a:gridCol>
              </a:tblGrid>
              <a:tr h="301050">
                <a:tc gridSpan="3">
                  <a:txBody>
                    <a:bodyPr/>
                    <a:lstStyle/>
                    <a:p>
                      <a:r>
                        <a:rPr lang="en-GB" sz="1600" dirty="0" smtClean="0"/>
                        <a:t>                           </a:t>
                      </a:r>
                      <a:r>
                        <a:rPr lang="en-GB" sz="1600" dirty="0" err="1" smtClean="0"/>
                        <a:t>Venituri</a:t>
                      </a:r>
                      <a:endParaRPr lang="en-GB" sz="1600" dirty="0"/>
                    </a:p>
                  </a:txBody>
                  <a:tcPr/>
                </a:tc>
                <a:tc hMerge="1">
                  <a:txBody>
                    <a:bodyPr/>
                    <a:lstStyle/>
                    <a:p>
                      <a:endParaRPr lang="en-GB" dirty="0"/>
                    </a:p>
                  </a:txBody>
                  <a:tcPr/>
                </a:tc>
                <a:tc hMerge="1">
                  <a:txBody>
                    <a:bodyPr/>
                    <a:lstStyle/>
                    <a:p>
                      <a:endParaRPr lang="en-GB" dirty="0"/>
                    </a:p>
                  </a:txBody>
                  <a:tcPr/>
                </a:tc>
                <a:tc>
                  <a:txBody>
                    <a:bodyPr/>
                    <a:lstStyle/>
                    <a:p>
                      <a:endParaRPr lang="en-GB" sz="1600" dirty="0"/>
                    </a:p>
                  </a:txBody>
                  <a:tcPr/>
                </a:tc>
                <a:tc gridSpan="4">
                  <a:txBody>
                    <a:bodyPr/>
                    <a:lstStyle/>
                    <a:p>
                      <a:r>
                        <a:rPr lang="en-GB" sz="1600" dirty="0" smtClean="0"/>
                        <a:t>                                    </a:t>
                      </a:r>
                      <a:r>
                        <a:rPr lang="en-GB" sz="1600" dirty="0" err="1" smtClean="0"/>
                        <a:t>Cheltuieli</a:t>
                      </a:r>
                      <a:endParaRPr lang="en-GB" sz="1600" dirty="0"/>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12992896"/>
                  </a:ext>
                </a:extLst>
              </a:tr>
              <a:tr h="301050">
                <a:tc>
                  <a:txBody>
                    <a:bodyPr/>
                    <a:lstStyle/>
                    <a:p>
                      <a:r>
                        <a:rPr lang="en-GB" sz="1600" dirty="0" smtClean="0"/>
                        <a:t>S1S2</a:t>
                      </a:r>
                      <a:endParaRPr lang="en-GB" sz="1600" dirty="0"/>
                    </a:p>
                  </a:txBody>
                  <a:tcPr/>
                </a:tc>
                <a:tc>
                  <a:txBody>
                    <a:bodyPr/>
                    <a:lstStyle/>
                    <a:p>
                      <a:r>
                        <a:rPr lang="en-GB" sz="1600" dirty="0" smtClean="0"/>
                        <a:t>F3</a:t>
                      </a:r>
                      <a:endParaRPr lang="en-GB" sz="1600" dirty="0"/>
                    </a:p>
                  </a:txBody>
                  <a:tcPr/>
                </a:tc>
                <a:tc>
                  <a:txBody>
                    <a:bodyPr/>
                    <a:lstStyle/>
                    <a:p>
                      <a:r>
                        <a:rPr lang="en-GB" sz="1600" dirty="0" smtClean="0"/>
                        <a:t>K6</a:t>
                      </a:r>
                      <a:endParaRPr lang="en-GB" sz="1600" dirty="0"/>
                    </a:p>
                  </a:txBody>
                  <a:tcPr/>
                </a:tc>
                <a:tc>
                  <a:txBody>
                    <a:bodyPr/>
                    <a:lstStyle/>
                    <a:p>
                      <a:endParaRPr lang="en-GB" sz="1600" dirty="0"/>
                    </a:p>
                  </a:txBody>
                  <a:tcPr/>
                </a:tc>
                <a:tc>
                  <a:txBody>
                    <a:bodyPr/>
                    <a:lstStyle/>
                    <a:p>
                      <a:r>
                        <a:rPr lang="en-GB" sz="1600" dirty="0" smtClean="0"/>
                        <a:t>F3</a:t>
                      </a:r>
                      <a:endParaRPr lang="en-GB" sz="1600" dirty="0"/>
                    </a:p>
                  </a:txBody>
                  <a:tcPr/>
                </a:tc>
                <a:tc>
                  <a:txBody>
                    <a:bodyPr/>
                    <a:lstStyle/>
                    <a:p>
                      <a:r>
                        <a:rPr lang="en-GB" sz="1600" dirty="0" smtClean="0"/>
                        <a:t>P1P2</a:t>
                      </a:r>
                      <a:endParaRPr lang="en-GB" sz="1600" dirty="0"/>
                    </a:p>
                  </a:txBody>
                  <a:tcPr/>
                </a:tc>
                <a:tc>
                  <a:txBody>
                    <a:bodyPr/>
                    <a:lstStyle/>
                    <a:p>
                      <a:r>
                        <a:rPr lang="en-GB" sz="1600" dirty="0" smtClean="0"/>
                        <a:t>P3</a:t>
                      </a:r>
                      <a:endParaRPr lang="en-GB" sz="1600" dirty="0"/>
                    </a:p>
                  </a:txBody>
                  <a:tcPr/>
                </a:tc>
                <a:tc>
                  <a:txBody>
                    <a:bodyPr/>
                    <a:lstStyle/>
                    <a:p>
                      <a:r>
                        <a:rPr lang="en-GB" sz="1600" dirty="0" smtClean="0"/>
                        <a:t>K6</a:t>
                      </a:r>
                      <a:endParaRPr lang="en-GB" sz="1600" dirty="0"/>
                    </a:p>
                  </a:txBody>
                  <a:tcPr/>
                </a:tc>
                <a:extLst>
                  <a:ext uri="{0D108BD9-81ED-4DB2-BD59-A6C34878D82A}">
                    <a16:rowId xmlns:a16="http://schemas.microsoft.com/office/drawing/2014/main" val="3306765288"/>
                  </a:ext>
                </a:extLst>
              </a:tr>
              <a:tr h="301050">
                <a:tc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i="1" dirty="0" smtClean="0">
                          <a:latin typeface="Cambria" panose="02040503050406030204" pitchFamily="18" charset="0"/>
                        </a:rPr>
                        <a:t> 1</a:t>
                      </a:r>
                      <a:r>
                        <a:rPr lang="en-GB" sz="1600" i="1" dirty="0" smtClean="0">
                          <a:latin typeface="Cambria" panose="02040503050406030204" pitchFamily="18" charset="0"/>
                        </a:rPr>
                        <a:t>.</a:t>
                      </a:r>
                      <a:r>
                        <a:rPr lang="ro-MD" sz="1600" i="1" dirty="0" smtClean="0">
                          <a:latin typeface="Cambria" panose="02040503050406030204" pitchFamily="18" charset="0"/>
                        </a:rPr>
                        <a:t> </a:t>
                      </a:r>
                      <a:r>
                        <a:rPr lang="en-GB" sz="1600" i="1" dirty="0" smtClean="0">
                          <a:latin typeface="Cambria" panose="02040503050406030204" pitchFamily="18" charset="0"/>
                        </a:rPr>
                        <a:t>Serviciul  de </a:t>
                      </a:r>
                      <a:r>
                        <a:rPr lang="en-GB" sz="1600" i="1" dirty="0" err="1" smtClean="0">
                          <a:latin typeface="Cambria" panose="02040503050406030204" pitchFamily="18" charset="0"/>
                        </a:rPr>
                        <a:t>sprijin</a:t>
                      </a:r>
                      <a:r>
                        <a:rPr lang="en-GB" sz="1600" i="1" dirty="0" smtClean="0">
                          <a:latin typeface="Cambria" panose="02040503050406030204" pitchFamily="18" charset="0"/>
                        </a:rPr>
                        <a:t> </a:t>
                      </a:r>
                      <a:r>
                        <a:rPr lang="en-GB" sz="1600" i="1" dirty="0" err="1" smtClean="0">
                          <a:latin typeface="Cambria" panose="02040503050406030204" pitchFamily="18" charset="0"/>
                        </a:rPr>
                        <a:t>pentru</a:t>
                      </a:r>
                      <a:r>
                        <a:rPr lang="en-GB" sz="1600" i="1" dirty="0" smtClean="0">
                          <a:latin typeface="Cambria" panose="02040503050406030204" pitchFamily="18" charset="0"/>
                        </a:rPr>
                        <a:t> </a:t>
                      </a:r>
                      <a:r>
                        <a:rPr lang="en-GB" sz="1600" i="1" dirty="0" err="1" smtClean="0">
                          <a:latin typeface="Cambria" panose="02040503050406030204" pitchFamily="18" charset="0"/>
                        </a:rPr>
                        <a:t>familii</a:t>
                      </a:r>
                      <a:r>
                        <a:rPr lang="en-GB" sz="1600" i="1" dirty="0" smtClean="0">
                          <a:latin typeface="Cambria" panose="02040503050406030204" pitchFamily="18" charset="0"/>
                        </a:rPr>
                        <a:t> cu </a:t>
                      </a:r>
                      <a:r>
                        <a:rPr lang="en-GB" sz="1600" i="1" dirty="0" err="1" smtClean="0">
                          <a:latin typeface="Cambria" panose="02040503050406030204" pitchFamily="18" charset="0"/>
                        </a:rPr>
                        <a:t>copii</a:t>
                      </a:r>
                      <a:r>
                        <a:rPr lang="en-GB" sz="1600" i="1" dirty="0" smtClean="0">
                          <a:latin typeface="Cambria" panose="02040503050406030204" pitchFamily="18" charset="0"/>
                        </a:rPr>
                        <a:t> </a:t>
                      </a:r>
                      <a:endParaRPr lang="en-GB" sz="1600"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14098129"/>
                  </a:ext>
                </a:extLst>
              </a:tr>
              <a:tr h="301050">
                <a:tc>
                  <a:txBody>
                    <a:bodyPr/>
                    <a:lstStyle/>
                    <a:p>
                      <a:r>
                        <a:rPr lang="en-GB" sz="1600" dirty="0" smtClean="0"/>
                        <a:t>296</a:t>
                      </a:r>
                      <a:endParaRPr lang="en-GB" sz="1600" dirty="0"/>
                    </a:p>
                  </a:txBody>
                  <a:tcPr/>
                </a:tc>
                <a:tc>
                  <a:txBody>
                    <a:bodyPr/>
                    <a:lstStyle/>
                    <a:p>
                      <a:r>
                        <a:rPr lang="en-GB" sz="1600" dirty="0" smtClean="0"/>
                        <a:t>1040</a:t>
                      </a:r>
                      <a:endParaRPr lang="en-GB" sz="1600" dirty="0"/>
                    </a:p>
                  </a:txBody>
                  <a:tcPr/>
                </a:tc>
                <a:tc>
                  <a:txBody>
                    <a:bodyPr/>
                    <a:lstStyle/>
                    <a:p>
                      <a:r>
                        <a:rPr lang="en-GB" sz="1600" dirty="0" smtClean="0"/>
                        <a:t>191310</a:t>
                      </a:r>
                      <a:endParaRPr lang="en-GB" sz="1600" dirty="0"/>
                    </a:p>
                  </a:txBody>
                  <a:tcPr/>
                </a:tc>
                <a:tc>
                  <a:txBody>
                    <a:bodyPr/>
                    <a:lstStyle/>
                    <a:p>
                      <a:endParaRPr lang="en-GB" sz="1600" dirty="0"/>
                    </a:p>
                  </a:txBody>
                  <a:tcPr/>
                </a:tc>
                <a:tc>
                  <a:txBody>
                    <a:bodyPr/>
                    <a:lstStyle/>
                    <a:p>
                      <a:r>
                        <a:rPr lang="en-GB" sz="1600" dirty="0" smtClean="0"/>
                        <a:t>1040</a:t>
                      </a:r>
                      <a:endParaRPr lang="en-GB" sz="1600" dirty="0"/>
                    </a:p>
                  </a:txBody>
                  <a:tcPr/>
                </a:tc>
                <a:tc>
                  <a:txBody>
                    <a:bodyPr/>
                    <a:lstStyle/>
                    <a:p>
                      <a:r>
                        <a:rPr lang="en-GB" sz="1600" dirty="0" smtClean="0"/>
                        <a:t>9006</a:t>
                      </a:r>
                      <a:endParaRPr lang="en-GB" sz="1600" dirty="0"/>
                    </a:p>
                  </a:txBody>
                  <a:tcPr/>
                </a:tc>
                <a:tc>
                  <a:txBody>
                    <a:bodyPr/>
                    <a:lstStyle/>
                    <a:p>
                      <a:r>
                        <a:rPr lang="en-GB" sz="1600" dirty="0" smtClean="0"/>
                        <a:t>00410</a:t>
                      </a:r>
                      <a:endParaRPr lang="en-GB" sz="1600" dirty="0"/>
                    </a:p>
                  </a:txBody>
                  <a:tcPr/>
                </a:tc>
                <a:tc>
                  <a:txBody>
                    <a:bodyPr/>
                    <a:lstStyle/>
                    <a:p>
                      <a:r>
                        <a:rPr lang="en-GB" sz="1600" dirty="0" smtClean="0"/>
                        <a:t>272600</a:t>
                      </a:r>
                      <a:endParaRPr lang="en-GB" sz="1600" dirty="0"/>
                    </a:p>
                  </a:txBody>
                  <a:tcPr/>
                </a:tc>
                <a:extLst>
                  <a:ext uri="{0D108BD9-81ED-4DB2-BD59-A6C34878D82A}">
                    <a16:rowId xmlns:a16="http://schemas.microsoft.com/office/drawing/2014/main" val="3677041922"/>
                  </a:ext>
                </a:extLst>
              </a:tr>
              <a:tr h="486255">
                <a:tc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o-MD" sz="1600" b="1" i="1" dirty="0" smtClean="0">
                          <a:latin typeface="Cambria" panose="02040503050406030204" pitchFamily="18" charset="0"/>
                        </a:rPr>
                        <a:t> 2</a:t>
                      </a:r>
                      <a:r>
                        <a:rPr lang="en-GB" sz="1600" b="1" i="1" dirty="0" smtClean="0">
                          <a:latin typeface="Cambria" panose="02040503050406030204" pitchFamily="18" charset="0"/>
                        </a:rPr>
                        <a:t>.</a:t>
                      </a:r>
                      <a:r>
                        <a:rPr lang="en-GB" sz="1600" i="1" dirty="0" smtClean="0">
                          <a:latin typeface="Cambria" panose="02040503050406030204" pitchFamily="18" charset="0"/>
                        </a:rPr>
                        <a:t> Serviciul de </a:t>
                      </a:r>
                      <a:r>
                        <a:rPr lang="en-GB" sz="1600" i="1" dirty="0" err="1" smtClean="0">
                          <a:latin typeface="Cambria" panose="02040503050406030204" pitchFamily="18" charset="0"/>
                        </a:rPr>
                        <a:t>suport</a:t>
                      </a:r>
                      <a:r>
                        <a:rPr lang="en-GB" sz="1600" i="1" dirty="0" smtClean="0">
                          <a:latin typeface="Cambria" panose="02040503050406030204" pitchFamily="18" charset="0"/>
                        </a:rPr>
                        <a:t> </a:t>
                      </a:r>
                      <a:r>
                        <a:rPr lang="en-GB" sz="1600" i="1" dirty="0" err="1" smtClean="0">
                          <a:latin typeface="Cambria" panose="02040503050406030204" pitchFamily="18" charset="0"/>
                        </a:rPr>
                        <a:t>monetar</a:t>
                      </a:r>
                      <a:r>
                        <a:rPr lang="en-GB" sz="1600" i="1" dirty="0" smtClean="0">
                          <a:latin typeface="Cambria" panose="02040503050406030204" pitchFamily="18" charset="0"/>
                        </a:rPr>
                        <a:t>   </a:t>
                      </a:r>
                      <a:endParaRPr lang="en-GB" sz="1600"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514650058"/>
                  </a:ext>
                </a:extLst>
              </a:tr>
              <a:tr h="301050">
                <a:tc>
                  <a:txBody>
                    <a:bodyPr/>
                    <a:lstStyle/>
                    <a:p>
                      <a:r>
                        <a:rPr lang="en-GB" sz="1600" dirty="0" smtClean="0"/>
                        <a:t>296</a:t>
                      </a:r>
                      <a:endParaRPr lang="en-GB" sz="1600" dirty="0"/>
                    </a:p>
                  </a:txBody>
                  <a:tcPr/>
                </a:tc>
                <a:tc>
                  <a:txBody>
                    <a:bodyPr/>
                    <a:lstStyle/>
                    <a:p>
                      <a:r>
                        <a:rPr lang="en-GB" sz="1600" dirty="0" smtClean="0"/>
                        <a:t>1070</a:t>
                      </a:r>
                      <a:endParaRPr lang="en-GB" sz="1600" dirty="0"/>
                    </a:p>
                  </a:txBody>
                  <a:tcPr/>
                </a:tc>
                <a:tc>
                  <a:txBody>
                    <a:bodyPr/>
                    <a:lstStyle/>
                    <a:p>
                      <a:r>
                        <a:rPr lang="en-GB" sz="1600" dirty="0" smtClean="0"/>
                        <a:t>191310</a:t>
                      </a:r>
                      <a:endParaRPr lang="en-GB" sz="1600" dirty="0"/>
                    </a:p>
                  </a:txBody>
                  <a:tcPr/>
                </a:tc>
                <a:tc>
                  <a:txBody>
                    <a:bodyPr/>
                    <a:lstStyle/>
                    <a:p>
                      <a:endParaRPr lang="en-GB" sz="1600"/>
                    </a:p>
                  </a:txBody>
                  <a:tcPr/>
                </a:tc>
                <a:tc>
                  <a:txBody>
                    <a:bodyPr/>
                    <a:lstStyle/>
                    <a:p>
                      <a:r>
                        <a:rPr lang="en-GB" sz="1600" dirty="0" smtClean="0"/>
                        <a:t>1070</a:t>
                      </a:r>
                      <a:endParaRPr lang="en-GB" sz="1600" dirty="0"/>
                    </a:p>
                  </a:txBody>
                  <a:tcPr/>
                </a:tc>
                <a:tc>
                  <a:txBody>
                    <a:bodyPr/>
                    <a:lstStyle/>
                    <a:p>
                      <a:r>
                        <a:rPr lang="en-GB" sz="1600" dirty="0" smtClean="0"/>
                        <a:t>9012</a:t>
                      </a:r>
                      <a:endParaRPr lang="en-GB" sz="1600" dirty="0"/>
                    </a:p>
                  </a:txBody>
                  <a:tcPr/>
                </a:tc>
                <a:tc>
                  <a:txBody>
                    <a:bodyPr/>
                    <a:lstStyle/>
                    <a:p>
                      <a:r>
                        <a:rPr lang="en-GB" sz="1600" dirty="0" smtClean="0"/>
                        <a:t>00487</a:t>
                      </a:r>
                      <a:endParaRPr lang="en-GB" sz="1600" dirty="0"/>
                    </a:p>
                  </a:txBody>
                  <a:tcPr/>
                </a:tc>
                <a:tc>
                  <a:txBody>
                    <a:bodyPr/>
                    <a:lstStyle/>
                    <a:p>
                      <a:r>
                        <a:rPr lang="en-GB" sz="1600" dirty="0" smtClean="0"/>
                        <a:t>272600</a:t>
                      </a:r>
                      <a:endParaRPr lang="en-GB" sz="1600" dirty="0"/>
                    </a:p>
                  </a:txBody>
                  <a:tcPr/>
                </a:tc>
                <a:extLst>
                  <a:ext uri="{0D108BD9-81ED-4DB2-BD59-A6C34878D82A}">
                    <a16:rowId xmlns:a16="http://schemas.microsoft.com/office/drawing/2014/main" val="177450190"/>
                  </a:ext>
                </a:extLst>
              </a:tr>
              <a:tr h="301050">
                <a:tc gridSpan="8">
                  <a:txBody>
                    <a:bodyPr/>
                    <a:lstStyle/>
                    <a:p>
                      <a:r>
                        <a:rPr lang="ro-MD" sz="1600" i="1" dirty="0" smtClean="0"/>
                        <a:t>3</a:t>
                      </a:r>
                      <a:r>
                        <a:rPr lang="en-GB" sz="1600" i="1" dirty="0" smtClean="0">
                          <a:latin typeface="Cambria" panose="02040503050406030204" pitchFamily="18" charset="0"/>
                        </a:rPr>
                        <a:t>. </a:t>
                      </a:r>
                      <a:r>
                        <a:rPr lang="ro-MD" sz="1600" i="1" dirty="0" smtClean="0">
                          <a:latin typeface="Cambria" panose="02040503050406030204" pitchFamily="18" charset="0"/>
                        </a:rPr>
                        <a:t>Serviciul de Asistență personală</a:t>
                      </a:r>
                      <a:endParaRPr lang="en-GB" sz="1600"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02205623"/>
                  </a:ext>
                </a:extLst>
              </a:tr>
              <a:tr h="519996">
                <a:tc>
                  <a:txBody>
                    <a:bodyPr/>
                    <a:lstStyle/>
                    <a:p>
                      <a:r>
                        <a:rPr lang="en-GB" sz="1600" dirty="0" smtClean="0"/>
                        <a:t>296</a:t>
                      </a:r>
                      <a:endParaRPr lang="en-GB" sz="1600" dirty="0"/>
                    </a:p>
                  </a:txBody>
                  <a:tcPr/>
                </a:tc>
                <a:tc>
                  <a:txBody>
                    <a:bodyPr/>
                    <a:lstStyle/>
                    <a:p>
                      <a:r>
                        <a:rPr lang="en-GB" sz="1600" dirty="0" smtClean="0"/>
                        <a:t>1012</a:t>
                      </a:r>
                      <a:endParaRPr lang="en-GB" sz="1600" dirty="0"/>
                    </a:p>
                  </a:txBody>
                  <a:tcPr/>
                </a:tc>
                <a:tc>
                  <a:txBody>
                    <a:bodyPr/>
                    <a:lstStyle/>
                    <a:p>
                      <a:r>
                        <a:rPr lang="en-GB" sz="1600" dirty="0" smtClean="0"/>
                        <a:t>191310</a:t>
                      </a:r>
                      <a:endParaRPr lang="en-GB" sz="1600" dirty="0"/>
                    </a:p>
                  </a:txBody>
                  <a:tcPr/>
                </a:tc>
                <a:tc>
                  <a:txBody>
                    <a:bodyPr/>
                    <a:lstStyle/>
                    <a:p>
                      <a:endParaRPr lang="en-GB" sz="1600" dirty="0"/>
                    </a:p>
                  </a:txBody>
                  <a:tcPr/>
                </a:tc>
                <a:tc>
                  <a:txBody>
                    <a:bodyPr/>
                    <a:lstStyle/>
                    <a:p>
                      <a:r>
                        <a:rPr lang="en-GB" sz="1600" dirty="0" smtClean="0"/>
                        <a:t>1012</a:t>
                      </a:r>
                      <a:endParaRPr lang="en-GB" sz="1600" dirty="0"/>
                    </a:p>
                  </a:txBody>
                  <a:tcPr/>
                </a:tc>
                <a:tc>
                  <a:txBody>
                    <a:bodyPr/>
                    <a:lstStyle/>
                    <a:p>
                      <a:r>
                        <a:rPr lang="en-GB" sz="1600" dirty="0" smtClean="0"/>
                        <a:t>9010</a:t>
                      </a:r>
                      <a:endParaRPr lang="en-GB" sz="1600" dirty="0"/>
                    </a:p>
                  </a:txBody>
                  <a:tcPr/>
                </a:tc>
                <a:tc>
                  <a:txBody>
                    <a:bodyPr/>
                    <a:lstStyle/>
                    <a:p>
                      <a:r>
                        <a:rPr lang="en-GB" sz="1600" dirty="0" smtClean="0"/>
                        <a:t>00246</a:t>
                      </a:r>
                      <a:endParaRPr lang="en-GB" sz="1600" dirty="0"/>
                    </a:p>
                  </a:txBody>
                  <a:tcPr/>
                </a:tc>
                <a:tc>
                  <a:txBody>
                    <a:bodyPr/>
                    <a:lstStyle/>
                    <a:p>
                      <a:r>
                        <a:rPr lang="en-GB" sz="1600" dirty="0" smtClean="0"/>
                        <a:t>2111/2121/ 2122</a:t>
                      </a:r>
                      <a:endParaRPr lang="en-GB" sz="1600" dirty="0"/>
                    </a:p>
                  </a:txBody>
                  <a:tcPr/>
                </a:tc>
                <a:extLst>
                  <a:ext uri="{0D108BD9-81ED-4DB2-BD59-A6C34878D82A}">
                    <a16:rowId xmlns:a16="http://schemas.microsoft.com/office/drawing/2014/main" val="3465888217"/>
                  </a:ext>
                </a:extLst>
              </a:tr>
              <a:tr h="328418">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643530646"/>
                  </a:ext>
                </a:extLst>
              </a:tr>
            </a:tbl>
          </a:graphicData>
        </a:graphic>
      </p:graphicFrame>
    </p:spTree>
    <p:extLst>
      <p:ext uri="{BB962C8B-B14F-4D97-AF65-F5344CB8AC3E}">
        <p14:creationId xmlns:p14="http://schemas.microsoft.com/office/powerpoint/2010/main" val="17075435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1772816"/>
            <a:ext cx="8229600" cy="1008112"/>
          </a:xfrm>
        </p:spPr>
        <p:txBody>
          <a:bodyPr>
            <a:normAutofit/>
          </a:bodyPr>
          <a:lstStyle/>
          <a:p>
            <a:r>
              <a:rPr lang="ro-RO" b="1" dirty="0">
                <a:latin typeface="Cambria" pitchFamily="18" charset="0"/>
                <a:cs typeface="Arial" pitchFamily="34" charset="0"/>
              </a:rPr>
              <a:t>MULȚUMESC </a:t>
            </a:r>
            <a:r>
              <a:rPr lang="ro-RO" b="1" dirty="0" smtClean="0">
                <a:latin typeface="Cambria" pitchFamily="18" charset="0"/>
                <a:cs typeface="Arial" pitchFamily="34" charset="0"/>
              </a:rPr>
              <a:t>!</a:t>
            </a:r>
            <a:endParaRPr lang="ru-RU" dirty="0">
              <a:latin typeface="Arial" pitchFamily="34" charset="0"/>
              <a:cs typeface="Arial" pitchFamily="34" charset="0"/>
            </a:endParaRPr>
          </a:p>
        </p:txBody>
      </p:sp>
      <p:sp>
        <p:nvSpPr>
          <p:cNvPr id="14" name="Содержимое 13"/>
          <p:cNvSpPr>
            <a:spLocks noGrp="1"/>
          </p:cNvSpPr>
          <p:nvPr>
            <p:ph idx="1"/>
          </p:nvPr>
        </p:nvSpPr>
        <p:spPr>
          <a:xfrm>
            <a:off x="251520" y="3356992"/>
            <a:ext cx="8229600" cy="3168352"/>
          </a:xfrm>
        </p:spPr>
        <p:txBody>
          <a:bodyPr>
            <a:normAutofit/>
          </a:bodyPr>
          <a:lstStyle/>
          <a:p>
            <a:pPr>
              <a:buNone/>
              <a:defRPr/>
            </a:pPr>
            <a:r>
              <a:rPr lang="ro-RO" sz="2000" b="1" dirty="0" smtClean="0">
                <a:ln w="0"/>
                <a:latin typeface="Cambria" pitchFamily="18" charset="0"/>
                <a:cs typeface="Times New Roman" pitchFamily="18" charset="0"/>
              </a:rPr>
              <a:t>Ministerul Finanțelor al Republicii Moldova</a:t>
            </a:r>
          </a:p>
          <a:p>
            <a:pPr>
              <a:buNone/>
              <a:defRPr/>
            </a:pPr>
            <a:r>
              <a:rPr lang="en-US" sz="2000" dirty="0" smtClean="0">
                <a:latin typeface="Cambria" pitchFamily="18" charset="0"/>
              </a:rPr>
              <a:t>str. Constantin T</a:t>
            </a:r>
            <a:r>
              <a:rPr lang="ro-RO" sz="2000" dirty="0" smtClean="0">
                <a:latin typeface="Cambria" pitchFamily="18" charset="0"/>
              </a:rPr>
              <a:t>ă</a:t>
            </a:r>
            <a:r>
              <a:rPr lang="en-US" sz="2000" dirty="0" err="1" smtClean="0">
                <a:latin typeface="Cambria" pitchFamily="18" charset="0"/>
              </a:rPr>
              <a:t>nase</a:t>
            </a:r>
            <a:r>
              <a:rPr lang="en-US" sz="2000" dirty="0" smtClean="0">
                <a:latin typeface="Cambria" pitchFamily="18" charset="0"/>
              </a:rPr>
              <a:t>,</a:t>
            </a:r>
            <a:r>
              <a:rPr lang="ro-RO" sz="2000" dirty="0" smtClean="0">
                <a:latin typeface="Cambria" pitchFamily="18" charset="0"/>
              </a:rPr>
              <a:t> 7</a:t>
            </a:r>
            <a:r>
              <a:rPr lang="en-US" sz="2000" dirty="0" smtClean="0">
                <a:latin typeface="Cambria" pitchFamily="18" charset="0"/>
              </a:rPr>
              <a:t>, </a:t>
            </a:r>
            <a:endParaRPr lang="ro-RO" sz="2000" dirty="0" smtClean="0">
              <a:latin typeface="Cambria" pitchFamily="18" charset="0"/>
            </a:endParaRPr>
          </a:p>
          <a:p>
            <a:pPr>
              <a:buNone/>
              <a:defRPr/>
            </a:pPr>
            <a:r>
              <a:rPr lang="en-US" sz="2000" dirty="0" smtClean="0">
                <a:latin typeface="Cambria" pitchFamily="18" charset="0"/>
              </a:rPr>
              <a:t>MD-2005, </a:t>
            </a:r>
            <a:r>
              <a:rPr lang="ro-RO" sz="2000" dirty="0" smtClean="0">
                <a:latin typeface="Cambria" pitchFamily="18" charset="0"/>
              </a:rPr>
              <a:t>Republica Moldova</a:t>
            </a:r>
            <a:endParaRPr lang="en-US" sz="2000" dirty="0" smtClean="0">
              <a:latin typeface="Cambria" pitchFamily="18" charset="0"/>
            </a:endParaRPr>
          </a:p>
          <a:p>
            <a:pPr>
              <a:buNone/>
              <a:defRPr/>
            </a:pPr>
            <a:r>
              <a:rPr lang="en-US" sz="2000" dirty="0" smtClean="0">
                <a:latin typeface="Cambria" pitchFamily="18" charset="0"/>
              </a:rPr>
              <a:t>tel. </a:t>
            </a:r>
            <a:r>
              <a:rPr lang="ro-RO" sz="2000" dirty="0" smtClean="0">
                <a:latin typeface="Cambria" pitchFamily="18" charset="0"/>
              </a:rPr>
              <a:t>022-26-26-08</a:t>
            </a:r>
            <a:endParaRPr lang="en-US" sz="2000" dirty="0" smtClean="0">
              <a:latin typeface="Cambria" pitchFamily="18" charset="0"/>
            </a:endParaRPr>
          </a:p>
          <a:p>
            <a:pPr>
              <a:buNone/>
              <a:defRPr/>
            </a:pPr>
            <a:r>
              <a:rPr lang="en-US" sz="2000" dirty="0" smtClean="0">
                <a:latin typeface="Cambria" pitchFamily="18" charset="0"/>
              </a:rPr>
              <a:t>e-mail:</a:t>
            </a:r>
            <a:r>
              <a:rPr lang="ro-RO" sz="2000" dirty="0" smtClean="0">
                <a:latin typeface="Cambria" pitchFamily="18" charset="0"/>
              </a:rPr>
              <a:t> rodica.sluhinscaia@mf.gov.md</a:t>
            </a:r>
            <a:endParaRPr lang="en-US" sz="2000" dirty="0" smtClean="0">
              <a:latin typeface="Cambria" pitchFamily="18" charset="0"/>
            </a:endParaRPr>
          </a:p>
          <a:p>
            <a:pPr>
              <a:buNone/>
              <a:defRPr/>
            </a:pPr>
            <a:r>
              <a:rPr lang="en-US" sz="2000" dirty="0" smtClean="0">
                <a:latin typeface="Cambria" pitchFamily="18" charset="0"/>
              </a:rPr>
              <a:t>web: </a:t>
            </a:r>
            <a:r>
              <a:rPr lang="en-US" sz="2000" dirty="0" smtClean="0">
                <a:latin typeface="Cambria" pitchFamily="18" charset="0"/>
                <a:hlinkClick r:id="rId2"/>
              </a:rPr>
              <a:t>www.mf.gov.md</a:t>
            </a:r>
            <a:r>
              <a:rPr lang="en-US" sz="2000" dirty="0" smtClean="0">
                <a:latin typeface="Cambria" pitchFamily="18" charset="0"/>
              </a:rPr>
              <a:t> </a:t>
            </a:r>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14</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556792"/>
            <a:ext cx="8229600" cy="1143000"/>
          </a:xfrm>
        </p:spPr>
        <p:txBody>
          <a:bodyPr>
            <a:noAutofit/>
          </a:bodyPr>
          <a:lstStyle/>
          <a:p>
            <a:r>
              <a:rPr lang="ro-RO" sz="3200" b="1" dirty="0" smtClean="0">
                <a:latin typeface="Cambria" panose="02040503050406030204" pitchFamily="18" charset="0"/>
                <a:cs typeface="Arial" pitchFamily="34" charset="0"/>
              </a:rPr>
              <a:t>La estimarea transferurilor cu destinaţie specială pentru </a:t>
            </a:r>
            <a:r>
              <a:rPr lang="en-GB" sz="3200" b="1" dirty="0" err="1" smtClean="0">
                <a:latin typeface="Cambria" panose="02040503050406030204" pitchFamily="18" charset="0"/>
                <a:cs typeface="Arial" pitchFamily="34" charset="0"/>
              </a:rPr>
              <a:t>sectorul</a:t>
            </a:r>
            <a:r>
              <a:rPr lang="ro-MD" sz="3200" b="1" dirty="0" smtClean="0">
                <a:latin typeface="Cambria" panose="02040503050406030204" pitchFamily="18" charset="0"/>
                <a:cs typeface="Arial" pitchFamily="34" charset="0"/>
              </a:rPr>
              <a:t> ”Protecție socială”</a:t>
            </a:r>
            <a:r>
              <a:rPr lang="ro-RO" sz="3200" b="1" dirty="0" smtClean="0">
                <a:latin typeface="Cambria" panose="02040503050406030204" pitchFamily="18" charset="0"/>
                <a:cs typeface="Arial" pitchFamily="34" charset="0"/>
              </a:rPr>
              <a:t> s-a ţinut cont de</a:t>
            </a:r>
            <a:r>
              <a:rPr lang="en-US" sz="3200" b="1" dirty="0" smtClean="0">
                <a:latin typeface="Cambria" panose="02040503050406030204" pitchFamily="18" charset="0"/>
                <a:cs typeface="Arial" pitchFamily="34" charset="0"/>
              </a:rPr>
              <a:t>:</a:t>
            </a:r>
            <a:r>
              <a:rPr lang="ro-RO" sz="3200" b="1" dirty="0" smtClean="0">
                <a:latin typeface="Cambria" panose="02040503050406030204" pitchFamily="18" charset="0"/>
                <a:cs typeface="Arial" pitchFamily="34" charset="0"/>
              </a:rPr>
              <a:t/>
            </a:r>
            <a:br>
              <a:rPr lang="ro-RO" sz="3200" b="1" dirty="0" smtClean="0">
                <a:latin typeface="Cambria" panose="02040503050406030204" pitchFamily="18" charset="0"/>
                <a:cs typeface="Arial" pitchFamily="34" charset="0"/>
              </a:rPr>
            </a:br>
            <a:endParaRPr lang="ru-RU" sz="3200"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457200" y="2564904"/>
            <a:ext cx="8229600" cy="3561259"/>
          </a:xfrm>
        </p:spPr>
        <p:txBody>
          <a:bodyPr>
            <a:normAutofit fontScale="92500" lnSpcReduction="10000"/>
          </a:bodyPr>
          <a:lstStyle/>
          <a:p>
            <a:pPr>
              <a:buNone/>
            </a:pPr>
            <a:endParaRPr lang="ro-RO" dirty="0" smtClean="0"/>
          </a:p>
          <a:p>
            <a:r>
              <a:rPr lang="en-US" i="1" dirty="0" smtClean="0">
                <a:latin typeface="Cambria" panose="02040503050406030204" pitchFamily="18" charset="0"/>
                <a:cs typeface="Arial" pitchFamily="34" charset="0"/>
              </a:rPr>
              <a:t>M</a:t>
            </a:r>
            <a:r>
              <a:rPr lang="ro-RO" i="1" dirty="0" err="1" smtClean="0">
                <a:latin typeface="Cambria" panose="02040503050406030204" pitchFamily="18" charset="0"/>
                <a:cs typeface="Arial" pitchFamily="34" charset="0"/>
              </a:rPr>
              <a:t>ărimile</a:t>
            </a:r>
            <a:r>
              <a:rPr lang="ro-RO" i="1" dirty="0" smtClean="0">
                <a:latin typeface="Cambria" panose="02040503050406030204" pitchFamily="18" charset="0"/>
                <a:cs typeface="Arial" pitchFamily="34" charset="0"/>
              </a:rPr>
              <a:t> plăților sociale stabilite conform actelor normative în vigoare;</a:t>
            </a:r>
          </a:p>
          <a:p>
            <a:pPr algn="just"/>
            <a:r>
              <a:rPr lang="ro-RO" i="1" dirty="0" smtClean="0">
                <a:latin typeface="Cambria" panose="02040503050406030204" pitchFamily="18" charset="0"/>
                <a:cs typeface="Arial" pitchFamily="34" charset="0"/>
              </a:rPr>
              <a:t>Contingentul de beneficiari ;</a:t>
            </a:r>
          </a:p>
          <a:p>
            <a:pPr algn="just"/>
            <a:r>
              <a:rPr lang="ro-RO" i="1" dirty="0" smtClean="0">
                <a:latin typeface="Cambria" panose="02040503050406030204" pitchFamily="18" charset="0"/>
                <a:cs typeface="Arial" pitchFamily="34" charset="0"/>
              </a:rPr>
              <a:t>Pentru servicii sociale-aplicarea indicelui </a:t>
            </a:r>
            <a:r>
              <a:rPr lang="ro-RO" i="1" dirty="0" err="1" smtClean="0">
                <a:latin typeface="Cambria" panose="02040503050406030204" pitchFamily="18" charset="0"/>
                <a:cs typeface="Arial" pitchFamily="34" charset="0"/>
              </a:rPr>
              <a:t>preţurilor</a:t>
            </a:r>
            <a:r>
              <a:rPr lang="ro-RO" i="1" dirty="0" smtClean="0">
                <a:latin typeface="Cambria" panose="02040503050406030204" pitchFamily="18" charset="0"/>
                <a:cs typeface="Arial" pitchFamily="34" charset="0"/>
              </a:rPr>
              <a:t> de consum la cheltuielile pentru mărfuri și servicii.</a:t>
            </a:r>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2</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098682"/>
            <a:ext cx="8229600" cy="1178190"/>
          </a:xfrm>
        </p:spPr>
        <p:txBody>
          <a:bodyPr>
            <a:noAutofit/>
          </a:bodyPr>
          <a:lstStyle/>
          <a:p>
            <a:r>
              <a:rPr lang="ro-RO" sz="3000" b="1" dirty="0" smtClean="0">
                <a:latin typeface="Cambria" pitchFamily="18" charset="0"/>
                <a:cs typeface="Arial" pitchFamily="34" charset="0"/>
              </a:rPr>
              <a:t>Tipurile de plăți și servicii sociale (</a:t>
            </a:r>
            <a:r>
              <a:rPr lang="ro-RO" sz="3000" b="1" dirty="0">
                <a:latin typeface="Cambria" pitchFamily="18" charset="0"/>
                <a:cs typeface="Arial" pitchFamily="34" charset="0"/>
              </a:rPr>
              <a:t>TDS) la ramura “</a:t>
            </a:r>
            <a:r>
              <a:rPr lang="ro-RO" sz="3000" b="1" dirty="0" err="1">
                <a:latin typeface="Cambria" pitchFamily="18" charset="0"/>
                <a:cs typeface="Arial" pitchFamily="34" charset="0"/>
              </a:rPr>
              <a:t>Protecţie</a:t>
            </a:r>
            <a:r>
              <a:rPr lang="ro-RO" sz="3000" b="1" dirty="0">
                <a:latin typeface="Cambria" pitchFamily="18" charset="0"/>
                <a:cs typeface="Arial" pitchFamily="34" charset="0"/>
              </a:rPr>
              <a:t> socială” </a:t>
            </a:r>
            <a:r>
              <a:rPr lang="en-US" sz="3000" b="1" dirty="0">
                <a:latin typeface="Cambria" pitchFamily="18" charset="0"/>
                <a:cs typeface="Arial" pitchFamily="34" charset="0"/>
              </a:rPr>
              <a:t>:</a:t>
            </a:r>
            <a:r>
              <a:rPr lang="ro-RO" sz="3000" b="1" dirty="0">
                <a:latin typeface="Cambria" pitchFamily="18" charset="0"/>
                <a:cs typeface="Arial" pitchFamily="34" charset="0"/>
              </a:rPr>
              <a:t/>
            </a:r>
            <a:br>
              <a:rPr lang="ro-RO" sz="3000" b="1" dirty="0">
                <a:latin typeface="Cambria" pitchFamily="18" charset="0"/>
                <a:cs typeface="Arial" pitchFamily="34" charset="0"/>
              </a:rPr>
            </a:br>
            <a:endParaRPr lang="ru-RU" sz="3000"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457200" y="2132855"/>
            <a:ext cx="8229600" cy="4588619"/>
          </a:xfrm>
        </p:spPr>
        <p:txBody>
          <a:bodyPr>
            <a:normAutofit fontScale="47500" lnSpcReduction="20000"/>
          </a:bodyPr>
          <a:lstStyle/>
          <a:p>
            <a:pPr>
              <a:buNone/>
            </a:pPr>
            <a:r>
              <a:rPr lang="ro-RO" sz="4200" b="1" u="sng" dirty="0" smtClean="0">
                <a:latin typeface="Cambria" pitchFamily="18" charset="0"/>
                <a:cs typeface="Arial" pitchFamily="34" charset="0"/>
              </a:rPr>
              <a:t>I.</a:t>
            </a:r>
            <a:r>
              <a:rPr lang="vi-VN" sz="4200" b="1" u="sng" dirty="0">
                <a:latin typeface="Cambria" pitchFamily="18" charset="0"/>
                <a:cs typeface="Arial" pitchFamily="34" charset="0"/>
              </a:rPr>
              <a:t>Plăți sociale</a:t>
            </a:r>
            <a:endParaRPr lang="ro-RO" sz="4200" b="1" u="sng" dirty="0">
              <a:latin typeface="Cambria" pitchFamily="18" charset="0"/>
              <a:cs typeface="Arial" pitchFamily="34" charset="0"/>
            </a:endParaRPr>
          </a:p>
          <a:p>
            <a:pPr marL="514350" indent="-514350">
              <a:buAutoNum type="arabicPeriod"/>
            </a:pPr>
            <a:r>
              <a:rPr lang="ro-RO" sz="4200" i="1" dirty="0">
                <a:latin typeface="Cambria" pitchFamily="18" charset="0"/>
                <a:cs typeface="Arial" pitchFamily="34" charset="0"/>
              </a:rPr>
              <a:t>Compensații pentru serviciile de transport</a:t>
            </a:r>
          </a:p>
          <a:p>
            <a:pPr marL="514350" indent="-514350">
              <a:buAutoNum type="arabicPeriod"/>
            </a:pPr>
            <a:r>
              <a:rPr lang="en-US" sz="4200" i="1" dirty="0" err="1">
                <a:latin typeface="Cambria" pitchFamily="18" charset="0"/>
                <a:cs typeface="Arial" pitchFamily="34" charset="0"/>
              </a:rPr>
              <a:t>Indemni</a:t>
            </a:r>
            <a:r>
              <a:rPr lang="ro-RO" sz="4200" i="1" dirty="0" err="1">
                <a:latin typeface="Cambria" pitchFamily="18" charset="0"/>
                <a:cs typeface="Arial" pitchFamily="34" charset="0"/>
              </a:rPr>
              <a:t>zaţii</a:t>
            </a:r>
            <a:r>
              <a:rPr lang="ro-RO" sz="4200" i="1" dirty="0">
                <a:latin typeface="Cambria" pitchFamily="18" charset="0"/>
                <a:cs typeface="Arial" pitchFamily="34" charset="0"/>
              </a:rPr>
              <a:t> pentru copii </a:t>
            </a:r>
            <a:r>
              <a:rPr lang="ro-RO" sz="4200" i="1" dirty="0" err="1">
                <a:latin typeface="Cambria" pitchFamily="18" charset="0"/>
                <a:cs typeface="Arial" pitchFamily="34" charset="0"/>
              </a:rPr>
              <a:t>adoptaţi</a:t>
            </a:r>
            <a:r>
              <a:rPr lang="ro-RO" sz="4200" i="1" dirty="0">
                <a:latin typeface="Cambria" pitchFamily="18" charset="0"/>
                <a:cs typeface="Arial" pitchFamily="34" charset="0"/>
              </a:rPr>
              <a:t> </a:t>
            </a:r>
            <a:r>
              <a:rPr lang="ro-RO" sz="4200" i="1" dirty="0" err="1">
                <a:latin typeface="Cambria" pitchFamily="18" charset="0"/>
                <a:cs typeface="Arial" pitchFamily="34" charset="0"/>
              </a:rPr>
              <a:t>şi</a:t>
            </a:r>
            <a:r>
              <a:rPr lang="ro-RO" sz="4200" i="1" dirty="0">
                <a:latin typeface="Cambria" pitchFamily="18" charset="0"/>
                <a:cs typeface="Arial" pitchFamily="34" charset="0"/>
              </a:rPr>
              <a:t> cei </a:t>
            </a:r>
            <a:r>
              <a:rPr lang="ro-RO" sz="4200" i="1" dirty="0" err="1">
                <a:latin typeface="Cambria" pitchFamily="18" charset="0"/>
                <a:cs typeface="Arial" pitchFamily="34" charset="0"/>
              </a:rPr>
              <a:t>aflaţi</a:t>
            </a:r>
            <a:r>
              <a:rPr lang="ro-RO" sz="4200" i="1" dirty="0">
                <a:latin typeface="Cambria" pitchFamily="18" charset="0"/>
                <a:cs typeface="Arial" pitchFamily="34" charset="0"/>
              </a:rPr>
              <a:t> sub tutelă/curatelă</a:t>
            </a:r>
          </a:p>
          <a:p>
            <a:pPr marL="514350" indent="-514350">
              <a:buAutoNum type="arabicPeriod"/>
            </a:pPr>
            <a:r>
              <a:rPr lang="ro-RO" sz="4200" i="1" dirty="0" err="1">
                <a:latin typeface="Cambria" pitchFamily="18" charset="0"/>
                <a:cs typeface="Arial" pitchFamily="34" charset="0"/>
              </a:rPr>
              <a:t>Indemnizaţii</a:t>
            </a:r>
            <a:r>
              <a:rPr lang="ro-RO" sz="4200" i="1" dirty="0">
                <a:latin typeface="Cambria" pitchFamily="18" charset="0"/>
                <a:cs typeface="Arial" pitchFamily="34" charset="0"/>
              </a:rPr>
              <a:t> </a:t>
            </a:r>
            <a:r>
              <a:rPr lang="ro-RO" sz="4200" i="1" dirty="0" err="1">
                <a:latin typeface="Cambria" pitchFamily="18" charset="0"/>
                <a:cs typeface="Arial" pitchFamily="34" charset="0"/>
              </a:rPr>
              <a:t>şi</a:t>
            </a:r>
            <a:r>
              <a:rPr lang="ro-RO" sz="4200" i="1" dirty="0">
                <a:latin typeface="Cambria" pitchFamily="18" charset="0"/>
                <a:cs typeface="Arial" pitchFamily="34" charset="0"/>
              </a:rPr>
              <a:t> </a:t>
            </a:r>
            <a:r>
              <a:rPr lang="ro-RO" sz="4200" i="1" dirty="0" err="1">
                <a:latin typeface="Cambria" pitchFamily="18" charset="0"/>
                <a:cs typeface="Arial" pitchFamily="34" charset="0"/>
              </a:rPr>
              <a:t>compensaţii</a:t>
            </a:r>
            <a:r>
              <a:rPr lang="ro-RO" sz="4200" i="1" dirty="0">
                <a:latin typeface="Cambria" pitchFamily="18" charset="0"/>
                <a:cs typeface="Arial" pitchFamily="34" charset="0"/>
              </a:rPr>
              <a:t> pentru </a:t>
            </a:r>
            <a:r>
              <a:rPr lang="ro-RO" sz="4200" i="1" dirty="0" err="1">
                <a:latin typeface="Cambria" pitchFamily="18" charset="0"/>
                <a:cs typeface="Arial" pitchFamily="34" charset="0"/>
              </a:rPr>
              <a:t>absolvenţii</a:t>
            </a:r>
            <a:r>
              <a:rPr lang="ro-RO" sz="4200" i="1" dirty="0">
                <a:latin typeface="Cambria" pitchFamily="18" charset="0"/>
                <a:cs typeface="Arial" pitchFamily="34" charset="0"/>
              </a:rPr>
              <a:t> </a:t>
            </a:r>
            <a:r>
              <a:rPr lang="ro-RO" sz="4200" i="1" dirty="0" err="1">
                <a:latin typeface="Cambria" pitchFamily="18" charset="0"/>
                <a:cs typeface="Arial" pitchFamily="34" charset="0"/>
              </a:rPr>
              <a:t>instituţiilor</a:t>
            </a:r>
            <a:r>
              <a:rPr lang="ro-RO" sz="4200" i="1" dirty="0">
                <a:latin typeface="Cambria" pitchFamily="18" charset="0"/>
                <a:cs typeface="Arial" pitchFamily="34" charset="0"/>
              </a:rPr>
              <a:t> de </a:t>
            </a:r>
            <a:r>
              <a:rPr lang="ro-RO" sz="4200" i="1" dirty="0" err="1">
                <a:latin typeface="Cambria" pitchFamily="18" charset="0"/>
                <a:cs typeface="Arial" pitchFamily="34" charset="0"/>
              </a:rPr>
              <a:t>învăţămînt</a:t>
            </a:r>
            <a:r>
              <a:rPr lang="ro-RO" sz="4200" i="1" dirty="0">
                <a:latin typeface="Cambria" pitchFamily="18" charset="0"/>
                <a:cs typeface="Arial" pitchFamily="34" charset="0"/>
              </a:rPr>
              <a:t> superior </a:t>
            </a:r>
            <a:r>
              <a:rPr lang="ro-RO" sz="4200" i="1" dirty="0" err="1">
                <a:latin typeface="Cambria" pitchFamily="18" charset="0"/>
                <a:cs typeface="Arial" pitchFamily="34" charset="0"/>
              </a:rPr>
              <a:t>şi</a:t>
            </a:r>
            <a:r>
              <a:rPr lang="ro-RO" sz="4200" i="1" dirty="0">
                <a:latin typeface="Cambria" pitchFamily="18" charset="0"/>
                <a:cs typeface="Arial" pitchFamily="34" charset="0"/>
              </a:rPr>
              <a:t> </a:t>
            </a:r>
            <a:r>
              <a:rPr lang="ro-RO" sz="4200" i="1" dirty="0" err="1">
                <a:latin typeface="Cambria" pitchFamily="18" charset="0"/>
                <a:cs typeface="Arial" pitchFamily="34" charset="0"/>
              </a:rPr>
              <a:t>postsecundar</a:t>
            </a:r>
            <a:r>
              <a:rPr lang="ro-RO" sz="4200" i="1" dirty="0">
                <a:latin typeface="Cambria" pitchFamily="18" charset="0"/>
                <a:cs typeface="Arial" pitchFamily="34" charset="0"/>
              </a:rPr>
              <a:t> pedagogic </a:t>
            </a:r>
          </a:p>
          <a:p>
            <a:pPr marL="514350" indent="-514350">
              <a:buAutoNum type="arabicPeriod"/>
            </a:pPr>
            <a:r>
              <a:rPr lang="ro-RO" sz="4200" i="1" dirty="0">
                <a:latin typeface="Cambria" pitchFamily="18" charset="0"/>
                <a:cs typeface="Arial" pitchFamily="34" charset="0"/>
              </a:rPr>
              <a:t>Compensarea diferenței de tarife la energia electrică și la gazele naturale</a:t>
            </a:r>
          </a:p>
          <a:p>
            <a:pPr marL="514350" indent="-514350">
              <a:buAutoNum type="arabicPeriod"/>
            </a:pPr>
            <a:r>
              <a:rPr lang="ro-RO" sz="4200" i="1" dirty="0">
                <a:latin typeface="Cambria" pitchFamily="18" charset="0"/>
                <a:cs typeface="Arial" pitchFamily="34" charset="0"/>
              </a:rPr>
              <a:t>Asigurarea financiară a copiilor plasați în serviciile </a:t>
            </a:r>
            <a:r>
              <a:rPr lang="ro-RO" sz="4200" i="1" dirty="0" smtClean="0">
                <a:latin typeface="Cambria" pitchFamily="18" charset="0"/>
                <a:cs typeface="Arial" pitchFamily="34" charset="0"/>
              </a:rPr>
              <a:t>sociale </a:t>
            </a:r>
          </a:p>
          <a:p>
            <a:pPr marL="514350" indent="-514350">
              <a:buAutoNum type="arabicPeriod"/>
            </a:pPr>
            <a:endParaRPr lang="ro-RO" sz="4200" i="1" dirty="0" smtClean="0">
              <a:latin typeface="Cambria" pitchFamily="18" charset="0"/>
              <a:cs typeface="Arial" pitchFamily="34" charset="0"/>
            </a:endParaRPr>
          </a:p>
          <a:p>
            <a:pPr marL="0" indent="0">
              <a:buNone/>
            </a:pPr>
            <a:r>
              <a:rPr lang="ro-RO" sz="4200" b="1" u="sng" dirty="0" smtClean="0">
                <a:latin typeface="Cambria" pitchFamily="18" charset="0"/>
                <a:cs typeface="Arial" pitchFamily="34" charset="0"/>
              </a:rPr>
              <a:t>II.Servicii sociale</a:t>
            </a:r>
          </a:p>
          <a:p>
            <a:pPr marL="514350" indent="-514350">
              <a:buAutoNum type="arabicPeriod"/>
            </a:pPr>
            <a:r>
              <a:rPr lang="en-US" sz="4200" i="1" dirty="0" smtClean="0">
                <a:latin typeface="Cambria" pitchFamily="18" charset="0"/>
                <a:cs typeface="Arial" pitchFamily="34" charset="0"/>
              </a:rPr>
              <a:t>Centre </a:t>
            </a:r>
            <a:r>
              <a:rPr lang="en-US" sz="4200" i="1" dirty="0">
                <a:latin typeface="Cambria" pitchFamily="18" charset="0"/>
                <a:cs typeface="Arial" pitchFamily="34" charset="0"/>
              </a:rPr>
              <a:t>de </a:t>
            </a:r>
            <a:r>
              <a:rPr lang="en-US" sz="4200" i="1" dirty="0" err="1">
                <a:latin typeface="Cambria" pitchFamily="18" charset="0"/>
                <a:cs typeface="Arial" pitchFamily="34" charset="0"/>
              </a:rPr>
              <a:t>reabilitare</a:t>
            </a:r>
            <a:r>
              <a:rPr lang="en-US" sz="4200" i="1" dirty="0">
                <a:latin typeface="Cambria" pitchFamily="18" charset="0"/>
                <a:cs typeface="Arial" pitchFamily="34" charset="0"/>
              </a:rPr>
              <a:t> a </a:t>
            </a:r>
            <a:r>
              <a:rPr lang="en-US" sz="4200" i="1" dirty="0" err="1">
                <a:latin typeface="Cambria" pitchFamily="18" charset="0"/>
                <a:cs typeface="Arial" pitchFamily="34" charset="0"/>
              </a:rPr>
              <a:t>victimelor</a:t>
            </a:r>
            <a:r>
              <a:rPr lang="en-US" sz="4200" i="1" dirty="0">
                <a:latin typeface="Cambria" pitchFamily="18" charset="0"/>
                <a:cs typeface="Arial" pitchFamily="34" charset="0"/>
              </a:rPr>
              <a:t> </a:t>
            </a:r>
            <a:r>
              <a:rPr lang="en-US" sz="4200" i="1" dirty="0" err="1">
                <a:latin typeface="Cambria" pitchFamily="18" charset="0"/>
                <a:cs typeface="Arial" pitchFamily="34" charset="0"/>
              </a:rPr>
              <a:t>violenţei</a:t>
            </a:r>
            <a:r>
              <a:rPr lang="en-US" sz="4200" i="1" dirty="0">
                <a:latin typeface="Cambria" pitchFamily="18" charset="0"/>
                <a:cs typeface="Arial" pitchFamily="34" charset="0"/>
              </a:rPr>
              <a:t> </a:t>
            </a:r>
            <a:r>
              <a:rPr lang="en-US" sz="4200" i="1" dirty="0" err="1">
                <a:latin typeface="Cambria" pitchFamily="18" charset="0"/>
                <a:cs typeface="Arial" pitchFamily="34" charset="0"/>
              </a:rPr>
              <a:t>în</a:t>
            </a:r>
            <a:r>
              <a:rPr lang="en-US" sz="4200" i="1" dirty="0">
                <a:latin typeface="Cambria" pitchFamily="18" charset="0"/>
                <a:cs typeface="Arial" pitchFamily="34" charset="0"/>
              </a:rPr>
              <a:t> </a:t>
            </a:r>
            <a:r>
              <a:rPr lang="en-US" sz="4200" i="1" dirty="0" err="1">
                <a:latin typeface="Cambria" pitchFamily="18" charset="0"/>
                <a:cs typeface="Arial" pitchFamily="34" charset="0"/>
              </a:rPr>
              <a:t>familie</a:t>
            </a:r>
            <a:endParaRPr lang="ro-MO" sz="4200" i="1" dirty="0">
              <a:latin typeface="Cambria" pitchFamily="18" charset="0"/>
              <a:cs typeface="Arial" pitchFamily="34" charset="0"/>
            </a:endParaRPr>
          </a:p>
          <a:p>
            <a:pPr marL="514350" lvl="0" indent="-514350">
              <a:buFont typeface="Arial" panose="020B0604020202020204" pitchFamily="34" charset="0"/>
              <a:buAutoNum type="arabicPeriod"/>
            </a:pPr>
            <a:r>
              <a:rPr lang="en-US" sz="4200" i="1" dirty="0">
                <a:latin typeface="Cambria" pitchFamily="18" charset="0"/>
                <a:cs typeface="Arial" pitchFamily="34" charset="0"/>
              </a:rPr>
              <a:t> </a:t>
            </a:r>
            <a:r>
              <a:rPr lang="vi-VN" sz="4200" i="1" dirty="0">
                <a:latin typeface="Cambria" pitchFamily="18" charset="0"/>
                <a:cs typeface="Arial" pitchFamily="34" charset="0"/>
              </a:rPr>
              <a:t>Centre de asistenţă şi protecţie a victimelor traficului de fiinţe umane</a:t>
            </a:r>
            <a:endParaRPr lang="en-US" sz="4200" i="1" dirty="0">
              <a:latin typeface="Cambria" pitchFamily="18" charset="0"/>
              <a:cs typeface="Arial" pitchFamily="34" charset="0"/>
            </a:endParaRPr>
          </a:p>
          <a:p>
            <a:pPr marL="514350" indent="-514350">
              <a:buAutoNum type="arabicPeriod"/>
            </a:pPr>
            <a:r>
              <a:rPr lang="en-US" sz="4200" i="1" dirty="0">
                <a:latin typeface="Cambria" pitchFamily="18" charset="0"/>
                <a:cs typeface="Arial" pitchFamily="34" charset="0"/>
              </a:rPr>
              <a:t>Centre </a:t>
            </a:r>
            <a:r>
              <a:rPr lang="en-US" sz="4200" i="1" dirty="0" err="1">
                <a:latin typeface="Cambria" pitchFamily="18" charset="0"/>
                <a:cs typeface="Arial" pitchFamily="34" charset="0"/>
              </a:rPr>
              <a:t>regionale</a:t>
            </a:r>
            <a:r>
              <a:rPr lang="en-US" sz="4200" i="1" dirty="0">
                <a:latin typeface="Cambria" pitchFamily="18" charset="0"/>
                <a:cs typeface="Arial" pitchFamily="34" charset="0"/>
              </a:rPr>
              <a:t>  HIV/SIDA</a:t>
            </a:r>
            <a:endParaRPr lang="ro-RO" sz="4200" i="1" dirty="0">
              <a:latin typeface="Cambria" pitchFamily="18" charset="0"/>
              <a:cs typeface="Arial" pitchFamily="34" charset="0"/>
            </a:endParaRPr>
          </a:p>
          <a:p>
            <a:pPr marL="514350" indent="-514350">
              <a:buAutoNum type="arabicPeriod"/>
            </a:pPr>
            <a:r>
              <a:rPr lang="ro-RO" sz="4200" i="1" dirty="0">
                <a:latin typeface="Cambria" pitchFamily="18" charset="0"/>
                <a:cs typeface="Arial" pitchFamily="34" charset="0"/>
              </a:rPr>
              <a:t>Serviciul de Mediator Comunitar</a:t>
            </a:r>
          </a:p>
          <a:p>
            <a:pPr>
              <a:buNone/>
            </a:pPr>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3</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544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214422"/>
            <a:ext cx="8229600" cy="642942"/>
          </a:xfrm>
        </p:spPr>
        <p:txBody>
          <a:bodyPr>
            <a:noAutofit/>
          </a:bodyPr>
          <a:lstStyle/>
          <a:p>
            <a:r>
              <a:rPr lang="ro-RO" sz="3000" b="1" dirty="0" smtClean="0">
                <a:latin typeface="Cambria" panose="02040503050406030204" pitchFamily="18" charset="0"/>
                <a:cs typeface="Arial" pitchFamily="34" charset="0"/>
              </a:rPr>
              <a:t>I. Plăți sociale</a:t>
            </a:r>
            <a:br>
              <a:rPr lang="ro-RO" sz="3000" b="1" dirty="0" smtClean="0">
                <a:latin typeface="Cambria" panose="02040503050406030204" pitchFamily="18" charset="0"/>
                <a:cs typeface="Arial" pitchFamily="34" charset="0"/>
              </a:rPr>
            </a:br>
            <a:r>
              <a:rPr lang="ro-RO" sz="3000" b="1" dirty="0" smtClean="0">
                <a:latin typeface="Cambria" panose="02040503050406030204" pitchFamily="18" charset="0"/>
                <a:cs typeface="Arial" pitchFamily="34" charset="0"/>
              </a:rPr>
              <a:t>1. </a:t>
            </a:r>
            <a:r>
              <a:rPr lang="ro-RO" sz="3000" b="1" dirty="0" err="1" smtClean="0">
                <a:latin typeface="Cambria" panose="02040503050406030204" pitchFamily="18" charset="0"/>
                <a:cs typeface="Arial" pitchFamily="34" charset="0"/>
              </a:rPr>
              <a:t>Compensaţii</a:t>
            </a:r>
            <a:r>
              <a:rPr lang="ro-RO" sz="3000" b="1" dirty="0" smtClean="0">
                <a:latin typeface="Cambria" panose="02040503050406030204" pitchFamily="18" charset="0"/>
                <a:cs typeface="Arial" pitchFamily="34" charset="0"/>
              </a:rPr>
              <a:t> pentru serviciile de transport </a:t>
            </a:r>
            <a:endParaRPr lang="ru-RU" sz="30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428596" y="2000240"/>
            <a:ext cx="8229600" cy="4435996"/>
          </a:xfrm>
        </p:spPr>
        <p:txBody>
          <a:bodyPr>
            <a:normAutofit fontScale="62500" lnSpcReduction="20000"/>
          </a:bodyPr>
          <a:lstStyle/>
          <a:p>
            <a:pPr lvl="0" algn="just">
              <a:buNone/>
            </a:pPr>
            <a:endParaRPr lang="ro-RO" b="1" u="sng" dirty="0" smtClean="0"/>
          </a:p>
          <a:p>
            <a:pPr lvl="0" algn="just">
              <a:buNone/>
            </a:pPr>
            <a:r>
              <a:rPr lang="ro-RO" b="1" i="1" u="sng" dirty="0" smtClean="0">
                <a:latin typeface="Cambria" panose="02040503050406030204" pitchFamily="18" charset="0"/>
                <a:cs typeface="Arial" pitchFamily="34" charset="0"/>
              </a:rPr>
              <a:t>Baza legală</a:t>
            </a:r>
            <a:r>
              <a:rPr lang="en-US" i="1" u="sng" dirty="0" smtClean="0">
                <a:latin typeface="Cambria" panose="02040503050406030204" pitchFamily="18" charset="0"/>
                <a:cs typeface="Arial" pitchFamily="34" charset="0"/>
              </a:rPr>
              <a:t>:</a:t>
            </a:r>
            <a:r>
              <a:rPr lang="ro-RO" i="1" u="sng" dirty="0" smtClean="0">
                <a:latin typeface="Cambria" panose="02040503050406030204" pitchFamily="18" charset="0"/>
                <a:cs typeface="Arial" pitchFamily="34" charset="0"/>
              </a:rPr>
              <a:t> </a:t>
            </a:r>
            <a:r>
              <a:rPr lang="ro-RO" i="1" dirty="0" smtClean="0">
                <a:latin typeface="Cambria" panose="02040503050406030204" pitchFamily="18" charset="0"/>
                <a:cs typeface="Arial" pitchFamily="34" charset="0"/>
              </a:rPr>
              <a:t>Legea nr.60</a:t>
            </a:r>
            <a:r>
              <a:rPr lang="en-US" i="1" dirty="0" smtClean="0">
                <a:latin typeface="Cambria" panose="02040503050406030204" pitchFamily="18" charset="0"/>
                <a:cs typeface="Arial" pitchFamily="34" charset="0"/>
              </a:rPr>
              <a:t> </a:t>
            </a:r>
            <a:r>
              <a:rPr lang="ro-RO" i="1" dirty="0" smtClean="0">
                <a:latin typeface="Cambria" panose="02040503050406030204" pitchFamily="18" charset="0"/>
                <a:cs typeface="Arial" pitchFamily="34" charset="0"/>
              </a:rPr>
              <a:t>art.49 din 30.03.2012 privind incluziunea socială a persoanelor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H.G nr.</a:t>
            </a:r>
            <a:r>
              <a:rPr lang="vi-VN" i="1" dirty="0" smtClean="0">
                <a:latin typeface="Cambria" panose="02040503050406030204" pitchFamily="18" charset="0"/>
                <a:cs typeface="Arial" pitchFamily="34" charset="0"/>
              </a:rPr>
              <a:t> 1413 din 27.12.2016 ”Pentru aprobarea Regulamentului cu privire la modul de stabilire și plată a compensației pentru serviciile de transport</a:t>
            </a:r>
            <a:endParaRPr lang="ro-RO" i="1" dirty="0" smtClean="0">
              <a:latin typeface="Cambria" panose="02040503050406030204" pitchFamily="18" charset="0"/>
              <a:cs typeface="Arial" pitchFamily="34" charset="0"/>
            </a:endParaRPr>
          </a:p>
          <a:p>
            <a:pPr lvl="0" algn="just">
              <a:buNone/>
            </a:pPr>
            <a:endParaRPr lang="en-US" i="1" dirty="0" smtClean="0">
              <a:latin typeface="Cambria" panose="02040503050406030204" pitchFamily="18" charset="0"/>
              <a:cs typeface="Arial" pitchFamily="34" charset="0"/>
            </a:endParaRPr>
          </a:p>
          <a:p>
            <a:pPr>
              <a:buNone/>
            </a:pPr>
            <a:r>
              <a:rPr lang="en-US" b="1" i="1" u="sng" dirty="0" smtClean="0">
                <a:latin typeface="Cambria" panose="02040503050406030204" pitchFamily="18" charset="0"/>
                <a:cs typeface="Arial" pitchFamily="34" charset="0"/>
              </a:rPr>
              <a:t> P</a:t>
            </a:r>
            <a:r>
              <a:rPr lang="ro-RO" b="1" i="1" u="sng" dirty="0" err="1" smtClean="0">
                <a:latin typeface="Cambria" panose="02040503050406030204" pitchFamily="18" charset="0"/>
                <a:cs typeface="Arial" pitchFamily="34" charset="0"/>
              </a:rPr>
              <a:t>entru</a:t>
            </a:r>
            <a:r>
              <a:rPr lang="ro-RO" b="1" i="1" u="sng" dirty="0" smtClean="0">
                <a:latin typeface="Cambria" panose="02040503050406030204" pitchFamily="18" charset="0"/>
                <a:cs typeface="Arial" pitchFamily="34" charset="0"/>
              </a:rPr>
              <a:t> beneficiarii APL</a:t>
            </a:r>
            <a:endParaRPr lang="en-US" b="1" i="1" u="sng" dirty="0" smtClean="0">
              <a:latin typeface="Cambria" panose="02040503050406030204" pitchFamily="18" charset="0"/>
              <a:cs typeface="Arial" pitchFamily="34" charset="0"/>
            </a:endParaRPr>
          </a:p>
          <a:p>
            <a:r>
              <a:rPr lang="ro-RO" i="1" dirty="0" smtClean="0">
                <a:latin typeface="Cambria" panose="02040503050406030204" pitchFamily="18" charset="0"/>
                <a:cs typeface="Arial" pitchFamily="34" charset="0"/>
              </a:rPr>
              <a:t>  - persoane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severe şi copii cu </a:t>
            </a:r>
            <a:r>
              <a:rPr lang="ro-RO" i="1" dirty="0" err="1" smtClean="0">
                <a:latin typeface="Cambria" panose="02040503050406030204" pitchFamily="18" charset="0"/>
                <a:cs typeface="Arial" pitchFamily="34" charset="0"/>
              </a:rPr>
              <a:t>dizabilităţi</a:t>
            </a:r>
            <a:r>
              <a:rPr lang="ro-RO" i="1" dirty="0" smtClean="0">
                <a:latin typeface="Cambria" panose="02040503050406030204" pitchFamily="18" charset="0"/>
                <a:cs typeface="Arial" pitchFamily="34" charset="0"/>
              </a:rPr>
              <a:t>, precum şi persoanelor care însoţesc o persoană cu </a:t>
            </a:r>
            <a:r>
              <a:rPr lang="ro-RO" i="1" dirty="0" err="1" smtClean="0">
                <a:latin typeface="Cambria" panose="02040503050406030204" pitchFamily="18" charset="0"/>
                <a:cs typeface="Arial" pitchFamily="34" charset="0"/>
              </a:rPr>
              <a:t>dizabilitate</a:t>
            </a:r>
            <a:r>
              <a:rPr lang="ro-RO" i="1" dirty="0" smtClean="0">
                <a:latin typeface="Cambria" panose="02040503050406030204" pitchFamily="18" charset="0"/>
                <a:cs typeface="Arial" pitchFamily="34" charset="0"/>
              </a:rPr>
              <a:t> severă sau un copil cu </a:t>
            </a:r>
            <a:r>
              <a:rPr lang="ro-RO" i="1" dirty="0" err="1" smtClean="0">
                <a:latin typeface="Cambria" panose="02040503050406030204" pitchFamily="18" charset="0"/>
                <a:cs typeface="Arial" pitchFamily="34" charset="0"/>
              </a:rPr>
              <a:t>dizabilitate</a:t>
            </a:r>
            <a:r>
              <a:rPr lang="ro-RO" i="1" dirty="0" smtClean="0">
                <a:latin typeface="Cambria" panose="02040503050406030204" pitchFamily="18" charset="0"/>
                <a:cs typeface="Arial" pitchFamily="34" charset="0"/>
              </a:rPr>
              <a:t> -</a:t>
            </a:r>
            <a:r>
              <a:rPr lang="ro-RO" b="1" i="1" dirty="0" smtClean="0">
                <a:latin typeface="Cambria" panose="02040503050406030204" pitchFamily="18" charset="0"/>
                <a:cs typeface="Arial" pitchFamily="34" charset="0"/>
              </a:rPr>
              <a:t>138 lei /trimestrial</a:t>
            </a:r>
            <a:r>
              <a:rPr lang="ro-RO" i="1" dirty="0" smtClean="0">
                <a:latin typeface="Cambria" panose="02040503050406030204" pitchFamily="18" charset="0"/>
                <a:cs typeface="Arial" pitchFamily="34" charset="0"/>
              </a:rPr>
              <a:t>,</a:t>
            </a:r>
          </a:p>
          <a:p>
            <a:r>
              <a:rPr lang="ro-RO" i="1" dirty="0" smtClean="0">
                <a:latin typeface="Cambria" panose="02040503050406030204" pitchFamily="18" charset="0"/>
                <a:cs typeface="Arial" pitchFamily="34" charset="0"/>
              </a:rPr>
              <a:t>persoane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accentuate - </a:t>
            </a:r>
            <a:r>
              <a:rPr lang="ro-RO" b="1" i="1" dirty="0" smtClean="0">
                <a:latin typeface="Cambria" panose="02040503050406030204" pitchFamily="18" charset="0"/>
                <a:cs typeface="Arial" pitchFamily="34" charset="0"/>
              </a:rPr>
              <a:t>69 lei /trimestrial,</a:t>
            </a:r>
            <a:endParaRPr lang="en-US" b="1" i="1" dirty="0" smtClean="0">
              <a:latin typeface="Cambria" panose="02040503050406030204" pitchFamily="18" charset="0"/>
              <a:cs typeface="Arial" pitchFamily="34" charset="0"/>
            </a:endParaRPr>
          </a:p>
          <a:p>
            <a:r>
              <a:rPr lang="ro-RO" i="1" dirty="0" smtClean="0">
                <a:latin typeface="Cambria" panose="02040503050406030204" pitchFamily="18" charset="0"/>
                <a:cs typeface="Arial" pitchFamily="34" charset="0"/>
              </a:rPr>
              <a:t> Suplimentar la mărimile compensației menționate - persoanele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locomotorii (inclusiv copii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locomotorii </a:t>
            </a:r>
            <a:r>
              <a:rPr lang="ro-RO" i="1" dirty="0" err="1" smtClean="0">
                <a:latin typeface="Cambria" panose="02040503050406030204" pitchFamily="18" charset="0"/>
                <a:cs typeface="Arial" pitchFamily="34" charset="0"/>
              </a:rPr>
              <a:t>pînă</a:t>
            </a:r>
            <a:r>
              <a:rPr lang="ro-RO" i="1" dirty="0" smtClean="0">
                <a:latin typeface="Cambria" panose="02040503050406030204" pitchFamily="18" charset="0"/>
                <a:cs typeface="Arial" pitchFamily="34" charset="0"/>
              </a:rPr>
              <a:t> la 18 </a:t>
            </a:r>
            <a:r>
              <a:rPr lang="ro-RO" i="1" dirty="0" err="1" smtClean="0">
                <a:latin typeface="Cambria" panose="02040503050406030204" pitchFamily="18" charset="0"/>
                <a:cs typeface="Arial" pitchFamily="34" charset="0"/>
              </a:rPr>
              <a:t>ani-</a:t>
            </a:r>
            <a:r>
              <a:rPr lang="ro-RO" i="1" dirty="0" smtClean="0">
                <a:latin typeface="Cambria" panose="02040503050406030204" pitchFamily="18" charset="0"/>
                <a:cs typeface="Arial" pitchFamily="34" charset="0"/>
              </a:rPr>
              <a:t> beneficiază de supliment în mărime de  </a:t>
            </a:r>
            <a:r>
              <a:rPr lang="ro-RO" b="1" i="1" dirty="0" smtClean="0">
                <a:latin typeface="Cambria" panose="02040503050406030204" pitchFamily="18" charset="0"/>
                <a:cs typeface="Arial" pitchFamily="34" charset="0"/>
              </a:rPr>
              <a:t>200 lei/trimestrial</a:t>
            </a:r>
            <a:endParaRPr lang="en-US" b="1" i="1" dirty="0" smtClean="0">
              <a:latin typeface="Cambria" panose="02040503050406030204" pitchFamily="18" charset="0"/>
              <a:cs typeface="Arial" pitchFamily="34" charset="0"/>
            </a:endParaRPr>
          </a:p>
          <a:p>
            <a:pPr lvl="0" algn="just">
              <a:buNone/>
            </a:pPr>
            <a:endParaRPr lang="ro-RO" i="1" dirty="0" smtClean="0">
              <a:latin typeface="Cambria" panose="02040503050406030204" pitchFamily="18" charset="0"/>
            </a:endParaRPr>
          </a:p>
          <a:p>
            <a:pPr>
              <a:buNone/>
            </a:pPr>
            <a:endParaRPr lang="ro-RO" i="1" dirty="0" smtClean="0">
              <a:latin typeface="Cambria" panose="02040503050406030204" pitchFamily="18" charset="0"/>
            </a:endParaRPr>
          </a:p>
          <a:p>
            <a:pPr algn="just"/>
            <a:endParaRPr lang="en-US" i="1" dirty="0" smtClean="0">
              <a:latin typeface="Cambria" panose="02040503050406030204" pitchFamily="18" charset="0"/>
            </a:endParaRPr>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4</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2" name="Заголовок 11"/>
          <p:cNvSpPr>
            <a:spLocks noGrp="1"/>
          </p:cNvSpPr>
          <p:nvPr>
            <p:ph type="title"/>
          </p:nvPr>
        </p:nvSpPr>
        <p:spPr>
          <a:xfrm>
            <a:off x="539552" y="1163592"/>
            <a:ext cx="8229600" cy="642942"/>
          </a:xfrm>
        </p:spPr>
        <p:txBody>
          <a:bodyPr>
            <a:noAutofit/>
          </a:bodyPr>
          <a:lstStyle/>
          <a:p>
            <a:r>
              <a:rPr lang="ro-RO" sz="3000" b="1" dirty="0" smtClean="0">
                <a:latin typeface="Cambria" panose="02040503050406030204" pitchFamily="18" charset="0"/>
                <a:cs typeface="Arial" pitchFamily="34" charset="0"/>
              </a:rPr>
              <a:t>Pentru beneficiarii municipiul Chișinău</a:t>
            </a:r>
            <a:r>
              <a:rPr lang="en-US" sz="3000" dirty="0" smtClean="0">
                <a:latin typeface="Cambria" panose="02040503050406030204" pitchFamily="18" charset="0"/>
                <a:cs typeface="Arial" pitchFamily="34" charset="0"/>
              </a:rPr>
              <a:t/>
            </a:r>
            <a:br>
              <a:rPr lang="en-US" sz="3000" dirty="0" smtClean="0">
                <a:latin typeface="Cambria" panose="02040503050406030204" pitchFamily="18" charset="0"/>
                <a:cs typeface="Arial" pitchFamily="34" charset="0"/>
              </a:rPr>
            </a:br>
            <a:endParaRPr lang="en-US" sz="3000" dirty="0">
              <a:latin typeface="Cambria" panose="02040503050406030204" pitchFamily="18" charset="0"/>
              <a:cs typeface="Arial" pitchFamily="34" charset="0"/>
            </a:endParaRPr>
          </a:p>
        </p:txBody>
      </p:sp>
      <p:sp>
        <p:nvSpPr>
          <p:cNvPr id="13" name="Содержимое 12"/>
          <p:cNvSpPr>
            <a:spLocks noGrp="1"/>
          </p:cNvSpPr>
          <p:nvPr>
            <p:ph idx="1"/>
          </p:nvPr>
        </p:nvSpPr>
        <p:spPr>
          <a:xfrm>
            <a:off x="457200" y="1772816"/>
            <a:ext cx="8229600" cy="4353347"/>
          </a:xfrm>
        </p:spPr>
        <p:txBody>
          <a:bodyPr>
            <a:normAutofit fontScale="92500" lnSpcReduction="20000"/>
          </a:bodyPr>
          <a:lstStyle/>
          <a:p>
            <a:r>
              <a:rPr lang="ro-RO" i="1" dirty="0" smtClean="0">
                <a:latin typeface="Cambria" panose="02040503050406030204" pitchFamily="18" charset="0"/>
                <a:cs typeface="Arial" pitchFamily="34" charset="0"/>
              </a:rPr>
              <a:t> </a:t>
            </a:r>
            <a:r>
              <a:rPr lang="ro-RO" sz="3000" i="1" dirty="0" smtClean="0">
                <a:latin typeface="Cambria" panose="02040503050406030204" pitchFamily="18" charset="0"/>
                <a:cs typeface="Arial" pitchFamily="34" charset="0"/>
              </a:rPr>
              <a:t>- persoane cu </a:t>
            </a:r>
            <a:r>
              <a:rPr lang="ro-RO" sz="3000" i="1" dirty="0" err="1" smtClean="0">
                <a:latin typeface="Cambria" panose="02040503050406030204" pitchFamily="18" charset="0"/>
                <a:cs typeface="Arial" pitchFamily="34" charset="0"/>
              </a:rPr>
              <a:t>dizabilități</a:t>
            </a:r>
            <a:r>
              <a:rPr lang="ro-RO" sz="3000" i="1" dirty="0" smtClean="0">
                <a:latin typeface="Cambria" panose="02040503050406030204" pitchFamily="18" charset="0"/>
                <a:cs typeface="Arial" pitchFamily="34" charset="0"/>
              </a:rPr>
              <a:t> severe şi copii cu </a:t>
            </a:r>
            <a:r>
              <a:rPr lang="ro-RO" sz="3000" i="1" dirty="0" err="1" smtClean="0">
                <a:latin typeface="Cambria" panose="02040503050406030204" pitchFamily="18" charset="0"/>
                <a:cs typeface="Arial" pitchFamily="34" charset="0"/>
              </a:rPr>
              <a:t>dizabilităţi</a:t>
            </a:r>
            <a:r>
              <a:rPr lang="ro-RO" sz="3000" i="1" dirty="0" smtClean="0">
                <a:latin typeface="Cambria" panose="02040503050406030204" pitchFamily="18" charset="0"/>
                <a:cs typeface="Arial" pitchFamily="34" charset="0"/>
              </a:rPr>
              <a:t>, precum şi persoanelor care însoţesc o persoană cu </a:t>
            </a:r>
            <a:r>
              <a:rPr lang="ro-RO" sz="3000" i="1" dirty="0" err="1" smtClean="0">
                <a:latin typeface="Cambria" panose="02040503050406030204" pitchFamily="18" charset="0"/>
                <a:cs typeface="Arial" pitchFamily="34" charset="0"/>
              </a:rPr>
              <a:t>dizabilitate</a:t>
            </a:r>
            <a:r>
              <a:rPr lang="ro-RO" sz="3000" i="1" dirty="0" smtClean="0">
                <a:latin typeface="Cambria" panose="02040503050406030204" pitchFamily="18" charset="0"/>
                <a:cs typeface="Arial" pitchFamily="34" charset="0"/>
              </a:rPr>
              <a:t> severă sau un copil cu </a:t>
            </a:r>
            <a:r>
              <a:rPr lang="ro-RO" sz="3000" i="1" dirty="0" err="1" smtClean="0">
                <a:latin typeface="Cambria" panose="02040503050406030204" pitchFamily="18" charset="0"/>
                <a:cs typeface="Arial" pitchFamily="34" charset="0"/>
              </a:rPr>
              <a:t>dizabilitate</a:t>
            </a:r>
            <a:r>
              <a:rPr lang="ro-RO" sz="3000" i="1" dirty="0" smtClean="0">
                <a:latin typeface="Cambria" panose="02040503050406030204" pitchFamily="18" charset="0"/>
                <a:cs typeface="Arial" pitchFamily="34" charset="0"/>
              </a:rPr>
              <a:t> -</a:t>
            </a:r>
            <a:r>
              <a:rPr lang="ro-RO" sz="3000" b="1" i="1" dirty="0" smtClean="0">
                <a:latin typeface="Cambria" panose="02040503050406030204" pitchFamily="18" charset="0"/>
                <a:cs typeface="Arial" pitchFamily="34" charset="0"/>
              </a:rPr>
              <a:t>360 lei /trimestrial</a:t>
            </a:r>
            <a:r>
              <a:rPr lang="ro-RO" sz="3000" i="1" dirty="0" smtClean="0">
                <a:latin typeface="Cambria" panose="02040503050406030204" pitchFamily="18" charset="0"/>
                <a:cs typeface="Arial" pitchFamily="34" charset="0"/>
              </a:rPr>
              <a:t>,</a:t>
            </a:r>
          </a:p>
          <a:p>
            <a:r>
              <a:rPr lang="ro-RO" sz="3000" i="1" dirty="0" smtClean="0">
                <a:latin typeface="Cambria" panose="02040503050406030204" pitchFamily="18" charset="0"/>
                <a:cs typeface="Arial" pitchFamily="34" charset="0"/>
              </a:rPr>
              <a:t>persoane cu </a:t>
            </a:r>
            <a:r>
              <a:rPr lang="ro-RO" sz="3000" i="1" dirty="0" err="1" smtClean="0">
                <a:latin typeface="Cambria" panose="02040503050406030204" pitchFamily="18" charset="0"/>
                <a:cs typeface="Arial" pitchFamily="34" charset="0"/>
              </a:rPr>
              <a:t>dizabilități</a:t>
            </a:r>
            <a:r>
              <a:rPr lang="ro-RO" sz="3000" i="1" dirty="0" smtClean="0">
                <a:latin typeface="Cambria" panose="02040503050406030204" pitchFamily="18" charset="0"/>
                <a:cs typeface="Arial" pitchFamily="34" charset="0"/>
              </a:rPr>
              <a:t>  accentuate - </a:t>
            </a:r>
            <a:r>
              <a:rPr lang="ro-RO" sz="3000" b="1" i="1" dirty="0" smtClean="0">
                <a:latin typeface="Cambria" panose="02040503050406030204" pitchFamily="18" charset="0"/>
                <a:cs typeface="Arial" pitchFamily="34" charset="0"/>
              </a:rPr>
              <a:t>180 lei /trimestrial,</a:t>
            </a:r>
            <a:endParaRPr lang="en-US" sz="3000" b="1" i="1" dirty="0" smtClean="0">
              <a:latin typeface="Cambria" panose="02040503050406030204" pitchFamily="18" charset="0"/>
              <a:cs typeface="Arial" pitchFamily="34" charset="0"/>
            </a:endParaRPr>
          </a:p>
          <a:p>
            <a:r>
              <a:rPr lang="ro-RO" sz="3000" i="1" dirty="0" smtClean="0">
                <a:latin typeface="Cambria" panose="02040503050406030204" pitchFamily="18" charset="0"/>
                <a:cs typeface="Arial" pitchFamily="34" charset="0"/>
              </a:rPr>
              <a:t> Suplimentar la mărimile compensației menționate - persoanele cu </a:t>
            </a:r>
            <a:r>
              <a:rPr lang="ro-RO" sz="3000" i="1" dirty="0" err="1" smtClean="0">
                <a:latin typeface="Cambria" panose="02040503050406030204" pitchFamily="18" charset="0"/>
                <a:cs typeface="Arial" pitchFamily="34" charset="0"/>
              </a:rPr>
              <a:t>dizabilități</a:t>
            </a:r>
            <a:r>
              <a:rPr lang="ro-RO" sz="3000" i="1" dirty="0" smtClean="0">
                <a:latin typeface="Cambria" panose="02040503050406030204" pitchFamily="18" charset="0"/>
                <a:cs typeface="Arial" pitchFamily="34" charset="0"/>
              </a:rPr>
              <a:t> locomotorii (inclusiv copii cu </a:t>
            </a:r>
            <a:r>
              <a:rPr lang="ro-RO" sz="3000" i="1" dirty="0" err="1" smtClean="0">
                <a:latin typeface="Cambria" panose="02040503050406030204" pitchFamily="18" charset="0"/>
                <a:cs typeface="Arial" pitchFamily="34" charset="0"/>
              </a:rPr>
              <a:t>dizabilități</a:t>
            </a:r>
            <a:r>
              <a:rPr lang="ro-RO" sz="3000" i="1" dirty="0" smtClean="0">
                <a:latin typeface="Cambria" panose="02040503050406030204" pitchFamily="18" charset="0"/>
                <a:cs typeface="Arial" pitchFamily="34" charset="0"/>
              </a:rPr>
              <a:t> locomotorii </a:t>
            </a:r>
            <a:r>
              <a:rPr lang="ro-RO" sz="3000" i="1" dirty="0" err="1" smtClean="0">
                <a:latin typeface="Cambria" panose="02040503050406030204" pitchFamily="18" charset="0"/>
                <a:cs typeface="Arial" pitchFamily="34" charset="0"/>
              </a:rPr>
              <a:t>pînă</a:t>
            </a:r>
            <a:r>
              <a:rPr lang="ro-RO" sz="3000" i="1" dirty="0" smtClean="0">
                <a:latin typeface="Cambria" panose="02040503050406030204" pitchFamily="18" charset="0"/>
                <a:cs typeface="Arial" pitchFamily="34" charset="0"/>
              </a:rPr>
              <a:t> la 18 </a:t>
            </a:r>
            <a:r>
              <a:rPr lang="ro-RO" sz="3000" i="1" dirty="0" err="1" smtClean="0">
                <a:latin typeface="Cambria" panose="02040503050406030204" pitchFamily="18" charset="0"/>
                <a:cs typeface="Arial" pitchFamily="34" charset="0"/>
              </a:rPr>
              <a:t>ani-</a:t>
            </a:r>
            <a:r>
              <a:rPr lang="ro-RO" sz="3000" i="1" dirty="0" smtClean="0">
                <a:latin typeface="Cambria" panose="02040503050406030204" pitchFamily="18" charset="0"/>
                <a:cs typeface="Arial" pitchFamily="34" charset="0"/>
              </a:rPr>
              <a:t> beneficiază de supliment în mărime de  </a:t>
            </a:r>
            <a:r>
              <a:rPr lang="ro-RO" sz="3000" b="1" i="1" dirty="0" smtClean="0">
                <a:latin typeface="Cambria" panose="02040503050406030204" pitchFamily="18" charset="0"/>
                <a:cs typeface="Arial" pitchFamily="34" charset="0"/>
              </a:rPr>
              <a:t>200 lei/trimestrial</a:t>
            </a:r>
            <a:endParaRPr lang="en-US" sz="3000" b="1" i="1" dirty="0" smtClean="0">
              <a:latin typeface="Cambria" panose="02040503050406030204" pitchFamily="18" charset="0"/>
              <a:cs typeface="Arial" pitchFamily="34" charset="0"/>
            </a:endParaRPr>
          </a:p>
          <a:p>
            <a:endParaRPr lang="en-US"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5</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214422"/>
            <a:ext cx="8229600" cy="928694"/>
          </a:xfrm>
        </p:spPr>
        <p:txBody>
          <a:bodyPr>
            <a:noAutofit/>
          </a:bodyPr>
          <a:lstStyle/>
          <a:p>
            <a:r>
              <a:rPr lang="ro-RO" sz="3000" b="1" dirty="0" smtClean="0">
                <a:latin typeface="Cambria" panose="02040503050406030204" pitchFamily="18" charset="0"/>
                <a:cs typeface="Arial" pitchFamily="34" charset="0"/>
              </a:rPr>
              <a:t>Pentru beneficiarii municipiul Bălți</a:t>
            </a:r>
            <a:endParaRPr lang="ru-RU" sz="3000"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457200" y="2071678"/>
            <a:ext cx="8229600" cy="4054485"/>
          </a:xfrm>
        </p:spPr>
        <p:txBody>
          <a:bodyPr>
            <a:normAutofit fontScale="70000" lnSpcReduction="20000"/>
          </a:bodyPr>
          <a:lstStyle/>
          <a:p>
            <a:r>
              <a:rPr lang="ro-RO" i="1" dirty="0" smtClean="0">
                <a:latin typeface="Cambria" panose="02040503050406030204" pitchFamily="18" charset="0"/>
                <a:cs typeface="Arial" pitchFamily="34" charset="0"/>
              </a:rPr>
              <a:t> persoane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severe şi copii cu </a:t>
            </a:r>
            <a:r>
              <a:rPr lang="ro-RO" i="1" dirty="0" err="1" smtClean="0">
                <a:latin typeface="Cambria" panose="02040503050406030204" pitchFamily="18" charset="0"/>
                <a:cs typeface="Arial" pitchFamily="34" charset="0"/>
              </a:rPr>
              <a:t>dizabilităţi</a:t>
            </a:r>
            <a:r>
              <a:rPr lang="ro-RO" i="1" dirty="0" smtClean="0">
                <a:latin typeface="Cambria" panose="02040503050406030204" pitchFamily="18" charset="0"/>
                <a:cs typeface="Arial" pitchFamily="34" charset="0"/>
              </a:rPr>
              <a:t>, precum şi persoanelor care însoţesc o persoană cu </a:t>
            </a:r>
            <a:r>
              <a:rPr lang="ro-RO" i="1" dirty="0" err="1" smtClean="0">
                <a:latin typeface="Cambria" panose="02040503050406030204" pitchFamily="18" charset="0"/>
                <a:cs typeface="Arial" pitchFamily="34" charset="0"/>
              </a:rPr>
              <a:t>dizabilitate</a:t>
            </a:r>
            <a:r>
              <a:rPr lang="ro-RO" i="1" dirty="0" smtClean="0">
                <a:latin typeface="Cambria" panose="02040503050406030204" pitchFamily="18" charset="0"/>
                <a:cs typeface="Arial" pitchFamily="34" charset="0"/>
              </a:rPr>
              <a:t> severă sau un copil cu </a:t>
            </a:r>
            <a:r>
              <a:rPr lang="ro-RO" i="1" dirty="0" err="1" smtClean="0">
                <a:latin typeface="Cambria" panose="02040503050406030204" pitchFamily="18" charset="0"/>
                <a:cs typeface="Arial" pitchFamily="34" charset="0"/>
              </a:rPr>
              <a:t>dizabilitate</a:t>
            </a:r>
            <a:r>
              <a:rPr lang="ro-RO" i="1" dirty="0" smtClean="0">
                <a:latin typeface="Cambria" panose="02040503050406030204" pitchFamily="18" charset="0"/>
                <a:cs typeface="Arial" pitchFamily="34" charset="0"/>
              </a:rPr>
              <a:t> -</a:t>
            </a:r>
            <a:r>
              <a:rPr lang="ro-RO" b="1" i="1" dirty="0" smtClean="0">
                <a:latin typeface="Cambria" panose="02040503050406030204" pitchFamily="18" charset="0"/>
                <a:cs typeface="Arial" pitchFamily="34" charset="0"/>
              </a:rPr>
              <a:t>270 lei /trimestrial</a:t>
            </a:r>
            <a:r>
              <a:rPr lang="ro-RO" i="1" dirty="0" smtClean="0">
                <a:latin typeface="Cambria" panose="02040503050406030204" pitchFamily="18" charset="0"/>
                <a:cs typeface="Arial" pitchFamily="34" charset="0"/>
              </a:rPr>
              <a:t>,</a:t>
            </a:r>
          </a:p>
          <a:p>
            <a:r>
              <a:rPr lang="ro-RO" i="1" dirty="0" smtClean="0">
                <a:latin typeface="Cambria" panose="02040503050406030204" pitchFamily="18" charset="0"/>
                <a:cs typeface="Arial" pitchFamily="34" charset="0"/>
              </a:rPr>
              <a:t>persoane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accentuate - </a:t>
            </a:r>
            <a:r>
              <a:rPr lang="ro-RO" b="1" i="1" dirty="0" smtClean="0">
                <a:latin typeface="Cambria" panose="02040503050406030204" pitchFamily="18" charset="0"/>
                <a:cs typeface="Arial" pitchFamily="34" charset="0"/>
              </a:rPr>
              <a:t>135 lei /trimestrial,</a:t>
            </a:r>
            <a:endParaRPr lang="en-US" b="1" i="1" dirty="0" smtClean="0">
              <a:latin typeface="Cambria" panose="02040503050406030204" pitchFamily="18" charset="0"/>
              <a:cs typeface="Arial" pitchFamily="34" charset="0"/>
            </a:endParaRPr>
          </a:p>
          <a:p>
            <a:r>
              <a:rPr lang="ro-RO" i="1" dirty="0" smtClean="0">
                <a:latin typeface="Cambria" panose="02040503050406030204" pitchFamily="18" charset="0"/>
                <a:cs typeface="Arial" pitchFamily="34" charset="0"/>
              </a:rPr>
              <a:t> Suplimentar la mărimile compensației menționate - persoanele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locomotorii (inclusiv copii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locomotorii </a:t>
            </a:r>
            <a:r>
              <a:rPr lang="ro-RO" i="1" dirty="0" err="1" smtClean="0">
                <a:latin typeface="Cambria" panose="02040503050406030204" pitchFamily="18" charset="0"/>
                <a:cs typeface="Arial" pitchFamily="34" charset="0"/>
              </a:rPr>
              <a:t>pînă</a:t>
            </a:r>
            <a:r>
              <a:rPr lang="ro-RO" i="1" dirty="0" smtClean="0">
                <a:latin typeface="Cambria" panose="02040503050406030204" pitchFamily="18" charset="0"/>
                <a:cs typeface="Arial" pitchFamily="34" charset="0"/>
              </a:rPr>
              <a:t> la 18 </a:t>
            </a:r>
            <a:r>
              <a:rPr lang="ro-RO" i="1" dirty="0" err="1" smtClean="0">
                <a:latin typeface="Cambria" panose="02040503050406030204" pitchFamily="18" charset="0"/>
                <a:cs typeface="Arial" pitchFamily="34" charset="0"/>
              </a:rPr>
              <a:t>ani-</a:t>
            </a:r>
            <a:r>
              <a:rPr lang="ro-RO" i="1" dirty="0" smtClean="0">
                <a:latin typeface="Cambria" panose="02040503050406030204" pitchFamily="18" charset="0"/>
                <a:cs typeface="Arial" pitchFamily="34" charset="0"/>
              </a:rPr>
              <a:t> beneficiază de supliment în mărime de  </a:t>
            </a:r>
            <a:r>
              <a:rPr lang="ro-RO" b="1" i="1" dirty="0" smtClean="0">
                <a:latin typeface="Cambria" panose="02040503050406030204" pitchFamily="18" charset="0"/>
                <a:cs typeface="Arial" pitchFamily="34" charset="0"/>
              </a:rPr>
              <a:t>200 lei/trimestrial</a:t>
            </a:r>
          </a:p>
          <a:p>
            <a:endParaRPr lang="en-US" b="1" i="1" dirty="0" smtClean="0">
              <a:latin typeface="Cambria" panose="02040503050406030204" pitchFamily="18" charset="0"/>
              <a:cs typeface="Arial" pitchFamily="34" charset="0"/>
            </a:endParaRPr>
          </a:p>
          <a:p>
            <a:r>
              <a:rPr lang="ro-RO" b="1" i="1" dirty="0" smtClean="0">
                <a:latin typeface="Cambria" panose="02040503050406030204" pitchFamily="18" charset="0"/>
                <a:cs typeface="Arial" pitchFamily="34" charset="0"/>
              </a:rPr>
              <a:t>Proiect  2019  – </a:t>
            </a:r>
            <a:r>
              <a:rPr lang="ro-MD" b="1" i="1" dirty="0" smtClean="0">
                <a:latin typeface="Cambria" panose="02040503050406030204" pitchFamily="18" charset="0"/>
                <a:cs typeface="Arial" pitchFamily="34" charset="0"/>
              </a:rPr>
              <a:t>80349,7</a:t>
            </a:r>
            <a:r>
              <a:rPr lang="ro-RO" b="1" i="1" dirty="0" smtClean="0">
                <a:latin typeface="Cambria" panose="02040503050406030204" pitchFamily="18" charset="0"/>
                <a:cs typeface="Arial" pitchFamily="34" charset="0"/>
              </a:rPr>
              <a:t> mii lei, </a:t>
            </a:r>
            <a:r>
              <a:rPr lang="en-US" b="1" i="1" dirty="0" smtClean="0">
                <a:latin typeface="Cambria" panose="02040503050406030204" pitchFamily="18" charset="0"/>
                <a:cs typeface="Arial" pitchFamily="34" charset="0"/>
              </a:rPr>
              <a:t> </a:t>
            </a:r>
            <a:endParaRPr lang="ro-RO" b="1" i="1" dirty="0" smtClean="0">
              <a:latin typeface="Cambria" panose="02040503050406030204" pitchFamily="18" charset="0"/>
              <a:cs typeface="Arial" pitchFamily="34" charset="0"/>
            </a:endParaRPr>
          </a:p>
          <a:p>
            <a:pPr algn="just"/>
            <a:r>
              <a:rPr lang="ro-RO" b="1" i="1" dirty="0" smtClean="0">
                <a:latin typeface="Cambria" panose="02040503050406030204" pitchFamily="18" charset="0"/>
                <a:cs typeface="Arial" pitchFamily="34" charset="0"/>
              </a:rPr>
              <a:t>Estimat 2020 </a:t>
            </a:r>
            <a:r>
              <a:rPr lang="en-US" b="1" i="1" dirty="0" smtClean="0">
                <a:latin typeface="Cambria" panose="02040503050406030204" pitchFamily="18" charset="0"/>
                <a:cs typeface="Arial" pitchFamily="34" charset="0"/>
              </a:rPr>
              <a:t> </a:t>
            </a:r>
            <a:r>
              <a:rPr lang="ro-RO" b="1" i="1" dirty="0" smtClean="0">
                <a:latin typeface="Cambria" panose="02040503050406030204" pitchFamily="18" charset="0"/>
                <a:cs typeface="Arial" pitchFamily="34" charset="0"/>
              </a:rPr>
              <a:t>– </a:t>
            </a:r>
            <a:r>
              <a:rPr lang="ro-MD" b="1" i="1" dirty="0" smtClean="0">
                <a:latin typeface="Cambria" panose="02040503050406030204" pitchFamily="18" charset="0"/>
                <a:cs typeface="Arial" pitchFamily="34" charset="0"/>
              </a:rPr>
              <a:t>80349,7</a:t>
            </a:r>
            <a:r>
              <a:rPr lang="ro-RO" b="1" i="1" dirty="0" smtClean="0">
                <a:latin typeface="Cambria" panose="02040503050406030204" pitchFamily="18" charset="0"/>
                <a:cs typeface="Arial" pitchFamily="34" charset="0"/>
              </a:rPr>
              <a:t> mii</a:t>
            </a:r>
            <a:r>
              <a:rPr lang="en-US" b="1" i="1" dirty="0" smtClean="0">
                <a:latin typeface="Cambria" panose="02040503050406030204" pitchFamily="18" charset="0"/>
                <a:cs typeface="Arial" pitchFamily="34" charset="0"/>
              </a:rPr>
              <a:t> </a:t>
            </a:r>
            <a:r>
              <a:rPr lang="ro-RO" b="1" i="1" dirty="0" smtClean="0">
                <a:latin typeface="Cambria" panose="02040503050406030204" pitchFamily="18" charset="0"/>
                <a:cs typeface="Arial" pitchFamily="34" charset="0"/>
              </a:rPr>
              <a:t>lei,  </a:t>
            </a:r>
          </a:p>
          <a:p>
            <a:pPr algn="just"/>
            <a:r>
              <a:rPr lang="ro-RO" b="1" i="1" dirty="0" smtClean="0">
                <a:latin typeface="Cambria" panose="02040503050406030204" pitchFamily="18" charset="0"/>
                <a:cs typeface="Arial" pitchFamily="34" charset="0"/>
              </a:rPr>
              <a:t>Estimat 2021  – </a:t>
            </a:r>
            <a:r>
              <a:rPr lang="ro-MD" b="1" i="1" dirty="0" smtClean="0">
                <a:latin typeface="Cambria" panose="02040503050406030204" pitchFamily="18" charset="0"/>
                <a:cs typeface="Arial" pitchFamily="34" charset="0"/>
              </a:rPr>
              <a:t>80349,7</a:t>
            </a:r>
            <a:r>
              <a:rPr lang="ro-RO" b="1" i="1" dirty="0" smtClean="0">
                <a:latin typeface="Cambria" panose="02040503050406030204" pitchFamily="18" charset="0"/>
                <a:cs typeface="Arial" pitchFamily="34" charset="0"/>
              </a:rPr>
              <a:t>mii lei</a:t>
            </a:r>
            <a:r>
              <a:rPr lang="en-US" b="1" i="1" dirty="0" smtClean="0">
                <a:latin typeface="Cambria" panose="02040503050406030204" pitchFamily="18" charset="0"/>
                <a:cs typeface="Arial" pitchFamily="34" charset="0"/>
              </a:rPr>
              <a:t>.</a:t>
            </a:r>
            <a:endParaRPr lang="ro-RO" b="1" i="1" dirty="0" smtClean="0">
              <a:latin typeface="Cambria" panose="02040503050406030204" pitchFamily="18" charset="0"/>
              <a:cs typeface="Arial" pitchFamily="34" charset="0"/>
            </a:endParaRPr>
          </a:p>
          <a:p>
            <a:pPr>
              <a:buNone/>
            </a:pPr>
            <a:endParaRPr lang="ro-RO" b="1" i="1" dirty="0" smtClean="0">
              <a:latin typeface="Cambria" panose="02040503050406030204" pitchFamily="18" charset="0"/>
              <a:cs typeface="Arial" pitchFamily="34" charset="0"/>
            </a:endParaRPr>
          </a:p>
          <a:p>
            <a:pPr algn="just"/>
            <a:endParaRPr lang="en-US" i="1" dirty="0" smtClean="0">
              <a:latin typeface="Cambria" panose="02040503050406030204" pitchFamily="18" charset="0"/>
            </a:endParaRPr>
          </a:p>
          <a:p>
            <a:pPr algn="just"/>
            <a:endParaRPr lang="en-US" i="1" dirty="0" smtClean="0">
              <a:latin typeface="Cambria" panose="02040503050406030204" pitchFamily="18" charset="0"/>
            </a:endParaRPr>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6</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10498" y="1428736"/>
            <a:ext cx="8229600" cy="642942"/>
          </a:xfrm>
        </p:spPr>
        <p:txBody>
          <a:bodyPr>
            <a:noAutofit/>
          </a:bodyPr>
          <a:lstStyle/>
          <a:p>
            <a:r>
              <a:rPr lang="ro-MD" sz="3000" b="1" dirty="0" smtClean="0">
                <a:latin typeface="Cambria" panose="02040503050406030204" pitchFamily="18" charset="0"/>
                <a:cs typeface="Arial" pitchFamily="34" charset="0"/>
              </a:rPr>
              <a:t>2. </a:t>
            </a:r>
            <a:r>
              <a:rPr lang="en-US" sz="3000" b="1" dirty="0" err="1" smtClean="0">
                <a:latin typeface="Cambria" panose="02040503050406030204" pitchFamily="18" charset="0"/>
                <a:cs typeface="Arial" pitchFamily="34" charset="0"/>
              </a:rPr>
              <a:t>Indemni</a:t>
            </a:r>
            <a:r>
              <a:rPr lang="ro-RO" sz="3000" b="1" dirty="0" err="1" smtClean="0">
                <a:latin typeface="Cambria" panose="02040503050406030204" pitchFamily="18" charset="0"/>
                <a:cs typeface="Arial" pitchFamily="34" charset="0"/>
              </a:rPr>
              <a:t>zaţiile</a:t>
            </a:r>
            <a:r>
              <a:rPr lang="ro-RO" sz="3000" b="1" dirty="0" smtClean="0">
                <a:latin typeface="Cambria" panose="02040503050406030204" pitchFamily="18" charset="0"/>
                <a:cs typeface="Arial" pitchFamily="34" charset="0"/>
              </a:rPr>
              <a:t> pentru copii adoptaţi şi cei aflaţi sub tutelă/curatelă</a:t>
            </a:r>
            <a:r>
              <a:rPr lang="ro-RO" sz="3000" b="1" dirty="0" smtClean="0">
                <a:latin typeface="Cambria" panose="02040503050406030204" pitchFamily="18" charset="0"/>
              </a:rPr>
              <a:t/>
            </a:r>
            <a:br>
              <a:rPr lang="ro-RO" sz="3000" b="1" dirty="0" smtClean="0">
                <a:latin typeface="Cambria" panose="02040503050406030204" pitchFamily="18" charset="0"/>
              </a:rPr>
            </a:br>
            <a:endParaRPr lang="ru-RU" sz="3000" dirty="0">
              <a:latin typeface="Cambria" panose="02040503050406030204" pitchFamily="18" charset="0"/>
            </a:endParaRPr>
          </a:p>
        </p:txBody>
      </p:sp>
      <p:sp>
        <p:nvSpPr>
          <p:cNvPr id="14" name="Содержимое 13"/>
          <p:cNvSpPr>
            <a:spLocks noGrp="1"/>
          </p:cNvSpPr>
          <p:nvPr>
            <p:ph idx="1"/>
          </p:nvPr>
        </p:nvSpPr>
        <p:spPr>
          <a:xfrm>
            <a:off x="428596" y="2071678"/>
            <a:ext cx="8229600" cy="4054485"/>
          </a:xfrm>
        </p:spPr>
        <p:txBody>
          <a:bodyPr>
            <a:normAutofit fontScale="62500" lnSpcReduction="20000"/>
          </a:bodyPr>
          <a:lstStyle/>
          <a:p>
            <a:pPr>
              <a:buNone/>
            </a:pPr>
            <a:endParaRPr lang="ro-RO" sz="3400" b="1" u="sng" dirty="0" smtClean="0">
              <a:latin typeface="Arial" pitchFamily="34" charset="0"/>
              <a:cs typeface="Arial" pitchFamily="34" charset="0"/>
            </a:endParaRPr>
          </a:p>
          <a:p>
            <a:pPr>
              <a:buNone/>
            </a:pPr>
            <a:r>
              <a:rPr lang="ro-RO" sz="3400" b="1" i="1" u="sng" dirty="0" smtClean="0">
                <a:latin typeface="Cambria" panose="02040503050406030204" pitchFamily="18" charset="0"/>
                <a:cs typeface="Arial" pitchFamily="34" charset="0"/>
              </a:rPr>
              <a:t>Baza legală</a:t>
            </a:r>
            <a:r>
              <a:rPr lang="en-US" sz="3400" b="1" i="1" dirty="0" smtClean="0">
                <a:latin typeface="Cambria" panose="02040503050406030204" pitchFamily="18" charset="0"/>
                <a:cs typeface="Arial" pitchFamily="34" charset="0"/>
              </a:rPr>
              <a:t>:</a:t>
            </a:r>
            <a:r>
              <a:rPr lang="en-US" sz="3400" b="1" i="1" dirty="0" err="1" smtClean="0">
                <a:latin typeface="Cambria" panose="02040503050406030204" pitchFamily="18" charset="0"/>
                <a:cs typeface="Arial" pitchFamily="34" charset="0"/>
              </a:rPr>
              <a:t>Legea</a:t>
            </a:r>
            <a:r>
              <a:rPr lang="ro-MO" sz="3400" b="1" i="1" dirty="0" smtClean="0">
                <a:latin typeface="Cambria" panose="02040503050406030204" pitchFamily="18" charset="0"/>
                <a:cs typeface="Arial" pitchFamily="34" charset="0"/>
              </a:rPr>
              <a:t> nr.140 din 14 iunie 2013</a:t>
            </a:r>
            <a:r>
              <a:rPr lang="en-US" sz="3400" b="1" i="1" dirty="0" smtClean="0">
                <a:latin typeface="Cambria" panose="02040503050406030204" pitchFamily="18" charset="0"/>
                <a:cs typeface="Arial" pitchFamily="34" charset="0"/>
              </a:rPr>
              <a:t> </a:t>
            </a:r>
            <a:r>
              <a:rPr lang="ro-RO" sz="3400" b="1" i="1" dirty="0" smtClean="0">
                <a:latin typeface="Cambria" panose="02040503050406030204" pitchFamily="18" charset="0"/>
                <a:cs typeface="Arial" pitchFamily="34" charset="0"/>
              </a:rPr>
              <a:t>(art.14 și 15)</a:t>
            </a:r>
            <a:r>
              <a:rPr lang="ro-MO" sz="3400" b="1" i="1" dirty="0" smtClean="0">
                <a:latin typeface="Cambria" panose="02040503050406030204" pitchFamily="18" charset="0"/>
                <a:cs typeface="Arial" pitchFamily="34" charset="0"/>
              </a:rPr>
              <a:t> </a:t>
            </a:r>
            <a:r>
              <a:rPr lang="ro-MO" sz="3400" i="1" dirty="0" smtClean="0">
                <a:latin typeface="Cambria" panose="02040503050406030204" pitchFamily="18" charset="0"/>
                <a:cs typeface="Arial" pitchFamily="34" charset="0"/>
              </a:rPr>
              <a:t>privind protecția socială a copiilor aflați în situație de risc și a copiilor separați de părinți</a:t>
            </a:r>
            <a:r>
              <a:rPr lang="en-US" sz="3400" i="1" dirty="0" smtClean="0">
                <a:latin typeface="Cambria" panose="02040503050406030204" pitchFamily="18" charset="0"/>
                <a:cs typeface="Arial" pitchFamily="34" charset="0"/>
              </a:rPr>
              <a:t>,</a:t>
            </a:r>
            <a:r>
              <a:rPr lang="ro-MO" sz="3400" i="1" dirty="0" smtClean="0">
                <a:latin typeface="Cambria" panose="02040503050406030204" pitchFamily="18" charset="0"/>
                <a:cs typeface="Arial" pitchFamily="34" charset="0"/>
              </a:rPr>
              <a:t> </a:t>
            </a:r>
          </a:p>
          <a:p>
            <a:pPr algn="just">
              <a:buNone/>
            </a:pPr>
            <a:r>
              <a:rPr lang="ro-MO" sz="3400" b="1" i="1" dirty="0" smtClean="0">
                <a:latin typeface="Cambria" panose="02040503050406030204" pitchFamily="18" charset="0"/>
                <a:cs typeface="Arial" pitchFamily="34" charset="0"/>
              </a:rPr>
              <a:t>    H</a:t>
            </a:r>
            <a:r>
              <a:rPr lang="en-US" sz="3400" b="1" i="1" dirty="0" smtClean="0">
                <a:latin typeface="Cambria" panose="02040503050406030204" pitchFamily="18" charset="0"/>
                <a:cs typeface="Arial" pitchFamily="34" charset="0"/>
              </a:rPr>
              <a:t>.G</a:t>
            </a:r>
            <a:r>
              <a:rPr lang="ro-MO" sz="3400" b="1" i="1" dirty="0" smtClean="0">
                <a:latin typeface="Cambria" panose="02040503050406030204" pitchFamily="18" charset="0"/>
                <a:cs typeface="Arial" pitchFamily="34" charset="0"/>
              </a:rPr>
              <a:t> nr.581 din 25.05.2006 </a:t>
            </a:r>
            <a:r>
              <a:rPr lang="ro-MO" sz="3400" i="1" dirty="0" smtClean="0">
                <a:latin typeface="Cambria" panose="02040503050406030204" pitchFamily="18" charset="0"/>
                <a:cs typeface="Arial" pitchFamily="34" charset="0"/>
              </a:rPr>
              <a:t>”Pentru aprobarea Regulamentului cu privire la condițiile de stabilire și plată a indemnizațiilor pentru copiii adoptați sau cei aflați sub tutelă/curatelă</a:t>
            </a:r>
            <a:r>
              <a:rPr lang="en-US" sz="3400" i="1" dirty="0" smtClean="0">
                <a:latin typeface="Cambria" panose="02040503050406030204" pitchFamily="18" charset="0"/>
                <a:cs typeface="Arial" pitchFamily="34" charset="0"/>
              </a:rPr>
              <a:t>.</a:t>
            </a:r>
            <a:r>
              <a:rPr lang="ro-RO" sz="3400" i="1" dirty="0" smtClean="0">
                <a:latin typeface="Cambria" panose="02040503050406030204" pitchFamily="18" charset="0"/>
                <a:cs typeface="Arial" pitchFamily="34" charset="0"/>
              </a:rPr>
              <a:t> </a:t>
            </a:r>
          </a:p>
          <a:p>
            <a:pPr>
              <a:buNone/>
            </a:pPr>
            <a:r>
              <a:rPr lang="ro-RO" sz="3400" i="1" dirty="0" smtClean="0">
                <a:latin typeface="Cambria" panose="02040503050406030204" pitchFamily="18" charset="0"/>
                <a:cs typeface="Arial" pitchFamily="34" charset="0"/>
              </a:rPr>
              <a:t>     </a:t>
            </a:r>
            <a:r>
              <a:rPr lang="en-US" sz="3400" i="1" dirty="0" smtClean="0">
                <a:latin typeface="Cambria" panose="02040503050406030204" pitchFamily="18" charset="0"/>
                <a:cs typeface="Arial" pitchFamily="34" charset="0"/>
              </a:rPr>
              <a:t>M</a:t>
            </a:r>
            <a:r>
              <a:rPr lang="ro-RO" sz="3400" i="1" dirty="0" err="1" smtClean="0">
                <a:latin typeface="Cambria" panose="02040503050406030204" pitchFamily="18" charset="0"/>
                <a:cs typeface="Arial" pitchFamily="34" charset="0"/>
              </a:rPr>
              <a:t>ărimea</a:t>
            </a:r>
            <a:r>
              <a:rPr lang="ro-RO" sz="3400" i="1" dirty="0" smtClean="0">
                <a:latin typeface="Cambria" panose="02040503050406030204" pitchFamily="18" charset="0"/>
                <a:cs typeface="Arial" pitchFamily="34" charset="0"/>
              </a:rPr>
              <a:t> medie </a:t>
            </a:r>
            <a:r>
              <a:rPr lang="ro-RO" sz="3400" b="1" i="1" dirty="0" smtClean="0">
                <a:latin typeface="Cambria" panose="02040503050406030204" pitchFamily="18" charset="0"/>
                <a:cs typeface="Arial" pitchFamily="34" charset="0"/>
              </a:rPr>
              <a:t>800 lei/lunar</a:t>
            </a:r>
            <a:endParaRPr lang="ro-RO" sz="3400" i="1" dirty="0" smtClean="0">
              <a:latin typeface="Cambria" panose="02040503050406030204" pitchFamily="18" charset="0"/>
              <a:cs typeface="Arial" pitchFamily="34" charset="0"/>
            </a:endParaRPr>
          </a:p>
          <a:p>
            <a:pPr>
              <a:buNone/>
            </a:pPr>
            <a:endParaRPr lang="en-US" sz="3400" i="1" dirty="0" smtClean="0">
              <a:latin typeface="Cambria" panose="02040503050406030204" pitchFamily="18" charset="0"/>
              <a:cs typeface="Arial" pitchFamily="34" charset="0"/>
            </a:endParaRPr>
          </a:p>
          <a:p>
            <a:r>
              <a:rPr lang="en-US" sz="3400" i="1" dirty="0" smtClean="0">
                <a:latin typeface="Cambria" panose="02040503050406030204" pitchFamily="18" charset="0"/>
                <a:cs typeface="Arial" pitchFamily="34" charset="0"/>
              </a:rPr>
              <a:t> </a:t>
            </a:r>
            <a:r>
              <a:rPr lang="ro-RO" sz="3400" b="1" i="1" dirty="0" smtClean="0">
                <a:latin typeface="Cambria" panose="02040503050406030204" pitchFamily="18" charset="0"/>
                <a:cs typeface="Arial" pitchFamily="34" charset="0"/>
              </a:rPr>
              <a:t>Proiect  2019  – </a:t>
            </a:r>
            <a:r>
              <a:rPr lang="en-US" sz="3400" b="1" i="1" dirty="0" smtClean="0">
                <a:latin typeface="Cambria" panose="02040503050406030204" pitchFamily="18" charset="0"/>
                <a:cs typeface="Arial" pitchFamily="34" charset="0"/>
              </a:rPr>
              <a:t>4</a:t>
            </a:r>
            <a:r>
              <a:rPr lang="ro-MD" sz="3400" b="1" i="1" dirty="0" smtClean="0">
                <a:latin typeface="Cambria" panose="02040503050406030204" pitchFamily="18" charset="0"/>
                <a:cs typeface="Arial" pitchFamily="34" charset="0"/>
              </a:rPr>
              <a:t>2432,0</a:t>
            </a:r>
            <a:r>
              <a:rPr lang="ro-RO" sz="3400" b="1" i="1" dirty="0" smtClean="0">
                <a:latin typeface="Cambria" panose="02040503050406030204" pitchFamily="18" charset="0"/>
                <a:cs typeface="Arial" pitchFamily="34" charset="0"/>
              </a:rPr>
              <a:t> mii lei, </a:t>
            </a:r>
          </a:p>
          <a:p>
            <a:pPr algn="just"/>
            <a:r>
              <a:rPr lang="ro-RO" sz="3400" b="1" i="1" dirty="0" smtClean="0">
                <a:latin typeface="Cambria" panose="02040503050406030204" pitchFamily="18" charset="0"/>
                <a:cs typeface="Arial" pitchFamily="34" charset="0"/>
              </a:rPr>
              <a:t> Estimat 2020  – </a:t>
            </a:r>
            <a:r>
              <a:rPr lang="en-US" sz="3400" b="1" i="1" dirty="0">
                <a:latin typeface="Cambria" panose="02040503050406030204" pitchFamily="18" charset="0"/>
                <a:cs typeface="Arial" pitchFamily="34" charset="0"/>
              </a:rPr>
              <a:t>4</a:t>
            </a:r>
            <a:r>
              <a:rPr lang="ro-MD" sz="3400" b="1" i="1" dirty="0">
                <a:latin typeface="Cambria" panose="02040503050406030204" pitchFamily="18" charset="0"/>
                <a:cs typeface="Arial" pitchFamily="34" charset="0"/>
              </a:rPr>
              <a:t>2432,0</a:t>
            </a:r>
            <a:r>
              <a:rPr lang="ro-RO" sz="3400" b="1" i="1" dirty="0">
                <a:latin typeface="Cambria" panose="02040503050406030204" pitchFamily="18" charset="0"/>
                <a:cs typeface="Arial" pitchFamily="34" charset="0"/>
              </a:rPr>
              <a:t> </a:t>
            </a:r>
            <a:r>
              <a:rPr lang="ro-RO" sz="3400" b="1" i="1" dirty="0" smtClean="0">
                <a:latin typeface="Cambria" panose="02040503050406030204" pitchFamily="18" charset="0"/>
                <a:cs typeface="Arial" pitchFamily="34" charset="0"/>
              </a:rPr>
              <a:t>mii lei, </a:t>
            </a:r>
          </a:p>
          <a:p>
            <a:pPr algn="just"/>
            <a:r>
              <a:rPr lang="ro-RO" sz="3400" b="1" i="1" dirty="0" smtClean="0">
                <a:latin typeface="Cambria" panose="02040503050406030204" pitchFamily="18" charset="0"/>
                <a:cs typeface="Arial" pitchFamily="34" charset="0"/>
              </a:rPr>
              <a:t> Estimat 2021  – </a:t>
            </a:r>
            <a:r>
              <a:rPr lang="en-US" sz="3400" b="1" i="1" dirty="0">
                <a:latin typeface="Cambria" panose="02040503050406030204" pitchFamily="18" charset="0"/>
                <a:cs typeface="Arial" pitchFamily="34" charset="0"/>
              </a:rPr>
              <a:t>4</a:t>
            </a:r>
            <a:r>
              <a:rPr lang="ro-MD" sz="3400" b="1" i="1" dirty="0" smtClean="0">
                <a:latin typeface="Cambria" panose="02040503050406030204" pitchFamily="18" charset="0"/>
                <a:cs typeface="Arial" pitchFamily="34" charset="0"/>
              </a:rPr>
              <a:t>2432,0</a:t>
            </a:r>
            <a:r>
              <a:rPr lang="ro-RO" sz="3400" b="1" i="1" dirty="0" smtClean="0">
                <a:latin typeface="Cambria" panose="02040503050406030204" pitchFamily="18" charset="0"/>
                <a:cs typeface="Arial" pitchFamily="34" charset="0"/>
              </a:rPr>
              <a:t>mii lei</a:t>
            </a:r>
            <a:r>
              <a:rPr lang="en-US" sz="3400" b="1" i="1" dirty="0" smtClean="0">
                <a:latin typeface="Cambria" panose="02040503050406030204" pitchFamily="18" charset="0"/>
                <a:cs typeface="Arial" pitchFamily="34" charset="0"/>
              </a:rPr>
              <a:t>.</a:t>
            </a:r>
            <a:endParaRPr lang="ro-RO" sz="3400" i="1" dirty="0" smtClean="0">
              <a:latin typeface="Cambria" panose="02040503050406030204" pitchFamily="18" charset="0"/>
              <a:cs typeface="Arial" pitchFamily="34" charset="0"/>
            </a:endParaRPr>
          </a:p>
          <a:p>
            <a:pPr lvl="0" algn="just">
              <a:buNone/>
            </a:pPr>
            <a:endParaRPr lang="ro-RO" sz="3400" i="1" dirty="0" smtClean="0"/>
          </a:p>
          <a:p>
            <a:pPr>
              <a:buNone/>
            </a:pPr>
            <a:endParaRPr lang="ro-RO"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7</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917097"/>
            <a:ext cx="8229600" cy="1440333"/>
          </a:xfrm>
        </p:spPr>
        <p:txBody>
          <a:bodyPr>
            <a:noAutofit/>
          </a:bodyPr>
          <a:lstStyle/>
          <a:p>
            <a:r>
              <a:rPr lang="ro-RO" sz="2600" b="1" dirty="0" smtClean="0">
                <a:latin typeface="Cambria" panose="02040503050406030204" pitchFamily="18" charset="0"/>
                <a:cs typeface="Arial" pitchFamily="34" charset="0"/>
              </a:rPr>
              <a:t>3. </a:t>
            </a:r>
            <a:r>
              <a:rPr lang="ro-RO" sz="2600" b="1" dirty="0" err="1" smtClean="0">
                <a:latin typeface="Cambria" panose="02040503050406030204" pitchFamily="18" charset="0"/>
                <a:cs typeface="Arial" pitchFamily="34" charset="0"/>
              </a:rPr>
              <a:t>Indemnizaţii</a:t>
            </a:r>
            <a:r>
              <a:rPr lang="ro-RO" sz="2600" b="1" dirty="0" smtClean="0">
                <a:latin typeface="Cambria" panose="02040503050406030204" pitchFamily="18" charset="0"/>
                <a:cs typeface="Arial" pitchFamily="34" charset="0"/>
              </a:rPr>
              <a:t> şi compensaţii pentru absolvenţii instituţiilor de </a:t>
            </a:r>
            <a:r>
              <a:rPr lang="ro-RO" sz="2600" b="1" dirty="0" err="1" smtClean="0">
                <a:latin typeface="Cambria" panose="02040503050406030204" pitchFamily="18" charset="0"/>
                <a:cs typeface="Arial" pitchFamily="34" charset="0"/>
              </a:rPr>
              <a:t>învăţămînt</a:t>
            </a:r>
            <a:r>
              <a:rPr lang="ro-RO" sz="2600" b="1" dirty="0" smtClean="0">
                <a:latin typeface="Cambria" panose="02040503050406030204" pitchFamily="18" charset="0"/>
                <a:cs typeface="Arial" pitchFamily="34" charset="0"/>
              </a:rPr>
              <a:t> superior şi </a:t>
            </a:r>
            <a:r>
              <a:rPr lang="ro-RO" sz="2600" b="1" dirty="0" err="1" smtClean="0">
                <a:latin typeface="Cambria" panose="02040503050406030204" pitchFamily="18" charset="0"/>
                <a:cs typeface="Arial" pitchFamily="34" charset="0"/>
              </a:rPr>
              <a:t>postsecundar</a:t>
            </a:r>
            <a:r>
              <a:rPr lang="ro-RO" sz="2600" b="1" dirty="0" smtClean="0">
                <a:latin typeface="Cambria" panose="02040503050406030204" pitchFamily="18" charset="0"/>
                <a:cs typeface="Arial" pitchFamily="34" charset="0"/>
              </a:rPr>
              <a:t> pedagogic</a:t>
            </a:r>
            <a:endParaRPr lang="ru-RU" sz="26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457200" y="2204863"/>
            <a:ext cx="8229600" cy="4516611"/>
          </a:xfrm>
        </p:spPr>
        <p:txBody>
          <a:bodyPr>
            <a:normAutofit fontScale="25000" lnSpcReduction="20000"/>
          </a:bodyPr>
          <a:lstStyle/>
          <a:p>
            <a:pPr>
              <a:buNone/>
            </a:pPr>
            <a:r>
              <a:rPr lang="ro-RO" sz="8000" b="1" i="1" u="sng" dirty="0" smtClean="0">
                <a:latin typeface="Cambria" panose="02040503050406030204" pitchFamily="18" charset="0"/>
                <a:cs typeface="Arial" pitchFamily="34" charset="0"/>
              </a:rPr>
              <a:t>Baza legală</a:t>
            </a:r>
            <a:r>
              <a:rPr lang="en-US" sz="8000" i="1" dirty="0" smtClean="0">
                <a:latin typeface="Cambria" panose="02040503050406030204" pitchFamily="18" charset="0"/>
                <a:cs typeface="Arial" pitchFamily="34" charset="0"/>
              </a:rPr>
              <a:t>: </a:t>
            </a:r>
            <a:r>
              <a:rPr lang="ro-RO" sz="8000" i="1" dirty="0" smtClean="0">
                <a:latin typeface="Cambria" panose="02040503050406030204" pitchFamily="18" charset="0"/>
                <a:cs typeface="Arial" pitchFamily="34" charset="0"/>
              </a:rPr>
              <a:t>Codului </a:t>
            </a:r>
            <a:r>
              <a:rPr lang="ro-RO" sz="8000" i="1" dirty="0" err="1" smtClean="0">
                <a:latin typeface="Cambria" panose="02040503050406030204" pitchFamily="18" charset="0"/>
                <a:cs typeface="Arial" pitchFamily="34" charset="0"/>
              </a:rPr>
              <a:t>Educatiei</a:t>
            </a:r>
            <a:r>
              <a:rPr lang="ro-RO" sz="8000" i="1" dirty="0" smtClean="0">
                <a:latin typeface="Cambria" panose="02040503050406030204" pitchFamily="18" charset="0"/>
                <a:cs typeface="Arial" pitchFamily="34" charset="0"/>
              </a:rPr>
              <a:t> nr.152 din 17.07.2014 art.134, alin.5) si 6)</a:t>
            </a:r>
            <a:r>
              <a:rPr lang="en-US" sz="8000" i="1" dirty="0" smtClean="0">
                <a:latin typeface="Cambria" panose="02040503050406030204" pitchFamily="18" charset="0"/>
                <a:cs typeface="Arial" pitchFamily="34" charset="0"/>
              </a:rPr>
              <a:t>, H.G nr.</a:t>
            </a:r>
            <a:r>
              <a:rPr lang="ro-RO" sz="8000" i="1" dirty="0" smtClean="0">
                <a:latin typeface="Cambria" panose="02040503050406030204" pitchFamily="18" charset="0"/>
                <a:cs typeface="Arial" pitchFamily="34" charset="0"/>
              </a:rPr>
              <a:t> nr.802 din 29.10.2015</a:t>
            </a:r>
            <a:r>
              <a:rPr lang="en-US" sz="8000" i="1" dirty="0" smtClean="0">
                <a:latin typeface="Cambria" panose="02040503050406030204" pitchFamily="18" charset="0"/>
                <a:cs typeface="Arial" pitchFamily="34" charset="0"/>
              </a:rPr>
              <a:t> </a:t>
            </a:r>
            <a:r>
              <a:rPr lang="ro-MO" sz="8000" i="1" dirty="0" smtClean="0">
                <a:latin typeface="Cambria" panose="02040503050406030204" pitchFamily="18" charset="0"/>
                <a:cs typeface="Arial" pitchFamily="34" charset="0"/>
              </a:rPr>
              <a:t>„Pentru aprobarea Regulamentului cu privire la modul de calcul,repartizare, utilizare, şi evidenţă a transferurilor cu destinaţie specială pentru susţinerea cadrelor didactice tinere”</a:t>
            </a:r>
          </a:p>
          <a:p>
            <a:pPr>
              <a:buNone/>
            </a:pPr>
            <a:r>
              <a:rPr lang="ro-MO" sz="8000" i="1" dirty="0" smtClean="0">
                <a:latin typeface="Cambria" panose="02040503050406030204" pitchFamily="18" charset="0"/>
                <a:cs typeface="Arial" pitchFamily="34" charset="0"/>
              </a:rPr>
              <a:t>  </a:t>
            </a:r>
            <a:r>
              <a:rPr lang="ro-RO" sz="8000" b="1" i="1" dirty="0" smtClean="0">
                <a:latin typeface="Cambria" panose="02040503050406030204" pitchFamily="18" charset="0"/>
                <a:cs typeface="Arial" pitchFamily="34" charset="0"/>
              </a:rPr>
              <a:t>- indemnizații unice </a:t>
            </a:r>
            <a:r>
              <a:rPr lang="en-US" sz="8000" i="1" dirty="0" smtClean="0">
                <a:latin typeface="Cambria" panose="02040503050406030204" pitchFamily="18" charset="0"/>
                <a:cs typeface="Arial" pitchFamily="34" charset="0"/>
              </a:rPr>
              <a:t>(</a:t>
            </a:r>
            <a:r>
              <a:rPr lang="ro-RO" sz="8000" i="1" dirty="0" smtClean="0">
                <a:latin typeface="Cambria" panose="02040503050406030204" pitchFamily="18" charset="0"/>
                <a:cs typeface="Arial" pitchFamily="34" charset="0"/>
              </a:rPr>
              <a:t>45</a:t>
            </a:r>
            <a:r>
              <a:rPr lang="vi-VN" sz="8000" i="1" dirty="0" smtClean="0">
                <a:latin typeface="Cambria" panose="02040503050406030204" pitchFamily="18" charset="0"/>
                <a:cs typeface="Arial" pitchFamily="34" charset="0"/>
              </a:rPr>
              <a:t> mii lei -tineri specialisti, absolvenți ai instit. învățămît superior pedagogic,</a:t>
            </a:r>
            <a:r>
              <a:rPr lang="ro-RO" sz="8000" i="1" dirty="0" smtClean="0">
                <a:latin typeface="Cambria" panose="02040503050406030204" pitchFamily="18" charset="0"/>
                <a:cs typeface="Arial" pitchFamily="34" charset="0"/>
              </a:rPr>
              <a:t>36</a:t>
            </a:r>
            <a:r>
              <a:rPr lang="vi-VN" sz="8000" i="1" dirty="0" smtClean="0">
                <a:latin typeface="Cambria" panose="02040503050406030204" pitchFamily="18" charset="0"/>
                <a:cs typeface="Arial" pitchFamily="34" charset="0"/>
              </a:rPr>
              <a:t> mii lei -postsecundar pedagogic-în primii 3 ani de activitate). </a:t>
            </a:r>
            <a:r>
              <a:rPr lang="en-US" sz="8000" i="1" dirty="0" smtClean="0">
                <a:latin typeface="Cambria" panose="02040503050406030204" pitchFamily="18" charset="0"/>
                <a:cs typeface="Arial" pitchFamily="34" charset="0"/>
              </a:rPr>
              <a:t> </a:t>
            </a:r>
            <a:endParaRPr lang="ro-RO" sz="8000" i="1" dirty="0" smtClean="0">
              <a:latin typeface="Cambria" panose="02040503050406030204" pitchFamily="18" charset="0"/>
              <a:cs typeface="Arial" pitchFamily="34" charset="0"/>
            </a:endParaRPr>
          </a:p>
          <a:p>
            <a:r>
              <a:rPr lang="ro-RO" sz="8000" i="1" dirty="0" smtClean="0">
                <a:latin typeface="Cambria" panose="02040503050406030204" pitchFamily="18" charset="0"/>
                <a:cs typeface="Arial" pitchFamily="34" charset="0"/>
              </a:rPr>
              <a:t>-</a:t>
            </a:r>
            <a:r>
              <a:rPr lang="en-US" sz="8000" i="1" dirty="0" smtClean="0">
                <a:latin typeface="Cambria" panose="02040503050406030204" pitchFamily="18" charset="0"/>
                <a:cs typeface="Arial" pitchFamily="34" charset="0"/>
              </a:rPr>
              <a:t> </a:t>
            </a:r>
            <a:r>
              <a:rPr lang="en-US" sz="8000" b="1" i="1" dirty="0" err="1" smtClean="0">
                <a:latin typeface="Cambria" panose="02040503050406030204" pitchFamily="18" charset="0"/>
                <a:cs typeface="Arial" pitchFamily="34" charset="0"/>
              </a:rPr>
              <a:t>compensa</a:t>
            </a:r>
            <a:r>
              <a:rPr lang="ro-RO" sz="8000" b="1" i="1" dirty="0" smtClean="0">
                <a:latin typeface="Cambria" panose="02040503050406030204" pitchFamily="18" charset="0"/>
                <a:cs typeface="Arial" pitchFamily="34" charset="0"/>
              </a:rPr>
              <a:t>ţii</a:t>
            </a:r>
            <a:r>
              <a:rPr lang="ro-RO" sz="8000" i="1" dirty="0" smtClean="0">
                <a:latin typeface="Cambria" panose="02040503050406030204" pitchFamily="18" charset="0"/>
                <a:cs typeface="Arial" pitchFamily="34" charset="0"/>
              </a:rPr>
              <a:t> </a:t>
            </a:r>
            <a:r>
              <a:rPr lang="en-US" sz="8000" i="1" dirty="0" smtClean="0">
                <a:latin typeface="Cambria" panose="02040503050406030204" pitchFamily="18" charset="0"/>
                <a:cs typeface="Arial" pitchFamily="34" charset="0"/>
              </a:rPr>
              <a:t>(</a:t>
            </a:r>
            <a:r>
              <a:rPr lang="ro-RO" sz="8000" i="1" dirty="0" smtClean="0">
                <a:latin typeface="Cambria" panose="02040503050406030204" pitchFamily="18" charset="0"/>
                <a:cs typeface="Arial" pitchFamily="34" charset="0"/>
              </a:rPr>
              <a:t>c</a:t>
            </a:r>
            <a:r>
              <a:rPr lang="vi-VN" sz="8000" i="1" dirty="0" smtClean="0">
                <a:latin typeface="Cambria" panose="02040503050406030204" pitchFamily="18" charset="0"/>
                <a:cs typeface="Arial" pitchFamily="34" charset="0"/>
              </a:rPr>
              <a:t>ompensarea lunară a costului a 30 kw de energie electrică și asigurarea gratuită, în fiecare an, cu un metru cub de lemne și o tonă de cărbuni, iar în cazul încălzirii cu gaze - compensarea costului unui metru cub de lemne și a unei tone de cărbuni</a:t>
            </a:r>
            <a:r>
              <a:rPr lang="en-US" sz="8000" i="1" dirty="0" smtClean="0">
                <a:latin typeface="Cambria" panose="02040503050406030204" pitchFamily="18" charset="0"/>
                <a:cs typeface="Arial" pitchFamily="34" charset="0"/>
              </a:rPr>
              <a:t>,</a:t>
            </a:r>
            <a:r>
              <a:rPr lang="ro-RO" sz="8000" i="1" dirty="0" smtClean="0">
                <a:latin typeface="Cambria" panose="02040503050406030204" pitchFamily="18" charset="0"/>
                <a:cs typeface="Arial" pitchFamily="34" charset="0"/>
              </a:rPr>
              <a:t> compensarea cheltuielilor de închiriere a spațiului locativ</a:t>
            </a:r>
            <a:r>
              <a:rPr lang="en-US" sz="8000" i="1" dirty="0" smtClean="0">
                <a:latin typeface="Cambria" panose="02040503050406030204" pitchFamily="18" charset="0"/>
                <a:cs typeface="Arial" pitchFamily="34" charset="0"/>
              </a:rPr>
              <a:t> )</a:t>
            </a:r>
            <a:r>
              <a:rPr lang="vi-VN" sz="8000" i="1" dirty="0" smtClean="0">
                <a:latin typeface="Cambria" panose="02040503050406030204" pitchFamily="18" charset="0"/>
                <a:cs typeface="Arial" pitchFamily="34" charset="0"/>
              </a:rPr>
              <a:t>. </a:t>
            </a:r>
            <a:endParaRPr lang="en-US" sz="8000" i="1" dirty="0" smtClean="0">
              <a:latin typeface="Cambria" panose="02040503050406030204" pitchFamily="18" charset="0"/>
              <a:cs typeface="Arial" pitchFamily="34" charset="0"/>
            </a:endParaRPr>
          </a:p>
          <a:p>
            <a:r>
              <a:rPr lang="en-US" sz="8000" b="1" i="1" dirty="0" err="1" smtClean="0">
                <a:latin typeface="Cambria" panose="02040503050406030204" pitchFamily="18" charset="0"/>
                <a:cs typeface="Arial" pitchFamily="34" charset="0"/>
              </a:rPr>
              <a:t>Proiect</a:t>
            </a:r>
            <a:r>
              <a:rPr lang="en-US" sz="8000" b="1" i="1" dirty="0" smtClean="0">
                <a:latin typeface="Cambria" panose="02040503050406030204" pitchFamily="18" charset="0"/>
                <a:cs typeface="Arial" pitchFamily="34" charset="0"/>
              </a:rPr>
              <a:t> </a:t>
            </a:r>
            <a:r>
              <a:rPr lang="ro-RO" sz="8000" b="1" i="1" dirty="0" smtClean="0">
                <a:latin typeface="Cambria" panose="02040503050406030204" pitchFamily="18" charset="0"/>
                <a:cs typeface="Arial" pitchFamily="34" charset="0"/>
              </a:rPr>
              <a:t> </a:t>
            </a:r>
            <a:r>
              <a:rPr lang="en-US" sz="8000" b="1" i="1" dirty="0" smtClean="0">
                <a:latin typeface="Cambria" panose="02040503050406030204" pitchFamily="18" charset="0"/>
                <a:cs typeface="Arial" pitchFamily="34" charset="0"/>
              </a:rPr>
              <a:t>201</a:t>
            </a:r>
            <a:r>
              <a:rPr lang="ro-MD" sz="8000" b="1" i="1" dirty="0" smtClean="0">
                <a:latin typeface="Cambria" panose="02040503050406030204" pitchFamily="18" charset="0"/>
                <a:cs typeface="Arial" pitchFamily="34" charset="0"/>
              </a:rPr>
              <a:t>9</a:t>
            </a:r>
            <a:r>
              <a:rPr lang="en-US" sz="8000" b="1" i="1" dirty="0" smtClean="0">
                <a:latin typeface="Cambria" panose="02040503050406030204" pitchFamily="18" charset="0"/>
                <a:cs typeface="Arial" pitchFamily="34" charset="0"/>
              </a:rPr>
              <a:t> – </a:t>
            </a:r>
            <a:r>
              <a:rPr lang="ro-RO" sz="8000" b="1" i="1" dirty="0" smtClean="0">
                <a:latin typeface="Cambria" panose="02040503050406030204" pitchFamily="18" charset="0"/>
                <a:cs typeface="Arial" pitchFamily="34" charset="0"/>
              </a:rPr>
              <a:t> 21066,4 mii   lei</a:t>
            </a:r>
            <a:endParaRPr lang="en-US" sz="8000" b="1" i="1" dirty="0" smtClean="0">
              <a:latin typeface="Cambria" panose="02040503050406030204" pitchFamily="18" charset="0"/>
              <a:cs typeface="Arial" pitchFamily="34" charset="0"/>
            </a:endParaRPr>
          </a:p>
          <a:p>
            <a:r>
              <a:rPr lang="en-US" sz="8000" b="1" i="1" dirty="0" err="1" smtClean="0">
                <a:latin typeface="Cambria" panose="02040503050406030204" pitchFamily="18" charset="0"/>
                <a:cs typeface="Arial" pitchFamily="34" charset="0"/>
              </a:rPr>
              <a:t>Estimat</a:t>
            </a:r>
            <a:r>
              <a:rPr lang="en-US" sz="8000" b="1" i="1" dirty="0" smtClean="0">
                <a:latin typeface="Cambria" panose="02040503050406030204" pitchFamily="18" charset="0"/>
                <a:cs typeface="Arial" pitchFamily="34" charset="0"/>
              </a:rPr>
              <a:t> 20</a:t>
            </a:r>
            <a:r>
              <a:rPr lang="ro-MD" sz="8000" b="1" i="1" dirty="0" smtClean="0">
                <a:latin typeface="Cambria" panose="02040503050406030204" pitchFamily="18" charset="0"/>
                <a:cs typeface="Arial" pitchFamily="34" charset="0"/>
              </a:rPr>
              <a:t>20</a:t>
            </a:r>
            <a:r>
              <a:rPr lang="en-US" sz="8000" b="1" i="1" dirty="0" smtClean="0">
                <a:latin typeface="Cambria" panose="02040503050406030204" pitchFamily="18" charset="0"/>
                <a:cs typeface="Arial" pitchFamily="34" charset="0"/>
              </a:rPr>
              <a:t> – </a:t>
            </a:r>
            <a:r>
              <a:rPr lang="ro-RO" sz="8000" b="1" i="1" dirty="0" smtClean="0">
                <a:latin typeface="Cambria" panose="02040503050406030204" pitchFamily="18" charset="0"/>
                <a:cs typeface="Arial" pitchFamily="34" charset="0"/>
              </a:rPr>
              <a:t>21443,4 mii  lei, </a:t>
            </a:r>
            <a:r>
              <a:rPr lang="en-US" sz="8000" b="1" i="1" dirty="0" smtClean="0">
                <a:latin typeface="Cambria" panose="02040503050406030204" pitchFamily="18" charset="0"/>
                <a:cs typeface="Arial" pitchFamily="34" charset="0"/>
              </a:rPr>
              <a:t> </a:t>
            </a:r>
            <a:r>
              <a:rPr lang="ro-RO" sz="8000" b="1" i="1" dirty="0" smtClean="0">
                <a:latin typeface="Cambria" panose="02040503050406030204" pitchFamily="18" charset="0"/>
                <a:cs typeface="Arial" pitchFamily="34" charset="0"/>
              </a:rPr>
              <a:t> </a:t>
            </a:r>
            <a:endParaRPr lang="en-US" sz="8000" b="1" i="1" dirty="0" smtClean="0">
              <a:latin typeface="Cambria" panose="02040503050406030204" pitchFamily="18" charset="0"/>
              <a:cs typeface="Arial" pitchFamily="34" charset="0"/>
            </a:endParaRPr>
          </a:p>
          <a:p>
            <a:r>
              <a:rPr lang="en-US" sz="8000" b="1" i="1" dirty="0" err="1" smtClean="0">
                <a:latin typeface="Cambria" panose="02040503050406030204" pitchFamily="18" charset="0"/>
                <a:cs typeface="Arial" pitchFamily="34" charset="0"/>
              </a:rPr>
              <a:t>Estimat</a:t>
            </a:r>
            <a:r>
              <a:rPr lang="en-US" sz="8000" b="1" i="1" dirty="0" smtClean="0">
                <a:latin typeface="Cambria" panose="02040503050406030204" pitchFamily="18" charset="0"/>
                <a:cs typeface="Arial" pitchFamily="34" charset="0"/>
              </a:rPr>
              <a:t> 20</a:t>
            </a:r>
            <a:r>
              <a:rPr lang="ro-RO" sz="8000" b="1" i="1" dirty="0" smtClean="0">
                <a:latin typeface="Cambria" panose="02040503050406030204" pitchFamily="18" charset="0"/>
                <a:cs typeface="Arial" pitchFamily="34" charset="0"/>
              </a:rPr>
              <a:t>21</a:t>
            </a:r>
            <a:r>
              <a:rPr lang="en-US" sz="8000" b="1" i="1" dirty="0" smtClean="0">
                <a:latin typeface="Cambria" panose="02040503050406030204" pitchFamily="18" charset="0"/>
                <a:cs typeface="Arial" pitchFamily="34" charset="0"/>
              </a:rPr>
              <a:t> – </a:t>
            </a:r>
            <a:r>
              <a:rPr lang="ro-RO" sz="8000" b="1" i="1" dirty="0" smtClean="0">
                <a:latin typeface="Cambria" panose="02040503050406030204" pitchFamily="18" charset="0"/>
                <a:cs typeface="Arial" pitchFamily="34" charset="0"/>
              </a:rPr>
              <a:t>21839,2 mii  lei</a:t>
            </a:r>
            <a:r>
              <a:rPr lang="en-US" sz="8000" b="1" i="1" dirty="0" smtClean="0">
                <a:latin typeface="Cambria" panose="02040503050406030204" pitchFamily="18" charset="0"/>
                <a:cs typeface="Arial" pitchFamily="34" charset="0"/>
              </a:rPr>
              <a:t>.</a:t>
            </a:r>
          </a:p>
          <a:p>
            <a:pPr lvl="0" algn="just">
              <a:buNone/>
            </a:pPr>
            <a:endParaRPr lang="ro-RO" sz="7200" dirty="0" smtClean="0">
              <a:latin typeface="Arial" pitchFamily="34" charset="0"/>
              <a:cs typeface="Arial" pitchFamily="34" charset="0"/>
            </a:endParaRPr>
          </a:p>
          <a:p>
            <a:pPr>
              <a:buNone/>
            </a:pPr>
            <a:endParaRPr lang="ro-RO" sz="7200" dirty="0" smtClean="0">
              <a:latin typeface="Arial" pitchFamily="34" charset="0"/>
              <a:cs typeface="Arial" pitchFamily="34" charset="0"/>
            </a:endParaRPr>
          </a:p>
          <a:p>
            <a:pPr algn="just"/>
            <a:endParaRPr lang="en-US" sz="5500" dirty="0" smtClean="0">
              <a:latin typeface="Arial" pitchFamily="34" charset="0"/>
              <a:cs typeface="Arial" pitchFamily="34" charset="0"/>
            </a:endParaRPr>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8</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1164357"/>
            <a:ext cx="8229600" cy="536452"/>
          </a:xfrm>
        </p:spPr>
        <p:txBody>
          <a:bodyPr>
            <a:normAutofit fontScale="90000"/>
          </a:bodyPr>
          <a:lstStyle/>
          <a:p>
            <a:r>
              <a:rPr lang="en-US" sz="2700" b="1" dirty="0" smtClean="0"/>
              <a:t/>
            </a:r>
            <a:br>
              <a:rPr lang="en-US" sz="2700" b="1" dirty="0" smtClean="0"/>
            </a:br>
            <a:r>
              <a:rPr lang="en-US" sz="2700" b="1" dirty="0" smtClean="0"/>
              <a:t/>
            </a:r>
            <a:br>
              <a:rPr lang="en-US" sz="2700" b="1" dirty="0" smtClean="0"/>
            </a:br>
            <a:r>
              <a:rPr lang="ro-MD" sz="3100" b="1" dirty="0" smtClean="0"/>
              <a:t>4. </a:t>
            </a:r>
            <a:r>
              <a:rPr lang="en-US" sz="3100" b="1" dirty="0" smtClean="0">
                <a:latin typeface="Cambria" panose="02040503050406030204" pitchFamily="18" charset="0"/>
                <a:cs typeface="Arial" pitchFamily="34" charset="0"/>
              </a:rPr>
              <a:t>C</a:t>
            </a:r>
            <a:r>
              <a:rPr lang="ro-MD" sz="3100" b="1" dirty="0" err="1" smtClean="0">
                <a:latin typeface="Cambria" panose="02040503050406030204" pitchFamily="18" charset="0"/>
                <a:cs typeface="Arial" pitchFamily="34" charset="0"/>
              </a:rPr>
              <a:t>ompensarea</a:t>
            </a:r>
            <a:r>
              <a:rPr lang="ro-MD" sz="3100" b="1" dirty="0" smtClean="0">
                <a:latin typeface="Cambria" panose="02040503050406030204" pitchFamily="18" charset="0"/>
                <a:cs typeface="Arial" pitchFamily="34" charset="0"/>
              </a:rPr>
              <a:t> diferenței de tarife la energia electrică și la gazele naturale</a:t>
            </a:r>
            <a:r>
              <a:rPr lang="ro-RO" sz="3100" b="1" dirty="0" smtClean="0">
                <a:latin typeface="Cambria" panose="02040503050406030204" pitchFamily="18" charset="0"/>
              </a:rPr>
              <a:t/>
            </a:r>
            <a:br>
              <a:rPr lang="ro-RO" sz="3100" b="1" dirty="0" smtClean="0">
                <a:latin typeface="Cambria" panose="02040503050406030204" pitchFamily="18" charset="0"/>
              </a:rPr>
            </a:br>
            <a:endParaRPr lang="ru-RU" sz="31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251520" y="2071678"/>
            <a:ext cx="8229600" cy="4453666"/>
          </a:xfrm>
        </p:spPr>
        <p:txBody>
          <a:bodyPr>
            <a:normAutofit fontScale="55000" lnSpcReduction="20000"/>
          </a:bodyPr>
          <a:lstStyle/>
          <a:p>
            <a:pPr algn="just">
              <a:buNone/>
            </a:pPr>
            <a:r>
              <a:rPr lang="ro-RO" sz="3600" b="1" i="1" u="sng" dirty="0" smtClean="0">
                <a:latin typeface="Cambria" panose="02040503050406030204" pitchFamily="18" charset="0"/>
                <a:cs typeface="Arial" pitchFamily="34" charset="0"/>
              </a:rPr>
              <a:t>Baza legală</a:t>
            </a:r>
            <a:r>
              <a:rPr lang="en-US" sz="3600" i="1" dirty="0" smtClean="0">
                <a:latin typeface="Cambria" panose="02040503050406030204" pitchFamily="18" charset="0"/>
                <a:cs typeface="Arial" pitchFamily="34" charset="0"/>
              </a:rPr>
              <a:t>: </a:t>
            </a:r>
            <a:r>
              <a:rPr lang="vi-VN" sz="3600" i="1" dirty="0" smtClean="0">
                <a:latin typeface="Cambria" panose="02040503050406030204" pitchFamily="18" charset="0"/>
                <a:cs typeface="Arial" pitchFamily="34" charset="0"/>
              </a:rPr>
              <a:t>Legea nr.1435-XV din 07 noiembrie 2002 pentru compensarea diferenței de tarife la energia electrică și la gazele naturale utilizate de locuitorii unor localități din raioanele Dubăsari și Căușeni și ai satului Varnița din Anenii Noi</a:t>
            </a:r>
          </a:p>
          <a:p>
            <a:pPr algn="just"/>
            <a:r>
              <a:rPr lang="en-US" sz="3600" i="1" dirty="0" smtClean="0">
                <a:latin typeface="Cambria" panose="02040503050406030204" pitchFamily="18" charset="0"/>
                <a:cs typeface="Arial" pitchFamily="34" charset="0"/>
              </a:rPr>
              <a:t>-</a:t>
            </a:r>
            <a:r>
              <a:rPr lang="vi-VN" sz="3600" i="1" dirty="0" smtClean="0">
                <a:latin typeface="Cambria" panose="02040503050406030204" pitchFamily="18" charset="0"/>
                <a:cs typeface="Arial" pitchFamily="34" charset="0"/>
              </a:rPr>
              <a:t>pentru energia electrică conform datelor de pe contor, însă nu mai mult de 60 kWh la un contor pe lună,</a:t>
            </a:r>
            <a:endParaRPr lang="en-US" sz="3600" i="1" dirty="0" smtClean="0">
              <a:latin typeface="Cambria" panose="02040503050406030204" pitchFamily="18" charset="0"/>
              <a:cs typeface="Arial" pitchFamily="34" charset="0"/>
            </a:endParaRPr>
          </a:p>
          <a:p>
            <a:pPr algn="just"/>
            <a:r>
              <a:rPr lang="en-US" sz="3600" i="1" dirty="0" smtClean="0">
                <a:latin typeface="Cambria" panose="02040503050406030204" pitchFamily="18" charset="0"/>
                <a:cs typeface="Arial" pitchFamily="34" charset="0"/>
              </a:rPr>
              <a:t>-p</a:t>
            </a:r>
            <a:r>
              <a:rPr lang="vi-VN" sz="3600" i="1" dirty="0" smtClean="0">
                <a:latin typeface="Cambria" panose="02040503050406030204" pitchFamily="18" charset="0"/>
                <a:cs typeface="Arial" pitchFamily="34" charset="0"/>
              </a:rPr>
              <a:t>entru</a:t>
            </a:r>
            <a:r>
              <a:rPr lang="en-US" sz="3600" i="1" dirty="0" smtClean="0">
                <a:latin typeface="Cambria" panose="02040503050406030204" pitchFamily="18" charset="0"/>
                <a:cs typeface="Arial" pitchFamily="34" charset="0"/>
              </a:rPr>
              <a:t> </a:t>
            </a:r>
            <a:r>
              <a:rPr lang="en-US" sz="3600" i="1" dirty="0" err="1" smtClean="0">
                <a:latin typeface="Cambria" panose="02040503050406030204" pitchFamily="18" charset="0"/>
                <a:cs typeface="Arial" pitchFamily="34" charset="0"/>
              </a:rPr>
              <a:t>gazele</a:t>
            </a:r>
            <a:r>
              <a:rPr lang="en-US" sz="3600" i="1" dirty="0" smtClean="0">
                <a:latin typeface="Cambria" panose="02040503050406030204" pitchFamily="18" charset="0"/>
                <a:cs typeface="Arial" pitchFamily="34" charset="0"/>
              </a:rPr>
              <a:t> </a:t>
            </a:r>
            <a:r>
              <a:rPr lang="en-US" sz="3600" i="1" dirty="0" err="1" smtClean="0">
                <a:latin typeface="Cambria" panose="02040503050406030204" pitchFamily="18" charset="0"/>
                <a:cs typeface="Arial" pitchFamily="34" charset="0"/>
              </a:rPr>
              <a:t>naturale</a:t>
            </a:r>
            <a:r>
              <a:rPr lang="vi-VN" sz="3600" i="1" dirty="0" smtClean="0">
                <a:latin typeface="Cambria" panose="02040503050406030204" pitchFamily="18" charset="0"/>
                <a:cs typeface="Arial" pitchFamily="34" charset="0"/>
              </a:rPr>
              <a:t>:                                                                          </a:t>
            </a:r>
            <a:endParaRPr lang="en-US" sz="3600" i="1" dirty="0" smtClean="0">
              <a:latin typeface="Cambria" panose="02040503050406030204" pitchFamily="18" charset="0"/>
              <a:cs typeface="Arial" pitchFamily="34" charset="0"/>
            </a:endParaRPr>
          </a:p>
          <a:p>
            <a:pPr algn="just">
              <a:buFont typeface="Wingdings" pitchFamily="2" charset="2"/>
              <a:buChar char="ü"/>
            </a:pPr>
            <a:r>
              <a:rPr lang="vi-VN" sz="3600" i="1" dirty="0" smtClean="0">
                <a:latin typeface="Cambria" panose="02040503050406030204" pitchFamily="18" charset="0"/>
                <a:cs typeface="Arial" pitchFamily="34" charset="0"/>
              </a:rPr>
              <a:t> </a:t>
            </a:r>
            <a:r>
              <a:rPr lang="en-US" sz="3600" i="1" dirty="0" smtClean="0">
                <a:latin typeface="Cambria" panose="02040503050406030204" pitchFamily="18" charset="0"/>
                <a:cs typeface="Arial" pitchFamily="34" charset="0"/>
              </a:rPr>
              <a:t>   </a:t>
            </a:r>
            <a:r>
              <a:rPr lang="vi-VN" sz="3600" i="1" dirty="0" smtClean="0">
                <a:latin typeface="Cambria" panose="02040503050406030204" pitchFamily="18" charset="0"/>
                <a:cs typeface="Arial" pitchFamily="34" charset="0"/>
              </a:rPr>
              <a:t>utilizate la încălzirea încăperilor și la pregătirea bucatelor, de la surse individuale, conform datelor de pe contor, precum și la producerea energiei termice, însă nu mai mult de 300 metri cubi pe lună pentru o familie în perioada de încălzire (5luni),</a:t>
            </a:r>
            <a:r>
              <a:rPr lang="en-US" sz="3600" i="1" dirty="0" smtClean="0">
                <a:latin typeface="Cambria" panose="02040503050406030204" pitchFamily="18" charset="0"/>
                <a:cs typeface="Arial" pitchFamily="34" charset="0"/>
              </a:rPr>
              <a:t> </a:t>
            </a:r>
          </a:p>
          <a:p>
            <a:pPr algn="just">
              <a:buFont typeface="Wingdings" pitchFamily="2" charset="2"/>
              <a:buChar char="ü"/>
            </a:pPr>
            <a:r>
              <a:rPr lang="vi-VN" sz="3600" i="1" dirty="0" smtClean="0">
                <a:latin typeface="Cambria" panose="02040503050406030204" pitchFamily="18" charset="0"/>
                <a:cs typeface="Arial" pitchFamily="34" charset="0"/>
              </a:rPr>
              <a:t> folosite la plita de gaz 8 metri cubi pe lună pentru o familie, în restil anului (7luni).</a:t>
            </a:r>
            <a:endParaRPr lang="en-US" sz="3600" i="1" dirty="0" smtClean="0">
              <a:latin typeface="Cambria" panose="02040503050406030204" pitchFamily="18" charset="0"/>
              <a:cs typeface="Arial" pitchFamily="34" charset="0"/>
            </a:endParaRPr>
          </a:p>
          <a:p>
            <a:pPr algn="just">
              <a:buNone/>
            </a:pPr>
            <a:r>
              <a:rPr lang="en-US" sz="3600" b="1" i="1" dirty="0" err="1" smtClean="0">
                <a:latin typeface="Cambria" panose="02040503050406030204" pitchFamily="18" charset="0"/>
                <a:cs typeface="Arial" pitchFamily="34" charset="0"/>
              </a:rPr>
              <a:t>Proiect</a:t>
            </a:r>
            <a:r>
              <a:rPr lang="en-US" sz="3600" b="1" i="1" dirty="0" smtClean="0">
                <a:latin typeface="Cambria" panose="02040503050406030204" pitchFamily="18" charset="0"/>
                <a:cs typeface="Arial" pitchFamily="34" charset="0"/>
              </a:rPr>
              <a:t>  201</a:t>
            </a:r>
            <a:r>
              <a:rPr lang="ro-MD" sz="3600" b="1" i="1" dirty="0" smtClean="0">
                <a:latin typeface="Cambria" panose="02040503050406030204" pitchFamily="18" charset="0"/>
                <a:cs typeface="Arial" pitchFamily="34" charset="0"/>
              </a:rPr>
              <a:t>9</a:t>
            </a:r>
            <a:r>
              <a:rPr lang="en-US" sz="3600" b="1" i="1" dirty="0" smtClean="0">
                <a:latin typeface="Cambria" panose="02040503050406030204" pitchFamily="18" charset="0"/>
                <a:cs typeface="Arial" pitchFamily="34" charset="0"/>
              </a:rPr>
              <a:t>- </a:t>
            </a:r>
            <a:r>
              <a:rPr lang="ro-RO" sz="3600" b="1" i="1" dirty="0" smtClean="0">
                <a:latin typeface="Cambria" panose="02040503050406030204" pitchFamily="18" charset="0"/>
                <a:cs typeface="Arial" pitchFamily="34" charset="0"/>
              </a:rPr>
              <a:t>35594,0 mii   lei</a:t>
            </a:r>
            <a:endParaRPr lang="en-US" sz="3600" b="1" i="1" dirty="0" smtClean="0">
              <a:latin typeface="Cambria" panose="02040503050406030204" pitchFamily="18" charset="0"/>
              <a:cs typeface="Arial" pitchFamily="34" charset="0"/>
            </a:endParaRPr>
          </a:p>
          <a:p>
            <a:pPr algn="just">
              <a:buNone/>
            </a:pPr>
            <a:r>
              <a:rPr lang="en-US" sz="3600" b="1" i="1" dirty="0" err="1" smtClean="0">
                <a:latin typeface="Cambria" panose="02040503050406030204" pitchFamily="18" charset="0"/>
                <a:cs typeface="Arial" pitchFamily="34" charset="0"/>
              </a:rPr>
              <a:t>Estimat</a:t>
            </a:r>
            <a:r>
              <a:rPr lang="en-US" sz="3600" b="1" i="1" dirty="0" smtClean="0">
                <a:latin typeface="Cambria" panose="02040503050406030204" pitchFamily="18" charset="0"/>
                <a:cs typeface="Arial" pitchFamily="34" charset="0"/>
              </a:rPr>
              <a:t> 20</a:t>
            </a:r>
            <a:r>
              <a:rPr lang="ro-MD" sz="3600" b="1" i="1" dirty="0" smtClean="0">
                <a:latin typeface="Cambria" panose="02040503050406030204" pitchFamily="18" charset="0"/>
                <a:cs typeface="Arial" pitchFamily="34" charset="0"/>
              </a:rPr>
              <a:t>20</a:t>
            </a:r>
            <a:r>
              <a:rPr lang="en-US" sz="3600" b="1" i="1" dirty="0" smtClean="0">
                <a:latin typeface="Cambria" panose="02040503050406030204" pitchFamily="18" charset="0"/>
                <a:cs typeface="Arial" pitchFamily="34" charset="0"/>
              </a:rPr>
              <a:t>- </a:t>
            </a:r>
            <a:r>
              <a:rPr lang="ro-RO" sz="3600" b="1" i="1" dirty="0" smtClean="0">
                <a:latin typeface="Cambria" panose="02040503050406030204" pitchFamily="18" charset="0"/>
                <a:cs typeface="Arial" pitchFamily="34" charset="0"/>
              </a:rPr>
              <a:t>37373,7 mii   lei, </a:t>
            </a:r>
            <a:endParaRPr lang="en-US" sz="3600" b="1" i="1" dirty="0" smtClean="0">
              <a:latin typeface="Cambria" panose="02040503050406030204" pitchFamily="18" charset="0"/>
              <a:cs typeface="Arial" pitchFamily="34" charset="0"/>
            </a:endParaRPr>
          </a:p>
          <a:p>
            <a:pPr algn="just">
              <a:buNone/>
            </a:pPr>
            <a:r>
              <a:rPr lang="en-US" sz="3600" b="1" i="1" dirty="0" err="1" smtClean="0">
                <a:latin typeface="Cambria" panose="02040503050406030204" pitchFamily="18" charset="0"/>
                <a:cs typeface="Arial" pitchFamily="34" charset="0"/>
              </a:rPr>
              <a:t>Estimat</a:t>
            </a:r>
            <a:r>
              <a:rPr lang="en-US" sz="3600" b="1" i="1" dirty="0" smtClean="0">
                <a:latin typeface="Cambria" panose="02040503050406030204" pitchFamily="18" charset="0"/>
                <a:cs typeface="Arial" pitchFamily="34" charset="0"/>
              </a:rPr>
              <a:t> 20</a:t>
            </a:r>
            <a:r>
              <a:rPr lang="ro-RO" sz="3600" b="1" i="1" dirty="0" smtClean="0">
                <a:latin typeface="Cambria" panose="02040503050406030204" pitchFamily="18" charset="0"/>
                <a:cs typeface="Arial" pitchFamily="34" charset="0"/>
              </a:rPr>
              <a:t>21</a:t>
            </a:r>
            <a:r>
              <a:rPr lang="en-US" sz="3600" b="1" i="1" dirty="0" smtClean="0">
                <a:latin typeface="Cambria" panose="02040503050406030204" pitchFamily="18" charset="0"/>
                <a:cs typeface="Arial" pitchFamily="34" charset="0"/>
              </a:rPr>
              <a:t>-</a:t>
            </a:r>
            <a:r>
              <a:rPr lang="vi-VN" sz="3600" b="1" i="1" dirty="0" smtClean="0">
                <a:latin typeface="Cambria" panose="02040503050406030204" pitchFamily="18" charset="0"/>
                <a:cs typeface="Arial" pitchFamily="34" charset="0"/>
              </a:rPr>
              <a:t> </a:t>
            </a:r>
            <a:r>
              <a:rPr lang="ro-RO" sz="3600" b="1" i="1" dirty="0" smtClean="0">
                <a:latin typeface="Cambria" panose="02040503050406030204" pitchFamily="18" charset="0"/>
                <a:cs typeface="Arial" pitchFamily="34" charset="0"/>
              </a:rPr>
              <a:t>39242,4</a:t>
            </a:r>
            <a:r>
              <a:rPr lang="en-US" sz="3600" b="1" i="1" dirty="0" smtClean="0">
                <a:latin typeface="Cambria" panose="02040503050406030204" pitchFamily="18" charset="0"/>
                <a:cs typeface="Arial" pitchFamily="34" charset="0"/>
              </a:rPr>
              <a:t> </a:t>
            </a:r>
            <a:r>
              <a:rPr lang="ro-RO" sz="3600" b="1" i="1" dirty="0" smtClean="0">
                <a:latin typeface="Cambria" panose="02040503050406030204" pitchFamily="18" charset="0"/>
                <a:cs typeface="Arial" pitchFamily="34" charset="0"/>
              </a:rPr>
              <a:t>mii   lei</a:t>
            </a:r>
            <a:r>
              <a:rPr lang="en-US" sz="3600" b="1" i="1" dirty="0" smtClean="0">
                <a:latin typeface="Cambria" panose="02040503050406030204" pitchFamily="18" charset="0"/>
                <a:cs typeface="Arial" pitchFamily="34" charset="0"/>
              </a:rPr>
              <a:t>.</a:t>
            </a:r>
            <a:endParaRPr lang="ro-RO" sz="3600" i="1" dirty="0" smtClean="0">
              <a:latin typeface="Cambria" panose="02040503050406030204" pitchFamily="18" charset="0"/>
              <a:cs typeface="Arial" pitchFamily="34" charset="0"/>
            </a:endParaRPr>
          </a:p>
          <a:p>
            <a:pPr>
              <a:buNone/>
            </a:pPr>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9</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664</TotalTime>
  <Words>1301</Words>
  <Application>Microsoft Office PowerPoint</Application>
  <PresentationFormat>On-screen Show (4:3)</PresentationFormat>
  <Paragraphs>246</Paragraphs>
  <Slides>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Arial Unicode MS</vt:lpstr>
      <vt:lpstr>Calibri</vt:lpstr>
      <vt:lpstr>Cambria</vt:lpstr>
      <vt:lpstr>Times New Roman</vt:lpstr>
      <vt:lpstr>Wingdings</vt:lpstr>
      <vt:lpstr>Temă Office</vt:lpstr>
      <vt:lpstr> Proiect 2019, estimat 2020-2021 pe ramura “Protecţie socială” </vt:lpstr>
      <vt:lpstr>La estimarea transferurilor cu destinaţie specială pentru sectorul ”Protecție socială” s-a ţinut cont de: </vt:lpstr>
      <vt:lpstr>Tipurile de plăți și servicii sociale (TDS) la ramura “Protecţie socială” : </vt:lpstr>
      <vt:lpstr>I. Plăți sociale 1. Compensaţii pentru serviciile de transport </vt:lpstr>
      <vt:lpstr>Pentru beneficiarii municipiul Chișinău </vt:lpstr>
      <vt:lpstr>Pentru beneficiarii municipiul Bălți</vt:lpstr>
      <vt:lpstr>2. Indemnizaţiile pentru copii adoptaţi şi cei aflaţi sub tutelă/curatelă </vt:lpstr>
      <vt:lpstr>3. Indemnizaţii şi compensaţii pentru absolvenţii instituţiilor de învăţămînt superior şi postsecundar pedagogic</vt:lpstr>
      <vt:lpstr>  4. Compensarea diferenței de tarife la energia electrică și la gazele naturale </vt:lpstr>
      <vt:lpstr>5. Asigurarea prestațiilor sociale pentru copii plasați în serviciile sociale (bani de buzunar) </vt:lpstr>
      <vt:lpstr> II. Serviciile sociale finanțate prin TDS de la bugetul de stat către APL -II</vt:lpstr>
      <vt:lpstr> Fondul de susţinere a populaţiei  </vt:lpstr>
      <vt:lpstr> Pachetul minim de servicii sociale</vt:lpstr>
      <vt:lpstr>MULȚUMESC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Armasu Octavian</dc:creator>
  <cp:lastModifiedBy>Ion Iaconi</cp:lastModifiedBy>
  <cp:revision>125</cp:revision>
  <cp:lastPrinted>2018-09-18T05:28:39Z</cp:lastPrinted>
  <dcterms:created xsi:type="dcterms:W3CDTF">2016-03-01T10:58:13Z</dcterms:created>
  <dcterms:modified xsi:type="dcterms:W3CDTF">2018-09-18T05:54:06Z</dcterms:modified>
</cp:coreProperties>
</file>