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10"/>
  </p:notesMasterIdLst>
  <p:handoutMasterIdLst>
    <p:handoutMasterId r:id="rId11"/>
  </p:handoutMasterIdLst>
  <p:sldIdLst>
    <p:sldId id="275" r:id="rId2"/>
    <p:sldId id="466" r:id="rId3"/>
    <p:sldId id="470" r:id="rId4"/>
    <p:sldId id="472" r:id="rId5"/>
    <p:sldId id="446" r:id="rId6"/>
    <p:sldId id="465" r:id="rId7"/>
    <p:sldId id="469" r:id="rId8"/>
    <p:sldId id="473" r:id="rId9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3300"/>
    <a:srgbClr val="FF3399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349757-AF95-441B-98FB-A6BB1181180F}" type="doc">
      <dgm:prSet loTypeId="urn:microsoft.com/office/officeart/2005/8/layout/h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EF32C3-3F75-4B39-B6A1-9C5E20528822}">
      <dgm:prSet/>
      <dgm:spPr>
        <a:xfrm rot="16200000">
          <a:off x="3743912" y="676095"/>
          <a:ext cx="3407035" cy="2054843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o-RO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Deciziile autorităților reprezentative și deliberative a UAT, în partea ce ține de competențele proprii în domeniul impozitelor, taxelor și altor venituri locale</a:t>
          </a:r>
          <a:endParaRPr lang="en-US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1A0A198-B23B-4E52-A68E-7CAA45EC951D}" type="parTrans" cxnId="{5514410A-57D0-4A5A-9AB8-0E179C3337DD}">
      <dgm:prSet/>
      <dgm:spPr/>
      <dgm:t>
        <a:bodyPr/>
        <a:lstStyle/>
        <a:p>
          <a:endParaRPr lang="en-US"/>
        </a:p>
      </dgm:t>
    </dgm:pt>
    <dgm:pt modelId="{7AC9B286-7C68-41C2-9273-786B67B00569}" type="sibTrans" cxnId="{5514410A-57D0-4A5A-9AB8-0E179C3337DD}">
      <dgm:prSet/>
      <dgm:spPr/>
      <dgm:t>
        <a:bodyPr/>
        <a:lstStyle/>
        <a:p>
          <a:endParaRPr lang="en-US"/>
        </a:p>
      </dgm:t>
    </dgm:pt>
    <dgm:pt modelId="{F3C59738-139F-4389-8048-94E34FA410DD}">
      <dgm:prSet/>
      <dgm:spPr>
        <a:xfrm rot="16200000">
          <a:off x="1534955" y="676095"/>
          <a:ext cx="3407035" cy="2054843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o-RO" b="1" i="0" baseline="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Prevederile legislației fiscale în vigoare, </a:t>
          </a:r>
          <a:r>
            <a:rPr lang="ro-RO" b="1" i="0" baseline="0" dirty="0" err="1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ținînd</a:t>
          </a:r>
          <a:r>
            <a:rPr lang="ro-RO" b="1" i="0" baseline="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cont de prevederile Legii cu privire la modificarea și completarea unor acte legislative privind realizarea politicii fiscale și vamale pentru anul 2019</a:t>
          </a:r>
          <a:endParaRPr lang="en-US" b="1" i="0" baseline="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89B03B7-4531-451F-A791-68A290C4C258}" type="parTrans" cxnId="{6C5F5B0B-7EAE-46D0-9372-D490F627C5C8}">
      <dgm:prSet/>
      <dgm:spPr/>
      <dgm:t>
        <a:bodyPr/>
        <a:lstStyle/>
        <a:p>
          <a:endParaRPr lang="en-US"/>
        </a:p>
      </dgm:t>
    </dgm:pt>
    <dgm:pt modelId="{752A0060-EBCA-4A0F-8C49-0F26E5C3462A}" type="sibTrans" cxnId="{6C5F5B0B-7EAE-46D0-9372-D490F627C5C8}">
      <dgm:prSet/>
      <dgm:spPr/>
      <dgm:t>
        <a:bodyPr/>
        <a:lstStyle/>
        <a:p>
          <a:endParaRPr lang="en-US"/>
        </a:p>
      </dgm:t>
    </dgm:pt>
    <dgm:pt modelId="{F3487CE7-1D51-4450-A268-E5F690E574C9}">
      <dgm:prSet/>
      <dgm:spPr>
        <a:xfrm rot="16200000">
          <a:off x="5952869" y="676095"/>
          <a:ext cx="3407035" cy="2054843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o-RO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Analiza bazei fiscale pe fiecare UAT (recomandabil cel puțin 2-3 ani anteriori), separat pe tipuri de impozite, taxe și alte încasări la buget</a:t>
          </a:r>
          <a:endParaRPr lang="en-US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39E2A82-36D0-401B-8809-005442C11A5F}" type="sibTrans" cxnId="{73E27B03-3D9B-4B5E-93DC-969144A60EA9}">
      <dgm:prSet/>
      <dgm:spPr/>
      <dgm:t>
        <a:bodyPr/>
        <a:lstStyle/>
        <a:p>
          <a:endParaRPr lang="en-US"/>
        </a:p>
      </dgm:t>
    </dgm:pt>
    <dgm:pt modelId="{A12AD510-1391-4ED9-86D0-266F0B346093}" type="parTrans" cxnId="{73E27B03-3D9B-4B5E-93DC-969144A60EA9}">
      <dgm:prSet/>
      <dgm:spPr/>
      <dgm:t>
        <a:bodyPr/>
        <a:lstStyle/>
        <a:p>
          <a:endParaRPr lang="en-US"/>
        </a:p>
      </dgm:t>
    </dgm:pt>
    <dgm:pt modelId="{09CDF09F-4E2B-473B-A52B-91DCCB63B4D8}" type="pres">
      <dgm:prSet presAssocID="{6D349757-AF95-441B-98FB-A6BB118118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DD5142-E16E-4403-843A-EAF49D563152}" type="pres">
      <dgm:prSet presAssocID="{F3C59738-139F-4389-8048-94E34FA410DD}" presName="node" presStyleLbl="node1" presStyleIdx="0" presStyleCnt="3" custLinFactNeighborX="11432" custLinFactNeighborY="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B0FC6-CF4E-403C-B733-8B526799B8DC}" type="pres">
      <dgm:prSet presAssocID="{752A0060-EBCA-4A0F-8C49-0F26E5C3462A}" presName="sibTrans" presStyleCnt="0"/>
      <dgm:spPr/>
      <dgm:t>
        <a:bodyPr/>
        <a:lstStyle/>
        <a:p>
          <a:endParaRPr lang="ru-RU"/>
        </a:p>
      </dgm:t>
    </dgm:pt>
    <dgm:pt modelId="{AF4E221C-DC33-4B37-AA5F-DA51C8DA434A}" type="pres">
      <dgm:prSet presAssocID="{A9EF32C3-3F75-4B39-B6A1-9C5E205288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84099-3E39-456D-81B3-72A741AFBC20}" type="pres">
      <dgm:prSet presAssocID="{7AC9B286-7C68-41C2-9273-786B67B00569}" presName="sibTrans" presStyleCnt="0"/>
      <dgm:spPr/>
      <dgm:t>
        <a:bodyPr/>
        <a:lstStyle/>
        <a:p>
          <a:endParaRPr lang="ru-RU"/>
        </a:p>
      </dgm:t>
    </dgm:pt>
    <dgm:pt modelId="{1BF29634-1B2A-407A-8865-2FF1FAAEF3C2}" type="pres">
      <dgm:prSet presAssocID="{F3487CE7-1D51-4450-A268-E5F690E574C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B275CB-8D22-4B11-A0D0-424220188467}" type="presOf" srcId="{A9EF32C3-3F75-4B39-B6A1-9C5E20528822}" destId="{AF4E221C-DC33-4B37-AA5F-DA51C8DA434A}" srcOrd="0" destOrd="0" presId="urn:microsoft.com/office/officeart/2005/8/layout/hList6"/>
    <dgm:cxn modelId="{2445019E-5EC8-4633-9788-8332CFB5B83D}" type="presOf" srcId="{F3C59738-139F-4389-8048-94E34FA410DD}" destId="{A2DD5142-E16E-4403-843A-EAF49D563152}" srcOrd="0" destOrd="0" presId="urn:microsoft.com/office/officeart/2005/8/layout/hList6"/>
    <dgm:cxn modelId="{6C5F5B0B-7EAE-46D0-9372-D490F627C5C8}" srcId="{6D349757-AF95-441B-98FB-A6BB1181180F}" destId="{F3C59738-139F-4389-8048-94E34FA410DD}" srcOrd="0" destOrd="0" parTransId="{889B03B7-4531-451F-A791-68A290C4C258}" sibTransId="{752A0060-EBCA-4A0F-8C49-0F26E5C3462A}"/>
    <dgm:cxn modelId="{5514410A-57D0-4A5A-9AB8-0E179C3337DD}" srcId="{6D349757-AF95-441B-98FB-A6BB1181180F}" destId="{A9EF32C3-3F75-4B39-B6A1-9C5E20528822}" srcOrd="1" destOrd="0" parTransId="{F1A0A198-B23B-4E52-A68E-7CAA45EC951D}" sibTransId="{7AC9B286-7C68-41C2-9273-786B67B00569}"/>
    <dgm:cxn modelId="{73E27B03-3D9B-4B5E-93DC-969144A60EA9}" srcId="{6D349757-AF95-441B-98FB-A6BB1181180F}" destId="{F3487CE7-1D51-4450-A268-E5F690E574C9}" srcOrd="2" destOrd="0" parTransId="{A12AD510-1391-4ED9-86D0-266F0B346093}" sibTransId="{839E2A82-36D0-401B-8809-005442C11A5F}"/>
    <dgm:cxn modelId="{D4C162E3-AF1D-4EC0-99EA-52A0A335CFE4}" type="presOf" srcId="{6D349757-AF95-441B-98FB-A6BB1181180F}" destId="{09CDF09F-4E2B-473B-A52B-91DCCB63B4D8}" srcOrd="0" destOrd="0" presId="urn:microsoft.com/office/officeart/2005/8/layout/hList6"/>
    <dgm:cxn modelId="{82462214-1015-4373-8811-992EC113E98A}" type="presOf" srcId="{F3487CE7-1D51-4450-A268-E5F690E574C9}" destId="{1BF29634-1B2A-407A-8865-2FF1FAAEF3C2}" srcOrd="0" destOrd="0" presId="urn:microsoft.com/office/officeart/2005/8/layout/hList6"/>
    <dgm:cxn modelId="{245C9E8D-1485-4D50-9FEF-0F72FC586852}" type="presParOf" srcId="{09CDF09F-4E2B-473B-A52B-91DCCB63B4D8}" destId="{A2DD5142-E16E-4403-843A-EAF49D563152}" srcOrd="0" destOrd="0" presId="urn:microsoft.com/office/officeart/2005/8/layout/hList6"/>
    <dgm:cxn modelId="{1B816400-7AF6-4C43-A847-D2AF51E8C0A8}" type="presParOf" srcId="{09CDF09F-4E2B-473B-A52B-91DCCB63B4D8}" destId="{0F4B0FC6-CF4E-403C-B733-8B526799B8DC}" srcOrd="1" destOrd="0" presId="urn:microsoft.com/office/officeart/2005/8/layout/hList6"/>
    <dgm:cxn modelId="{CBCC4D31-074D-4D86-9C81-DF5E4B805ED7}" type="presParOf" srcId="{09CDF09F-4E2B-473B-A52B-91DCCB63B4D8}" destId="{AF4E221C-DC33-4B37-AA5F-DA51C8DA434A}" srcOrd="2" destOrd="0" presId="urn:microsoft.com/office/officeart/2005/8/layout/hList6"/>
    <dgm:cxn modelId="{D273E96E-9FAC-46B8-931A-1A5BDC7958D0}" type="presParOf" srcId="{09CDF09F-4E2B-473B-A52B-91DCCB63B4D8}" destId="{3A384099-3E39-456D-81B3-72A741AFBC20}" srcOrd="3" destOrd="0" presId="urn:microsoft.com/office/officeart/2005/8/layout/hList6"/>
    <dgm:cxn modelId="{F1C22B08-B49F-4B1B-9718-DE41F418910C}" type="presParOf" srcId="{09CDF09F-4E2B-473B-A52B-91DCCB63B4D8}" destId="{1BF29634-1B2A-407A-8865-2FF1FAAEF3C2}" srcOrd="4" destOrd="0" presId="urn:microsoft.com/office/officeart/2005/8/layout/hList6"/>
  </dgm:cxnLst>
  <dgm:bg>
    <a:pattFill prst="pct5">
      <a:fgClr>
        <a:schemeClr val="accent1"/>
      </a:fgClr>
      <a:bgClr>
        <a:schemeClr val="accent3">
          <a:lumMod val="40000"/>
          <a:lumOff val="60000"/>
        </a:schemeClr>
      </a:bgClr>
    </a:patt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D5142-E16E-4403-843A-EAF49D563152}">
      <dsp:nvSpPr>
        <dsp:cNvPr id="0" name=""/>
        <dsp:cNvSpPr/>
      </dsp:nvSpPr>
      <dsp:spPr>
        <a:xfrm rot="16200000">
          <a:off x="-1063463" y="1085937"/>
          <a:ext cx="4680520" cy="2508644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047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b="1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Prevederile legislației fiscale în vigoare, </a:t>
          </a:r>
          <a:r>
            <a:rPr lang="ro-RO" sz="1900" b="1" i="0" kern="1200" baseline="0" dirty="0" err="1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ținînd</a:t>
          </a:r>
          <a:r>
            <a:rPr lang="ro-RO" sz="1900" b="1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cont de prevederile Legii cu privire la modificarea și completarea unor acte legislative privind realizarea politicii fiscale și vamale pentru anul 2019</a:t>
          </a:r>
          <a:endParaRPr lang="en-US" sz="1900" b="1" i="0" kern="1200" baseline="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5400000">
        <a:off x="22475" y="936103"/>
        <a:ext cx="2508644" cy="2808312"/>
      </dsp:txXfrm>
    </dsp:sp>
    <dsp:sp modelId="{AF4E221C-DC33-4B37-AA5F-DA51C8DA434A}">
      <dsp:nvSpPr>
        <dsp:cNvPr id="0" name=""/>
        <dsp:cNvSpPr/>
      </dsp:nvSpPr>
      <dsp:spPr>
        <a:xfrm rot="16200000">
          <a:off x="1611819" y="1085937"/>
          <a:ext cx="4680520" cy="2508644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047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Deciziile autorităților reprezentative și deliberative a UAT, în partea ce ține de competențele proprii în domeniul impozitelor, taxelor și altor venituri locale</a:t>
          </a:r>
          <a:endParaRPr lang="en-US" sz="19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5400000">
        <a:off x="2697757" y="936103"/>
        <a:ext cx="2508644" cy="2808312"/>
      </dsp:txXfrm>
    </dsp:sp>
    <dsp:sp modelId="{1BF29634-1B2A-407A-8865-2FF1FAAEF3C2}">
      <dsp:nvSpPr>
        <dsp:cNvPr id="0" name=""/>
        <dsp:cNvSpPr/>
      </dsp:nvSpPr>
      <dsp:spPr>
        <a:xfrm rot="16200000">
          <a:off x="4308612" y="1085937"/>
          <a:ext cx="4680520" cy="2508644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047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Analiza bazei fiscale pe fiecare UAT (recomandabil cel puțin 2-3 ani anteriori), separat pe tipuri de impozite, taxe și alte încasări la buget</a:t>
          </a:r>
          <a:endParaRPr lang="en-US" sz="19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5400000">
        <a:off x="5394550" y="936103"/>
        <a:ext cx="2508644" cy="2808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689993"/>
            <a:ext cx="5437187" cy="444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rgbClr val="FFFF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dirty="0" smtClean="0"/>
              <a:t>  </a:t>
            </a: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Particularitățile privind elaborarea 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către autoritățile publice locale a proiectelor bugetelor locale pe anul 2019 și a estimărilor pe anii 2020-2021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(la partea de venituri)</a:t>
            </a:r>
            <a:endParaRPr lang="ro-RO" altLang="en-US" sz="2000" b="1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18  septembrie 2018</a:t>
            </a:r>
            <a:endParaRPr lang="ro-RO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b="1" dirty="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 estimarea veniturilor bugetelor locale, APL se vor conduce de: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4312" y="1500174"/>
            <a:ext cx="8715406" cy="49292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o-RO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Prognoza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principalilor indicatori macroeconomici pe termen mediu; </a:t>
            </a:r>
            <a:endParaRPr lang="ro-R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Obiectivele politicii în domeniul veniturilor pe termen mediu și particularitățile specifice  de estimare a unor venituri și a surselor de finanțare.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15284-47F1-4CAF-9FCA-78DBC1ADF1B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880273"/>
          </a:xfrm>
        </p:spPr>
        <p:txBody>
          <a:bodyPr/>
          <a:lstStyle/>
          <a:p>
            <a:pPr marL="0" indent="0">
              <a:buNone/>
            </a:pP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Prognoza veniturilor bugetelor locale pe anii 2019–2021 se va efectua reieșind 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din: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3"/>
          <p:cNvGraphicFramePr/>
          <p:nvPr>
            <p:extLst>
              <p:ext uri="{D42A27DB-BD31-4B8C-83A1-F6EECF244321}">
                <p14:modId xmlns:p14="http://schemas.microsoft.com/office/powerpoint/2010/main" val="2830132703"/>
              </p:ext>
            </p:extLst>
          </p:nvPr>
        </p:nvGraphicFramePr>
        <p:xfrm>
          <a:off x="457200" y="1340768"/>
          <a:ext cx="7904159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Obiectivele politicii fiscale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endParaRPr lang="ro-RO" dirty="0" smtClean="0"/>
          </a:p>
          <a:p>
            <a:pPr marL="0" indent="0" algn="ctr">
              <a:buNone/>
            </a:pP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Legea nr.178 din 26 iulie 2018 cu privire la modificarea și completarea unor acte legislative (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Monitorul Oficial al Republicii Moldova, nr.309-320,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art.496)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46049-DDAA-4A73-81C2-197F5897679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404664"/>
            <a:ext cx="8258203" cy="5953294"/>
          </a:xfr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ote și 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scutiri personale anuale </a:t>
            </a:r>
            <a:endParaRPr lang="ro-RO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stabilite 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 anii 2018-2021: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706339"/>
              </p:ext>
            </p:extLst>
          </p:nvPr>
        </p:nvGraphicFramePr>
        <p:xfrm>
          <a:off x="899592" y="1412775"/>
          <a:ext cx="7416824" cy="494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Документ" r:id="rId3" imgW="5938880" imgH="4130579" progId="Word.Document.12">
                  <p:embed/>
                </p:oleObj>
              </mc:Choice>
              <mc:Fallback>
                <p:oleObj name="Документ" r:id="rId3" imgW="5938880" imgH="41305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592" y="1412775"/>
                        <a:ext cx="7416824" cy="494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4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5"/>
          </a:lnRef>
          <a:fillRef idx="1002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Veniturile proprii ale UAT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358246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o-RO" dirty="0" smtClean="0"/>
          </a:p>
          <a:p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Începînd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1 ianuarie 2019 va fi anulată posibilitatea desfășurării de către persoanele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fizice-cetățeni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activității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domeniul comerțului cu amănuntul în baza patentei de întreprinzător.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None/>
            </a:pPr>
            <a:endParaRPr lang="ro-RO" alt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4AC19-61EB-4F47-8921-A4F8618B4C5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 venituri prevăzute de legislație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 vor fi efectuate estimări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pentru anii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2019-2021 la : </a:t>
            </a:r>
          </a:p>
          <a:p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Codul ECO 142212 și ECO 142213 (Legea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31 din 16 martie 2018 pentru modificarea și completarea unor acte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legislative);</a:t>
            </a:r>
          </a:p>
          <a:p>
            <a:pPr algn="just"/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Codul ECO 143220 pentru anii 2019-2021(Legea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178 din 26 iulie 2018 cu privire la modificarea unor acte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legislative).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8D0AA-F44A-4836-B3D1-88CD981E516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Mulțumesc pentru atenție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1085D-042A-4EB5-9D14-6022551DA20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6513</TotalTime>
  <Words>310</Words>
  <Application>Microsoft Office PowerPoint</Application>
  <PresentationFormat>Экран (4:3)</PresentationFormat>
  <Paragraphs>49</Paragraphs>
  <Slides>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Comic Sans MS</vt:lpstr>
      <vt:lpstr>Tahoma</vt:lpstr>
      <vt:lpstr>Times New Roman</vt:lpstr>
      <vt:lpstr>Тема Office</vt:lpstr>
      <vt:lpstr>Документ</vt:lpstr>
      <vt:lpstr>Презентация PowerPoint</vt:lpstr>
      <vt:lpstr>La estimarea veniturilor bugetelor locale, APL se vor conduce de:</vt:lpstr>
      <vt:lpstr>Презентация PowerPoint</vt:lpstr>
      <vt:lpstr>Obiectivele politicii fiscale</vt:lpstr>
      <vt:lpstr>Презентация PowerPoint</vt:lpstr>
      <vt:lpstr>Veniturile proprii ale UAT</vt:lpstr>
      <vt:lpstr>Alte venituri prevăzute de legislație</vt:lpstr>
      <vt:lpstr>Mulțumesc pentru atenție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Bitco Ina</cp:lastModifiedBy>
  <cp:revision>753</cp:revision>
  <cp:lastPrinted>2018-09-13T12:01:22Z</cp:lastPrinted>
  <dcterms:created xsi:type="dcterms:W3CDTF">2006-03-19T15:54:55Z</dcterms:created>
  <dcterms:modified xsi:type="dcterms:W3CDTF">2018-09-14T12:20:13Z</dcterms:modified>
</cp:coreProperties>
</file>