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7"/>
  </p:notesMasterIdLst>
  <p:sldIdLst>
    <p:sldId id="256" r:id="rId2"/>
    <p:sldId id="309" r:id="rId3"/>
    <p:sldId id="310" r:id="rId4"/>
    <p:sldId id="312" r:id="rId5"/>
    <p:sldId id="313" r:id="rId6"/>
  </p:sldIdLst>
  <p:sldSz cx="9906000" cy="6858000" type="A4"/>
  <p:notesSz cx="6799263" cy="98758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ristina purice" initials="cp" lastIdx="1" clrIdx="0">
    <p:extLst>
      <p:ext uri="{19B8F6BF-5375-455C-9EA6-DF929625EA0E}">
        <p15:presenceInfo xmlns:p15="http://schemas.microsoft.com/office/powerpoint/2012/main" userId="8a032dbb7c47b08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C4B"/>
    <a:srgbClr val="983A10"/>
    <a:srgbClr val="D1A415"/>
    <a:srgbClr val="D08934"/>
    <a:srgbClr val="B2AB9C"/>
    <a:srgbClr val="99907B"/>
    <a:srgbClr val="E8B618"/>
    <a:srgbClr val="E1B823"/>
    <a:srgbClr val="F66F00"/>
    <a:srgbClr val="7B6C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27102A9-8310-4765-A935-A1911B00CA55}" styleName="Светлый стиль 1 — акцент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5" d="100"/>
          <a:sy n="115" d="100"/>
        </p:scale>
        <p:origin x="43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38"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46347" cy="495507"/>
          </a:xfrm>
          <a:prstGeom prst="rect">
            <a:avLst/>
          </a:prstGeom>
        </p:spPr>
        <p:txBody>
          <a:bodyPr vert="horz" lIns="91038" tIns="45519" rIns="91038" bIns="45519" rtlCol="0"/>
          <a:lstStyle>
            <a:lvl1pPr algn="l">
              <a:defRPr sz="1200"/>
            </a:lvl1pPr>
          </a:lstStyle>
          <a:p>
            <a:endParaRPr lang="ru-RU"/>
          </a:p>
        </p:txBody>
      </p:sp>
      <p:sp>
        <p:nvSpPr>
          <p:cNvPr id="3" name="Дата 2"/>
          <p:cNvSpPr>
            <a:spLocks noGrp="1"/>
          </p:cNvSpPr>
          <p:nvPr>
            <p:ph type="dt" idx="1"/>
          </p:nvPr>
        </p:nvSpPr>
        <p:spPr>
          <a:xfrm>
            <a:off x="3851343" y="1"/>
            <a:ext cx="2946347" cy="495507"/>
          </a:xfrm>
          <a:prstGeom prst="rect">
            <a:avLst/>
          </a:prstGeom>
        </p:spPr>
        <p:txBody>
          <a:bodyPr vert="horz" lIns="91038" tIns="45519" rIns="91038" bIns="45519" rtlCol="0"/>
          <a:lstStyle>
            <a:lvl1pPr algn="r">
              <a:defRPr sz="1200"/>
            </a:lvl1pPr>
          </a:lstStyle>
          <a:p>
            <a:fld id="{0D92125E-E628-4F34-AAFB-1F150200A8D8}" type="datetimeFigureOut">
              <a:rPr lang="ru-RU" smtClean="0"/>
              <a:t>18.09.2018</a:t>
            </a:fld>
            <a:endParaRPr lang="ru-RU"/>
          </a:p>
        </p:txBody>
      </p:sp>
      <p:sp>
        <p:nvSpPr>
          <p:cNvPr id="4" name="Образ слайда 3"/>
          <p:cNvSpPr>
            <a:spLocks noGrp="1" noRot="1" noChangeAspect="1"/>
          </p:cNvSpPr>
          <p:nvPr>
            <p:ph type="sldImg" idx="2"/>
          </p:nvPr>
        </p:nvSpPr>
        <p:spPr>
          <a:xfrm>
            <a:off x="993775" y="1235075"/>
            <a:ext cx="4811713" cy="3332163"/>
          </a:xfrm>
          <a:prstGeom prst="rect">
            <a:avLst/>
          </a:prstGeom>
          <a:noFill/>
          <a:ln w="12700">
            <a:solidFill>
              <a:prstClr val="black"/>
            </a:solidFill>
          </a:ln>
        </p:spPr>
        <p:txBody>
          <a:bodyPr vert="horz" lIns="91038" tIns="45519" rIns="91038" bIns="45519" rtlCol="0" anchor="ctr"/>
          <a:lstStyle/>
          <a:p>
            <a:endParaRPr lang="ru-RU"/>
          </a:p>
        </p:txBody>
      </p:sp>
      <p:sp>
        <p:nvSpPr>
          <p:cNvPr id="5" name="Заметки 4"/>
          <p:cNvSpPr>
            <a:spLocks noGrp="1"/>
          </p:cNvSpPr>
          <p:nvPr>
            <p:ph type="body" sz="quarter" idx="3"/>
          </p:nvPr>
        </p:nvSpPr>
        <p:spPr>
          <a:xfrm>
            <a:off x="679927" y="4752747"/>
            <a:ext cx="5439410" cy="3888611"/>
          </a:xfrm>
          <a:prstGeom prst="rect">
            <a:avLst/>
          </a:prstGeom>
        </p:spPr>
        <p:txBody>
          <a:bodyPr vert="horz" lIns="91038" tIns="45519" rIns="91038" bIns="45519"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2" y="9380333"/>
            <a:ext cx="2946347" cy="495506"/>
          </a:xfrm>
          <a:prstGeom prst="rect">
            <a:avLst/>
          </a:prstGeom>
        </p:spPr>
        <p:txBody>
          <a:bodyPr vert="horz" lIns="91038" tIns="45519" rIns="91038" bIns="45519" rtlCol="0" anchor="b"/>
          <a:lstStyle>
            <a:lvl1pPr algn="l">
              <a:defRPr sz="1200"/>
            </a:lvl1pPr>
          </a:lstStyle>
          <a:p>
            <a:endParaRPr lang="ru-RU"/>
          </a:p>
        </p:txBody>
      </p:sp>
      <p:sp>
        <p:nvSpPr>
          <p:cNvPr id="7" name="Номер слайда 6"/>
          <p:cNvSpPr>
            <a:spLocks noGrp="1"/>
          </p:cNvSpPr>
          <p:nvPr>
            <p:ph type="sldNum" sz="quarter" idx="5"/>
          </p:nvPr>
        </p:nvSpPr>
        <p:spPr>
          <a:xfrm>
            <a:off x="3851343" y="9380333"/>
            <a:ext cx="2946347" cy="495506"/>
          </a:xfrm>
          <a:prstGeom prst="rect">
            <a:avLst/>
          </a:prstGeom>
        </p:spPr>
        <p:txBody>
          <a:bodyPr vert="horz" lIns="91038" tIns="45519" rIns="91038" bIns="45519" rtlCol="0" anchor="b"/>
          <a:lstStyle>
            <a:lvl1pPr algn="r">
              <a:defRPr sz="1200"/>
            </a:lvl1pPr>
          </a:lstStyle>
          <a:p>
            <a:fld id="{8D5D1ED6-77AD-48C7-92AE-98A4A4E11380}" type="slidenum">
              <a:rPr lang="ru-RU" smtClean="0"/>
              <a:t>‹#›</a:t>
            </a:fld>
            <a:endParaRPr lang="ru-RU"/>
          </a:p>
        </p:txBody>
      </p:sp>
    </p:spTree>
    <p:extLst>
      <p:ext uri="{BB962C8B-B14F-4D97-AF65-F5344CB8AC3E}">
        <p14:creationId xmlns:p14="http://schemas.microsoft.com/office/powerpoint/2010/main" val="2214852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185EE-A490-48CC-9FA4-1D91DBA25D49}"/>
              </a:ext>
            </a:extLst>
          </p:cNvPr>
          <p:cNvSpPr>
            <a:spLocks noGrp="1"/>
          </p:cNvSpPr>
          <p:nvPr>
            <p:ph type="ctrTitle"/>
          </p:nvPr>
        </p:nvSpPr>
        <p:spPr>
          <a:xfrm>
            <a:off x="1238250" y="1122363"/>
            <a:ext cx="7429500" cy="2387600"/>
          </a:xfrm>
        </p:spPr>
        <p:txBody>
          <a:bodyPr anchor="b"/>
          <a:lstStyle>
            <a:lvl1pPr algn="ctr">
              <a:defRPr sz="4875"/>
            </a:lvl1pPr>
          </a:lstStyle>
          <a:p>
            <a:r>
              <a:rPr lang="en-US"/>
              <a:t>Click to edit Master title style</a:t>
            </a:r>
          </a:p>
        </p:txBody>
      </p:sp>
      <p:sp>
        <p:nvSpPr>
          <p:cNvPr id="3" name="Subtitle 2">
            <a:extLst>
              <a:ext uri="{FF2B5EF4-FFF2-40B4-BE49-F238E27FC236}">
                <a16:creationId xmlns:a16="http://schemas.microsoft.com/office/drawing/2014/main" id="{46D90698-7CE5-4AD0-96A2-575E01937801}"/>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edit Master subtitle style</a:t>
            </a:r>
          </a:p>
        </p:txBody>
      </p:sp>
      <p:sp>
        <p:nvSpPr>
          <p:cNvPr id="4" name="Date Placeholder 3">
            <a:extLst>
              <a:ext uri="{FF2B5EF4-FFF2-40B4-BE49-F238E27FC236}">
                <a16:creationId xmlns:a16="http://schemas.microsoft.com/office/drawing/2014/main" id="{9A521804-9C5A-4628-911E-BF150590D6F3}"/>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5" name="Footer Placeholder 4">
            <a:extLst>
              <a:ext uri="{FF2B5EF4-FFF2-40B4-BE49-F238E27FC236}">
                <a16:creationId xmlns:a16="http://schemas.microsoft.com/office/drawing/2014/main" id="{88E29C20-905F-40B3-934D-50D283957038}"/>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04926C91-2C67-487F-95AE-4E3545C4E961}"/>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4203041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CDB10-7154-450B-8283-FE557F1A76B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D6510C-C33B-4215-A88F-C59DCBAB68A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8F863C-3503-49A0-9C22-F9FFAE8FCD9D}"/>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5" name="Footer Placeholder 4">
            <a:extLst>
              <a:ext uri="{FF2B5EF4-FFF2-40B4-BE49-F238E27FC236}">
                <a16:creationId xmlns:a16="http://schemas.microsoft.com/office/drawing/2014/main" id="{19161E4F-CC80-4C4A-96FA-4C9B99592319}"/>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1BE75A9F-FCDB-4FAC-8478-F9BF41DE4B3E}"/>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3845221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C1C581-3B59-4FD8-9733-82CCF4C92061}"/>
              </a:ext>
            </a:extLst>
          </p:cNvPr>
          <p:cNvSpPr>
            <a:spLocks noGrp="1"/>
          </p:cNvSpPr>
          <p:nvPr>
            <p:ph type="title" orient="vert"/>
          </p:nvPr>
        </p:nvSpPr>
        <p:spPr>
          <a:xfrm>
            <a:off x="7088981" y="365125"/>
            <a:ext cx="2135981"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A39A24-10AF-4966-A8F7-8D5028A7DC2A}"/>
              </a:ext>
            </a:extLst>
          </p:cNvPr>
          <p:cNvSpPr>
            <a:spLocks noGrp="1"/>
          </p:cNvSpPr>
          <p:nvPr>
            <p:ph type="body" orient="vert" idx="1"/>
          </p:nvPr>
        </p:nvSpPr>
        <p:spPr>
          <a:xfrm>
            <a:off x="681037"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961E6E-1DE8-4067-9908-BD9ECCA2300A}"/>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5" name="Footer Placeholder 4">
            <a:extLst>
              <a:ext uri="{FF2B5EF4-FFF2-40B4-BE49-F238E27FC236}">
                <a16:creationId xmlns:a16="http://schemas.microsoft.com/office/drawing/2014/main" id="{15640061-8B04-4E05-906F-B0AE8127A167}"/>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62C627FF-6A69-4959-877C-0ED481752788}"/>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2333256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4C461-8AD3-4C7A-ABA4-2081C504DA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A2D83F-2201-41A4-B477-F61D08BBA0B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ADA116-BC3D-441F-BA03-6DFA32A09BD7}"/>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5" name="Footer Placeholder 4">
            <a:extLst>
              <a:ext uri="{FF2B5EF4-FFF2-40B4-BE49-F238E27FC236}">
                <a16:creationId xmlns:a16="http://schemas.microsoft.com/office/drawing/2014/main" id="{55E92AA4-F4F8-4A9E-A7AC-7E8426178AA8}"/>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ABE98641-8E46-4D9E-9351-30B05C866367}"/>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2591005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2E848-E856-4462-8482-ABC3CC12121F}"/>
              </a:ext>
            </a:extLst>
          </p:cNvPr>
          <p:cNvSpPr>
            <a:spLocks noGrp="1"/>
          </p:cNvSpPr>
          <p:nvPr>
            <p:ph type="title"/>
          </p:nvPr>
        </p:nvSpPr>
        <p:spPr>
          <a:xfrm>
            <a:off x="675878" y="1709739"/>
            <a:ext cx="8543925" cy="2852737"/>
          </a:xfrm>
        </p:spPr>
        <p:txBody>
          <a:bodyPr anchor="b"/>
          <a:lstStyle>
            <a:lvl1pPr>
              <a:defRPr sz="4875"/>
            </a:lvl1pPr>
          </a:lstStyle>
          <a:p>
            <a:r>
              <a:rPr lang="en-US"/>
              <a:t>Click to edit Master title style</a:t>
            </a:r>
          </a:p>
        </p:txBody>
      </p:sp>
      <p:sp>
        <p:nvSpPr>
          <p:cNvPr id="3" name="Text Placeholder 2">
            <a:extLst>
              <a:ext uri="{FF2B5EF4-FFF2-40B4-BE49-F238E27FC236}">
                <a16:creationId xmlns:a16="http://schemas.microsoft.com/office/drawing/2014/main" id="{6402362A-2A96-4DE6-A2E3-E3D3C12770B9}"/>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8BEDC8C-712C-4F29-83AA-F54FE0603D50}"/>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5" name="Footer Placeholder 4">
            <a:extLst>
              <a:ext uri="{FF2B5EF4-FFF2-40B4-BE49-F238E27FC236}">
                <a16:creationId xmlns:a16="http://schemas.microsoft.com/office/drawing/2014/main" id="{3D360EBF-9731-42D3-9CD3-9D87DB615BAF}"/>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BB0D9294-D3F9-47C2-8EDD-B03A35841373}"/>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3129838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7D906-3839-4C4F-8033-ECB9E69881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DF14FE-04D2-4EC0-A859-25047BEE0396}"/>
              </a:ext>
            </a:extLst>
          </p:cNvPr>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00FC34-3592-4517-A040-9CA9284AA03F}"/>
              </a:ext>
            </a:extLst>
          </p:cNvPr>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97033C9-D27E-4BF3-8F03-BB7C90D23A53}"/>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6" name="Footer Placeholder 5">
            <a:extLst>
              <a:ext uri="{FF2B5EF4-FFF2-40B4-BE49-F238E27FC236}">
                <a16:creationId xmlns:a16="http://schemas.microsoft.com/office/drawing/2014/main" id="{B11F5255-F7BC-49A3-AB37-A354F0884CAA}"/>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6D9267EB-324E-45F2-9F65-E8647A2E6A81}"/>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1908328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A319-16C6-4DBA-8BDA-ED68D32F9C3A}"/>
              </a:ext>
            </a:extLst>
          </p:cNvPr>
          <p:cNvSpPr>
            <a:spLocks noGrp="1"/>
          </p:cNvSpPr>
          <p:nvPr>
            <p:ph type="title"/>
          </p:nvPr>
        </p:nvSpPr>
        <p:spPr>
          <a:xfrm>
            <a:off x="682328" y="365126"/>
            <a:ext cx="8543925"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D1B6F3-91E3-4EDA-B0E9-071188EDE7EC}"/>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4" name="Content Placeholder 3">
            <a:extLst>
              <a:ext uri="{FF2B5EF4-FFF2-40B4-BE49-F238E27FC236}">
                <a16:creationId xmlns:a16="http://schemas.microsoft.com/office/drawing/2014/main" id="{D1C20C0C-4457-4F31-8233-E162CB6506BE}"/>
              </a:ext>
            </a:extLst>
          </p:cNvPr>
          <p:cNvSpPr>
            <a:spLocks noGrp="1"/>
          </p:cNvSpPr>
          <p:nvPr>
            <p:ph sz="half" idx="2"/>
          </p:nvPr>
        </p:nvSpPr>
        <p:spPr>
          <a:xfrm>
            <a:off x="682328"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8AABDA8-3AA4-4651-92B9-DC9DB69B0202}"/>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6" name="Content Placeholder 5">
            <a:extLst>
              <a:ext uri="{FF2B5EF4-FFF2-40B4-BE49-F238E27FC236}">
                <a16:creationId xmlns:a16="http://schemas.microsoft.com/office/drawing/2014/main" id="{E88941A9-E877-43EC-86B0-D17F9F452C02}"/>
              </a:ext>
            </a:extLst>
          </p:cNvPr>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84CDBA4-0064-4088-8B25-9B2920A85280}"/>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8" name="Footer Placeholder 7">
            <a:extLst>
              <a:ext uri="{FF2B5EF4-FFF2-40B4-BE49-F238E27FC236}">
                <a16:creationId xmlns:a16="http://schemas.microsoft.com/office/drawing/2014/main" id="{1C9F00CD-D936-4D54-A199-6A3782791A67}"/>
              </a:ext>
            </a:extLst>
          </p:cNvPr>
          <p:cNvSpPr>
            <a:spLocks noGrp="1"/>
          </p:cNvSpPr>
          <p:nvPr>
            <p:ph type="ftr" sz="quarter" idx="11"/>
          </p:nvPr>
        </p:nvSpPr>
        <p:spPr/>
        <p:txBody>
          <a:bodyPr/>
          <a:lstStyle/>
          <a:p>
            <a:endParaRPr lang="ru-RU"/>
          </a:p>
        </p:txBody>
      </p:sp>
      <p:sp>
        <p:nvSpPr>
          <p:cNvPr id="9" name="Slide Number Placeholder 8">
            <a:extLst>
              <a:ext uri="{FF2B5EF4-FFF2-40B4-BE49-F238E27FC236}">
                <a16:creationId xmlns:a16="http://schemas.microsoft.com/office/drawing/2014/main" id="{2C5B9466-818F-435A-983A-CB97F0B7EEE7}"/>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1283451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33F26-DBCF-4613-B3E4-F0C1DD1B72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EC79AA5-C485-4100-8465-AF1C3BF037A0}"/>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4" name="Footer Placeholder 3">
            <a:extLst>
              <a:ext uri="{FF2B5EF4-FFF2-40B4-BE49-F238E27FC236}">
                <a16:creationId xmlns:a16="http://schemas.microsoft.com/office/drawing/2014/main" id="{7CBA1678-FC2C-45B1-A2A8-EDD0B4D3344E}"/>
              </a:ext>
            </a:extLst>
          </p:cNvPr>
          <p:cNvSpPr>
            <a:spLocks noGrp="1"/>
          </p:cNvSpPr>
          <p:nvPr>
            <p:ph type="ftr" sz="quarter" idx="11"/>
          </p:nvPr>
        </p:nvSpPr>
        <p:spPr/>
        <p:txBody>
          <a:bodyPr/>
          <a:lstStyle/>
          <a:p>
            <a:endParaRPr lang="ru-RU"/>
          </a:p>
        </p:txBody>
      </p:sp>
      <p:sp>
        <p:nvSpPr>
          <p:cNvPr id="5" name="Slide Number Placeholder 4">
            <a:extLst>
              <a:ext uri="{FF2B5EF4-FFF2-40B4-BE49-F238E27FC236}">
                <a16:creationId xmlns:a16="http://schemas.microsoft.com/office/drawing/2014/main" id="{BE5C6086-DA41-4B65-A665-FF278CF8D2CB}"/>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506955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118E1D-8BA5-4F5B-B9F9-C4450D5433B6}"/>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3" name="Footer Placeholder 2">
            <a:extLst>
              <a:ext uri="{FF2B5EF4-FFF2-40B4-BE49-F238E27FC236}">
                <a16:creationId xmlns:a16="http://schemas.microsoft.com/office/drawing/2014/main" id="{1BFD6827-FD17-486C-A1DD-D9C7F8130AC5}"/>
              </a:ext>
            </a:extLst>
          </p:cNvPr>
          <p:cNvSpPr>
            <a:spLocks noGrp="1"/>
          </p:cNvSpPr>
          <p:nvPr>
            <p:ph type="ftr" sz="quarter" idx="11"/>
          </p:nvPr>
        </p:nvSpPr>
        <p:spPr/>
        <p:txBody>
          <a:bodyPr/>
          <a:lstStyle/>
          <a:p>
            <a:endParaRPr lang="ru-RU"/>
          </a:p>
        </p:txBody>
      </p:sp>
      <p:sp>
        <p:nvSpPr>
          <p:cNvPr id="4" name="Slide Number Placeholder 3">
            <a:extLst>
              <a:ext uri="{FF2B5EF4-FFF2-40B4-BE49-F238E27FC236}">
                <a16:creationId xmlns:a16="http://schemas.microsoft.com/office/drawing/2014/main" id="{68F3AAA1-6608-4A5A-A462-BCEAC080E1D4}"/>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1936239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D719E-08F5-44DA-995D-7863C2E3DA9B}"/>
              </a:ext>
            </a:extLst>
          </p:cNvPr>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Content Placeholder 2">
            <a:extLst>
              <a:ext uri="{FF2B5EF4-FFF2-40B4-BE49-F238E27FC236}">
                <a16:creationId xmlns:a16="http://schemas.microsoft.com/office/drawing/2014/main" id="{0C0C2B45-F0B9-4425-A6EE-8B96207CA5B5}"/>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1896F1-C596-48FB-A3C9-8BEC11A2223B}"/>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a:extLst>
              <a:ext uri="{FF2B5EF4-FFF2-40B4-BE49-F238E27FC236}">
                <a16:creationId xmlns:a16="http://schemas.microsoft.com/office/drawing/2014/main" id="{849DB193-5155-4550-94B4-64D7C0CDF193}"/>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6" name="Footer Placeholder 5">
            <a:extLst>
              <a:ext uri="{FF2B5EF4-FFF2-40B4-BE49-F238E27FC236}">
                <a16:creationId xmlns:a16="http://schemas.microsoft.com/office/drawing/2014/main" id="{C5EE71E8-8EE7-4FED-89AA-EE17CB8EA41D}"/>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7EAD2503-D082-48D7-A116-C9FF05455028}"/>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2017404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EB39B-4919-4413-BA0B-EBA1E129209B}"/>
              </a:ext>
            </a:extLst>
          </p:cNvPr>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Picture Placeholder 2">
            <a:extLst>
              <a:ext uri="{FF2B5EF4-FFF2-40B4-BE49-F238E27FC236}">
                <a16:creationId xmlns:a16="http://schemas.microsoft.com/office/drawing/2014/main" id="{8EB6864C-A21D-4DDD-A2DB-500089104FF6}"/>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a:extLst>
              <a:ext uri="{FF2B5EF4-FFF2-40B4-BE49-F238E27FC236}">
                <a16:creationId xmlns:a16="http://schemas.microsoft.com/office/drawing/2014/main" id="{C251F82D-CB5D-4D18-AA0A-B0E2C1CE9B1D}"/>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a:extLst>
              <a:ext uri="{FF2B5EF4-FFF2-40B4-BE49-F238E27FC236}">
                <a16:creationId xmlns:a16="http://schemas.microsoft.com/office/drawing/2014/main" id="{7CF3FFA7-29BB-4DEC-BE3A-F324857D11DF}"/>
              </a:ext>
            </a:extLst>
          </p:cNvPr>
          <p:cNvSpPr>
            <a:spLocks noGrp="1"/>
          </p:cNvSpPr>
          <p:nvPr>
            <p:ph type="dt" sz="half" idx="10"/>
          </p:nvPr>
        </p:nvSpPr>
        <p:spPr/>
        <p:txBody>
          <a:bodyPr/>
          <a:lstStyle/>
          <a:p>
            <a:fld id="{22D0A2C3-04D1-49E3-9B6A-C04AD06CE7C4}" type="datetimeFigureOut">
              <a:rPr lang="ru-RU" smtClean="0"/>
              <a:t>18.09.2018</a:t>
            </a:fld>
            <a:endParaRPr lang="ru-RU"/>
          </a:p>
        </p:txBody>
      </p:sp>
      <p:sp>
        <p:nvSpPr>
          <p:cNvPr id="6" name="Footer Placeholder 5">
            <a:extLst>
              <a:ext uri="{FF2B5EF4-FFF2-40B4-BE49-F238E27FC236}">
                <a16:creationId xmlns:a16="http://schemas.microsoft.com/office/drawing/2014/main" id="{86C348B9-9F81-46EC-863C-7B8ABF5316AB}"/>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2C511BEB-79FA-45AE-BA72-14C49B7A95AF}"/>
              </a:ext>
            </a:extLst>
          </p:cNvPr>
          <p:cNvSpPr>
            <a:spLocks noGrp="1"/>
          </p:cNvSpPr>
          <p:nvPr>
            <p:ph type="sldNum" sz="quarter" idx="12"/>
          </p:nvPr>
        </p:nvSpPr>
        <p:spPr/>
        <p:txBody>
          <a:bodyPr/>
          <a:lstStyle/>
          <a:p>
            <a:fld id="{735DDC22-FC9F-4A44-9AF4-26CFA7B11465}" type="slidenum">
              <a:rPr lang="ru-RU" smtClean="0"/>
              <a:t>‹#›</a:t>
            </a:fld>
            <a:endParaRPr lang="ru-RU"/>
          </a:p>
        </p:txBody>
      </p:sp>
    </p:spTree>
    <p:extLst>
      <p:ext uri="{BB962C8B-B14F-4D97-AF65-F5344CB8AC3E}">
        <p14:creationId xmlns:p14="http://schemas.microsoft.com/office/powerpoint/2010/main" val="2038571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D189FA-A4A1-4E69-982B-67BD6ADD7B3B}"/>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A980004-E1CE-4170-8793-4A2A2AC033DA}"/>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1A3FEA-7E6C-4ACF-952D-2E5C7C23CE75}"/>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B61BEF0D-F0BB-DE4B-95CE-6DB70DBA9567}" type="datetimeFigureOut">
              <a:rPr lang="en-US" smtClean="0"/>
              <a:pPr/>
              <a:t>9/18/2018</a:t>
            </a:fld>
            <a:endParaRPr lang="en-US" dirty="0"/>
          </a:p>
        </p:txBody>
      </p:sp>
      <p:sp>
        <p:nvSpPr>
          <p:cNvPr id="5" name="Footer Placeholder 4">
            <a:extLst>
              <a:ext uri="{FF2B5EF4-FFF2-40B4-BE49-F238E27FC236}">
                <a16:creationId xmlns:a16="http://schemas.microsoft.com/office/drawing/2014/main" id="{9F913896-EE59-418D-BD25-A3FF5AE86853}"/>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C3A6D74-F763-4DC4-A7E0-A6E5E8E15A77}"/>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2083455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B226171-A27D-4053-AD88-F85004C5B4EE}"/>
              </a:ext>
            </a:extLst>
          </p:cNvPr>
          <p:cNvPicPr>
            <a:picLocks noChangeAspect="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3577" t="-30263" r="-3577" b="32071"/>
          <a:stretch/>
        </p:blipFill>
        <p:spPr>
          <a:xfrm>
            <a:off x="0" y="-3080825"/>
            <a:ext cx="10249787" cy="9938825"/>
          </a:xfrm>
          <a:prstGeom prst="rect">
            <a:avLst/>
          </a:prstGeom>
        </p:spPr>
      </p:pic>
      <p:sp>
        <p:nvSpPr>
          <p:cNvPr id="11" name="Rectangle 10">
            <a:extLst>
              <a:ext uri="{FF2B5EF4-FFF2-40B4-BE49-F238E27FC236}">
                <a16:creationId xmlns:a16="http://schemas.microsoft.com/office/drawing/2014/main" id="{7D3C9095-C88B-4038-A3BC-5D85B52A4E74}"/>
              </a:ext>
            </a:extLst>
          </p:cNvPr>
          <p:cNvSpPr/>
          <p:nvPr/>
        </p:nvSpPr>
        <p:spPr>
          <a:xfrm>
            <a:off x="753532" y="1732677"/>
            <a:ext cx="5266268" cy="2554545"/>
          </a:xfrm>
          <a:prstGeom prst="rect">
            <a:avLst/>
          </a:prstGeom>
          <a:noFill/>
        </p:spPr>
        <p:txBody>
          <a:bodyPr wrap="square" lIns="91440" tIns="45720" rIns="91440" bIns="45720">
            <a:spAutoFit/>
          </a:bodyPr>
          <a:lstStyle/>
          <a:p>
            <a:pPr algn="ctr"/>
            <a:r>
              <a:rPr lang="ro-MD" sz="4000" b="1" cap="none" spc="0" dirty="0" smtClean="0">
                <a:ln w="13462">
                  <a:solidFill>
                    <a:schemeClr val="bg1"/>
                  </a:solidFill>
                  <a:prstDash val="solid"/>
                </a:ln>
                <a:solidFill>
                  <a:schemeClr val="accent1">
                    <a:lumMod val="75000"/>
                  </a:schemeClr>
                </a:solidFill>
                <a:effectLst>
                  <a:outerShdw dist="38100" dir="2700000" algn="bl" rotWithShape="0">
                    <a:schemeClr val="accent5"/>
                  </a:outerShdw>
                </a:effectLst>
              </a:rPr>
              <a:t>PARTICULARITĂȚILE</a:t>
            </a:r>
          </a:p>
          <a:p>
            <a:pPr algn="ctr"/>
            <a:r>
              <a:rPr lang="ro-MD" sz="4000" b="1" cap="none" spc="0" dirty="0" smtClean="0">
                <a:ln w="13462">
                  <a:solidFill>
                    <a:schemeClr val="bg1"/>
                  </a:solidFill>
                  <a:prstDash val="solid"/>
                </a:ln>
                <a:solidFill>
                  <a:schemeClr val="accent1">
                    <a:lumMod val="75000"/>
                  </a:schemeClr>
                </a:solidFill>
                <a:effectLst>
                  <a:outerShdw dist="38100" dir="2700000" algn="bl" rotWithShape="0">
                    <a:schemeClr val="accent5"/>
                  </a:outerShdw>
                </a:effectLst>
              </a:rPr>
              <a:t>planificării cheltuielilor de personal pe anii </a:t>
            </a:r>
            <a:endParaRPr lang="ro-RO" sz="4000" b="1" cap="none" spc="0" dirty="0">
              <a:ln w="13462">
                <a:solidFill>
                  <a:schemeClr val="bg1"/>
                </a:solidFill>
                <a:prstDash val="solid"/>
              </a:ln>
              <a:solidFill>
                <a:schemeClr val="accent1">
                  <a:lumMod val="75000"/>
                </a:schemeClr>
              </a:solidFill>
              <a:effectLst>
                <a:outerShdw dist="38100" dir="2700000" algn="bl" rotWithShape="0">
                  <a:schemeClr val="accent5"/>
                </a:outerShdw>
              </a:effectLst>
            </a:endParaRPr>
          </a:p>
          <a:p>
            <a:pPr algn="ctr"/>
            <a:r>
              <a:rPr lang="ro-RO" sz="4000" b="1" dirty="0" smtClean="0">
                <a:ln w="13462">
                  <a:solidFill>
                    <a:schemeClr val="bg1"/>
                  </a:solidFill>
                  <a:prstDash val="solid"/>
                </a:ln>
                <a:solidFill>
                  <a:schemeClr val="accent1">
                    <a:lumMod val="75000"/>
                  </a:schemeClr>
                </a:solidFill>
                <a:effectLst>
                  <a:outerShdw dist="38100" dir="2700000" algn="bl" rotWithShape="0">
                    <a:schemeClr val="accent5"/>
                  </a:outerShdw>
                </a:effectLst>
              </a:rPr>
              <a:t>2019-2021</a:t>
            </a:r>
            <a:endParaRPr lang="ro-RO" sz="4000" b="1" dirty="0">
              <a:ln w="13462">
                <a:solidFill>
                  <a:schemeClr val="bg1"/>
                </a:solidFill>
                <a:prstDash val="solid"/>
              </a:ln>
              <a:solidFill>
                <a:schemeClr val="accent1">
                  <a:lumMod val="75000"/>
                </a:schemeClr>
              </a:solidFill>
              <a:effectLst>
                <a:outerShdw dist="38100" dir="2700000" algn="bl" rotWithShape="0">
                  <a:schemeClr val="accent5"/>
                </a:outerShdw>
              </a:effectLst>
            </a:endParaRPr>
          </a:p>
        </p:txBody>
      </p:sp>
      <p:cxnSp>
        <p:nvCxnSpPr>
          <p:cNvPr id="13" name="Straight Connector 12">
            <a:extLst>
              <a:ext uri="{FF2B5EF4-FFF2-40B4-BE49-F238E27FC236}">
                <a16:creationId xmlns:a16="http://schemas.microsoft.com/office/drawing/2014/main" id="{E078CB3E-DD17-43F2-B7FA-5443260C43A8}"/>
              </a:ext>
            </a:extLst>
          </p:cNvPr>
          <p:cNvCxnSpPr>
            <a:cxnSpLocks/>
          </p:cNvCxnSpPr>
          <p:nvPr/>
        </p:nvCxnSpPr>
        <p:spPr>
          <a:xfrm>
            <a:off x="1069142" y="3597815"/>
            <a:ext cx="3165230" cy="0"/>
          </a:xfrm>
          <a:prstGeom prst="line">
            <a:avLst/>
          </a:prstGeom>
          <a:ln w="38100">
            <a:solidFill>
              <a:schemeClr val="accent6">
                <a:lumMod val="50000"/>
              </a:schemeClr>
            </a:solidFill>
          </a:ln>
          <a:effectLst>
            <a:outerShdw blurRad="50800" dist="38100" dir="2700000" algn="tl" rotWithShape="0">
              <a:prstClr val="black">
                <a:alpha val="40000"/>
              </a:prstClr>
            </a:outerShdw>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50210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81038" y="365127"/>
            <a:ext cx="8543925" cy="447674"/>
          </a:xfrm>
        </p:spPr>
        <p:txBody>
          <a:bodyPr>
            <a:normAutofit fontScale="90000"/>
          </a:bodyPr>
          <a:lstStyle/>
          <a:p>
            <a:pPr algn="ctr"/>
            <a:r>
              <a:rPr lang="ro-MD" b="1" dirty="0" smtClean="0"/>
              <a:t>Măsuri de politică salarială</a:t>
            </a:r>
            <a:endParaRPr lang="en-GB" b="1" dirty="0"/>
          </a:p>
        </p:txBody>
      </p:sp>
      <p:sp>
        <p:nvSpPr>
          <p:cNvPr id="6" name="Объект 5"/>
          <p:cNvSpPr>
            <a:spLocks noGrp="1"/>
          </p:cNvSpPr>
          <p:nvPr>
            <p:ph idx="1"/>
          </p:nvPr>
        </p:nvSpPr>
        <p:spPr>
          <a:xfrm>
            <a:off x="681038" y="1024466"/>
            <a:ext cx="8543925" cy="5604933"/>
          </a:xfrm>
        </p:spPr>
        <p:txBody>
          <a:bodyPr>
            <a:normAutofit fontScale="62500" lnSpcReduction="20000"/>
          </a:bodyPr>
          <a:lstStyle/>
          <a:p>
            <a:r>
              <a:rPr lang="ro-MD" sz="2400" b="1" i="1" u="sng" dirty="0"/>
              <a:t>În anul 2019:</a:t>
            </a:r>
            <a:endParaRPr lang="en-GB" sz="2000" dirty="0"/>
          </a:p>
          <a:p>
            <a:pPr lvl="0" algn="just"/>
            <a:r>
              <a:rPr lang="ro-MD" sz="2400" dirty="0"/>
              <a:t>Implementarea în continuare a majorării salariilor cadrelor didactice cu </a:t>
            </a:r>
            <a:r>
              <a:rPr lang="ro-MD" sz="2400" b="1" dirty="0"/>
              <a:t>8% de la 1 septembrie 2018</a:t>
            </a:r>
            <a:r>
              <a:rPr lang="ro-MD" sz="2400" dirty="0"/>
              <a:t>, ca raport dintre salariul mediu lunar al cadrelor didactice atins în trimestrul IV 2017 (5722,7 lei) şi salariul mediu lunar prognozat pe economia națională pentru anul 2018 (6180 lei), conform noilor valori a salariilor de funcție indicate în anexa nr.11 la Legea 355/2005 cu privire la sistemul de salarizare în sectorul bugetar;</a:t>
            </a:r>
            <a:endParaRPr lang="en-GB" sz="2000" dirty="0"/>
          </a:p>
          <a:p>
            <a:pPr lvl="0" algn="just"/>
            <a:r>
              <a:rPr lang="ro-MD" sz="2400" dirty="0"/>
              <a:t>Majorarea salariilor cadrelor didactice cu </a:t>
            </a:r>
            <a:r>
              <a:rPr lang="ro-MD" sz="2400" b="1" dirty="0"/>
              <a:t>7,6 %, de la 1 septembrie 2019</a:t>
            </a:r>
            <a:r>
              <a:rPr lang="ro-MD" sz="2400" dirty="0"/>
              <a:t>, ca raport dintre salariul mediu lunar al cadrelor didactice planificat că va fi atins în trimestrul IV 2018 (6180 lei) şi salariul mediu lunar prognozat pe economia națională pentru anul 2019 (6 650 lei);</a:t>
            </a:r>
            <a:endParaRPr lang="en-GB" sz="2000" dirty="0"/>
          </a:p>
          <a:p>
            <a:pPr lvl="0" algn="just"/>
            <a:r>
              <a:rPr lang="ro-MD" sz="2400" dirty="0"/>
              <a:t>Trecerea funcționarilor publici la următoarele trepte de salarizare conform rezultatelor evaluării pentru anul precedent, </a:t>
            </a:r>
            <a:r>
              <a:rPr lang="ro-MD" sz="2400" b="1" dirty="0"/>
              <a:t>începând cu 1 martie 2019</a:t>
            </a:r>
            <a:r>
              <a:rPr lang="ro-MD" sz="2400" dirty="0"/>
              <a:t>, și recalcularea costului premiului anual legat de avansarea în trepte realizată în anul 2018;</a:t>
            </a:r>
            <a:endParaRPr lang="en-GB" sz="2000" dirty="0"/>
          </a:p>
          <a:p>
            <a:r>
              <a:rPr lang="ro-MD" sz="2400" b="1" i="1" u="sng" dirty="0"/>
              <a:t>În anul 2020:</a:t>
            </a:r>
            <a:endParaRPr lang="en-GB" sz="2000" dirty="0"/>
          </a:p>
          <a:p>
            <a:pPr algn="just"/>
            <a:r>
              <a:rPr lang="ro-MD" sz="2400" dirty="0"/>
              <a:t>Majorarea salariilor cadrelor didactice, de la 1 septembrie 2020 cu 9,0 %, ca raport dintre salariul mediu lunar al cadrelor didactice planificat că va fi atins în trimestrul IV 2019 (6 650 lei) şi salariul mediu lunar prognozat pe economia națională pentru anul 2020 (7 250 lei);</a:t>
            </a:r>
            <a:endParaRPr lang="en-GB" sz="2400" dirty="0"/>
          </a:p>
          <a:p>
            <a:pPr algn="just"/>
            <a:r>
              <a:rPr lang="ro-MD" sz="2400" dirty="0"/>
              <a:t>Trecerea funcționarilor publici la următoarele trepte de salarizare conform rezultatelor evaluării pentru anul precedent, începând cu 1 martie 2020, și recalcularea costului premiului anual legat de avansarea în trepte realizată în anul 2019;</a:t>
            </a:r>
            <a:endParaRPr lang="en-GB" sz="2400" dirty="0"/>
          </a:p>
          <a:p>
            <a:r>
              <a:rPr lang="ro-MD" sz="2400" b="1" i="1" u="sng" dirty="0"/>
              <a:t>În anul 2021:</a:t>
            </a:r>
            <a:endParaRPr lang="en-GB" sz="2000" dirty="0"/>
          </a:p>
          <a:p>
            <a:pPr lvl="0" algn="just"/>
            <a:r>
              <a:rPr lang="ro-MD" sz="2400" dirty="0"/>
              <a:t>Majorarea salariilor cadrelor didactice, </a:t>
            </a:r>
            <a:r>
              <a:rPr lang="ro-MD" sz="2400" b="1" dirty="0"/>
              <a:t>de la 1 septembrie 2021 cu 9,6 %,</a:t>
            </a:r>
            <a:r>
              <a:rPr lang="ro-MD" sz="2400" dirty="0"/>
              <a:t> ca raport dintre salariul mediu lunar al cadrelor didactice planificat că va fi atins în trimestrul IV 2019 (7 250 lei) şi salariul mediu lunar prognozat pe economia națională pentru anul 2021 (7 950 lei);</a:t>
            </a:r>
            <a:endParaRPr lang="en-GB" sz="2000" dirty="0"/>
          </a:p>
          <a:p>
            <a:pPr lvl="0" algn="just"/>
            <a:r>
              <a:rPr lang="ro-MD" sz="2400" dirty="0"/>
              <a:t>Trecerea funcționarilor publici la următoarele trepte de salarizare conform rezultatelor evaluării pentru anul precedent, </a:t>
            </a:r>
            <a:r>
              <a:rPr lang="ro-MD" sz="2400" b="1" dirty="0"/>
              <a:t>de la 1 martie 2021</a:t>
            </a:r>
            <a:r>
              <a:rPr lang="ro-MD" sz="2400" dirty="0"/>
              <a:t>, și recalcularea costului premiului anual legat de avansarea în trepte realizată în anul 2020.”</a:t>
            </a:r>
            <a:endParaRPr lang="en-GB" sz="2000" dirty="0"/>
          </a:p>
          <a:p>
            <a:endParaRPr lang="en-GB" dirty="0"/>
          </a:p>
        </p:txBody>
      </p:sp>
    </p:spTree>
    <p:extLst>
      <p:ext uri="{BB962C8B-B14F-4D97-AF65-F5344CB8AC3E}">
        <p14:creationId xmlns:p14="http://schemas.microsoft.com/office/powerpoint/2010/main" val="2590573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81038" y="365127"/>
            <a:ext cx="8543925" cy="447674"/>
          </a:xfrm>
        </p:spPr>
        <p:txBody>
          <a:bodyPr>
            <a:normAutofit fontScale="90000"/>
          </a:bodyPr>
          <a:lstStyle/>
          <a:p>
            <a:pPr algn="ctr"/>
            <a:r>
              <a:rPr lang="ro-MD" b="1" dirty="0" smtClean="0"/>
              <a:t>Măsuri de politică salarială</a:t>
            </a:r>
            <a:endParaRPr lang="en-GB" b="1" dirty="0"/>
          </a:p>
        </p:txBody>
      </p:sp>
      <p:sp>
        <p:nvSpPr>
          <p:cNvPr id="6" name="Объект 5"/>
          <p:cNvSpPr>
            <a:spLocks noGrp="1"/>
          </p:cNvSpPr>
          <p:nvPr>
            <p:ph idx="1"/>
          </p:nvPr>
        </p:nvSpPr>
        <p:spPr>
          <a:xfrm>
            <a:off x="681038" y="1024466"/>
            <a:ext cx="8543925" cy="5604933"/>
          </a:xfrm>
        </p:spPr>
        <p:txBody>
          <a:bodyPr>
            <a:normAutofit/>
          </a:bodyPr>
          <a:lstStyle/>
          <a:p>
            <a:r>
              <a:rPr lang="ro-MD" sz="2400" b="1" i="1" u="sng" dirty="0" smtClean="0"/>
              <a:t>! De ținut cont de:</a:t>
            </a:r>
          </a:p>
          <a:p>
            <a:pPr marL="0" indent="0">
              <a:buNone/>
            </a:pPr>
            <a:r>
              <a:rPr lang="ro-MD" sz="2800" dirty="0" smtClean="0"/>
              <a:t>Legea nr. 185/2018 pentru </a:t>
            </a:r>
            <a:r>
              <a:rPr lang="en-GB" sz="2800" dirty="0" err="1" smtClean="0"/>
              <a:t>modificarea</a:t>
            </a:r>
            <a:r>
              <a:rPr lang="en-GB" sz="2800" dirty="0" smtClean="0"/>
              <a:t> </a:t>
            </a:r>
            <a:r>
              <a:rPr lang="en-GB" sz="2800" dirty="0" err="1"/>
              <a:t>Legii</a:t>
            </a:r>
            <a:r>
              <a:rPr lang="en-GB" sz="2800" dirty="0"/>
              <a:t> nr.355/2005 cu </a:t>
            </a:r>
            <a:r>
              <a:rPr lang="en-GB" sz="2800" dirty="0" err="1" smtClean="0"/>
              <a:t>privire</a:t>
            </a:r>
            <a:r>
              <a:rPr lang="ro-MD" sz="2800" dirty="0" smtClean="0"/>
              <a:t> </a:t>
            </a:r>
            <a:r>
              <a:rPr lang="en-GB" sz="2800" dirty="0" smtClean="0"/>
              <a:t>la </a:t>
            </a:r>
            <a:r>
              <a:rPr lang="en-GB" sz="2800" dirty="0" err="1"/>
              <a:t>sistemul</a:t>
            </a:r>
            <a:r>
              <a:rPr lang="en-GB" sz="2800" dirty="0"/>
              <a:t> de </a:t>
            </a:r>
            <a:r>
              <a:rPr lang="en-GB" sz="2800" dirty="0" err="1"/>
              <a:t>salarizare</a:t>
            </a:r>
            <a:r>
              <a:rPr lang="en-GB" sz="2800" dirty="0"/>
              <a:t> </a:t>
            </a:r>
            <a:r>
              <a:rPr lang="en-GB" sz="2800" dirty="0" err="1"/>
              <a:t>în</a:t>
            </a:r>
            <a:r>
              <a:rPr lang="en-GB" sz="2800" dirty="0"/>
              <a:t> </a:t>
            </a:r>
            <a:r>
              <a:rPr lang="en-GB" sz="2800" dirty="0" err="1"/>
              <a:t>sectorul</a:t>
            </a:r>
            <a:r>
              <a:rPr lang="en-GB" sz="2800" dirty="0"/>
              <a:t> </a:t>
            </a:r>
            <a:r>
              <a:rPr lang="en-GB" sz="2800" dirty="0" err="1" smtClean="0"/>
              <a:t>bugetar</a:t>
            </a:r>
            <a:r>
              <a:rPr lang="ro-MD" sz="2800" dirty="0" smtClean="0"/>
              <a:t>:</a:t>
            </a:r>
          </a:p>
          <a:p>
            <a:pPr marL="0" indent="0">
              <a:buNone/>
            </a:pPr>
            <a:endParaRPr lang="ro-MD" sz="2800" dirty="0" smtClean="0"/>
          </a:p>
          <a:p>
            <a:pPr marL="457200" indent="-457200">
              <a:buAutoNum type="arabicPeriod"/>
            </a:pPr>
            <a:r>
              <a:rPr lang="en-GB" sz="2000" dirty="0" err="1" smtClean="0"/>
              <a:t>Persoanele</a:t>
            </a:r>
            <a:r>
              <a:rPr lang="en-GB" sz="2000" dirty="0" smtClean="0"/>
              <a:t> </a:t>
            </a:r>
            <a:r>
              <a:rPr lang="en-GB" sz="2000" dirty="0"/>
              <a:t>care </a:t>
            </a:r>
            <a:r>
              <a:rPr lang="en-GB" sz="2000" dirty="0" err="1"/>
              <a:t>deţin</a:t>
            </a:r>
            <a:r>
              <a:rPr lang="en-GB" sz="2000" dirty="0"/>
              <a:t> </a:t>
            </a:r>
            <a:r>
              <a:rPr lang="en-GB" sz="2000" dirty="0" err="1"/>
              <a:t>funcţii</a:t>
            </a:r>
            <a:r>
              <a:rPr lang="en-GB" sz="2000" dirty="0"/>
              <a:t> de </a:t>
            </a:r>
            <a:r>
              <a:rPr lang="en-GB" sz="2000" dirty="0" err="1"/>
              <a:t>demnitate</a:t>
            </a:r>
            <a:r>
              <a:rPr lang="en-GB" sz="2000" dirty="0"/>
              <a:t> </a:t>
            </a:r>
            <a:r>
              <a:rPr lang="en-GB" sz="2000" dirty="0" err="1"/>
              <a:t>publică</a:t>
            </a:r>
            <a:r>
              <a:rPr lang="en-GB" sz="2000" dirty="0"/>
              <a:t> </a:t>
            </a:r>
            <a:r>
              <a:rPr lang="en-GB" sz="2000" dirty="0" err="1"/>
              <a:t>în</a:t>
            </a:r>
            <a:r>
              <a:rPr lang="en-GB" sz="2000" dirty="0"/>
              <a:t> </a:t>
            </a:r>
            <a:r>
              <a:rPr lang="en-GB" sz="2000" dirty="0" err="1"/>
              <a:t>cadrul</a:t>
            </a:r>
            <a:r>
              <a:rPr lang="en-GB" sz="2000" dirty="0"/>
              <a:t> </a:t>
            </a:r>
            <a:r>
              <a:rPr lang="en-GB" sz="2000" dirty="0" err="1"/>
              <a:t>autorităţilor</a:t>
            </a:r>
            <a:r>
              <a:rPr lang="en-GB" sz="2000" dirty="0"/>
              <a:t> </a:t>
            </a:r>
            <a:r>
              <a:rPr lang="en-GB" sz="2000" dirty="0" err="1"/>
              <a:t>administraţiei</a:t>
            </a:r>
            <a:r>
              <a:rPr lang="en-GB" sz="2000" dirty="0"/>
              <a:t> </a:t>
            </a:r>
            <a:r>
              <a:rPr lang="en-GB" sz="2000" dirty="0" err="1"/>
              <a:t>publice</a:t>
            </a:r>
            <a:r>
              <a:rPr lang="en-GB" sz="2000" dirty="0"/>
              <a:t> locale </a:t>
            </a:r>
            <a:r>
              <a:rPr lang="en-GB" sz="2000" dirty="0" err="1"/>
              <a:t>beneficiază</a:t>
            </a:r>
            <a:r>
              <a:rPr lang="en-GB" sz="2000" dirty="0"/>
              <a:t> lunar de </a:t>
            </a:r>
            <a:r>
              <a:rPr lang="en-GB" sz="2000" b="1" i="1" dirty="0" err="1"/>
              <a:t>plăţi</a:t>
            </a:r>
            <a:r>
              <a:rPr lang="en-GB" sz="2000" b="1" i="1" dirty="0"/>
              <a:t> de </a:t>
            </a:r>
            <a:r>
              <a:rPr lang="en-GB" sz="2000" b="1" i="1" dirty="0" err="1"/>
              <a:t>stimulare</a:t>
            </a:r>
            <a:r>
              <a:rPr lang="en-GB" sz="2000" b="1" i="1" dirty="0"/>
              <a:t> </a:t>
            </a:r>
            <a:r>
              <a:rPr lang="en-GB" sz="2000" b="1" i="1" dirty="0" err="1"/>
              <a:t>în</a:t>
            </a:r>
            <a:r>
              <a:rPr lang="en-GB" sz="2000" b="1" i="1" dirty="0"/>
              <a:t> </a:t>
            </a:r>
            <a:r>
              <a:rPr lang="en-GB" sz="2000" b="1" i="1" dirty="0" err="1"/>
              <a:t>mărime</a:t>
            </a:r>
            <a:r>
              <a:rPr lang="en-GB" sz="2000" b="1" i="1" dirty="0"/>
              <a:t> de 50% din </a:t>
            </a:r>
            <a:r>
              <a:rPr lang="en-GB" sz="2000" b="1" i="1" dirty="0" err="1"/>
              <a:t>salariul</a:t>
            </a:r>
            <a:r>
              <a:rPr lang="en-GB" sz="2000" b="1" i="1" dirty="0"/>
              <a:t> lunar</a:t>
            </a:r>
            <a:r>
              <a:rPr lang="en-GB" sz="2000" dirty="0" smtClean="0"/>
              <a:t>.</a:t>
            </a:r>
            <a:endParaRPr lang="ro-MD" sz="2000" dirty="0" smtClean="0"/>
          </a:p>
          <a:p>
            <a:pPr marL="457200" indent="-457200">
              <a:buAutoNum type="arabicPeriod"/>
            </a:pPr>
            <a:r>
              <a:rPr lang="en-GB" sz="2000" dirty="0" err="1"/>
              <a:t>Personalul</a:t>
            </a:r>
            <a:r>
              <a:rPr lang="en-GB" sz="2000" dirty="0"/>
              <a:t> care </a:t>
            </a:r>
            <a:r>
              <a:rPr lang="en-GB" sz="2000" dirty="0" err="1"/>
              <a:t>efectuează</a:t>
            </a:r>
            <a:r>
              <a:rPr lang="en-GB" sz="2000" dirty="0"/>
              <a:t> </a:t>
            </a:r>
            <a:r>
              <a:rPr lang="en-GB" sz="2000" dirty="0" err="1"/>
              <a:t>deservirea</a:t>
            </a:r>
            <a:r>
              <a:rPr lang="en-GB" sz="2000" dirty="0"/>
              <a:t> </a:t>
            </a:r>
            <a:r>
              <a:rPr lang="en-GB" sz="2000" dirty="0" err="1"/>
              <a:t>tehnică</a:t>
            </a:r>
            <a:r>
              <a:rPr lang="en-GB" sz="2000" dirty="0"/>
              <a:t> </a:t>
            </a:r>
            <a:r>
              <a:rPr lang="en-GB" sz="2000" dirty="0" err="1"/>
              <a:t>şi</a:t>
            </a:r>
            <a:r>
              <a:rPr lang="en-GB" sz="2000" dirty="0"/>
              <a:t> </a:t>
            </a:r>
            <a:r>
              <a:rPr lang="en-GB" sz="2000" dirty="0" err="1"/>
              <a:t>asigură</a:t>
            </a:r>
            <a:r>
              <a:rPr lang="en-GB" sz="2000" dirty="0"/>
              <a:t> </a:t>
            </a:r>
            <a:r>
              <a:rPr lang="en-GB" sz="2000" dirty="0" err="1"/>
              <a:t>funcţionarea</a:t>
            </a:r>
            <a:r>
              <a:rPr lang="en-GB" sz="2000" dirty="0"/>
              <a:t> </a:t>
            </a:r>
            <a:r>
              <a:rPr lang="en-GB" sz="2000" dirty="0" err="1"/>
              <a:t>autorităţilor</a:t>
            </a:r>
            <a:r>
              <a:rPr lang="en-GB" sz="2000" dirty="0"/>
              <a:t> </a:t>
            </a:r>
            <a:r>
              <a:rPr lang="en-GB" sz="2000" dirty="0" err="1"/>
              <a:t>administraţiei</a:t>
            </a:r>
            <a:r>
              <a:rPr lang="en-GB" sz="2000" dirty="0"/>
              <a:t> </a:t>
            </a:r>
            <a:r>
              <a:rPr lang="en-GB" sz="2000" dirty="0" err="1"/>
              <a:t>publice</a:t>
            </a:r>
            <a:r>
              <a:rPr lang="en-GB" sz="2000" dirty="0"/>
              <a:t> locale </a:t>
            </a:r>
            <a:r>
              <a:rPr lang="en-GB" sz="2000" dirty="0" err="1"/>
              <a:t>beneficiază</a:t>
            </a:r>
            <a:r>
              <a:rPr lang="en-GB" sz="2000" dirty="0"/>
              <a:t> lunar de </a:t>
            </a:r>
            <a:r>
              <a:rPr lang="en-GB" sz="2000" b="1" i="1" dirty="0" err="1"/>
              <a:t>plăţi</a:t>
            </a:r>
            <a:r>
              <a:rPr lang="en-GB" sz="2000" b="1" i="1" dirty="0"/>
              <a:t> de </a:t>
            </a:r>
            <a:r>
              <a:rPr lang="en-GB" sz="2000" b="1" i="1" dirty="0" err="1"/>
              <a:t>stimulare</a:t>
            </a:r>
            <a:r>
              <a:rPr lang="en-GB" sz="2000" b="1" i="1" dirty="0"/>
              <a:t> </a:t>
            </a:r>
            <a:r>
              <a:rPr lang="en-GB" sz="2000" b="1" i="1" dirty="0" err="1"/>
              <a:t>în</a:t>
            </a:r>
            <a:r>
              <a:rPr lang="en-GB" sz="2000" b="1" i="1" dirty="0"/>
              <a:t> </a:t>
            </a:r>
            <a:r>
              <a:rPr lang="en-GB" sz="2000" b="1" i="1" dirty="0" err="1"/>
              <a:t>mărime</a:t>
            </a:r>
            <a:r>
              <a:rPr lang="en-GB" sz="2000" b="1" i="1" dirty="0"/>
              <a:t> de </a:t>
            </a:r>
            <a:r>
              <a:rPr lang="en-GB" sz="2000" b="1" i="1" dirty="0" err="1"/>
              <a:t>pînă</a:t>
            </a:r>
            <a:r>
              <a:rPr lang="en-GB" sz="2000" b="1" i="1" dirty="0"/>
              <a:t> la 15% din </a:t>
            </a:r>
            <a:r>
              <a:rPr lang="en-GB" sz="2000" b="1" i="1" dirty="0" err="1"/>
              <a:t>salariul</a:t>
            </a:r>
            <a:r>
              <a:rPr lang="en-GB" sz="2000" b="1" i="1" dirty="0"/>
              <a:t> de </a:t>
            </a:r>
            <a:r>
              <a:rPr lang="en-GB" sz="2000" b="1" i="1" dirty="0" err="1"/>
              <a:t>funcţie</a:t>
            </a:r>
            <a:r>
              <a:rPr lang="en-GB" sz="2000" dirty="0"/>
              <a:t>.</a:t>
            </a:r>
            <a:br>
              <a:rPr lang="en-GB" sz="2000" dirty="0"/>
            </a:br>
            <a:endParaRPr lang="ro-MD" sz="2000" dirty="0" smtClean="0"/>
          </a:p>
          <a:p>
            <a:pPr marL="0" indent="0">
              <a:buNone/>
            </a:pPr>
            <a:r>
              <a:rPr lang="en-GB" dirty="0" err="1" smtClean="0">
                <a:solidFill>
                  <a:srgbClr val="0070C0"/>
                </a:solidFill>
              </a:rPr>
              <a:t>Plăţile</a:t>
            </a:r>
            <a:r>
              <a:rPr lang="en-GB" dirty="0" smtClean="0">
                <a:solidFill>
                  <a:srgbClr val="0070C0"/>
                </a:solidFill>
              </a:rPr>
              <a:t> </a:t>
            </a:r>
            <a:r>
              <a:rPr lang="en-GB" dirty="0">
                <a:solidFill>
                  <a:srgbClr val="0070C0"/>
                </a:solidFill>
              </a:rPr>
              <a:t>respective se </a:t>
            </a:r>
            <a:r>
              <a:rPr lang="en-GB" dirty="0" err="1">
                <a:solidFill>
                  <a:srgbClr val="0070C0"/>
                </a:solidFill>
              </a:rPr>
              <a:t>achită</a:t>
            </a:r>
            <a:r>
              <a:rPr lang="en-GB" dirty="0">
                <a:solidFill>
                  <a:srgbClr val="0070C0"/>
                </a:solidFill>
              </a:rPr>
              <a:t> </a:t>
            </a:r>
            <a:r>
              <a:rPr lang="en-GB" dirty="0" smtClean="0">
                <a:solidFill>
                  <a:srgbClr val="0070C0"/>
                </a:solidFill>
              </a:rPr>
              <a:t>din </a:t>
            </a:r>
            <a:r>
              <a:rPr lang="en-GB" dirty="0" err="1">
                <a:solidFill>
                  <a:srgbClr val="0070C0"/>
                </a:solidFill>
              </a:rPr>
              <a:t>contul</a:t>
            </a:r>
            <a:r>
              <a:rPr lang="en-GB" dirty="0">
                <a:solidFill>
                  <a:srgbClr val="0070C0"/>
                </a:solidFill>
              </a:rPr>
              <a:t> </a:t>
            </a:r>
            <a:r>
              <a:rPr lang="en-GB" dirty="0" err="1">
                <a:solidFill>
                  <a:srgbClr val="0070C0"/>
                </a:solidFill>
              </a:rPr>
              <a:t>mijloacelor</a:t>
            </a:r>
            <a:r>
              <a:rPr lang="en-GB" dirty="0">
                <a:solidFill>
                  <a:srgbClr val="0070C0"/>
                </a:solidFill>
              </a:rPr>
              <a:t> </a:t>
            </a:r>
            <a:r>
              <a:rPr lang="en-GB" dirty="0" err="1">
                <a:solidFill>
                  <a:srgbClr val="0070C0"/>
                </a:solidFill>
              </a:rPr>
              <a:t>planificate</a:t>
            </a:r>
            <a:r>
              <a:rPr lang="en-GB" dirty="0">
                <a:solidFill>
                  <a:srgbClr val="0070C0"/>
                </a:solidFill>
              </a:rPr>
              <a:t> </a:t>
            </a:r>
            <a:r>
              <a:rPr lang="en-GB" dirty="0" err="1">
                <a:solidFill>
                  <a:srgbClr val="0070C0"/>
                </a:solidFill>
              </a:rPr>
              <a:t>în</a:t>
            </a:r>
            <a:r>
              <a:rPr lang="en-GB" dirty="0">
                <a:solidFill>
                  <a:srgbClr val="0070C0"/>
                </a:solidFill>
              </a:rPr>
              <a:t> </a:t>
            </a:r>
            <a:r>
              <a:rPr lang="en-GB" dirty="0" err="1">
                <a:solidFill>
                  <a:srgbClr val="0070C0"/>
                </a:solidFill>
              </a:rPr>
              <a:t>acest</a:t>
            </a:r>
            <a:r>
              <a:rPr lang="en-GB" dirty="0">
                <a:solidFill>
                  <a:srgbClr val="0070C0"/>
                </a:solidFill>
              </a:rPr>
              <a:t> </a:t>
            </a:r>
            <a:r>
              <a:rPr lang="en-GB" dirty="0" err="1">
                <a:solidFill>
                  <a:srgbClr val="0070C0"/>
                </a:solidFill>
              </a:rPr>
              <a:t>scop</a:t>
            </a:r>
            <a:r>
              <a:rPr lang="en-GB" dirty="0">
                <a:solidFill>
                  <a:srgbClr val="0070C0"/>
                </a:solidFill>
              </a:rPr>
              <a:t> </a:t>
            </a:r>
            <a:r>
              <a:rPr lang="en-GB" dirty="0" err="1">
                <a:solidFill>
                  <a:srgbClr val="0070C0"/>
                </a:solidFill>
              </a:rPr>
              <a:t>în</a:t>
            </a:r>
            <a:r>
              <a:rPr lang="en-GB" dirty="0">
                <a:solidFill>
                  <a:srgbClr val="0070C0"/>
                </a:solidFill>
              </a:rPr>
              <a:t> </a:t>
            </a:r>
            <a:r>
              <a:rPr lang="en-GB" dirty="0" err="1">
                <a:solidFill>
                  <a:srgbClr val="0070C0"/>
                </a:solidFill>
              </a:rPr>
              <a:t>bugetele</a:t>
            </a:r>
            <a:r>
              <a:rPr lang="en-GB" dirty="0">
                <a:solidFill>
                  <a:srgbClr val="0070C0"/>
                </a:solidFill>
              </a:rPr>
              <a:t> </a:t>
            </a:r>
            <a:r>
              <a:rPr lang="en-GB" dirty="0" err="1">
                <a:solidFill>
                  <a:srgbClr val="0070C0"/>
                </a:solidFill>
              </a:rPr>
              <a:t>autorităţilor</a:t>
            </a:r>
            <a:r>
              <a:rPr lang="en-GB" dirty="0">
                <a:solidFill>
                  <a:srgbClr val="0070C0"/>
                </a:solidFill>
              </a:rPr>
              <a:t> respective.</a:t>
            </a:r>
            <a:r>
              <a:rPr lang="en-GB" dirty="0"/>
              <a:t/>
            </a:r>
            <a:br>
              <a:rPr lang="en-GB" dirty="0"/>
            </a:br>
            <a:endParaRPr lang="en-GB" sz="2800" dirty="0"/>
          </a:p>
        </p:txBody>
      </p:sp>
    </p:spTree>
    <p:extLst>
      <p:ext uri="{BB962C8B-B14F-4D97-AF65-F5344CB8AC3E}">
        <p14:creationId xmlns:p14="http://schemas.microsoft.com/office/powerpoint/2010/main" val="3008042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1038" y="365126"/>
            <a:ext cx="8543925" cy="266641"/>
          </a:xfrm>
        </p:spPr>
        <p:txBody>
          <a:bodyPr>
            <a:normAutofit fontScale="90000"/>
          </a:bodyPr>
          <a:lstStyle/>
          <a:p>
            <a:r>
              <a:rPr lang="ro-MD" b="1" dirty="0"/>
              <a:t>Costul măsurilor de politică salarială 2019-2021</a:t>
            </a:r>
            <a:endParaRPr lang="en-GB" dirty="0"/>
          </a:p>
        </p:txBody>
      </p:sp>
      <p:graphicFrame>
        <p:nvGraphicFramePr>
          <p:cNvPr id="5" name="Объект 4"/>
          <p:cNvGraphicFramePr>
            <a:graphicFrameLocks noGrp="1"/>
          </p:cNvGraphicFramePr>
          <p:nvPr>
            <p:ph idx="1"/>
            <p:extLst>
              <p:ext uri="{D42A27DB-BD31-4B8C-83A1-F6EECF244321}">
                <p14:modId xmlns:p14="http://schemas.microsoft.com/office/powerpoint/2010/main" val="2443026316"/>
              </p:ext>
            </p:extLst>
          </p:nvPr>
        </p:nvGraphicFramePr>
        <p:xfrm>
          <a:off x="681038" y="847725"/>
          <a:ext cx="8878597" cy="5394230"/>
        </p:xfrm>
        <a:graphic>
          <a:graphicData uri="http://schemas.openxmlformats.org/drawingml/2006/table">
            <a:tbl>
              <a:tblPr firstRow="1" bandRow="1">
                <a:tableStyleId>{5C22544A-7EE6-4342-B048-85BDC9FD1C3A}</a:tableStyleId>
              </a:tblPr>
              <a:tblGrid>
                <a:gridCol w="2773537">
                  <a:extLst>
                    <a:ext uri="{9D8B030D-6E8A-4147-A177-3AD203B41FA5}">
                      <a16:colId xmlns:a16="http://schemas.microsoft.com/office/drawing/2014/main" val="3925975495"/>
                    </a:ext>
                  </a:extLst>
                </a:gridCol>
                <a:gridCol w="855197">
                  <a:extLst>
                    <a:ext uri="{9D8B030D-6E8A-4147-A177-3AD203B41FA5}">
                      <a16:colId xmlns:a16="http://schemas.microsoft.com/office/drawing/2014/main" val="551425926"/>
                    </a:ext>
                  </a:extLst>
                </a:gridCol>
                <a:gridCol w="751535">
                  <a:extLst>
                    <a:ext uri="{9D8B030D-6E8A-4147-A177-3AD203B41FA5}">
                      <a16:colId xmlns:a16="http://schemas.microsoft.com/office/drawing/2014/main" val="1074546298"/>
                    </a:ext>
                  </a:extLst>
                </a:gridCol>
                <a:gridCol w="742898">
                  <a:extLst>
                    <a:ext uri="{9D8B030D-6E8A-4147-A177-3AD203B41FA5}">
                      <a16:colId xmlns:a16="http://schemas.microsoft.com/office/drawing/2014/main" val="3514877385"/>
                    </a:ext>
                  </a:extLst>
                </a:gridCol>
                <a:gridCol w="712973">
                  <a:extLst>
                    <a:ext uri="{9D8B030D-6E8A-4147-A177-3AD203B41FA5}">
                      <a16:colId xmlns:a16="http://schemas.microsoft.com/office/drawing/2014/main" val="2306141049"/>
                    </a:ext>
                  </a:extLst>
                </a:gridCol>
                <a:gridCol w="798737">
                  <a:extLst>
                    <a:ext uri="{9D8B030D-6E8A-4147-A177-3AD203B41FA5}">
                      <a16:colId xmlns:a16="http://schemas.microsoft.com/office/drawing/2014/main" val="2842805091"/>
                    </a:ext>
                  </a:extLst>
                </a:gridCol>
                <a:gridCol w="705867">
                  <a:extLst>
                    <a:ext uri="{9D8B030D-6E8A-4147-A177-3AD203B41FA5}">
                      <a16:colId xmlns:a16="http://schemas.microsoft.com/office/drawing/2014/main" val="82327910"/>
                    </a:ext>
                  </a:extLst>
                </a:gridCol>
                <a:gridCol w="756458">
                  <a:extLst>
                    <a:ext uri="{9D8B030D-6E8A-4147-A177-3AD203B41FA5}">
                      <a16:colId xmlns:a16="http://schemas.microsoft.com/office/drawing/2014/main" val="1182023281"/>
                    </a:ext>
                  </a:extLst>
                </a:gridCol>
                <a:gridCol w="781395">
                  <a:extLst>
                    <a:ext uri="{9D8B030D-6E8A-4147-A177-3AD203B41FA5}">
                      <a16:colId xmlns:a16="http://schemas.microsoft.com/office/drawing/2014/main" val="2044086557"/>
                    </a:ext>
                  </a:extLst>
                </a:gridCol>
              </a:tblGrid>
              <a:tr h="539423">
                <a:tc rowSpan="3">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b"/>
                </a:tc>
                <a:tc rowSpan="2">
                  <a:txBody>
                    <a:bodyPr/>
                    <a:lstStyle/>
                    <a:p>
                      <a:pPr algn="ctr" fontAlgn="ctr"/>
                      <a:r>
                        <a:rPr lang="en-GB" sz="1400" b="1" i="0" u="none" strike="noStrike" dirty="0">
                          <a:solidFill>
                            <a:schemeClr val="bg1"/>
                          </a:solidFill>
                          <a:effectLst/>
                          <a:latin typeface="Calibri" panose="020F0502020204030204" pitchFamily="34" charset="0"/>
                        </a:rPr>
                        <a:t>2019</a:t>
                      </a:r>
                    </a:p>
                  </a:txBody>
                  <a:tcPr marL="9525" marR="9525" marT="9525" marB="0" anchor="ctr"/>
                </a:tc>
                <a:tc>
                  <a:txBody>
                    <a:bodyPr/>
                    <a:lstStyle/>
                    <a:p>
                      <a:pPr algn="ctr" fontAlgn="b"/>
                      <a:r>
                        <a:rPr lang="en-GB" sz="1200" b="0" i="0" u="none" strike="noStrike" dirty="0">
                          <a:solidFill>
                            <a:schemeClr val="bg1"/>
                          </a:solidFill>
                          <a:effectLst/>
                          <a:latin typeface="Calibri" panose="020F0502020204030204" pitchFamily="34" charset="0"/>
                        </a:rPr>
                        <a:t>din care:</a:t>
                      </a:r>
                    </a:p>
                  </a:txBody>
                  <a:tcPr marL="9525" marR="9525" marT="9525" marB="0" anchor="ctr"/>
                </a:tc>
                <a:tc rowSpan="2">
                  <a:txBody>
                    <a:bodyPr/>
                    <a:lstStyle/>
                    <a:p>
                      <a:pPr algn="ctr" fontAlgn="ctr"/>
                      <a:r>
                        <a:rPr lang="en-GB" sz="1400" b="1" i="0" u="none" strike="noStrike" dirty="0">
                          <a:solidFill>
                            <a:schemeClr val="bg1"/>
                          </a:solidFill>
                          <a:effectLst/>
                          <a:latin typeface="Calibri" panose="020F0502020204030204" pitchFamily="34" charset="0"/>
                        </a:rPr>
                        <a:t>2020</a:t>
                      </a:r>
                    </a:p>
                  </a:txBody>
                  <a:tcPr marL="9525" marR="9525" marT="9525" marB="0" anchor="ctr"/>
                </a:tc>
                <a:tc>
                  <a:txBody>
                    <a:bodyPr/>
                    <a:lstStyle/>
                    <a:p>
                      <a:pPr algn="ctr" fontAlgn="b"/>
                      <a:r>
                        <a:rPr lang="en-GB" sz="1200" b="0" i="0" u="none" strike="noStrike" dirty="0">
                          <a:solidFill>
                            <a:schemeClr val="bg1"/>
                          </a:solidFill>
                          <a:effectLst/>
                          <a:latin typeface="Calibri" panose="020F0502020204030204" pitchFamily="34" charset="0"/>
                        </a:rPr>
                        <a:t>din care:</a:t>
                      </a:r>
                    </a:p>
                  </a:txBody>
                  <a:tcPr marL="9525" marR="9525" marT="9525" marB="0" anchor="ctr"/>
                </a:tc>
                <a:tc rowSpan="2">
                  <a:txBody>
                    <a:bodyPr/>
                    <a:lstStyle/>
                    <a:p>
                      <a:pPr algn="ctr" fontAlgn="ctr"/>
                      <a:r>
                        <a:rPr lang="en-GB" sz="1400" b="1" i="0" u="none" strike="noStrike" dirty="0">
                          <a:solidFill>
                            <a:schemeClr val="bg1"/>
                          </a:solidFill>
                          <a:effectLst/>
                          <a:latin typeface="Calibri" panose="020F0502020204030204" pitchFamily="34" charset="0"/>
                        </a:rPr>
                        <a:t>2021</a:t>
                      </a:r>
                    </a:p>
                  </a:txBody>
                  <a:tcPr marL="9525" marR="9525" marT="9525" marB="0" anchor="ctr"/>
                </a:tc>
                <a:tc>
                  <a:txBody>
                    <a:bodyPr/>
                    <a:lstStyle/>
                    <a:p>
                      <a:pPr algn="ctr" fontAlgn="b"/>
                      <a:r>
                        <a:rPr lang="en-GB" sz="1200" b="0" i="0" u="none" strike="noStrike" dirty="0">
                          <a:solidFill>
                            <a:schemeClr val="bg1"/>
                          </a:solidFill>
                          <a:effectLst/>
                          <a:latin typeface="Calibri" panose="020F0502020204030204" pitchFamily="34" charset="0"/>
                        </a:rPr>
                        <a:t>din care:</a:t>
                      </a:r>
                    </a:p>
                  </a:txBody>
                  <a:tcPr marL="9525" marR="9525" marT="9525" marB="0" anchor="ctr"/>
                </a:tc>
                <a:tc rowSpan="2">
                  <a:txBody>
                    <a:bodyPr/>
                    <a:lstStyle/>
                    <a:p>
                      <a:pPr algn="ctr" fontAlgn="ctr"/>
                      <a:r>
                        <a:rPr lang="en-GB" sz="1400" b="1" i="0" u="none" strike="noStrike" dirty="0">
                          <a:solidFill>
                            <a:schemeClr val="bg1"/>
                          </a:solidFill>
                          <a:effectLst/>
                          <a:latin typeface="Calibri" panose="020F0502020204030204" pitchFamily="34" charset="0"/>
                        </a:rPr>
                        <a:t>Total  </a:t>
                      </a:r>
                      <a:r>
                        <a:rPr lang="en-GB" sz="1400" b="1" i="0" u="none" strike="noStrike" dirty="0" smtClean="0">
                          <a:solidFill>
                            <a:schemeClr val="bg1"/>
                          </a:solidFill>
                          <a:effectLst/>
                          <a:latin typeface="Calibri" panose="020F0502020204030204" pitchFamily="34" charset="0"/>
                        </a:rPr>
                        <a:t>2019</a:t>
                      </a:r>
                      <a:r>
                        <a:rPr lang="ro-MD" sz="1400" b="1" i="0" u="none" strike="noStrike" dirty="0" smtClean="0">
                          <a:solidFill>
                            <a:schemeClr val="bg1"/>
                          </a:solidFill>
                          <a:effectLst/>
                          <a:latin typeface="Calibri" panose="020F0502020204030204" pitchFamily="34" charset="0"/>
                        </a:rPr>
                        <a:t> </a:t>
                      </a:r>
                      <a:r>
                        <a:rPr lang="en-GB" sz="1400" b="1" i="0" u="none" strike="noStrike" dirty="0" smtClean="0">
                          <a:solidFill>
                            <a:schemeClr val="bg1"/>
                          </a:solidFill>
                          <a:effectLst/>
                          <a:latin typeface="Calibri" panose="020F0502020204030204" pitchFamily="34" charset="0"/>
                        </a:rPr>
                        <a:t>-</a:t>
                      </a:r>
                      <a:r>
                        <a:rPr lang="en-GB" sz="1400" b="1" i="0" u="none" strike="noStrike" dirty="0">
                          <a:solidFill>
                            <a:schemeClr val="bg1"/>
                          </a:solidFill>
                          <a:effectLst/>
                          <a:latin typeface="Calibri" panose="020F0502020204030204" pitchFamily="34" charset="0"/>
                        </a:rPr>
                        <a:t>2021</a:t>
                      </a:r>
                    </a:p>
                  </a:txBody>
                  <a:tcPr marL="9525" marR="9525" marT="9525" marB="0" anchor="ctr"/>
                </a:tc>
                <a:tc>
                  <a:txBody>
                    <a:bodyPr/>
                    <a:lstStyle/>
                    <a:p>
                      <a:pPr algn="ctr" fontAlgn="b"/>
                      <a:r>
                        <a:rPr lang="en-GB" sz="1200" b="0" i="0" u="none" strike="noStrike" dirty="0">
                          <a:solidFill>
                            <a:schemeClr val="bg1"/>
                          </a:solidFill>
                          <a:effectLst/>
                          <a:latin typeface="Calibri" panose="020F0502020204030204" pitchFamily="34" charset="0"/>
                        </a:rPr>
                        <a:t>din care:</a:t>
                      </a:r>
                    </a:p>
                  </a:txBody>
                  <a:tcPr marL="9525" marR="9525" marT="9525" marB="0" anchor="ctr"/>
                </a:tc>
                <a:extLst>
                  <a:ext uri="{0D108BD9-81ED-4DB2-BD59-A6C34878D82A}">
                    <a16:rowId xmlns:a16="http://schemas.microsoft.com/office/drawing/2014/main" val="1794979694"/>
                  </a:ext>
                </a:extLst>
              </a:tr>
              <a:tr h="539423">
                <a:tc vMerge="1">
                  <a:txBody>
                    <a:bodyPr/>
                    <a:lstStyle/>
                    <a:p>
                      <a:endParaRPr lang="en-GB"/>
                    </a:p>
                  </a:txBody>
                  <a:tcPr/>
                </a:tc>
                <a:tc vMerge="1">
                  <a:txBody>
                    <a:bodyPr/>
                    <a:lstStyle/>
                    <a:p>
                      <a:endParaRPr lang="en-GB"/>
                    </a:p>
                  </a:txBody>
                  <a:tcPr/>
                </a:tc>
                <a:tc>
                  <a:txBody>
                    <a:bodyPr/>
                    <a:lstStyle/>
                    <a:p>
                      <a:pPr algn="ctr" fontAlgn="ctr"/>
                      <a:r>
                        <a:rPr lang="en-GB" sz="1100" b="1" i="0" u="none" strike="noStrike">
                          <a:solidFill>
                            <a:srgbClr val="000000"/>
                          </a:solidFill>
                          <a:effectLst/>
                          <a:latin typeface="Calibri" panose="020F0502020204030204" pitchFamily="34" charset="0"/>
                        </a:rPr>
                        <a:t>TDS</a:t>
                      </a:r>
                    </a:p>
                  </a:txBody>
                  <a:tcPr marL="9525" marR="9525" marT="9525" marB="0" anchor="ctr"/>
                </a:tc>
                <a:tc vMerge="1">
                  <a:txBody>
                    <a:bodyPr/>
                    <a:lstStyle/>
                    <a:p>
                      <a:endParaRPr lang="en-GB"/>
                    </a:p>
                  </a:txBody>
                  <a:tcPr/>
                </a:tc>
                <a:tc>
                  <a:txBody>
                    <a:bodyPr/>
                    <a:lstStyle/>
                    <a:p>
                      <a:pPr algn="ctr" fontAlgn="ctr"/>
                      <a:r>
                        <a:rPr lang="en-GB" sz="1100" b="1" i="0" u="none" strike="noStrike">
                          <a:solidFill>
                            <a:srgbClr val="000000"/>
                          </a:solidFill>
                          <a:effectLst/>
                          <a:latin typeface="Calibri" panose="020F0502020204030204" pitchFamily="34" charset="0"/>
                        </a:rPr>
                        <a:t>TDS</a:t>
                      </a:r>
                    </a:p>
                  </a:txBody>
                  <a:tcPr marL="9525" marR="9525" marT="9525" marB="0" anchor="ctr"/>
                </a:tc>
                <a:tc vMerge="1">
                  <a:txBody>
                    <a:bodyPr/>
                    <a:lstStyle/>
                    <a:p>
                      <a:endParaRPr lang="en-GB"/>
                    </a:p>
                  </a:txBody>
                  <a:tcPr/>
                </a:tc>
                <a:tc>
                  <a:txBody>
                    <a:bodyPr/>
                    <a:lstStyle/>
                    <a:p>
                      <a:pPr algn="ctr" fontAlgn="ctr"/>
                      <a:r>
                        <a:rPr lang="en-GB" sz="1100" b="1" i="0" u="none" strike="noStrike">
                          <a:solidFill>
                            <a:srgbClr val="000000"/>
                          </a:solidFill>
                          <a:effectLst/>
                          <a:latin typeface="Calibri" panose="020F0502020204030204" pitchFamily="34" charset="0"/>
                        </a:rPr>
                        <a:t>TDS</a:t>
                      </a:r>
                    </a:p>
                  </a:txBody>
                  <a:tcPr marL="9525" marR="9525" marT="9525" marB="0" anchor="ctr"/>
                </a:tc>
                <a:tc vMerge="1">
                  <a:txBody>
                    <a:bodyPr/>
                    <a:lstStyle/>
                    <a:p>
                      <a:endParaRPr lang="en-GB"/>
                    </a:p>
                  </a:txBody>
                  <a:tcPr/>
                </a:tc>
                <a:tc>
                  <a:txBody>
                    <a:bodyPr/>
                    <a:lstStyle/>
                    <a:p>
                      <a:pPr algn="ctr" fontAlgn="ctr"/>
                      <a:r>
                        <a:rPr lang="en-GB" sz="1100" b="1" i="0" u="none" strike="noStrike">
                          <a:solidFill>
                            <a:srgbClr val="000000"/>
                          </a:solidFill>
                          <a:effectLst/>
                          <a:latin typeface="Calibri" panose="020F0502020204030204" pitchFamily="34" charset="0"/>
                        </a:rPr>
                        <a:t>TDS</a:t>
                      </a:r>
                    </a:p>
                  </a:txBody>
                  <a:tcPr marL="9525" marR="9525" marT="9525" marB="0" anchor="ctr"/>
                </a:tc>
                <a:extLst>
                  <a:ext uri="{0D108BD9-81ED-4DB2-BD59-A6C34878D82A}">
                    <a16:rowId xmlns:a16="http://schemas.microsoft.com/office/drawing/2014/main" val="3214207282"/>
                  </a:ext>
                </a:extLst>
              </a:tr>
              <a:tr h="539423">
                <a:tc vMerge="1">
                  <a:txBody>
                    <a:bodyPr/>
                    <a:lstStyle/>
                    <a:p>
                      <a:endParaRPr lang="en-GB"/>
                    </a:p>
                  </a:txBody>
                  <a:tcPr/>
                </a:tc>
                <a:tc>
                  <a:txBody>
                    <a:bodyPr/>
                    <a:lstStyle/>
                    <a:p>
                      <a:pPr algn="r" fontAlgn="ctr"/>
                      <a:r>
                        <a:rPr lang="en-GB" sz="1100" b="1" i="0" u="none" strike="noStrike">
                          <a:solidFill>
                            <a:srgbClr val="000000"/>
                          </a:solidFill>
                          <a:effectLst/>
                          <a:latin typeface="Calibri" panose="020F0502020204030204" pitchFamily="34" charset="0"/>
                        </a:rPr>
                        <a:t>508.856,4</a:t>
                      </a:r>
                    </a:p>
                  </a:txBody>
                  <a:tcPr marL="9525" marR="9525" marT="9525" marB="0" anchor="ctr"/>
                </a:tc>
                <a:tc>
                  <a:txBody>
                    <a:bodyPr/>
                    <a:lstStyle/>
                    <a:p>
                      <a:pPr algn="r" fontAlgn="ctr"/>
                      <a:r>
                        <a:rPr lang="en-GB" sz="1100" b="1" i="0" u="none" strike="noStrike">
                          <a:solidFill>
                            <a:srgbClr val="000000"/>
                          </a:solidFill>
                          <a:effectLst/>
                          <a:latin typeface="Calibri" panose="020F0502020204030204" pitchFamily="34" charset="0"/>
                        </a:rPr>
                        <a:t>331.262,5</a:t>
                      </a:r>
                    </a:p>
                  </a:txBody>
                  <a:tcPr marL="9525" marR="9525" marT="9525" marB="0" anchor="ctr"/>
                </a:tc>
                <a:tc>
                  <a:txBody>
                    <a:bodyPr/>
                    <a:lstStyle/>
                    <a:p>
                      <a:pPr algn="r" fontAlgn="ctr"/>
                      <a:r>
                        <a:rPr lang="en-GB" sz="1100" b="1" i="0" u="none" strike="noStrike">
                          <a:solidFill>
                            <a:srgbClr val="000000"/>
                          </a:solidFill>
                          <a:effectLst/>
                          <a:latin typeface="Calibri" panose="020F0502020204030204" pitchFamily="34" charset="0"/>
                        </a:rPr>
                        <a:t>386.247,0</a:t>
                      </a:r>
                    </a:p>
                  </a:txBody>
                  <a:tcPr marL="9525" marR="9525" marT="9525" marB="0" anchor="ctr"/>
                </a:tc>
                <a:tc>
                  <a:txBody>
                    <a:bodyPr/>
                    <a:lstStyle/>
                    <a:p>
                      <a:pPr algn="r" fontAlgn="ctr"/>
                      <a:r>
                        <a:rPr lang="en-GB" sz="1100" b="1" i="0" u="none" strike="noStrike">
                          <a:solidFill>
                            <a:srgbClr val="000000"/>
                          </a:solidFill>
                          <a:effectLst/>
                          <a:latin typeface="Calibri" panose="020F0502020204030204" pitchFamily="34" charset="0"/>
                        </a:rPr>
                        <a:t>357.596,2</a:t>
                      </a:r>
                    </a:p>
                  </a:txBody>
                  <a:tcPr marL="9525" marR="9525" marT="9525" marB="0" anchor="ctr"/>
                </a:tc>
                <a:tc>
                  <a:txBody>
                    <a:bodyPr/>
                    <a:lstStyle/>
                    <a:p>
                      <a:pPr algn="r" fontAlgn="ctr"/>
                      <a:r>
                        <a:rPr lang="en-GB" sz="1100" b="1" i="0" u="none" strike="noStrike">
                          <a:solidFill>
                            <a:srgbClr val="000000"/>
                          </a:solidFill>
                          <a:effectLst/>
                          <a:latin typeface="Calibri" panose="020F0502020204030204" pitchFamily="34" charset="0"/>
                        </a:rPr>
                        <a:t>471.493,7</a:t>
                      </a:r>
                    </a:p>
                  </a:txBody>
                  <a:tcPr marL="9525" marR="9525" marT="9525" marB="0" anchor="ctr"/>
                </a:tc>
                <a:tc>
                  <a:txBody>
                    <a:bodyPr/>
                    <a:lstStyle/>
                    <a:p>
                      <a:pPr algn="r" fontAlgn="ctr"/>
                      <a:r>
                        <a:rPr lang="en-GB" sz="1100" b="1" i="0" u="none" strike="noStrike">
                          <a:solidFill>
                            <a:srgbClr val="000000"/>
                          </a:solidFill>
                          <a:effectLst/>
                          <a:latin typeface="Calibri" panose="020F0502020204030204" pitchFamily="34" charset="0"/>
                        </a:rPr>
                        <a:t>440.549,8</a:t>
                      </a:r>
                    </a:p>
                  </a:txBody>
                  <a:tcPr marL="9525" marR="9525" marT="9525" marB="0" anchor="ctr"/>
                </a:tc>
                <a:tc>
                  <a:txBody>
                    <a:bodyPr/>
                    <a:lstStyle/>
                    <a:p>
                      <a:pPr algn="r" fontAlgn="ctr"/>
                      <a:r>
                        <a:rPr lang="en-GB" sz="1100" b="1" i="0" u="none" strike="noStrike">
                          <a:solidFill>
                            <a:srgbClr val="000000"/>
                          </a:solidFill>
                          <a:effectLst/>
                          <a:latin typeface="Calibri" panose="020F0502020204030204" pitchFamily="34" charset="0"/>
                        </a:rPr>
                        <a:t>1.366.597,1</a:t>
                      </a:r>
                    </a:p>
                  </a:txBody>
                  <a:tcPr marL="9525" marR="9525" marT="9525" marB="0" anchor="ctr"/>
                </a:tc>
                <a:tc>
                  <a:txBody>
                    <a:bodyPr/>
                    <a:lstStyle/>
                    <a:p>
                      <a:pPr algn="r" fontAlgn="ctr"/>
                      <a:r>
                        <a:rPr lang="en-GB" sz="1100" b="1" i="0" u="none" strike="noStrike">
                          <a:solidFill>
                            <a:srgbClr val="000000"/>
                          </a:solidFill>
                          <a:effectLst/>
                          <a:latin typeface="Calibri" panose="020F0502020204030204" pitchFamily="34" charset="0"/>
                        </a:rPr>
                        <a:t>1.129.408,5</a:t>
                      </a:r>
                    </a:p>
                  </a:txBody>
                  <a:tcPr marL="9525" marR="9525" marT="9525" marB="0" anchor="ctr"/>
                </a:tc>
                <a:extLst>
                  <a:ext uri="{0D108BD9-81ED-4DB2-BD59-A6C34878D82A}">
                    <a16:rowId xmlns:a16="http://schemas.microsoft.com/office/drawing/2014/main" val="81608979"/>
                  </a:ext>
                </a:extLst>
              </a:tr>
              <a:tr h="539423">
                <a:tc>
                  <a:txBody>
                    <a:bodyPr/>
                    <a:lstStyle/>
                    <a:p>
                      <a:pPr algn="r" fontAlgn="ctr"/>
                      <a:r>
                        <a:rPr lang="en-GB" sz="1100" b="0" i="0" u="none" strike="noStrike">
                          <a:solidFill>
                            <a:srgbClr val="000000"/>
                          </a:solidFill>
                          <a:effectLst/>
                          <a:latin typeface="Calibri" panose="020F0502020204030204" pitchFamily="34" charset="0"/>
                        </a:rPr>
                        <a:t>majorarea, de la 01 septembrie anul precedent a salariilor cadrelor didactice - cost trecator 9 luni</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241.868,6</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238.513,9</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255.044,3</a:t>
                      </a:r>
                    </a:p>
                  </a:txBody>
                  <a:tcPr marL="9525" marR="9525" marT="9525" marB="0" anchor="ctr"/>
                </a:tc>
                <a:tc>
                  <a:txBody>
                    <a:bodyPr/>
                    <a:lstStyle/>
                    <a:p>
                      <a:pPr algn="r" fontAlgn="ctr"/>
                      <a:r>
                        <a:rPr lang="en-GB" sz="1100" b="0" i="0" u="none" strike="noStrike" dirty="0">
                          <a:solidFill>
                            <a:srgbClr val="000000"/>
                          </a:solidFill>
                          <a:effectLst/>
                          <a:latin typeface="Calibri" panose="020F0502020204030204" pitchFamily="34" charset="0"/>
                        </a:rPr>
                        <a:t>250.891,6</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325.414,2</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320.113,7</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822.327,1</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809.519,2</a:t>
                      </a:r>
                    </a:p>
                  </a:txBody>
                  <a:tcPr marL="9525" marR="9525" marT="9525" marB="0" anchor="ctr"/>
                </a:tc>
                <a:extLst>
                  <a:ext uri="{0D108BD9-81ED-4DB2-BD59-A6C34878D82A}">
                    <a16:rowId xmlns:a16="http://schemas.microsoft.com/office/drawing/2014/main" val="1434308274"/>
                  </a:ext>
                </a:extLst>
              </a:tr>
              <a:tr h="539423">
                <a:tc>
                  <a:txBody>
                    <a:bodyPr/>
                    <a:lstStyle/>
                    <a:p>
                      <a:pPr algn="r" fontAlgn="ctr"/>
                      <a:r>
                        <a:rPr lang="fr-FR" sz="1100" b="0" i="0" u="none" strike="noStrike">
                          <a:solidFill>
                            <a:srgbClr val="000000"/>
                          </a:solidFill>
                          <a:effectLst/>
                          <a:latin typeface="Calibri" panose="020F0502020204030204" pitchFamily="34" charset="0"/>
                        </a:rPr>
                        <a:t>majorarea salariului cadrelor didactice de la 01 septembrie anul bugetat - cost 3 luni</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85.014,8</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83.630,5</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108.471,4</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106.704,6</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122.440,0</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120.436,1</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315.926,2</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310.771,2</a:t>
                      </a:r>
                    </a:p>
                  </a:txBody>
                  <a:tcPr marL="9525" marR="9525" marT="9525" marB="0" anchor="ctr"/>
                </a:tc>
                <a:extLst>
                  <a:ext uri="{0D108BD9-81ED-4DB2-BD59-A6C34878D82A}">
                    <a16:rowId xmlns:a16="http://schemas.microsoft.com/office/drawing/2014/main" val="1652795449"/>
                  </a:ext>
                </a:extLst>
              </a:tr>
              <a:tr h="539423">
                <a:tc>
                  <a:txBody>
                    <a:bodyPr/>
                    <a:lstStyle/>
                    <a:p>
                      <a:pPr algn="r" fontAlgn="ctr"/>
                      <a:r>
                        <a:rPr lang="en-GB" sz="1100" b="0" i="0" u="none" strike="noStrike">
                          <a:solidFill>
                            <a:srgbClr val="000000"/>
                          </a:solidFill>
                          <a:effectLst/>
                          <a:latin typeface="Calibri" panose="020F0502020204030204" pitchFamily="34" charset="0"/>
                        </a:rPr>
                        <a:t>majorare contributiei asigurari medicale, calcul de la ajutor material (in calcul pe an)</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12.487,5</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8.557,0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 </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12.487,5</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8.557,0</a:t>
                      </a:r>
                    </a:p>
                  </a:txBody>
                  <a:tcPr marL="9525" marR="9525" marT="9525" marB="0" anchor="ctr"/>
                </a:tc>
                <a:extLst>
                  <a:ext uri="{0D108BD9-81ED-4DB2-BD59-A6C34878D82A}">
                    <a16:rowId xmlns:a16="http://schemas.microsoft.com/office/drawing/2014/main" val="2225406535"/>
                  </a:ext>
                </a:extLst>
              </a:tr>
              <a:tr h="539423">
                <a:tc>
                  <a:txBody>
                    <a:bodyPr/>
                    <a:lstStyle/>
                    <a:p>
                      <a:pPr algn="r" fontAlgn="ctr"/>
                      <a:r>
                        <a:rPr lang="en-GB" sz="1100" b="0" i="0" u="none" strike="noStrike">
                          <a:solidFill>
                            <a:srgbClr val="000000"/>
                          </a:solidFill>
                          <a:effectLst/>
                          <a:latin typeface="Calibri" panose="020F0502020204030204" pitchFamily="34" charset="0"/>
                        </a:rPr>
                        <a:t>majorarea salariului personalului salarizat in baza RTU de la 01. 01.18  cu 10% (exceptie educatie)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89.784,0</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561,0</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89.784,0</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561,0</a:t>
                      </a:r>
                    </a:p>
                  </a:txBody>
                  <a:tcPr marL="9525" marR="9525" marT="9525" marB="0" anchor="ctr"/>
                </a:tc>
                <a:extLst>
                  <a:ext uri="{0D108BD9-81ED-4DB2-BD59-A6C34878D82A}">
                    <a16:rowId xmlns:a16="http://schemas.microsoft.com/office/drawing/2014/main" val="3915400436"/>
                  </a:ext>
                </a:extLst>
              </a:tr>
              <a:tr h="539423">
                <a:tc>
                  <a:txBody>
                    <a:bodyPr/>
                    <a:lstStyle/>
                    <a:p>
                      <a:pPr algn="r" fontAlgn="ctr"/>
                      <a:r>
                        <a:rPr lang="it-IT" sz="1100" b="0" i="0" u="none" strike="noStrike">
                          <a:solidFill>
                            <a:srgbClr val="000000"/>
                          </a:solidFill>
                          <a:effectLst/>
                          <a:latin typeface="Calibri" panose="020F0502020204030204" pitchFamily="34" charset="0"/>
                        </a:rPr>
                        <a:t>avansarea in trepte a functionarilor publici de la 01.03.2018 (4% in calcul pe an)</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5.574,0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5.518,1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5.737,7</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16.829,8</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extLst>
                  <a:ext uri="{0D108BD9-81ED-4DB2-BD59-A6C34878D82A}">
                    <a16:rowId xmlns:a16="http://schemas.microsoft.com/office/drawing/2014/main" val="3761381384"/>
                  </a:ext>
                </a:extLst>
              </a:tr>
              <a:tr h="539423">
                <a:tc>
                  <a:txBody>
                    <a:bodyPr/>
                    <a:lstStyle/>
                    <a:p>
                      <a:pPr algn="r" fontAlgn="ctr"/>
                      <a:r>
                        <a:rPr lang="en-GB" sz="1100" b="0" i="0" u="none" strike="noStrike">
                          <a:solidFill>
                            <a:srgbClr val="000000"/>
                          </a:solidFill>
                          <a:effectLst/>
                          <a:latin typeface="Calibri" panose="020F0502020204030204" pitchFamily="34" charset="0"/>
                        </a:rPr>
                        <a:t>avansarea in trepte a functionarilor publici de la 01.03.2019 - cost 9 luni</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16.554,2</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17.213,2</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17.901,8</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51.669,2</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extLst>
                  <a:ext uri="{0D108BD9-81ED-4DB2-BD59-A6C34878D82A}">
                    <a16:rowId xmlns:a16="http://schemas.microsoft.com/office/drawing/2014/main" val="3898056271"/>
                  </a:ext>
                </a:extLst>
              </a:tr>
              <a:tr h="539423">
                <a:tc>
                  <a:txBody>
                    <a:bodyPr/>
                    <a:lstStyle/>
                    <a:p>
                      <a:pPr algn="r" fontAlgn="ctr"/>
                      <a:r>
                        <a:rPr lang="ro-MD" sz="1100" b="0" i="0" u="none" strike="noStrike" dirty="0" smtClean="0">
                          <a:solidFill>
                            <a:srgbClr val="000000"/>
                          </a:solidFill>
                          <a:effectLst/>
                          <a:latin typeface="Calibri" panose="020F0502020204030204" pitchFamily="34" charset="0"/>
                        </a:rPr>
                        <a:t>p</a:t>
                      </a:r>
                      <a:r>
                        <a:rPr lang="it-IT" sz="1100" b="0" i="0" u="none" strike="noStrike" dirty="0" smtClean="0">
                          <a:solidFill>
                            <a:srgbClr val="000000"/>
                          </a:solidFill>
                          <a:effectLst/>
                          <a:latin typeface="Calibri" panose="020F0502020204030204" pitchFamily="34" charset="0"/>
                        </a:rPr>
                        <a:t>lati </a:t>
                      </a:r>
                      <a:r>
                        <a:rPr lang="it-IT" sz="1100" b="0" i="0" u="none" strike="noStrike" dirty="0">
                          <a:solidFill>
                            <a:srgbClr val="000000"/>
                          </a:solidFill>
                          <a:effectLst/>
                          <a:latin typeface="Calibri" panose="020F0502020204030204" pitchFamily="34" charset="0"/>
                        </a:rPr>
                        <a:t>de stimulare pentru demnitari publici sI personal de deservire tenica din APL (modificarea Legii 355)</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57.573,4</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 </a:t>
                      </a:r>
                    </a:p>
                  </a:txBody>
                  <a:tcPr marL="9525" marR="9525" marT="9525" marB="0" anchor="ctr"/>
                </a:tc>
                <a:tc>
                  <a:txBody>
                    <a:bodyPr/>
                    <a:lstStyle/>
                    <a:p>
                      <a:pPr algn="r" fontAlgn="ctr"/>
                      <a:r>
                        <a:rPr lang="en-GB" sz="1100" b="0" i="0" u="none" strike="noStrike">
                          <a:solidFill>
                            <a:srgbClr val="000000"/>
                          </a:solidFill>
                          <a:effectLst/>
                          <a:latin typeface="Calibri" panose="020F0502020204030204" pitchFamily="34" charset="0"/>
                        </a:rPr>
                        <a:t>57.573,4</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 </a:t>
                      </a:r>
                    </a:p>
                  </a:txBody>
                  <a:tcPr marL="9525" marR="9525" marT="9525" marB="0" anchor="ctr"/>
                </a:tc>
                <a:extLst>
                  <a:ext uri="{0D108BD9-81ED-4DB2-BD59-A6C34878D82A}">
                    <a16:rowId xmlns:a16="http://schemas.microsoft.com/office/drawing/2014/main" val="3889311977"/>
                  </a:ext>
                </a:extLst>
              </a:tr>
            </a:tbl>
          </a:graphicData>
        </a:graphic>
      </p:graphicFrame>
    </p:spTree>
    <p:extLst>
      <p:ext uri="{BB962C8B-B14F-4D97-AF65-F5344CB8AC3E}">
        <p14:creationId xmlns:p14="http://schemas.microsoft.com/office/powerpoint/2010/main" val="3085893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1038" y="365127"/>
            <a:ext cx="8543925" cy="507710"/>
          </a:xfrm>
        </p:spPr>
        <p:txBody>
          <a:bodyPr>
            <a:normAutofit fontScale="90000"/>
          </a:bodyPr>
          <a:lstStyle/>
          <a:p>
            <a:r>
              <a:rPr lang="ro-MD" b="1" u="sng" dirty="0" smtClean="0"/>
              <a:t>Provocări cu impact major</a:t>
            </a:r>
            <a:endParaRPr lang="en-GB" b="1" u="sng" dirty="0"/>
          </a:p>
        </p:txBody>
      </p:sp>
      <p:sp>
        <p:nvSpPr>
          <p:cNvPr id="3" name="Объект 2"/>
          <p:cNvSpPr>
            <a:spLocks noGrp="1"/>
          </p:cNvSpPr>
          <p:nvPr>
            <p:ph idx="1"/>
          </p:nvPr>
        </p:nvSpPr>
        <p:spPr>
          <a:xfrm>
            <a:off x="681038" y="1064029"/>
            <a:ext cx="8543925" cy="5112934"/>
          </a:xfrm>
        </p:spPr>
        <p:txBody>
          <a:bodyPr/>
          <a:lstStyle/>
          <a:p>
            <a:pPr>
              <a:spcAft>
                <a:spcPts val="600"/>
              </a:spcAft>
            </a:pPr>
            <a:r>
              <a:rPr lang="ro-MD" dirty="0" smtClean="0"/>
              <a:t>Reflectarea incorectă a numărului unităților de personal</a:t>
            </a:r>
          </a:p>
          <a:p>
            <a:pPr>
              <a:spcAft>
                <a:spcPts val="600"/>
              </a:spcAft>
            </a:pPr>
            <a:r>
              <a:rPr lang="ro-MD" dirty="0" smtClean="0"/>
              <a:t>Majorarea excesivă a unităților de personal față de anul curent</a:t>
            </a:r>
          </a:p>
          <a:p>
            <a:pPr>
              <a:spcAft>
                <a:spcPts val="600"/>
              </a:spcAft>
            </a:pPr>
            <a:r>
              <a:rPr lang="ro-MD" dirty="0" smtClean="0"/>
              <a:t>Necorelarea numărului propus de unități cu capacitatea financiară</a:t>
            </a:r>
          </a:p>
          <a:p>
            <a:pPr>
              <a:spcAft>
                <a:spcPts val="600"/>
              </a:spcAft>
            </a:pPr>
            <a:r>
              <a:rPr lang="ro-MD" dirty="0" smtClean="0"/>
              <a:t>Modificarea indicatorilor propuși la etapa de buget în cadrul aprobării bugetelor</a:t>
            </a:r>
          </a:p>
          <a:p>
            <a:pPr>
              <a:spcAft>
                <a:spcPts val="600"/>
              </a:spcAft>
            </a:pPr>
            <a:r>
              <a:rPr lang="ro-MD" dirty="0" smtClean="0"/>
              <a:t>Calcularea la nivel agregat a cheltuielilor de personal</a:t>
            </a:r>
            <a:endParaRPr lang="en-GB" dirty="0"/>
          </a:p>
        </p:txBody>
      </p:sp>
    </p:spTree>
    <p:extLst>
      <p:ext uri="{BB962C8B-B14F-4D97-AF65-F5344CB8AC3E}">
        <p14:creationId xmlns:p14="http://schemas.microsoft.com/office/powerpoint/2010/main" val="3237938070"/>
      </p:ext>
    </p:extLst>
  </p:cSld>
  <p:clrMapOvr>
    <a:masterClrMapping/>
  </p:clrMapOvr>
</p:sld>
</file>

<file path=ppt/theme/theme1.xml><?xml version="1.0" encoding="utf-8"?>
<a:theme xmlns:a="http://schemas.openxmlformats.org/drawingml/2006/main" name="Office Them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7735</TotalTime>
  <Words>681</Words>
  <Application>Microsoft Office PowerPoint</Application>
  <PresentationFormat>Лист A4 (210x297 мм)</PresentationFormat>
  <Paragraphs>112</Paragraphs>
  <Slides>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5</vt:i4>
      </vt:variant>
    </vt:vector>
  </HeadingPairs>
  <TitlesOfParts>
    <vt:vector size="9" baseType="lpstr">
      <vt:lpstr>Arial</vt:lpstr>
      <vt:lpstr>Calibri</vt:lpstr>
      <vt:lpstr>Calibri Light</vt:lpstr>
      <vt:lpstr>Office Theme</vt:lpstr>
      <vt:lpstr>Презентация PowerPoint</vt:lpstr>
      <vt:lpstr>Măsuri de politică salarială</vt:lpstr>
      <vt:lpstr>Măsuri de politică salarială</vt:lpstr>
      <vt:lpstr>Costul măsurilor de politică salarială 2019-2021</vt:lpstr>
      <vt:lpstr>Provocări cu impact major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RAPORT PENTRU CETĂȚENI ANUL 2016</dc:title>
  <dc:creator>puricelidi</dc:creator>
  <cp:lastModifiedBy>Raisa Ghilan</cp:lastModifiedBy>
  <cp:revision>512</cp:revision>
  <cp:lastPrinted>2017-12-15T13:49:30Z</cp:lastPrinted>
  <dcterms:created xsi:type="dcterms:W3CDTF">2017-10-27T07:44:49Z</dcterms:created>
  <dcterms:modified xsi:type="dcterms:W3CDTF">2018-09-18T06:49:07Z</dcterms:modified>
</cp:coreProperties>
</file>