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13"/>
  </p:notesMasterIdLst>
  <p:handoutMasterIdLst>
    <p:handoutMasterId r:id="rId14"/>
  </p:handoutMasterIdLst>
  <p:sldIdLst>
    <p:sldId id="275" r:id="rId2"/>
    <p:sldId id="470" r:id="rId3"/>
    <p:sldId id="471" r:id="rId4"/>
    <p:sldId id="472" r:id="rId5"/>
    <p:sldId id="446" r:id="rId6"/>
    <p:sldId id="465" r:id="rId7"/>
    <p:sldId id="466" r:id="rId8"/>
    <p:sldId id="467" r:id="rId9"/>
    <p:sldId id="469" r:id="rId10"/>
    <p:sldId id="473" r:id="rId11"/>
    <p:sldId id="474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3300"/>
    <a:srgbClr val="FF3399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rgbClr val="FFFF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dirty="0" smtClean="0"/>
              <a:t>      </a:t>
            </a: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Particularitățile generale de elaborare </a:t>
            </a:r>
            <a:endParaRPr lang="en-US" sz="4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și prezentare a proiectelor bugetelor locale </a:t>
            </a:r>
            <a:endParaRPr lang="en-US" sz="4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pe anul 201</a:t>
            </a:r>
            <a:r>
              <a:rPr lang="en-US" sz="4400" dirty="0" smtClean="0"/>
              <a:t>9</a:t>
            </a:r>
            <a:r>
              <a:rPr lang="ro-RO" sz="4400" dirty="0" smtClean="0"/>
              <a:t> și a estimărilor pe anii 20</a:t>
            </a:r>
            <a:r>
              <a:rPr lang="en-US" sz="4400" dirty="0" smtClean="0"/>
              <a:t>20</a:t>
            </a:r>
            <a:r>
              <a:rPr lang="ro-RO" sz="4400" dirty="0" smtClean="0"/>
              <a:t>-202</a:t>
            </a:r>
            <a:r>
              <a:rPr lang="en-US" sz="4400" dirty="0" smtClean="0"/>
              <a:t>1</a:t>
            </a: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18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  </a:t>
            </a:r>
            <a:r>
              <a:rPr lang="en-US" altLang="en-US" sz="2000" i="1" dirty="0" err="1" smtClean="0">
                <a:latin typeface="Tahoma" pitchFamily="34" charset="0"/>
                <a:cs typeface="Times New Roman" pitchFamily="18" charset="0"/>
              </a:rPr>
              <a:t>septembrie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2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01</a:t>
            </a: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8</a:t>
            </a:r>
            <a:endParaRPr lang="ro-RO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b="1" dirty="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85750"/>
            <a:ext cx="1368425" cy="1368425"/>
          </a:xfrm>
          <a:prstGeom prst="rect">
            <a:avLst/>
          </a:prstGeom>
          <a:solidFill>
            <a:srgbClr val="3366FF">
              <a:alpha val="61176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5650" y="1785926"/>
            <a:ext cx="7272338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o-RO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nanțelor </a:t>
            </a:r>
            <a:endParaRPr lang="en-US" sz="3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mtClean="0"/>
              <a:t>Mulțumesc pentru atenție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1085D-042A-4EB5-9D14-6022551DA20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8840"/>
            <a:ext cx="7772400" cy="51508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informații</a:t>
            </a:r>
            <a:r>
              <a:rPr lang="en-GB" sz="2400" dirty="0"/>
              <a:t> </a:t>
            </a:r>
            <a:r>
              <a:rPr lang="en-GB" sz="2400" dirty="0" err="1" smtClean="0"/>
              <a:t>suplimentare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1CB08-0A7E-4787-B8BD-FA749A022A5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503929"/>
            <a:ext cx="59046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o-RO" sz="27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27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7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619672" y="3144324"/>
            <a:ext cx="619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0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Temeiul elaborării și remiterii circularei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o-RO" dirty="0" smtClean="0"/>
              <a:t>Art.50 al Legii finanțelor publice și responsabilității bugetar-fiscale nr.181 din 25.07.2014</a:t>
            </a:r>
          </a:p>
          <a:p>
            <a:pPr algn="just"/>
            <a:r>
              <a:rPr lang="ro-RO" dirty="0" smtClean="0"/>
              <a:t>Art.19 alin.(</a:t>
            </a:r>
            <a:r>
              <a:rPr lang="en-US" dirty="0" smtClean="0"/>
              <a:t>3</a:t>
            </a:r>
            <a:r>
              <a:rPr lang="ro-RO" dirty="0" smtClean="0"/>
              <a:t>) al Legii privind finanțele publice locale nr.397-XV din 16.10.2003</a:t>
            </a:r>
          </a:p>
          <a:p>
            <a:pPr algn="just"/>
            <a:r>
              <a:rPr lang="ro-RO" dirty="0" smtClean="0"/>
              <a:t>Pct.388 din Setul metodologic privind elaborarea, aprobarea și modificarea bugetului, aprobat prin Ordinul ministrului finanțelor nr.209 din 24.12.2015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o-RO" dirty="0" smtClean="0"/>
              <a:t>Scopul de bază a circularei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o-RO" sz="3100" dirty="0" smtClean="0"/>
              <a:t>Informarea APL cu privire la:</a:t>
            </a:r>
          </a:p>
          <a:p>
            <a:pPr algn="just"/>
            <a:r>
              <a:rPr lang="ro-RO" sz="3100" dirty="0" smtClean="0"/>
              <a:t>Politica statului în domeniul veniturilor și cheltuielilor bugetare</a:t>
            </a:r>
          </a:p>
          <a:p>
            <a:pPr algn="just"/>
            <a:r>
              <a:rPr lang="ro-RO" sz="3100" dirty="0" smtClean="0"/>
              <a:t>Particularitățile specifice de stabilire a relațiilor </a:t>
            </a:r>
            <a:r>
              <a:rPr lang="ro-RO" sz="3100" dirty="0" err="1" smtClean="0"/>
              <a:t>interbugetare</a:t>
            </a:r>
            <a:endParaRPr lang="ro-RO" sz="3100" dirty="0" smtClean="0"/>
          </a:p>
          <a:p>
            <a:pPr algn="just"/>
            <a:r>
              <a:rPr lang="ro-RO" sz="3100" dirty="0" smtClean="0"/>
              <a:t>Limitele de transferuri</a:t>
            </a:r>
          </a:p>
          <a:p>
            <a:pPr algn="just"/>
            <a:r>
              <a:rPr lang="ro-RO" sz="3100" dirty="0" smtClean="0"/>
              <a:t>Cerințe și particularități de elaborare și prezentare a propunerilor (proiectelor) de buget</a:t>
            </a:r>
            <a:endParaRPr lang="ro-RO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Structura circularei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z="2400" dirty="0" smtClean="0"/>
              <a:t>Dispoziții generale</a:t>
            </a:r>
          </a:p>
          <a:p>
            <a:pPr algn="just"/>
            <a:r>
              <a:rPr lang="ro-RO" sz="2400" dirty="0" smtClean="0"/>
              <a:t>Prognoza principalilor indicatori macroeconomici pe termen mediu</a:t>
            </a:r>
          </a:p>
          <a:p>
            <a:pPr algn="just"/>
            <a:r>
              <a:rPr lang="ro-RO" sz="2400" dirty="0" smtClean="0"/>
              <a:t>Obiectivele politicii în domeniul veniturilor pe termen mediu și particularitățile specifice de estimare a unor venituri și a surselor de finanțare</a:t>
            </a:r>
          </a:p>
          <a:p>
            <a:pPr algn="just"/>
            <a:r>
              <a:rPr lang="ro-RO" sz="2400" dirty="0" smtClean="0"/>
              <a:t>Sumarul politicilor și priorităților în domeniul cheltuielilor publice pentru următorul an bugetar și pe termen mediu</a:t>
            </a:r>
          </a:p>
          <a:p>
            <a:pPr algn="just"/>
            <a:r>
              <a:rPr lang="ro-RO" sz="2400" dirty="0" smtClean="0"/>
              <a:t>Particularități specifice de stabilire a relațiilor </a:t>
            </a:r>
            <a:r>
              <a:rPr lang="ro-RO" sz="2400" dirty="0" err="1" smtClean="0"/>
              <a:t>interbugetare</a:t>
            </a:r>
            <a:r>
              <a:rPr lang="ro-RO" sz="2400" dirty="0" smtClean="0"/>
              <a:t> și limitele de transferuri de la bugetul de stat către bugetele locale</a:t>
            </a:r>
          </a:p>
          <a:p>
            <a:pPr algn="just"/>
            <a:r>
              <a:rPr lang="ro-RO" sz="2400" dirty="0" smtClean="0"/>
              <a:t>Alte particularități specifice și cerințe adiționale</a:t>
            </a:r>
          </a:p>
          <a:p>
            <a:pPr algn="just"/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2">
            <a:schemeClr val="dk1">
              <a:shade val="50000"/>
            </a:schemeClr>
          </a:lnRef>
          <a:fillRef idx="1002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Pr</a:t>
            </a:r>
            <a:r>
              <a:rPr lang="ro-RO" altLang="en-US" sz="40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oiectele</a:t>
            </a:r>
            <a:r>
              <a:rPr lang="ro-RO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bugetelor locale pe anii 201</a:t>
            </a:r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9</a:t>
            </a:r>
            <a:r>
              <a:rPr lang="ro-RO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-202</a:t>
            </a:r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1</a:t>
            </a:r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: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46049-DDAA-4A73-81C2-197F5897679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1643050"/>
            <a:ext cx="8258204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sz="8600" b="1" dirty="0" smtClean="0"/>
              <a:t>Clasificația bugetară</a:t>
            </a:r>
            <a:r>
              <a:rPr lang="ro-RO" sz="8600" dirty="0" smtClean="0"/>
              <a:t>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(Ordinul  M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nr. 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208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.12.201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Setul metodologic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privind elaborarea, aprobarea și modificarea bugetului (Ordinul  M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nr. 209 din 24.12.2015)  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Noul Sistem Informațional de Management Financiar – </a:t>
            </a: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SIMF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(modulul BPS – de elaborare a bugetului)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BPP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– APL de ambele nivele își elaborează proiectele de buget pe bază de programe și performanță</a:t>
            </a:r>
            <a:endParaRPr lang="en-US" altLang="en-US" sz="86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o-RO" altLang="en-US" sz="1500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             </a:t>
            </a: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1">
            <a:schemeClr val="accent5"/>
          </a:lnRef>
          <a:fillRef idx="1002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Cerințe la elaborarea p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r</a:t>
            </a:r>
            <a:r>
              <a:rPr lang="ro-RO" altLang="en-US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oiectelor</a:t>
            </a:r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bugetelor locale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358246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spcBef>
                <a:spcPts val="544"/>
              </a:spcBef>
            </a:pP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Cheltuielile = resursele disponibile</a:t>
            </a:r>
          </a:p>
          <a:p>
            <a:pPr algn="just">
              <a:spcBef>
                <a:spcPts val="544"/>
              </a:spcBef>
            </a:pP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Asigurarea calităţii planificării bugetare (impactul politicilor publice)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Corelarea programelor de cheltuieli cu priorităţile din documentele strategice (naționale, sectoriale, locale)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Îmbunătăţirea eficienței și eficacității utilizării resurselor prin focusarea pe rezultate şi sporirea calității serviciilor publice prestate în raport cu obiectivele stabilite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Control strict al angajărilor în sectorul bugetar </a:t>
            </a:r>
            <a:endParaRPr lang="ro-RO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Resursele direcționate la programe de importanță vitală ce permit soluționarea problemelor stringente din teritoriu</a:t>
            </a:r>
            <a:endParaRPr lang="ro-RO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ro-RO" alt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ro-RO" alt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4AC19-61EB-4F47-8921-A4F8618B4C5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 estimarea cheltuielilor bugetelor locale APL se vor conduce de: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4312" y="1500174"/>
            <a:ext cx="8715406" cy="49292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Actele normative, strategiile și programele ce reglementează activitatea APL/ramuri/domenii</a:t>
            </a: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Angajamentele de cheltuieli asumate în anii precedenți cu impact financiar asupra anilor </a:t>
            </a:r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planificați (măsuri trecătoare salarizare, serviciul datoriei, angajamente în cadrul PFSE etc.)</a:t>
            </a:r>
            <a:endParaRPr lang="ro-RO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Reformele promovate în cadrul </a:t>
            </a:r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ramurilor/sectoarelor (schimbări instituționale etc.)</a:t>
            </a:r>
            <a:endParaRPr lang="ro-RO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Reglementările ce vizează prestarea serviciilor contra plată, precum și volumul veniturilor colectate de autoritățile/instituțiile bugetare</a:t>
            </a:r>
            <a:endParaRPr lang="en-US" sz="2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15284-47F1-4CAF-9FCA-78DBC1ADF1B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Obligația APL la elaborarea proiectelor de buget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o-RO" sz="3100" u="sng" dirty="0" smtClean="0"/>
              <a:t>Cerința de bază în relațiile dintre bugetul de stat și bugetele locale este </a:t>
            </a:r>
            <a:r>
              <a:rPr lang="ro-RO" sz="3100" b="1" i="1" u="sng" dirty="0" smtClean="0"/>
              <a:t>- Respectarea limitelor de transferuri comunicate, inclusiv:</a:t>
            </a:r>
          </a:p>
          <a:p>
            <a:r>
              <a:rPr lang="ro-RO" sz="3100" dirty="0" smtClean="0"/>
              <a:t>cu destinație generală (TDG) – anexa nr.</a:t>
            </a:r>
            <a:r>
              <a:rPr lang="en-US" sz="3100" dirty="0" smtClean="0"/>
              <a:t>5</a:t>
            </a:r>
            <a:endParaRPr lang="ro-RO" sz="3100" dirty="0" smtClean="0"/>
          </a:p>
          <a:p>
            <a:r>
              <a:rPr lang="ro-RO" sz="3100" dirty="0" smtClean="0"/>
              <a:t>cu destinație specială (TDS) – anexele nr.6</a:t>
            </a:r>
            <a:r>
              <a:rPr lang="en-US" sz="3100" dirty="0" smtClean="0"/>
              <a:t> (nr.7-9)</a:t>
            </a:r>
            <a:r>
              <a:rPr lang="ro-RO" sz="3100" dirty="0" smtClean="0"/>
              <a:t>, 12-13, 1</a:t>
            </a:r>
            <a:r>
              <a:rPr lang="en-US" sz="3100" dirty="0" smtClean="0"/>
              <a:t>5</a:t>
            </a:r>
            <a:r>
              <a:rPr lang="ro-RO" sz="3100" dirty="0" smtClean="0"/>
              <a:t>-18 </a:t>
            </a:r>
          </a:p>
          <a:p>
            <a:r>
              <a:rPr lang="ro-RO" sz="3100" dirty="0" smtClean="0"/>
              <a:t>din Fondul </a:t>
            </a:r>
            <a:r>
              <a:rPr lang="en-US" sz="3100" dirty="0" smtClean="0"/>
              <a:t>d</a:t>
            </a:r>
            <a:r>
              <a:rPr lang="ro-RO" sz="3100" dirty="0" smtClean="0"/>
              <a:t>e susținere a populației – anexa nr.14</a:t>
            </a:r>
            <a:endParaRPr lang="ro-RO" sz="3100" i="1" dirty="0" smtClean="0"/>
          </a:p>
          <a:p>
            <a:pPr>
              <a:buFont typeface="Arial" charset="0"/>
              <a:buNone/>
            </a:pPr>
            <a:r>
              <a:rPr lang="ro-RO" i="1" dirty="0" smtClean="0"/>
              <a:t>         </a:t>
            </a:r>
          </a:p>
          <a:p>
            <a:pPr>
              <a:buFont typeface="Arial" charset="0"/>
              <a:buNone/>
            </a:pPr>
            <a:r>
              <a:rPr lang="ro-RO" i="1" dirty="0" smtClean="0"/>
              <a:t>         </a:t>
            </a:r>
          </a:p>
          <a:p>
            <a:pPr>
              <a:buFont typeface="Arial" charset="0"/>
              <a:buNone/>
            </a:pPr>
            <a:endParaRPr lang="ro-RO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42AD81-298C-4D5C-B233-384FA3821B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Calendarul prezentării proiectelor de buget</a:t>
            </a:r>
            <a:endParaRPr lang="en-US" sz="3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Termen restrâns de prezentare - perioada de prezentare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octombrie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 zile a câte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 UAT)</a:t>
            </a:r>
          </a:p>
          <a:p>
            <a:pPr algn="just"/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Volum mare de informație (în SIMF, format electronic și pe suport de hârtie)</a:t>
            </a:r>
          </a:p>
          <a:p>
            <a:pPr algn="just"/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MF este limitat în timp pentru elaborarea și promovarea proiectului Legii bugetului de stat pentru anul 2019 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8D0AA-F44A-4836-B3D1-88CD981E516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6535</TotalTime>
  <Words>587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Comic Sans MS</vt:lpstr>
      <vt:lpstr>Lato Black</vt:lpstr>
      <vt:lpstr>Tahoma</vt:lpstr>
      <vt:lpstr>Times New Roman</vt:lpstr>
      <vt:lpstr>Wingdings</vt:lpstr>
      <vt:lpstr>Тема Office</vt:lpstr>
      <vt:lpstr>PowerPoint Presentation</vt:lpstr>
      <vt:lpstr>Temeiul elaborării și remiterii circularei</vt:lpstr>
      <vt:lpstr>Scopul de bază a circularei</vt:lpstr>
      <vt:lpstr>Structura circularei</vt:lpstr>
      <vt:lpstr>Proiectele bugetelor locale pe anii 2019-2021:</vt:lpstr>
      <vt:lpstr>Cerințe la elaborarea proiectelor bugetelor locale</vt:lpstr>
      <vt:lpstr>La estimarea cheltuielilor bugetelor locale APL se vor conduce de:</vt:lpstr>
      <vt:lpstr>Obligația APL la elaborarea proiectelor de buget</vt:lpstr>
      <vt:lpstr>Calendarul prezentării proiectelor de buget</vt:lpstr>
      <vt:lpstr>Mulțumesc pentru atenție</vt:lpstr>
      <vt:lpstr>(+373) 22 26 26 25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Ion Iaconi</cp:lastModifiedBy>
  <cp:revision>745</cp:revision>
  <dcterms:created xsi:type="dcterms:W3CDTF">2006-03-19T15:54:55Z</dcterms:created>
  <dcterms:modified xsi:type="dcterms:W3CDTF">2018-09-17T10:36:00Z</dcterms:modified>
</cp:coreProperties>
</file>