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notesMasterIdLst>
    <p:notesMasterId r:id="rId8"/>
  </p:notesMasterIdLst>
  <p:sldIdLst>
    <p:sldId id="259" r:id="rId2"/>
    <p:sldId id="260" r:id="rId3"/>
    <p:sldId id="257" r:id="rId4"/>
    <p:sldId id="261" r:id="rId5"/>
    <p:sldId id="264" r:id="rId6"/>
    <p:sldId id="263"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5" d="100"/>
          <a:sy n="65" d="100"/>
        </p:scale>
        <p:origin x="700" y="4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8AB39BB-D91C-4AF5-86AA-49E54F8F1531}" type="datetimeFigureOut">
              <a:rPr lang="en-US" smtClean="0"/>
              <a:t>9/18/2018</a:t>
            </a:fld>
            <a:endParaRPr lang="en-US"/>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2AE087B-5975-46BA-878A-5846D6A3627C}" type="slidenum">
              <a:rPr lang="en-US" smtClean="0"/>
              <a:t>‹#›</a:t>
            </a:fld>
            <a:endParaRPr lang="en-US"/>
          </a:p>
        </p:txBody>
      </p:sp>
    </p:spTree>
    <p:extLst>
      <p:ext uri="{BB962C8B-B14F-4D97-AF65-F5344CB8AC3E}">
        <p14:creationId xmlns:p14="http://schemas.microsoft.com/office/powerpoint/2010/main" val="11726564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en-US" dirty="0"/>
          </a:p>
        </p:txBody>
      </p:sp>
      <p:sp>
        <p:nvSpPr>
          <p:cNvPr id="4" name="Номер слайда 3"/>
          <p:cNvSpPr>
            <a:spLocks noGrp="1"/>
          </p:cNvSpPr>
          <p:nvPr>
            <p:ph type="sldNum" sz="quarter" idx="10"/>
          </p:nvPr>
        </p:nvSpPr>
        <p:spPr/>
        <p:txBody>
          <a:bodyPr/>
          <a:lstStyle/>
          <a:p>
            <a:fld id="{42AE087B-5975-46BA-878A-5846D6A3627C}" type="slidenum">
              <a:rPr lang="en-US" smtClean="0"/>
              <a:t>3</a:t>
            </a:fld>
            <a:endParaRPr lang="en-US"/>
          </a:p>
        </p:txBody>
      </p:sp>
    </p:spTree>
    <p:extLst>
      <p:ext uri="{BB962C8B-B14F-4D97-AF65-F5344CB8AC3E}">
        <p14:creationId xmlns:p14="http://schemas.microsoft.com/office/powerpoint/2010/main" val="10761242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ru-RU" smtClean="0"/>
              <a:t>Образец заголовка</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0D6BF25D-4CF2-4DA2-A5E2-5BB1835B4C83}" type="datetimeFigureOut">
              <a:rPr lang="en-US" smtClean="0"/>
              <a:t>9/18/2018</a:t>
            </a:fld>
            <a:endParaRPr lang="en-US"/>
          </a:p>
        </p:txBody>
      </p:sp>
      <p:sp>
        <p:nvSpPr>
          <p:cNvPr id="5" name="Footer Placeholder 4"/>
          <p:cNvSpPr>
            <a:spLocks noGrp="1"/>
          </p:cNvSpPr>
          <p:nvPr>
            <p:ph type="ftr" sz="quarter" idx="11"/>
          </p:nvPr>
        </p:nvSpPr>
        <p:spPr/>
        <p:txBody>
          <a:bodyPr/>
          <a:lstStyle/>
          <a:p>
            <a:endParaRPr 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E91417F3-DC61-4B3A-94FC-3FFF49B39D3E}" type="slidenum">
              <a:rPr lang="en-US" smtClean="0"/>
              <a:t>‹#›</a:t>
            </a:fld>
            <a:endParaRPr lang="en-US"/>
          </a:p>
        </p:txBody>
      </p:sp>
    </p:spTree>
    <p:extLst>
      <p:ext uri="{BB962C8B-B14F-4D97-AF65-F5344CB8AC3E}">
        <p14:creationId xmlns:p14="http://schemas.microsoft.com/office/powerpoint/2010/main" val="4418496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D6BF25D-4CF2-4DA2-A5E2-5BB1835B4C83}" type="datetimeFigureOut">
              <a:rPr lang="en-US" smtClean="0"/>
              <a:t>9/18/2018</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E91417F3-DC61-4B3A-94FC-3FFF49B39D3E}" type="slidenum">
              <a:rPr lang="en-US" smtClean="0"/>
              <a:t>‹#›</a:t>
            </a:fld>
            <a:endParaRPr lang="en-US"/>
          </a:p>
        </p:txBody>
      </p:sp>
    </p:spTree>
    <p:extLst>
      <p:ext uri="{BB962C8B-B14F-4D97-AF65-F5344CB8AC3E}">
        <p14:creationId xmlns:p14="http://schemas.microsoft.com/office/powerpoint/2010/main" val="35796728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smtClean="0"/>
              <a:t>Образец заголовка</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D6BF25D-4CF2-4DA2-A5E2-5BB1835B4C83}" type="datetimeFigureOut">
              <a:rPr lang="en-US" smtClean="0"/>
              <a:t>9/18/2018</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E91417F3-DC61-4B3A-94FC-3FFF49B39D3E}" type="slidenum">
              <a:rPr lang="en-US" smtClean="0"/>
              <a:t>‹#›</a:t>
            </a:fld>
            <a:endParaRPr 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5364385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ru-RU" smtClean="0"/>
              <a:t>Образец заголовка</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0D6BF25D-4CF2-4DA2-A5E2-5BB1835B4C83}" type="datetimeFigureOut">
              <a:rPr lang="en-US" smtClean="0"/>
              <a:t>9/18/2018</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E91417F3-DC61-4B3A-94FC-3FFF49B39D3E}" type="slidenum">
              <a:rPr lang="en-US" smtClean="0"/>
              <a:t>‹#›</a:t>
            </a:fld>
            <a:endParaRPr lang="en-US"/>
          </a:p>
        </p:txBody>
      </p:sp>
    </p:spTree>
    <p:extLst>
      <p:ext uri="{BB962C8B-B14F-4D97-AF65-F5344CB8AC3E}">
        <p14:creationId xmlns:p14="http://schemas.microsoft.com/office/powerpoint/2010/main" val="23158481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smtClean="0"/>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0D6BF25D-4CF2-4DA2-A5E2-5BB1835B4C83}" type="datetimeFigureOut">
              <a:rPr lang="en-US" smtClean="0"/>
              <a:t>9/18/2018</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E91417F3-DC61-4B3A-94FC-3FFF49B39D3E}" type="slidenum">
              <a:rPr lang="en-US" smtClean="0"/>
              <a:t>‹#›</a:t>
            </a:fld>
            <a:endParaRPr 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85251672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ru-RU" smtClean="0"/>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0D6BF25D-4CF2-4DA2-A5E2-5BB1835B4C83}" type="datetimeFigureOut">
              <a:rPr lang="en-US" smtClean="0"/>
              <a:t>9/18/2018</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E91417F3-DC61-4B3A-94FC-3FFF49B39D3E}" type="slidenum">
              <a:rPr lang="en-US" smtClean="0"/>
              <a:t>‹#›</a:t>
            </a:fld>
            <a:endParaRPr lang="en-US"/>
          </a:p>
        </p:txBody>
      </p:sp>
    </p:spTree>
    <p:extLst>
      <p:ext uri="{BB962C8B-B14F-4D97-AF65-F5344CB8AC3E}">
        <p14:creationId xmlns:p14="http://schemas.microsoft.com/office/powerpoint/2010/main" val="214858264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D6BF25D-4CF2-4DA2-A5E2-5BB1835B4C83}" type="datetimeFigureOut">
              <a:rPr lang="en-US" smtClean="0"/>
              <a:t>9/18/2018</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E91417F3-DC61-4B3A-94FC-3FFF49B39D3E}" type="slidenum">
              <a:rPr lang="en-US" smtClean="0"/>
              <a:t>‹#›</a:t>
            </a:fld>
            <a:endParaRPr lang="en-US"/>
          </a:p>
        </p:txBody>
      </p:sp>
    </p:spTree>
    <p:extLst>
      <p:ext uri="{BB962C8B-B14F-4D97-AF65-F5344CB8AC3E}">
        <p14:creationId xmlns:p14="http://schemas.microsoft.com/office/powerpoint/2010/main" val="28451425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D6BF25D-4CF2-4DA2-A5E2-5BB1835B4C83}" type="datetimeFigureOut">
              <a:rPr lang="en-US" smtClean="0"/>
              <a:t>9/18/2018</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E91417F3-DC61-4B3A-94FC-3FFF49B39D3E}" type="slidenum">
              <a:rPr lang="en-US" smtClean="0"/>
              <a:t>‹#›</a:t>
            </a:fld>
            <a:endParaRPr lang="en-US"/>
          </a:p>
        </p:txBody>
      </p:sp>
    </p:spTree>
    <p:extLst>
      <p:ext uri="{BB962C8B-B14F-4D97-AF65-F5344CB8AC3E}">
        <p14:creationId xmlns:p14="http://schemas.microsoft.com/office/powerpoint/2010/main" val="15510482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ru-RU" smtClean="0"/>
              <a:t>Образец заголовка</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D6BF25D-4CF2-4DA2-A5E2-5BB1835B4C83}" type="datetimeFigureOut">
              <a:rPr lang="en-US" smtClean="0"/>
              <a:t>9/18/2018</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E91417F3-DC61-4B3A-94FC-3FFF49B39D3E}" type="slidenum">
              <a:rPr lang="en-US" smtClean="0"/>
              <a:t>‹#›</a:t>
            </a:fld>
            <a:endParaRPr lang="en-US"/>
          </a:p>
        </p:txBody>
      </p:sp>
    </p:spTree>
    <p:extLst>
      <p:ext uri="{BB962C8B-B14F-4D97-AF65-F5344CB8AC3E}">
        <p14:creationId xmlns:p14="http://schemas.microsoft.com/office/powerpoint/2010/main" val="21432831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D6BF25D-4CF2-4DA2-A5E2-5BB1835B4C83}" type="datetimeFigureOut">
              <a:rPr lang="en-US" smtClean="0"/>
              <a:t>9/18/2018</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E91417F3-DC61-4B3A-94FC-3FFF49B39D3E}" type="slidenum">
              <a:rPr lang="en-US" smtClean="0"/>
              <a:t>‹#›</a:t>
            </a:fld>
            <a:endParaRPr lang="en-US"/>
          </a:p>
        </p:txBody>
      </p:sp>
    </p:spTree>
    <p:extLst>
      <p:ext uri="{BB962C8B-B14F-4D97-AF65-F5344CB8AC3E}">
        <p14:creationId xmlns:p14="http://schemas.microsoft.com/office/powerpoint/2010/main" val="40350130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0D6BF25D-4CF2-4DA2-A5E2-5BB1835B4C83}" type="datetimeFigureOut">
              <a:rPr lang="en-US" smtClean="0"/>
              <a:t>9/18/2018</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E91417F3-DC61-4B3A-94FC-3FFF49B39D3E}" type="slidenum">
              <a:rPr lang="en-US" smtClean="0"/>
              <a:t>‹#›</a:t>
            </a:fld>
            <a:endParaRPr lang="en-US"/>
          </a:p>
        </p:txBody>
      </p:sp>
    </p:spTree>
    <p:extLst>
      <p:ext uri="{BB962C8B-B14F-4D97-AF65-F5344CB8AC3E}">
        <p14:creationId xmlns:p14="http://schemas.microsoft.com/office/powerpoint/2010/main" val="4288002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0D6BF25D-4CF2-4DA2-A5E2-5BB1835B4C83}" type="datetimeFigureOut">
              <a:rPr lang="en-US" smtClean="0"/>
              <a:t>9/18/2018</a:t>
            </a:fld>
            <a:endParaRPr lang="en-US"/>
          </a:p>
        </p:txBody>
      </p:sp>
      <p:sp>
        <p:nvSpPr>
          <p:cNvPr id="8" name="Footer Placeholder 7"/>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E91417F3-DC61-4B3A-94FC-3FFF49B39D3E}" type="slidenum">
              <a:rPr lang="en-US" smtClean="0"/>
              <a:t>‹#›</a:t>
            </a:fld>
            <a:endParaRPr lang="en-US"/>
          </a:p>
        </p:txBody>
      </p:sp>
    </p:spTree>
    <p:extLst>
      <p:ext uri="{BB962C8B-B14F-4D97-AF65-F5344CB8AC3E}">
        <p14:creationId xmlns:p14="http://schemas.microsoft.com/office/powerpoint/2010/main" val="42543019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0D6BF25D-4CF2-4DA2-A5E2-5BB1835B4C83}" type="datetimeFigureOut">
              <a:rPr lang="en-US" smtClean="0"/>
              <a:t>9/18/2018</a:t>
            </a:fld>
            <a:endParaRPr lang="en-US"/>
          </a:p>
        </p:txBody>
      </p:sp>
      <p:sp>
        <p:nvSpPr>
          <p:cNvPr id="4" name="Footer Placeholder 3"/>
          <p:cNvSpPr>
            <a:spLocks noGrp="1"/>
          </p:cNvSpPr>
          <p:nvPr>
            <p:ph type="ftr" sz="quarter" idx="11"/>
          </p:nvPr>
        </p:nvSpPr>
        <p:spPr/>
        <p:txBody>
          <a:bodyPr/>
          <a:lstStyle/>
          <a:p>
            <a:endParaRPr 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E91417F3-DC61-4B3A-94FC-3FFF49B39D3E}" type="slidenum">
              <a:rPr lang="en-US" smtClean="0"/>
              <a:t>‹#›</a:t>
            </a:fld>
            <a:endParaRPr lang="en-US"/>
          </a:p>
        </p:txBody>
      </p:sp>
    </p:spTree>
    <p:extLst>
      <p:ext uri="{BB962C8B-B14F-4D97-AF65-F5344CB8AC3E}">
        <p14:creationId xmlns:p14="http://schemas.microsoft.com/office/powerpoint/2010/main" val="12782516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D6BF25D-4CF2-4DA2-A5E2-5BB1835B4C83}" type="datetimeFigureOut">
              <a:rPr lang="en-US" smtClean="0"/>
              <a:t>9/18/2018</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E91417F3-DC61-4B3A-94FC-3FFF49B39D3E}" type="slidenum">
              <a:rPr lang="en-US" smtClean="0"/>
              <a:t>‹#›</a:t>
            </a:fld>
            <a:endParaRPr lang="en-US"/>
          </a:p>
        </p:txBody>
      </p:sp>
    </p:spTree>
    <p:extLst>
      <p:ext uri="{BB962C8B-B14F-4D97-AF65-F5344CB8AC3E}">
        <p14:creationId xmlns:p14="http://schemas.microsoft.com/office/powerpoint/2010/main" val="14797492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ru-RU" smtClean="0"/>
              <a:t>Образец заголовка</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0D6BF25D-4CF2-4DA2-A5E2-5BB1835B4C83}" type="datetimeFigureOut">
              <a:rPr lang="en-US" smtClean="0"/>
              <a:t>9/18/2018</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E91417F3-DC61-4B3A-94FC-3FFF49B39D3E}" type="slidenum">
              <a:rPr lang="en-US" smtClean="0"/>
              <a:t>‹#›</a:t>
            </a:fld>
            <a:endParaRPr lang="en-US"/>
          </a:p>
        </p:txBody>
      </p:sp>
    </p:spTree>
    <p:extLst>
      <p:ext uri="{BB962C8B-B14F-4D97-AF65-F5344CB8AC3E}">
        <p14:creationId xmlns:p14="http://schemas.microsoft.com/office/powerpoint/2010/main" val="24671267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0D6BF25D-4CF2-4DA2-A5E2-5BB1835B4C83}" type="datetimeFigureOut">
              <a:rPr lang="en-US" smtClean="0"/>
              <a:t>9/18/2018</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E91417F3-DC61-4B3A-94FC-3FFF49B39D3E}" type="slidenum">
              <a:rPr lang="en-US" smtClean="0"/>
              <a:t>‹#›</a:t>
            </a:fld>
            <a:endParaRPr lang="en-US"/>
          </a:p>
        </p:txBody>
      </p:sp>
    </p:spTree>
    <p:extLst>
      <p:ext uri="{BB962C8B-B14F-4D97-AF65-F5344CB8AC3E}">
        <p14:creationId xmlns:p14="http://schemas.microsoft.com/office/powerpoint/2010/main" val="944914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0D6BF25D-4CF2-4DA2-A5E2-5BB1835B4C83}" type="datetimeFigureOut">
              <a:rPr lang="en-US" smtClean="0"/>
              <a:t>9/18/2018</a:t>
            </a:fld>
            <a:endParaRPr 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E91417F3-DC61-4B3A-94FC-3FFF49B39D3E}" type="slidenum">
              <a:rPr lang="en-US" smtClean="0"/>
              <a:t>‹#›</a:t>
            </a:fld>
            <a:endParaRPr lang="en-US"/>
          </a:p>
        </p:txBody>
      </p:sp>
    </p:spTree>
    <p:extLst>
      <p:ext uri="{BB962C8B-B14F-4D97-AF65-F5344CB8AC3E}">
        <p14:creationId xmlns:p14="http://schemas.microsoft.com/office/powerpoint/2010/main" val="1970759433"/>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10814" y="2058749"/>
            <a:ext cx="9793798" cy="2709895"/>
          </a:xfrm>
        </p:spPr>
        <p:txBody>
          <a:bodyPr>
            <a:normAutofit/>
          </a:bodyPr>
          <a:lstStyle/>
          <a:p>
            <a:pPr algn="r"/>
            <a:r>
              <a:rPr lang="ro-MD" sz="6600" b="1" dirty="0" smtClean="0"/>
              <a:t>PACHETUL MINIM DE </a:t>
            </a:r>
            <a:br>
              <a:rPr lang="ro-MD" sz="6600" b="1" dirty="0" smtClean="0"/>
            </a:br>
            <a:r>
              <a:rPr lang="ro-MD" sz="6600" b="1" dirty="0" smtClean="0"/>
              <a:t>SERVICII SOCIALE</a:t>
            </a:r>
            <a:endParaRPr lang="en-US" sz="6600" b="1" dirty="0"/>
          </a:p>
        </p:txBody>
      </p:sp>
      <p:sp>
        <p:nvSpPr>
          <p:cNvPr id="3" name="Текст 2"/>
          <p:cNvSpPr>
            <a:spLocks noGrp="1"/>
          </p:cNvSpPr>
          <p:nvPr>
            <p:ph type="body" idx="1"/>
          </p:nvPr>
        </p:nvSpPr>
        <p:spPr>
          <a:xfrm>
            <a:off x="2589212" y="5122606"/>
            <a:ext cx="8915399" cy="550606"/>
          </a:xfrm>
        </p:spPr>
        <p:txBody>
          <a:bodyPr/>
          <a:lstStyle/>
          <a:p>
            <a:pPr algn="r"/>
            <a:r>
              <a:rPr lang="ro-MD" b="1" dirty="0" smtClean="0"/>
              <a:t>MSMPS</a:t>
            </a:r>
            <a:endParaRPr lang="en-US" dirty="0"/>
          </a:p>
        </p:txBody>
      </p:sp>
    </p:spTree>
    <p:extLst>
      <p:ext uri="{BB962C8B-B14F-4D97-AF65-F5344CB8AC3E}">
        <p14:creationId xmlns:p14="http://schemas.microsoft.com/office/powerpoint/2010/main" val="26864195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o-MD" b="1" dirty="0" smtClean="0"/>
              <a:t>Cadrul normativ </a:t>
            </a:r>
            <a:endParaRPr lang="en-US" b="1" dirty="0"/>
          </a:p>
        </p:txBody>
      </p:sp>
      <p:sp>
        <p:nvSpPr>
          <p:cNvPr id="3" name="Объект 2"/>
          <p:cNvSpPr>
            <a:spLocks noGrp="1"/>
          </p:cNvSpPr>
          <p:nvPr>
            <p:ph idx="1"/>
          </p:nvPr>
        </p:nvSpPr>
        <p:spPr>
          <a:xfrm>
            <a:off x="1612489" y="1347019"/>
            <a:ext cx="10373033" cy="5132439"/>
          </a:xfrm>
        </p:spPr>
        <p:txBody>
          <a:bodyPr>
            <a:normAutofit/>
          </a:bodyPr>
          <a:lstStyle/>
          <a:p>
            <a:pPr fontAlgn="ctr"/>
            <a:r>
              <a:rPr lang="ro-MD" sz="2000" b="1" dirty="0" smtClean="0">
                <a:solidFill>
                  <a:schemeClr val="tx1"/>
                </a:solidFill>
                <a:latin typeface="Times New Roman" panose="02020603050405020304" pitchFamily="18" charset="0"/>
                <a:cs typeface="Times New Roman" panose="02020603050405020304" pitchFamily="18" charset="0"/>
              </a:rPr>
              <a:t>Legea</a:t>
            </a:r>
            <a:r>
              <a:rPr lang="en-US" sz="2000" b="1" dirty="0">
                <a:solidFill>
                  <a:schemeClr val="tx1"/>
                </a:solidFill>
                <a:latin typeface="Times New Roman" panose="02020603050405020304" pitchFamily="18" charset="0"/>
                <a:cs typeface="Times New Roman" panose="02020603050405020304" pitchFamily="18" charset="0"/>
              </a:rPr>
              <a:t> </a:t>
            </a:r>
            <a:r>
              <a:rPr lang="en-US" sz="2000" b="1" dirty="0" err="1">
                <a:solidFill>
                  <a:schemeClr val="tx1"/>
                </a:solidFill>
                <a:latin typeface="Times New Roman" panose="02020603050405020304" pitchFamily="18" charset="0"/>
                <a:cs typeface="Times New Roman" panose="02020603050405020304" pitchFamily="18" charset="0"/>
              </a:rPr>
              <a:t>Nr</a:t>
            </a:r>
            <a:r>
              <a:rPr lang="en-US" sz="2000" b="1" dirty="0">
                <a:solidFill>
                  <a:schemeClr val="tx1"/>
                </a:solidFill>
                <a:latin typeface="Times New Roman" panose="02020603050405020304" pitchFamily="18" charset="0"/>
                <a:cs typeface="Times New Roman" panose="02020603050405020304" pitchFamily="18" charset="0"/>
              </a:rPr>
              <a:t>. 123 </a:t>
            </a:r>
            <a:r>
              <a:rPr lang="en-US" sz="2000" b="1" dirty="0" smtClean="0">
                <a:solidFill>
                  <a:schemeClr val="tx1"/>
                </a:solidFill>
                <a:latin typeface="Times New Roman" panose="02020603050405020304" pitchFamily="18" charset="0"/>
                <a:cs typeface="Times New Roman" panose="02020603050405020304" pitchFamily="18" charset="0"/>
              </a:rPr>
              <a:t>din</a:t>
            </a:r>
            <a:r>
              <a:rPr lang="en-US" sz="2000" b="1" dirty="0">
                <a:solidFill>
                  <a:schemeClr val="tx1"/>
                </a:solidFill>
                <a:latin typeface="Times New Roman" panose="02020603050405020304" pitchFamily="18" charset="0"/>
                <a:cs typeface="Times New Roman" panose="02020603050405020304" pitchFamily="18" charset="0"/>
              </a:rPr>
              <a:t> </a:t>
            </a:r>
            <a:r>
              <a:rPr lang="en-US" sz="2000" b="1" dirty="0" smtClean="0">
                <a:solidFill>
                  <a:schemeClr val="tx1"/>
                </a:solidFill>
                <a:latin typeface="Times New Roman" panose="02020603050405020304" pitchFamily="18" charset="0"/>
                <a:cs typeface="Times New Roman" panose="02020603050405020304" pitchFamily="18" charset="0"/>
              </a:rPr>
              <a:t>18.06.2010</a:t>
            </a:r>
            <a:r>
              <a:rPr lang="ro-MD" sz="2000" b="1" dirty="0" smtClean="0">
                <a:solidFill>
                  <a:schemeClr val="tx1"/>
                </a:solidFill>
                <a:latin typeface="Times New Roman" panose="02020603050405020304" pitchFamily="18" charset="0"/>
                <a:cs typeface="Times New Roman" panose="02020603050405020304" pitchFamily="18" charset="0"/>
              </a:rPr>
              <a:t> </a:t>
            </a:r>
            <a:r>
              <a:rPr lang="en-US" sz="2000" b="1" dirty="0" smtClean="0">
                <a:solidFill>
                  <a:schemeClr val="tx1"/>
                </a:solidFill>
                <a:latin typeface="Times New Roman" panose="02020603050405020304" pitchFamily="18" charset="0"/>
                <a:cs typeface="Times New Roman" panose="02020603050405020304" pitchFamily="18" charset="0"/>
              </a:rPr>
              <a:t>cu </a:t>
            </a:r>
            <a:r>
              <a:rPr lang="en-US" sz="2000" b="1" dirty="0" err="1">
                <a:solidFill>
                  <a:schemeClr val="tx1"/>
                </a:solidFill>
                <a:latin typeface="Times New Roman" panose="02020603050405020304" pitchFamily="18" charset="0"/>
                <a:cs typeface="Times New Roman" panose="02020603050405020304" pitchFamily="18" charset="0"/>
              </a:rPr>
              <a:t>privire</a:t>
            </a:r>
            <a:r>
              <a:rPr lang="en-US" sz="2000" b="1" dirty="0">
                <a:solidFill>
                  <a:schemeClr val="tx1"/>
                </a:solidFill>
                <a:latin typeface="Times New Roman" panose="02020603050405020304" pitchFamily="18" charset="0"/>
                <a:cs typeface="Times New Roman" panose="02020603050405020304" pitchFamily="18" charset="0"/>
              </a:rPr>
              <a:t> la </a:t>
            </a:r>
            <a:r>
              <a:rPr lang="en-US" sz="2000" b="1" dirty="0" err="1">
                <a:solidFill>
                  <a:schemeClr val="tx1"/>
                </a:solidFill>
                <a:latin typeface="Times New Roman" panose="02020603050405020304" pitchFamily="18" charset="0"/>
                <a:cs typeface="Times New Roman" panose="02020603050405020304" pitchFamily="18" charset="0"/>
              </a:rPr>
              <a:t>serviciile</a:t>
            </a:r>
            <a:r>
              <a:rPr lang="en-US" sz="2000" b="1" dirty="0">
                <a:solidFill>
                  <a:schemeClr val="tx1"/>
                </a:solidFill>
                <a:latin typeface="Times New Roman" panose="02020603050405020304" pitchFamily="18" charset="0"/>
                <a:cs typeface="Times New Roman" panose="02020603050405020304" pitchFamily="18" charset="0"/>
              </a:rPr>
              <a:t> </a:t>
            </a:r>
            <a:r>
              <a:rPr lang="en-US" sz="2000" b="1" dirty="0" err="1" smtClean="0">
                <a:solidFill>
                  <a:schemeClr val="tx1"/>
                </a:solidFill>
                <a:latin typeface="Times New Roman" panose="02020603050405020304" pitchFamily="18" charset="0"/>
                <a:cs typeface="Times New Roman" panose="02020603050405020304" pitchFamily="18" charset="0"/>
              </a:rPr>
              <a:t>sociale</a:t>
            </a:r>
            <a:endParaRPr lang="ro-MD" sz="2000" b="1" dirty="0">
              <a:solidFill>
                <a:schemeClr val="tx1"/>
              </a:solidFill>
              <a:latin typeface="Times New Roman" panose="02020603050405020304" pitchFamily="18" charset="0"/>
              <a:cs typeface="Times New Roman" panose="02020603050405020304" pitchFamily="18" charset="0"/>
            </a:endParaRPr>
          </a:p>
          <a:p>
            <a:pPr lvl="1">
              <a:buFont typeface="Wingdings" panose="05000000000000000000" pitchFamily="2" charset="2"/>
              <a:buChar char="q"/>
            </a:pPr>
            <a:r>
              <a:rPr lang="en-US" sz="2000" b="1" i="1" dirty="0" err="1">
                <a:solidFill>
                  <a:schemeClr val="tx1"/>
                </a:solidFill>
                <a:latin typeface="Times New Roman" panose="02020603050405020304" pitchFamily="18" charset="0"/>
                <a:cs typeface="Times New Roman" panose="02020603050405020304" pitchFamily="18" charset="0"/>
              </a:rPr>
              <a:t>pachet</a:t>
            </a:r>
            <a:r>
              <a:rPr lang="en-US" sz="2000" b="1" i="1" dirty="0">
                <a:solidFill>
                  <a:schemeClr val="tx1"/>
                </a:solidFill>
                <a:latin typeface="Times New Roman" panose="02020603050405020304" pitchFamily="18" charset="0"/>
                <a:cs typeface="Times New Roman" panose="02020603050405020304" pitchFamily="18" charset="0"/>
              </a:rPr>
              <a:t> minim de </a:t>
            </a:r>
            <a:r>
              <a:rPr lang="en-US" sz="2000" b="1" i="1" dirty="0" err="1">
                <a:solidFill>
                  <a:schemeClr val="tx1"/>
                </a:solidFill>
                <a:latin typeface="Times New Roman" panose="02020603050405020304" pitchFamily="18" charset="0"/>
                <a:cs typeface="Times New Roman" panose="02020603050405020304" pitchFamily="18" charset="0"/>
              </a:rPr>
              <a:t>servicii</a:t>
            </a:r>
            <a:r>
              <a:rPr lang="en-US" sz="2000" b="1" i="1" dirty="0">
                <a:solidFill>
                  <a:schemeClr val="tx1"/>
                </a:solidFill>
                <a:latin typeface="Times New Roman" panose="02020603050405020304" pitchFamily="18" charset="0"/>
                <a:cs typeface="Times New Roman" panose="02020603050405020304" pitchFamily="18" charset="0"/>
              </a:rPr>
              <a:t> </a:t>
            </a:r>
            <a:r>
              <a:rPr lang="en-US" sz="2000" b="1" i="1" dirty="0" err="1">
                <a:solidFill>
                  <a:schemeClr val="tx1"/>
                </a:solidFill>
                <a:latin typeface="Times New Roman" panose="02020603050405020304" pitchFamily="18" charset="0"/>
                <a:cs typeface="Times New Roman" panose="02020603050405020304" pitchFamily="18" charset="0"/>
              </a:rPr>
              <a:t>sociale</a:t>
            </a:r>
            <a:r>
              <a:rPr lang="en-US" sz="2000" dirty="0">
                <a:solidFill>
                  <a:schemeClr val="tx1"/>
                </a:solidFill>
                <a:latin typeface="Times New Roman" panose="02020603050405020304" pitchFamily="18" charset="0"/>
                <a:cs typeface="Times New Roman" panose="02020603050405020304" pitchFamily="18" charset="0"/>
              </a:rPr>
              <a:t> – un set de </a:t>
            </a:r>
            <a:r>
              <a:rPr lang="en-US" sz="2000" dirty="0" err="1">
                <a:solidFill>
                  <a:schemeClr val="tx1"/>
                </a:solidFill>
                <a:latin typeface="Times New Roman" panose="02020603050405020304" pitchFamily="18" charset="0"/>
                <a:cs typeface="Times New Roman" panose="02020603050405020304" pitchFamily="18" charset="0"/>
              </a:rPr>
              <a:t>servicii</a:t>
            </a:r>
            <a:r>
              <a:rPr lang="en-US" sz="2000" dirty="0">
                <a:solidFill>
                  <a:schemeClr val="tx1"/>
                </a:solidFill>
                <a:latin typeface="Times New Roman" panose="02020603050405020304" pitchFamily="18" charset="0"/>
                <a:cs typeface="Times New Roman" panose="02020603050405020304" pitchFamily="18" charset="0"/>
              </a:rPr>
              <a:t> </a:t>
            </a:r>
            <a:r>
              <a:rPr lang="en-US" sz="2000" dirty="0" err="1">
                <a:solidFill>
                  <a:schemeClr val="tx1"/>
                </a:solidFill>
                <a:latin typeface="Times New Roman" panose="02020603050405020304" pitchFamily="18" charset="0"/>
                <a:cs typeface="Times New Roman" panose="02020603050405020304" pitchFamily="18" charset="0"/>
              </a:rPr>
              <a:t>sociale</a:t>
            </a:r>
            <a:r>
              <a:rPr lang="en-US" sz="2000" dirty="0">
                <a:solidFill>
                  <a:schemeClr val="tx1"/>
                </a:solidFill>
                <a:latin typeface="Times New Roman" panose="02020603050405020304" pitchFamily="18" charset="0"/>
                <a:cs typeface="Times New Roman" panose="02020603050405020304" pitchFamily="18" charset="0"/>
              </a:rPr>
              <a:t> </a:t>
            </a:r>
            <a:r>
              <a:rPr lang="en-US" sz="2000" dirty="0" err="1">
                <a:solidFill>
                  <a:schemeClr val="tx1"/>
                </a:solidFill>
                <a:latin typeface="Times New Roman" panose="02020603050405020304" pitchFamily="18" charset="0"/>
                <a:cs typeface="Times New Roman" panose="02020603050405020304" pitchFamily="18" charset="0"/>
              </a:rPr>
              <a:t>specializate</a:t>
            </a:r>
            <a:r>
              <a:rPr lang="en-US" sz="2000" dirty="0">
                <a:solidFill>
                  <a:schemeClr val="tx1"/>
                </a:solidFill>
                <a:latin typeface="Times New Roman" panose="02020603050405020304" pitchFamily="18" charset="0"/>
                <a:cs typeface="Times New Roman" panose="02020603050405020304" pitchFamily="18" charset="0"/>
              </a:rPr>
              <a:t> </a:t>
            </a:r>
            <a:r>
              <a:rPr lang="en-US" sz="2000" dirty="0" err="1">
                <a:solidFill>
                  <a:schemeClr val="tx1"/>
                </a:solidFill>
                <a:latin typeface="Times New Roman" panose="02020603050405020304" pitchFamily="18" charset="0"/>
                <a:cs typeface="Times New Roman" panose="02020603050405020304" pitchFamily="18" charset="0"/>
              </a:rPr>
              <a:t>stabilit</a:t>
            </a:r>
            <a:r>
              <a:rPr lang="en-US" sz="2000" dirty="0">
                <a:solidFill>
                  <a:schemeClr val="tx1"/>
                </a:solidFill>
                <a:latin typeface="Times New Roman" panose="02020603050405020304" pitchFamily="18" charset="0"/>
                <a:cs typeface="Times New Roman" panose="02020603050405020304" pitchFamily="18" charset="0"/>
              </a:rPr>
              <a:t> de </a:t>
            </a:r>
            <a:r>
              <a:rPr lang="en-US" sz="2000" dirty="0" err="1">
                <a:solidFill>
                  <a:schemeClr val="tx1"/>
                </a:solidFill>
                <a:latin typeface="Times New Roman" panose="02020603050405020304" pitchFamily="18" charset="0"/>
                <a:cs typeface="Times New Roman" panose="02020603050405020304" pitchFamily="18" charset="0"/>
              </a:rPr>
              <a:t>către</a:t>
            </a:r>
            <a:r>
              <a:rPr lang="en-US" sz="2000" dirty="0">
                <a:solidFill>
                  <a:schemeClr val="tx1"/>
                </a:solidFill>
                <a:latin typeface="Times New Roman" panose="02020603050405020304" pitchFamily="18" charset="0"/>
                <a:cs typeface="Times New Roman" panose="02020603050405020304" pitchFamily="18" charset="0"/>
              </a:rPr>
              <a:t> </a:t>
            </a:r>
            <a:r>
              <a:rPr lang="en-US" sz="2000" dirty="0" err="1">
                <a:solidFill>
                  <a:schemeClr val="tx1"/>
                </a:solidFill>
                <a:latin typeface="Times New Roman" panose="02020603050405020304" pitchFamily="18" charset="0"/>
                <a:cs typeface="Times New Roman" panose="02020603050405020304" pitchFamily="18" charset="0"/>
              </a:rPr>
              <a:t>Guvern</a:t>
            </a:r>
            <a:r>
              <a:rPr lang="ro-MD" sz="2000" dirty="0">
                <a:solidFill>
                  <a:schemeClr val="tx1"/>
                </a:solidFill>
                <a:latin typeface="Times New Roman" panose="02020603050405020304" pitchFamily="18" charset="0"/>
                <a:cs typeface="Times New Roman" panose="02020603050405020304" pitchFamily="18" charset="0"/>
              </a:rPr>
              <a:t>.</a:t>
            </a:r>
          </a:p>
          <a:p>
            <a:pPr fontAlgn="ctr"/>
            <a:endParaRPr lang="ro-MD" sz="2000" b="1" dirty="0" smtClean="0">
              <a:solidFill>
                <a:schemeClr val="tx1"/>
              </a:solidFill>
              <a:latin typeface="Times New Roman" panose="02020603050405020304" pitchFamily="18" charset="0"/>
              <a:cs typeface="Times New Roman" panose="02020603050405020304" pitchFamily="18" charset="0"/>
            </a:endParaRPr>
          </a:p>
          <a:p>
            <a:pPr fontAlgn="ctr"/>
            <a:r>
              <a:rPr lang="ro-RO" sz="2000" b="1" dirty="0">
                <a:solidFill>
                  <a:schemeClr val="tx1"/>
                </a:solidFill>
                <a:latin typeface="Times New Roman" panose="02020603050405020304" pitchFamily="18" charset="0"/>
                <a:cs typeface="Times New Roman" panose="02020603050405020304" pitchFamily="18" charset="0"/>
              </a:rPr>
              <a:t>Hotărârea Guvernului nr. 800 din 01.08.2018</a:t>
            </a:r>
            <a:r>
              <a:rPr lang="ro-RO" sz="2000" dirty="0">
                <a:solidFill>
                  <a:schemeClr val="tx1"/>
                </a:solidFill>
                <a:latin typeface="Times New Roman" panose="02020603050405020304" pitchFamily="18" charset="0"/>
                <a:cs typeface="Times New Roman" panose="02020603050405020304" pitchFamily="18" charset="0"/>
              </a:rPr>
              <a:t> ,,pentru aprobarea pachetului minim de servicii sociale și modificarea Regulamentului cu privire la modul de stabilire și plată a ajutorului material</a:t>
            </a:r>
            <a:r>
              <a:rPr lang="ro-RO" sz="2000" dirty="0" smtClean="0">
                <a:solidFill>
                  <a:schemeClr val="tx1"/>
                </a:solidFill>
                <a:latin typeface="Times New Roman" panose="02020603050405020304" pitchFamily="18" charset="0"/>
                <a:cs typeface="Times New Roman" panose="02020603050405020304" pitchFamily="18" charset="0"/>
              </a:rPr>
              <a:t>”</a:t>
            </a:r>
          </a:p>
          <a:p>
            <a:pPr lvl="1" algn="just">
              <a:buFont typeface="Wingdings" panose="05000000000000000000" pitchFamily="2" charset="2"/>
              <a:buChar char="q"/>
            </a:pPr>
            <a:r>
              <a:rPr lang="ro-RO" sz="2000" b="1" u="sng" dirty="0">
                <a:solidFill>
                  <a:schemeClr val="tx1"/>
                </a:solidFill>
                <a:latin typeface="Times New Roman" panose="02020603050405020304" pitchFamily="18" charset="0"/>
                <a:cs typeface="Times New Roman" panose="02020603050405020304" pitchFamily="18" charset="0"/>
              </a:rPr>
              <a:t>Pachet minim de </a:t>
            </a:r>
            <a:r>
              <a:rPr lang="ro-RO" sz="2000" b="1" u="sng" dirty="0" smtClean="0">
                <a:solidFill>
                  <a:schemeClr val="tx1"/>
                </a:solidFill>
                <a:latin typeface="Times New Roman" panose="02020603050405020304" pitchFamily="18" charset="0"/>
                <a:cs typeface="Times New Roman" panose="02020603050405020304" pitchFamily="18" charset="0"/>
              </a:rPr>
              <a:t>servicii:</a:t>
            </a:r>
            <a:endParaRPr lang="ro-RO" sz="2000" b="1" u="sng" dirty="0">
              <a:solidFill>
                <a:schemeClr val="tx1"/>
              </a:solidFill>
              <a:latin typeface="Times New Roman" panose="02020603050405020304" pitchFamily="18" charset="0"/>
              <a:cs typeface="Times New Roman" panose="02020603050405020304" pitchFamily="18" charset="0"/>
            </a:endParaRPr>
          </a:p>
          <a:p>
            <a:pPr marL="0" indent="0" algn="just">
              <a:lnSpc>
                <a:spcPct val="100000"/>
              </a:lnSpc>
              <a:buNone/>
            </a:pPr>
            <a:r>
              <a:rPr lang="ro-RO" sz="2000" dirty="0" smtClean="0">
                <a:solidFill>
                  <a:schemeClr val="tx1"/>
                </a:solidFill>
                <a:latin typeface="Times New Roman" panose="02020603050405020304" pitchFamily="18" charset="0"/>
                <a:cs typeface="Times New Roman" panose="02020603050405020304" pitchFamily="18" charset="0"/>
              </a:rPr>
              <a:t>	1</a:t>
            </a:r>
            <a:r>
              <a:rPr lang="ro-RO" sz="2000" dirty="0">
                <a:solidFill>
                  <a:schemeClr val="tx1"/>
                </a:solidFill>
                <a:latin typeface="Times New Roman" panose="02020603050405020304" pitchFamily="18" charset="0"/>
                <a:cs typeface="Times New Roman" panose="02020603050405020304" pitchFamily="18" charset="0"/>
              </a:rPr>
              <a:t>) </a:t>
            </a:r>
            <a:r>
              <a:rPr lang="en-US" sz="2000" dirty="0" err="1">
                <a:solidFill>
                  <a:schemeClr val="tx1"/>
                </a:solidFill>
                <a:latin typeface="Times New Roman" panose="02020603050405020304" pitchFamily="18" charset="0"/>
                <a:cs typeface="Times New Roman" panose="02020603050405020304" pitchFamily="18" charset="0"/>
              </a:rPr>
              <a:t>Serviciul</a:t>
            </a:r>
            <a:r>
              <a:rPr lang="en-US" sz="2000" dirty="0">
                <a:solidFill>
                  <a:schemeClr val="tx1"/>
                </a:solidFill>
                <a:latin typeface="Times New Roman" panose="02020603050405020304" pitchFamily="18" charset="0"/>
                <a:cs typeface="Times New Roman" panose="02020603050405020304" pitchFamily="18" charset="0"/>
              </a:rPr>
              <a:t> social de </a:t>
            </a:r>
            <a:r>
              <a:rPr lang="en-US" sz="2000" dirty="0" err="1">
                <a:solidFill>
                  <a:schemeClr val="tx1"/>
                </a:solidFill>
                <a:latin typeface="Times New Roman" panose="02020603050405020304" pitchFamily="18" charset="0"/>
                <a:cs typeface="Times New Roman" panose="02020603050405020304" pitchFamily="18" charset="0"/>
              </a:rPr>
              <a:t>suport</a:t>
            </a:r>
            <a:r>
              <a:rPr lang="en-US" sz="2000" dirty="0">
                <a:solidFill>
                  <a:schemeClr val="tx1"/>
                </a:solidFill>
                <a:latin typeface="Times New Roman" panose="02020603050405020304" pitchFamily="18" charset="0"/>
                <a:cs typeface="Times New Roman" panose="02020603050405020304" pitchFamily="18" charset="0"/>
              </a:rPr>
              <a:t> </a:t>
            </a:r>
            <a:r>
              <a:rPr lang="en-US" sz="2000" dirty="0" err="1">
                <a:solidFill>
                  <a:schemeClr val="tx1"/>
                </a:solidFill>
                <a:latin typeface="Times New Roman" panose="02020603050405020304" pitchFamily="18" charset="0"/>
                <a:cs typeface="Times New Roman" panose="02020603050405020304" pitchFamily="18" charset="0"/>
              </a:rPr>
              <a:t>monetar</a:t>
            </a:r>
            <a:r>
              <a:rPr lang="en-US" sz="2000" dirty="0">
                <a:solidFill>
                  <a:schemeClr val="tx1"/>
                </a:solidFill>
                <a:latin typeface="Times New Roman" panose="02020603050405020304" pitchFamily="18" charset="0"/>
                <a:cs typeface="Times New Roman" panose="02020603050405020304" pitchFamily="18" charset="0"/>
              </a:rPr>
              <a:t> </a:t>
            </a:r>
            <a:r>
              <a:rPr lang="en-US" sz="2000" dirty="0" err="1">
                <a:solidFill>
                  <a:schemeClr val="tx1"/>
                </a:solidFill>
                <a:latin typeface="Times New Roman" panose="02020603050405020304" pitchFamily="18" charset="0"/>
                <a:cs typeface="Times New Roman" panose="02020603050405020304" pitchFamily="18" charset="0"/>
              </a:rPr>
              <a:t>adresat</a:t>
            </a:r>
            <a:r>
              <a:rPr lang="en-US" sz="2000" dirty="0">
                <a:solidFill>
                  <a:schemeClr val="tx1"/>
                </a:solidFill>
                <a:latin typeface="Times New Roman" panose="02020603050405020304" pitchFamily="18" charset="0"/>
                <a:cs typeface="Times New Roman" panose="02020603050405020304" pitchFamily="18" charset="0"/>
              </a:rPr>
              <a:t> </a:t>
            </a:r>
            <a:r>
              <a:rPr lang="en-US" sz="2000" dirty="0" err="1">
                <a:solidFill>
                  <a:schemeClr val="tx1"/>
                </a:solidFill>
                <a:latin typeface="Times New Roman" panose="02020603050405020304" pitchFamily="18" charset="0"/>
                <a:cs typeface="Times New Roman" panose="02020603050405020304" pitchFamily="18" charset="0"/>
              </a:rPr>
              <a:t>familiilor</a:t>
            </a:r>
            <a:r>
              <a:rPr lang="en-US" sz="2000" dirty="0">
                <a:solidFill>
                  <a:schemeClr val="tx1"/>
                </a:solidFill>
                <a:latin typeface="Times New Roman" panose="02020603050405020304" pitchFamily="18" charset="0"/>
                <a:cs typeface="Times New Roman" panose="02020603050405020304" pitchFamily="18" charset="0"/>
              </a:rPr>
              <a:t>/</a:t>
            </a:r>
            <a:r>
              <a:rPr lang="en-US" sz="2000" dirty="0" err="1">
                <a:solidFill>
                  <a:schemeClr val="tx1"/>
                </a:solidFill>
                <a:latin typeface="Times New Roman" panose="02020603050405020304" pitchFamily="18" charset="0"/>
                <a:cs typeface="Times New Roman" panose="02020603050405020304" pitchFamily="18" charset="0"/>
              </a:rPr>
              <a:t>persoanelor</a:t>
            </a:r>
            <a:r>
              <a:rPr lang="en-US" sz="2000" dirty="0">
                <a:solidFill>
                  <a:schemeClr val="tx1"/>
                </a:solidFill>
                <a:latin typeface="Times New Roman" panose="02020603050405020304" pitchFamily="18" charset="0"/>
                <a:cs typeface="Times New Roman" panose="02020603050405020304" pitchFamily="18" charset="0"/>
              </a:rPr>
              <a:t> </a:t>
            </a:r>
            <a:r>
              <a:rPr lang="en-US" sz="2000" dirty="0" err="1">
                <a:solidFill>
                  <a:schemeClr val="tx1"/>
                </a:solidFill>
                <a:latin typeface="Times New Roman" panose="02020603050405020304" pitchFamily="18" charset="0"/>
                <a:cs typeface="Times New Roman" panose="02020603050405020304" pitchFamily="18" charset="0"/>
              </a:rPr>
              <a:t>defavorizate</a:t>
            </a:r>
            <a:r>
              <a:rPr lang="en-US" sz="2000" dirty="0">
                <a:solidFill>
                  <a:schemeClr val="tx1"/>
                </a:solidFill>
                <a:latin typeface="Times New Roman" panose="02020603050405020304" pitchFamily="18" charset="0"/>
                <a:cs typeface="Times New Roman" panose="02020603050405020304" pitchFamily="18" charset="0"/>
              </a:rPr>
              <a:t>;</a:t>
            </a:r>
            <a:endParaRPr lang="ro-RO" sz="2000" dirty="0">
              <a:solidFill>
                <a:schemeClr val="tx1"/>
              </a:solidFill>
              <a:latin typeface="Times New Roman" panose="02020603050405020304" pitchFamily="18" charset="0"/>
              <a:cs typeface="Times New Roman" panose="02020603050405020304" pitchFamily="18" charset="0"/>
            </a:endParaRPr>
          </a:p>
          <a:p>
            <a:pPr marL="0" indent="0" algn="just">
              <a:lnSpc>
                <a:spcPct val="100000"/>
              </a:lnSpc>
              <a:buNone/>
            </a:pPr>
            <a:r>
              <a:rPr lang="ro-MD" sz="2000" dirty="0" smtClean="0">
                <a:solidFill>
                  <a:schemeClr val="tx1"/>
                </a:solidFill>
                <a:latin typeface="Times New Roman" panose="02020603050405020304" pitchFamily="18" charset="0"/>
                <a:cs typeface="Times New Roman" panose="02020603050405020304" pitchFamily="18" charset="0"/>
              </a:rPr>
              <a:t>	</a:t>
            </a:r>
            <a:r>
              <a:rPr lang="en-US" sz="2000" dirty="0" smtClean="0">
                <a:solidFill>
                  <a:schemeClr val="tx1"/>
                </a:solidFill>
                <a:latin typeface="Times New Roman" panose="02020603050405020304" pitchFamily="18" charset="0"/>
                <a:cs typeface="Times New Roman" panose="02020603050405020304" pitchFamily="18" charset="0"/>
              </a:rPr>
              <a:t>2</a:t>
            </a:r>
            <a:r>
              <a:rPr lang="en-US" sz="2000" dirty="0">
                <a:solidFill>
                  <a:schemeClr val="tx1"/>
                </a:solidFill>
                <a:latin typeface="Times New Roman" panose="02020603050405020304" pitchFamily="18" charset="0"/>
                <a:cs typeface="Times New Roman" panose="02020603050405020304" pitchFamily="18" charset="0"/>
              </a:rPr>
              <a:t>) </a:t>
            </a:r>
            <a:r>
              <a:rPr lang="en-US" sz="2000" dirty="0" err="1">
                <a:solidFill>
                  <a:schemeClr val="tx1"/>
                </a:solidFill>
                <a:latin typeface="Times New Roman" panose="02020603050405020304" pitchFamily="18" charset="0"/>
                <a:cs typeface="Times New Roman" panose="02020603050405020304" pitchFamily="18" charset="0"/>
              </a:rPr>
              <a:t>Serviciul</a:t>
            </a:r>
            <a:r>
              <a:rPr lang="en-US" sz="2000" dirty="0">
                <a:solidFill>
                  <a:schemeClr val="tx1"/>
                </a:solidFill>
                <a:latin typeface="Times New Roman" panose="02020603050405020304" pitchFamily="18" charset="0"/>
                <a:cs typeface="Times New Roman" panose="02020603050405020304" pitchFamily="18" charset="0"/>
              </a:rPr>
              <a:t> social de </a:t>
            </a:r>
            <a:r>
              <a:rPr lang="en-US" sz="2000" dirty="0" err="1">
                <a:solidFill>
                  <a:schemeClr val="tx1"/>
                </a:solidFill>
                <a:latin typeface="Times New Roman" panose="02020603050405020304" pitchFamily="18" charset="0"/>
                <a:cs typeface="Times New Roman" panose="02020603050405020304" pitchFamily="18" charset="0"/>
              </a:rPr>
              <a:t>sprijin</a:t>
            </a:r>
            <a:r>
              <a:rPr lang="en-US" sz="2000" dirty="0">
                <a:solidFill>
                  <a:schemeClr val="tx1"/>
                </a:solidFill>
                <a:latin typeface="Times New Roman" panose="02020603050405020304" pitchFamily="18" charset="0"/>
                <a:cs typeface="Times New Roman" panose="02020603050405020304" pitchFamily="18" charset="0"/>
              </a:rPr>
              <a:t> </a:t>
            </a:r>
            <a:r>
              <a:rPr lang="en-US" sz="2000" dirty="0" err="1">
                <a:solidFill>
                  <a:schemeClr val="tx1"/>
                </a:solidFill>
                <a:latin typeface="Times New Roman" panose="02020603050405020304" pitchFamily="18" charset="0"/>
                <a:cs typeface="Times New Roman" panose="02020603050405020304" pitchFamily="18" charset="0"/>
              </a:rPr>
              <a:t>pentru</a:t>
            </a:r>
            <a:r>
              <a:rPr lang="en-US" sz="2000" dirty="0">
                <a:solidFill>
                  <a:schemeClr val="tx1"/>
                </a:solidFill>
                <a:latin typeface="Times New Roman" panose="02020603050405020304" pitchFamily="18" charset="0"/>
                <a:cs typeface="Times New Roman" panose="02020603050405020304" pitchFamily="18" charset="0"/>
              </a:rPr>
              <a:t> </a:t>
            </a:r>
            <a:r>
              <a:rPr lang="en-US" sz="2000" dirty="0" err="1">
                <a:solidFill>
                  <a:schemeClr val="tx1"/>
                </a:solidFill>
                <a:latin typeface="Times New Roman" panose="02020603050405020304" pitchFamily="18" charset="0"/>
                <a:cs typeface="Times New Roman" panose="02020603050405020304" pitchFamily="18" charset="0"/>
              </a:rPr>
              <a:t>familiile</a:t>
            </a:r>
            <a:r>
              <a:rPr lang="en-US" sz="2000" dirty="0">
                <a:solidFill>
                  <a:schemeClr val="tx1"/>
                </a:solidFill>
                <a:latin typeface="Times New Roman" panose="02020603050405020304" pitchFamily="18" charset="0"/>
                <a:cs typeface="Times New Roman" panose="02020603050405020304" pitchFamily="18" charset="0"/>
              </a:rPr>
              <a:t> cu </a:t>
            </a:r>
            <a:r>
              <a:rPr lang="en-US" sz="2000" dirty="0" err="1">
                <a:solidFill>
                  <a:schemeClr val="tx1"/>
                </a:solidFill>
                <a:latin typeface="Times New Roman" panose="02020603050405020304" pitchFamily="18" charset="0"/>
                <a:cs typeface="Times New Roman" panose="02020603050405020304" pitchFamily="18" charset="0"/>
              </a:rPr>
              <a:t>copii</a:t>
            </a:r>
            <a:r>
              <a:rPr lang="en-US" sz="2000" dirty="0">
                <a:solidFill>
                  <a:schemeClr val="tx1"/>
                </a:solidFill>
                <a:latin typeface="Times New Roman" panose="02020603050405020304" pitchFamily="18" charset="0"/>
                <a:cs typeface="Times New Roman" panose="02020603050405020304" pitchFamily="18" charset="0"/>
              </a:rPr>
              <a:t>;</a:t>
            </a:r>
            <a:endParaRPr lang="ro-RO" sz="2000" dirty="0">
              <a:solidFill>
                <a:schemeClr val="tx1"/>
              </a:solidFill>
              <a:latin typeface="Times New Roman" panose="02020603050405020304" pitchFamily="18" charset="0"/>
              <a:cs typeface="Times New Roman" panose="02020603050405020304" pitchFamily="18" charset="0"/>
            </a:endParaRPr>
          </a:p>
          <a:p>
            <a:pPr marL="0" indent="0" algn="just">
              <a:lnSpc>
                <a:spcPct val="100000"/>
              </a:lnSpc>
              <a:buNone/>
            </a:pPr>
            <a:r>
              <a:rPr lang="ro-MD" sz="2000" dirty="0" smtClean="0">
                <a:solidFill>
                  <a:schemeClr val="tx1"/>
                </a:solidFill>
                <a:latin typeface="Times New Roman" panose="02020603050405020304" pitchFamily="18" charset="0"/>
                <a:cs typeface="Times New Roman" panose="02020603050405020304" pitchFamily="18" charset="0"/>
              </a:rPr>
              <a:t>	</a:t>
            </a:r>
            <a:r>
              <a:rPr lang="en-US" sz="2000" dirty="0" smtClean="0">
                <a:solidFill>
                  <a:schemeClr val="tx1"/>
                </a:solidFill>
                <a:latin typeface="Times New Roman" panose="02020603050405020304" pitchFamily="18" charset="0"/>
                <a:cs typeface="Times New Roman" panose="02020603050405020304" pitchFamily="18" charset="0"/>
              </a:rPr>
              <a:t>3</a:t>
            </a:r>
            <a:r>
              <a:rPr lang="en-US" sz="2000" dirty="0">
                <a:solidFill>
                  <a:schemeClr val="tx1"/>
                </a:solidFill>
                <a:latin typeface="Times New Roman" panose="02020603050405020304" pitchFamily="18" charset="0"/>
                <a:cs typeface="Times New Roman" panose="02020603050405020304" pitchFamily="18" charset="0"/>
              </a:rPr>
              <a:t>) </a:t>
            </a:r>
            <a:r>
              <a:rPr lang="en-US" sz="2000" dirty="0" err="1">
                <a:solidFill>
                  <a:schemeClr val="tx1"/>
                </a:solidFill>
                <a:latin typeface="Times New Roman" panose="02020603050405020304" pitchFamily="18" charset="0"/>
                <a:cs typeface="Times New Roman" panose="02020603050405020304" pitchFamily="18" charset="0"/>
              </a:rPr>
              <a:t>Serviciul</a:t>
            </a:r>
            <a:r>
              <a:rPr lang="en-US" sz="2000" dirty="0">
                <a:solidFill>
                  <a:schemeClr val="tx1"/>
                </a:solidFill>
                <a:latin typeface="Times New Roman" panose="02020603050405020304" pitchFamily="18" charset="0"/>
                <a:cs typeface="Times New Roman" panose="02020603050405020304" pitchFamily="18" charset="0"/>
              </a:rPr>
              <a:t> social </a:t>
            </a:r>
            <a:r>
              <a:rPr lang="en-US" sz="2000" dirty="0" err="1">
                <a:solidFill>
                  <a:schemeClr val="tx1"/>
                </a:solidFill>
                <a:latin typeface="Times New Roman" panose="02020603050405020304" pitchFamily="18" charset="0"/>
                <a:cs typeface="Times New Roman" panose="02020603050405020304" pitchFamily="18" charset="0"/>
              </a:rPr>
              <a:t>Asistenţă</a:t>
            </a:r>
            <a:r>
              <a:rPr lang="en-US" sz="2000" dirty="0">
                <a:solidFill>
                  <a:schemeClr val="tx1"/>
                </a:solidFill>
                <a:latin typeface="Times New Roman" panose="02020603050405020304" pitchFamily="18" charset="0"/>
                <a:cs typeface="Times New Roman" panose="02020603050405020304" pitchFamily="18" charset="0"/>
              </a:rPr>
              <a:t> </a:t>
            </a:r>
            <a:r>
              <a:rPr lang="en-US" sz="2000" dirty="0" err="1">
                <a:solidFill>
                  <a:schemeClr val="tx1"/>
                </a:solidFill>
                <a:latin typeface="Times New Roman" panose="02020603050405020304" pitchFamily="18" charset="0"/>
                <a:cs typeface="Times New Roman" panose="02020603050405020304" pitchFamily="18" charset="0"/>
              </a:rPr>
              <a:t>personală</a:t>
            </a:r>
            <a:r>
              <a:rPr lang="ro-RO" sz="2000" dirty="0">
                <a:solidFill>
                  <a:schemeClr val="tx1"/>
                </a:solidFill>
                <a:latin typeface="Times New Roman" panose="02020603050405020304" pitchFamily="18" charset="0"/>
                <a:cs typeface="Times New Roman" panose="02020603050405020304" pitchFamily="18" charset="0"/>
              </a:rPr>
              <a:t>.</a:t>
            </a:r>
          </a:p>
          <a:p>
            <a:pPr fontAlgn="ctr"/>
            <a:endParaRPr lang="ro-RO" sz="2000" dirty="0">
              <a:solidFill>
                <a:schemeClr val="tx1"/>
              </a:solidFill>
              <a:latin typeface="Times New Roman" panose="02020603050405020304" pitchFamily="18" charset="0"/>
              <a:cs typeface="Times New Roman" panose="02020603050405020304" pitchFamily="18" charset="0"/>
            </a:endParaRPr>
          </a:p>
          <a:p>
            <a:pPr fontAlgn="ctr"/>
            <a:endParaRPr lang="ro-MD" b="1" dirty="0" smtClean="0"/>
          </a:p>
          <a:p>
            <a:pPr marL="457200" lvl="1" indent="0">
              <a:buNone/>
            </a:pPr>
            <a:endParaRPr lang="en-US" dirty="0"/>
          </a:p>
          <a:p>
            <a:pPr lvl="1"/>
            <a:endParaRPr lang="en-US" dirty="0"/>
          </a:p>
        </p:txBody>
      </p:sp>
    </p:spTree>
    <p:extLst>
      <p:ext uri="{BB962C8B-B14F-4D97-AF65-F5344CB8AC3E}">
        <p14:creationId xmlns:p14="http://schemas.microsoft.com/office/powerpoint/2010/main" val="4008761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BB8A5A-0373-4D3D-B84F-FE0A912D0AEB}"/>
              </a:ext>
            </a:extLst>
          </p:cNvPr>
          <p:cNvSpPr>
            <a:spLocks noGrp="1"/>
          </p:cNvSpPr>
          <p:nvPr>
            <p:ph type="ctrTitle"/>
          </p:nvPr>
        </p:nvSpPr>
        <p:spPr>
          <a:xfrm>
            <a:off x="541537" y="399496"/>
            <a:ext cx="11061577" cy="1251752"/>
          </a:xfrm>
        </p:spPr>
        <p:txBody>
          <a:bodyPr>
            <a:normAutofit/>
          </a:bodyPr>
          <a:lstStyle/>
          <a:p>
            <a:pPr marL="457200" indent="-457200" algn="just">
              <a:buFont typeface="Wingdings" panose="05000000000000000000" pitchFamily="2" charset="2"/>
              <a:buChar char="q"/>
            </a:pPr>
            <a:r>
              <a:rPr lang="ro-RO" sz="2400" dirty="0">
                <a:solidFill>
                  <a:schemeClr val="tx1"/>
                </a:solidFill>
                <a:latin typeface="Times New Roman" panose="02020603050405020304" pitchFamily="18" charset="0"/>
                <a:cs typeface="Times New Roman" panose="02020603050405020304" pitchFamily="18" charset="0"/>
              </a:rPr>
              <a:t>     </a:t>
            </a:r>
            <a:r>
              <a:rPr lang="en-US" sz="2400" dirty="0" err="1">
                <a:solidFill>
                  <a:schemeClr val="tx1"/>
                </a:solidFill>
                <a:latin typeface="Times New Roman" panose="02020603050405020304" pitchFamily="18" charset="0"/>
                <a:cs typeface="Times New Roman" panose="02020603050405020304" pitchFamily="18" charset="0"/>
              </a:rPr>
              <a:t>Finanțarea</a:t>
            </a:r>
            <a:r>
              <a:rPr lang="en-US" sz="2400" dirty="0">
                <a:solidFill>
                  <a:schemeClr val="tx1"/>
                </a:solidFill>
                <a:latin typeface="Times New Roman" panose="02020603050405020304" pitchFamily="18" charset="0"/>
                <a:cs typeface="Times New Roman" panose="02020603050405020304" pitchFamily="18" charset="0"/>
              </a:rPr>
              <a:t> </a:t>
            </a:r>
            <a:r>
              <a:rPr lang="en-US" sz="2400" dirty="0" err="1">
                <a:solidFill>
                  <a:schemeClr val="tx1"/>
                </a:solidFill>
                <a:latin typeface="Times New Roman" panose="02020603050405020304" pitchFamily="18" charset="0"/>
                <a:cs typeface="Times New Roman" panose="02020603050405020304" pitchFamily="18" charset="0"/>
              </a:rPr>
              <a:t>sumei</a:t>
            </a:r>
            <a:r>
              <a:rPr lang="en-US" sz="2400" dirty="0">
                <a:solidFill>
                  <a:schemeClr val="tx1"/>
                </a:solidFill>
                <a:latin typeface="Times New Roman" panose="02020603050405020304" pitchFamily="18" charset="0"/>
                <a:cs typeface="Times New Roman" panose="02020603050405020304" pitchFamily="18" charset="0"/>
              </a:rPr>
              <a:t> </a:t>
            </a:r>
            <a:r>
              <a:rPr lang="en-US" sz="2400" dirty="0" err="1">
                <a:solidFill>
                  <a:schemeClr val="tx1"/>
                </a:solidFill>
                <a:latin typeface="Times New Roman" panose="02020603050405020304" pitchFamily="18" charset="0"/>
                <a:cs typeface="Times New Roman" panose="02020603050405020304" pitchFamily="18" charset="0"/>
              </a:rPr>
              <a:t>alocate</a:t>
            </a:r>
            <a:r>
              <a:rPr lang="en-US" sz="2400" dirty="0">
                <a:solidFill>
                  <a:schemeClr val="tx1"/>
                </a:solidFill>
                <a:latin typeface="Times New Roman" panose="02020603050405020304" pitchFamily="18" charset="0"/>
                <a:cs typeface="Times New Roman" panose="02020603050405020304" pitchFamily="18" charset="0"/>
              </a:rPr>
              <a:t> </a:t>
            </a:r>
            <a:r>
              <a:rPr lang="en-US" sz="2400" dirty="0" err="1">
                <a:solidFill>
                  <a:schemeClr val="tx1"/>
                </a:solidFill>
                <a:latin typeface="Times New Roman" panose="02020603050405020304" pitchFamily="18" charset="0"/>
                <a:cs typeface="Times New Roman" panose="02020603050405020304" pitchFamily="18" charset="0"/>
              </a:rPr>
              <a:t>pentru</a:t>
            </a:r>
            <a:r>
              <a:rPr lang="en-US" sz="2400" dirty="0">
                <a:solidFill>
                  <a:schemeClr val="tx1"/>
                </a:solidFill>
                <a:latin typeface="Times New Roman" panose="02020603050405020304" pitchFamily="18" charset="0"/>
                <a:cs typeface="Times New Roman" panose="02020603050405020304" pitchFamily="18" charset="0"/>
              </a:rPr>
              <a:t> </a:t>
            </a:r>
            <a:r>
              <a:rPr lang="en-US" sz="2400" dirty="0" err="1">
                <a:solidFill>
                  <a:schemeClr val="tx1"/>
                </a:solidFill>
                <a:latin typeface="Times New Roman" panose="02020603050405020304" pitchFamily="18" charset="0"/>
                <a:cs typeface="Times New Roman" panose="02020603050405020304" pitchFamily="18" charset="0"/>
              </a:rPr>
              <a:t>fiecare</a:t>
            </a:r>
            <a:r>
              <a:rPr lang="en-US" sz="2400" dirty="0">
                <a:solidFill>
                  <a:schemeClr val="tx1"/>
                </a:solidFill>
                <a:latin typeface="Times New Roman" panose="02020603050405020304" pitchFamily="18" charset="0"/>
                <a:cs typeface="Times New Roman" panose="02020603050405020304" pitchFamily="18" charset="0"/>
              </a:rPr>
              <a:t> </a:t>
            </a:r>
            <a:r>
              <a:rPr lang="en-US" sz="2400" dirty="0" err="1">
                <a:solidFill>
                  <a:schemeClr val="tx1"/>
                </a:solidFill>
                <a:latin typeface="Times New Roman" panose="02020603050405020304" pitchFamily="18" charset="0"/>
                <a:cs typeface="Times New Roman" panose="02020603050405020304" pitchFamily="18" charset="0"/>
              </a:rPr>
              <a:t>serviciu</a:t>
            </a:r>
            <a:r>
              <a:rPr lang="en-US" sz="2400" dirty="0">
                <a:solidFill>
                  <a:schemeClr val="tx1"/>
                </a:solidFill>
                <a:latin typeface="Times New Roman" panose="02020603050405020304" pitchFamily="18" charset="0"/>
                <a:cs typeface="Times New Roman" panose="02020603050405020304" pitchFamily="18" charset="0"/>
              </a:rPr>
              <a:t> social </a:t>
            </a:r>
            <a:r>
              <a:rPr lang="en-US" sz="2400" dirty="0" err="1">
                <a:solidFill>
                  <a:schemeClr val="tx1"/>
                </a:solidFill>
                <a:latin typeface="Times New Roman" panose="02020603050405020304" pitchFamily="18" charset="0"/>
                <a:cs typeface="Times New Roman" panose="02020603050405020304" pitchFamily="18" charset="0"/>
              </a:rPr>
              <a:t>inclus</a:t>
            </a:r>
            <a:r>
              <a:rPr lang="en-US" sz="2400" dirty="0">
                <a:solidFill>
                  <a:schemeClr val="tx1"/>
                </a:solidFill>
                <a:latin typeface="Times New Roman" panose="02020603050405020304" pitchFamily="18" charset="0"/>
                <a:cs typeface="Times New Roman" panose="02020603050405020304" pitchFamily="18" charset="0"/>
              </a:rPr>
              <a:t> </a:t>
            </a:r>
            <a:r>
              <a:rPr lang="en-US" sz="2400" dirty="0" err="1">
                <a:solidFill>
                  <a:schemeClr val="tx1"/>
                </a:solidFill>
                <a:latin typeface="Times New Roman" panose="02020603050405020304" pitchFamily="18" charset="0"/>
                <a:cs typeface="Times New Roman" panose="02020603050405020304" pitchFamily="18" charset="0"/>
              </a:rPr>
              <a:t>în</a:t>
            </a:r>
            <a:r>
              <a:rPr lang="en-US" sz="2400" dirty="0">
                <a:solidFill>
                  <a:schemeClr val="tx1"/>
                </a:solidFill>
                <a:latin typeface="Times New Roman" panose="02020603050405020304" pitchFamily="18" charset="0"/>
                <a:cs typeface="Times New Roman" panose="02020603050405020304" pitchFamily="18" charset="0"/>
              </a:rPr>
              <a:t> </a:t>
            </a:r>
            <a:r>
              <a:rPr lang="en-US" sz="2400" dirty="0" err="1">
                <a:solidFill>
                  <a:schemeClr val="tx1"/>
                </a:solidFill>
                <a:latin typeface="Times New Roman" panose="02020603050405020304" pitchFamily="18" charset="0"/>
                <a:cs typeface="Times New Roman" panose="02020603050405020304" pitchFamily="18" charset="0"/>
              </a:rPr>
              <a:t>pachetul</a:t>
            </a:r>
            <a:r>
              <a:rPr lang="en-US" sz="2400" dirty="0">
                <a:solidFill>
                  <a:schemeClr val="tx1"/>
                </a:solidFill>
                <a:latin typeface="Times New Roman" panose="02020603050405020304" pitchFamily="18" charset="0"/>
                <a:cs typeface="Times New Roman" panose="02020603050405020304" pitchFamily="18" charset="0"/>
              </a:rPr>
              <a:t> minim se </a:t>
            </a:r>
            <a:r>
              <a:rPr lang="en-US" sz="2400" dirty="0" err="1">
                <a:solidFill>
                  <a:schemeClr val="tx1"/>
                </a:solidFill>
                <a:latin typeface="Times New Roman" panose="02020603050405020304" pitchFamily="18" charset="0"/>
                <a:cs typeface="Times New Roman" panose="02020603050405020304" pitchFamily="18" charset="0"/>
              </a:rPr>
              <a:t>va</a:t>
            </a:r>
            <a:r>
              <a:rPr lang="en-US" sz="2400" dirty="0">
                <a:solidFill>
                  <a:schemeClr val="tx1"/>
                </a:solidFill>
                <a:latin typeface="Times New Roman" panose="02020603050405020304" pitchFamily="18" charset="0"/>
                <a:cs typeface="Times New Roman" panose="02020603050405020304" pitchFamily="18" charset="0"/>
              </a:rPr>
              <a:t> </a:t>
            </a:r>
            <a:r>
              <a:rPr lang="en-US" sz="2400" dirty="0" err="1">
                <a:solidFill>
                  <a:schemeClr val="tx1"/>
                </a:solidFill>
                <a:latin typeface="Times New Roman" panose="02020603050405020304" pitchFamily="18" charset="0"/>
                <a:cs typeface="Times New Roman" panose="02020603050405020304" pitchFamily="18" charset="0"/>
              </a:rPr>
              <a:t>efectua</a:t>
            </a:r>
            <a:r>
              <a:rPr lang="en-US" sz="2400" dirty="0">
                <a:solidFill>
                  <a:schemeClr val="tx1"/>
                </a:solidFill>
                <a:latin typeface="Times New Roman" panose="02020603050405020304" pitchFamily="18" charset="0"/>
                <a:cs typeface="Times New Roman" panose="02020603050405020304" pitchFamily="18" charset="0"/>
              </a:rPr>
              <a:t> de </a:t>
            </a:r>
            <a:r>
              <a:rPr lang="en-US" sz="2400" dirty="0" err="1">
                <a:solidFill>
                  <a:schemeClr val="tx1"/>
                </a:solidFill>
                <a:latin typeface="Times New Roman" panose="02020603050405020304" pitchFamily="18" charset="0"/>
                <a:cs typeface="Times New Roman" panose="02020603050405020304" pitchFamily="18" charset="0"/>
              </a:rPr>
              <a:t>către</a:t>
            </a:r>
            <a:r>
              <a:rPr lang="en-US" sz="2400" dirty="0">
                <a:solidFill>
                  <a:schemeClr val="tx1"/>
                </a:solidFill>
                <a:latin typeface="Times New Roman" panose="02020603050405020304" pitchFamily="18" charset="0"/>
                <a:cs typeface="Times New Roman" panose="02020603050405020304" pitchFamily="18" charset="0"/>
              </a:rPr>
              <a:t> </a:t>
            </a:r>
            <a:r>
              <a:rPr lang="ro-RO" sz="2400" dirty="0">
                <a:solidFill>
                  <a:schemeClr val="tx1"/>
                </a:solidFill>
                <a:latin typeface="Times New Roman" panose="02020603050405020304" pitchFamily="18" charset="0"/>
                <a:cs typeface="Times New Roman" panose="02020603050405020304" pitchFamily="18" charset="0"/>
              </a:rPr>
              <a:t>APL </a:t>
            </a:r>
            <a:r>
              <a:rPr lang="en-US" sz="2400" dirty="0">
                <a:solidFill>
                  <a:schemeClr val="tx1"/>
                </a:solidFill>
                <a:latin typeface="Times New Roman" panose="02020603050405020304" pitchFamily="18" charset="0"/>
                <a:cs typeface="Times New Roman" panose="02020603050405020304" pitchFamily="18" charset="0"/>
              </a:rPr>
              <a:t>de </a:t>
            </a:r>
            <a:r>
              <a:rPr lang="en-US" sz="2400" dirty="0" err="1">
                <a:solidFill>
                  <a:schemeClr val="tx1"/>
                </a:solidFill>
                <a:latin typeface="Times New Roman" panose="02020603050405020304" pitchFamily="18" charset="0"/>
                <a:cs typeface="Times New Roman" panose="02020603050405020304" pitchFamily="18" charset="0"/>
              </a:rPr>
              <a:t>nivelul</a:t>
            </a:r>
            <a:r>
              <a:rPr lang="en-US" sz="2400" dirty="0">
                <a:solidFill>
                  <a:schemeClr val="tx1"/>
                </a:solidFill>
                <a:latin typeface="Times New Roman" panose="02020603050405020304" pitchFamily="18" charset="0"/>
                <a:cs typeface="Times New Roman" panose="02020603050405020304" pitchFamily="18" charset="0"/>
              </a:rPr>
              <a:t> </a:t>
            </a:r>
            <a:r>
              <a:rPr lang="ro-RO" sz="2400" dirty="0">
                <a:solidFill>
                  <a:schemeClr val="tx1"/>
                </a:solidFill>
                <a:latin typeface="Times New Roman" panose="02020603050405020304" pitchFamily="18" charset="0"/>
                <a:cs typeface="Times New Roman" panose="02020603050405020304" pitchFamily="18" charset="0"/>
              </a:rPr>
              <a:t>II</a:t>
            </a:r>
            <a:r>
              <a:rPr lang="en-US" sz="2400" dirty="0">
                <a:solidFill>
                  <a:schemeClr val="tx1"/>
                </a:solidFill>
                <a:latin typeface="Times New Roman" panose="02020603050405020304" pitchFamily="18" charset="0"/>
                <a:cs typeface="Times New Roman" panose="02020603050405020304" pitchFamily="18" charset="0"/>
              </a:rPr>
              <a:t> </a:t>
            </a:r>
            <a:r>
              <a:rPr lang="en-US" sz="2400" dirty="0" err="1">
                <a:solidFill>
                  <a:schemeClr val="tx1"/>
                </a:solidFill>
                <a:latin typeface="Times New Roman" panose="02020603050405020304" pitchFamily="18" charset="0"/>
                <a:cs typeface="Times New Roman" panose="02020603050405020304" pitchFamily="18" charset="0"/>
              </a:rPr>
              <a:t>în</a:t>
            </a:r>
            <a:r>
              <a:rPr lang="en-US" sz="2400" dirty="0">
                <a:solidFill>
                  <a:schemeClr val="tx1"/>
                </a:solidFill>
                <a:latin typeface="Times New Roman" panose="02020603050405020304" pitchFamily="18" charset="0"/>
                <a:cs typeface="Times New Roman" panose="02020603050405020304" pitchFamily="18" charset="0"/>
              </a:rPr>
              <a:t> </a:t>
            </a:r>
            <a:r>
              <a:rPr lang="en-US" sz="2400" dirty="0" err="1">
                <a:solidFill>
                  <a:schemeClr val="tx1"/>
                </a:solidFill>
                <a:latin typeface="Times New Roman" panose="02020603050405020304" pitchFamily="18" charset="0"/>
                <a:cs typeface="Times New Roman" panose="02020603050405020304" pitchFamily="18" charset="0"/>
              </a:rPr>
              <a:t>limitele</a:t>
            </a:r>
            <a:r>
              <a:rPr lang="en-US" sz="2400" dirty="0">
                <a:solidFill>
                  <a:schemeClr val="tx1"/>
                </a:solidFill>
                <a:latin typeface="Times New Roman" panose="02020603050405020304" pitchFamily="18" charset="0"/>
                <a:cs typeface="Times New Roman" panose="02020603050405020304" pitchFamily="18" charset="0"/>
              </a:rPr>
              <a:t> </a:t>
            </a:r>
            <a:r>
              <a:rPr lang="en-US" sz="2400" dirty="0" err="1">
                <a:solidFill>
                  <a:schemeClr val="tx1"/>
                </a:solidFill>
                <a:latin typeface="Times New Roman" panose="02020603050405020304" pitchFamily="18" charset="0"/>
                <a:cs typeface="Times New Roman" panose="02020603050405020304" pitchFamily="18" charset="0"/>
              </a:rPr>
              <a:t>plafoanelor</a:t>
            </a:r>
            <a:r>
              <a:rPr lang="en-US" sz="2400" dirty="0">
                <a:solidFill>
                  <a:schemeClr val="tx1"/>
                </a:solidFill>
                <a:latin typeface="Times New Roman" panose="02020603050405020304" pitchFamily="18" charset="0"/>
                <a:cs typeface="Times New Roman" panose="02020603050405020304" pitchFamily="18" charset="0"/>
              </a:rPr>
              <a:t> </a:t>
            </a:r>
            <a:r>
              <a:rPr lang="en-US" sz="2400" dirty="0" err="1">
                <a:solidFill>
                  <a:schemeClr val="tx1"/>
                </a:solidFill>
                <a:latin typeface="Times New Roman" panose="02020603050405020304" pitchFamily="18" charset="0"/>
                <a:cs typeface="Times New Roman" panose="02020603050405020304" pitchFamily="18" charset="0"/>
              </a:rPr>
              <a:t>stabilite</a:t>
            </a:r>
            <a:r>
              <a:rPr lang="en-US" sz="2400" dirty="0">
                <a:solidFill>
                  <a:schemeClr val="tx1"/>
                </a:solidFill>
                <a:latin typeface="Times New Roman" panose="02020603050405020304" pitchFamily="18" charset="0"/>
                <a:cs typeface="Times New Roman" panose="02020603050405020304" pitchFamily="18" charset="0"/>
              </a:rPr>
              <a:t> de </a:t>
            </a:r>
            <a:r>
              <a:rPr lang="en-US" sz="2400" dirty="0" err="1">
                <a:solidFill>
                  <a:schemeClr val="tx1"/>
                </a:solidFill>
                <a:latin typeface="Times New Roman" panose="02020603050405020304" pitchFamily="18" charset="0"/>
                <a:cs typeface="Times New Roman" panose="02020603050405020304" pitchFamily="18" charset="0"/>
              </a:rPr>
              <a:t>către</a:t>
            </a:r>
            <a:r>
              <a:rPr lang="en-US" sz="2400" dirty="0">
                <a:solidFill>
                  <a:schemeClr val="tx1"/>
                </a:solidFill>
                <a:latin typeface="Times New Roman" panose="02020603050405020304" pitchFamily="18" charset="0"/>
                <a:cs typeface="Times New Roman" panose="02020603050405020304" pitchFamily="18" charset="0"/>
              </a:rPr>
              <a:t> </a:t>
            </a:r>
            <a:r>
              <a:rPr lang="en-US" sz="2400" dirty="0" err="1">
                <a:solidFill>
                  <a:schemeClr val="tx1"/>
                </a:solidFill>
                <a:latin typeface="Times New Roman" panose="02020603050405020304" pitchFamily="18" charset="0"/>
                <a:cs typeface="Times New Roman" panose="02020603050405020304" pitchFamily="18" charset="0"/>
              </a:rPr>
              <a:t>Ministerul</a:t>
            </a:r>
            <a:r>
              <a:rPr lang="en-US" sz="2400" dirty="0">
                <a:solidFill>
                  <a:schemeClr val="tx1"/>
                </a:solidFill>
                <a:latin typeface="Times New Roman" panose="02020603050405020304" pitchFamily="18" charset="0"/>
                <a:cs typeface="Times New Roman" panose="02020603050405020304" pitchFamily="18" charset="0"/>
              </a:rPr>
              <a:t> </a:t>
            </a:r>
            <a:r>
              <a:rPr lang="en-US" sz="2400" dirty="0" err="1">
                <a:solidFill>
                  <a:schemeClr val="tx1"/>
                </a:solidFill>
                <a:latin typeface="Times New Roman" panose="02020603050405020304" pitchFamily="18" charset="0"/>
                <a:cs typeface="Times New Roman" panose="02020603050405020304" pitchFamily="18" charset="0"/>
              </a:rPr>
              <a:t>Sănătății</a:t>
            </a:r>
            <a:r>
              <a:rPr lang="en-US" sz="2400" dirty="0">
                <a:solidFill>
                  <a:schemeClr val="tx1"/>
                </a:solidFill>
                <a:latin typeface="Times New Roman" panose="02020603050405020304" pitchFamily="18" charset="0"/>
                <a:cs typeface="Times New Roman" panose="02020603050405020304" pitchFamily="18" charset="0"/>
              </a:rPr>
              <a:t>, </a:t>
            </a:r>
            <a:r>
              <a:rPr lang="en-US" sz="2400" dirty="0" err="1">
                <a:solidFill>
                  <a:schemeClr val="tx1"/>
                </a:solidFill>
                <a:latin typeface="Times New Roman" panose="02020603050405020304" pitchFamily="18" charset="0"/>
                <a:cs typeface="Times New Roman" panose="02020603050405020304" pitchFamily="18" charset="0"/>
              </a:rPr>
              <a:t>Muncii</a:t>
            </a:r>
            <a:r>
              <a:rPr lang="en-US" sz="2400" dirty="0">
                <a:solidFill>
                  <a:schemeClr val="tx1"/>
                </a:solidFill>
                <a:latin typeface="Times New Roman" panose="02020603050405020304" pitchFamily="18" charset="0"/>
                <a:cs typeface="Times New Roman" panose="02020603050405020304" pitchFamily="18" charset="0"/>
              </a:rPr>
              <a:t> </a:t>
            </a:r>
            <a:r>
              <a:rPr lang="en-US" sz="2400" dirty="0" err="1">
                <a:solidFill>
                  <a:schemeClr val="tx1"/>
                </a:solidFill>
                <a:latin typeface="Times New Roman" panose="02020603050405020304" pitchFamily="18" charset="0"/>
                <a:cs typeface="Times New Roman" panose="02020603050405020304" pitchFamily="18" charset="0"/>
              </a:rPr>
              <a:t>și</a:t>
            </a:r>
            <a:r>
              <a:rPr lang="en-US" sz="2400" dirty="0">
                <a:solidFill>
                  <a:schemeClr val="tx1"/>
                </a:solidFill>
                <a:latin typeface="Times New Roman" panose="02020603050405020304" pitchFamily="18" charset="0"/>
                <a:cs typeface="Times New Roman" panose="02020603050405020304" pitchFamily="18" charset="0"/>
              </a:rPr>
              <a:t> </a:t>
            </a:r>
            <a:r>
              <a:rPr lang="en-US" sz="2400" dirty="0" err="1">
                <a:solidFill>
                  <a:schemeClr val="tx1"/>
                </a:solidFill>
                <a:latin typeface="Times New Roman" panose="02020603050405020304" pitchFamily="18" charset="0"/>
                <a:cs typeface="Times New Roman" panose="02020603050405020304" pitchFamily="18" charset="0"/>
              </a:rPr>
              <a:t>Protecției</a:t>
            </a:r>
            <a:r>
              <a:rPr lang="en-US" sz="2400" dirty="0">
                <a:solidFill>
                  <a:schemeClr val="tx1"/>
                </a:solidFill>
                <a:latin typeface="Times New Roman" panose="02020603050405020304" pitchFamily="18" charset="0"/>
                <a:cs typeface="Times New Roman" panose="02020603050405020304" pitchFamily="18" charset="0"/>
              </a:rPr>
              <a:t> </a:t>
            </a:r>
            <a:r>
              <a:rPr lang="en-US" sz="2400" dirty="0" err="1">
                <a:solidFill>
                  <a:schemeClr val="tx1"/>
                </a:solidFill>
                <a:latin typeface="Times New Roman" panose="02020603050405020304" pitchFamily="18" charset="0"/>
                <a:cs typeface="Times New Roman" panose="02020603050405020304" pitchFamily="18" charset="0"/>
              </a:rPr>
              <a:t>Sociale</a:t>
            </a:r>
            <a:r>
              <a:rPr lang="en-US" sz="2400" dirty="0">
                <a:solidFill>
                  <a:schemeClr val="tx1"/>
                </a:solidFill>
                <a:latin typeface="Times New Roman" panose="02020603050405020304" pitchFamily="18" charset="0"/>
                <a:cs typeface="Times New Roman" panose="02020603050405020304" pitchFamily="18" charset="0"/>
              </a:rPr>
              <a:t>.</a:t>
            </a:r>
          </a:p>
        </p:txBody>
      </p:sp>
      <p:sp>
        <p:nvSpPr>
          <p:cNvPr id="3" name="Subtitle 2">
            <a:extLst>
              <a:ext uri="{FF2B5EF4-FFF2-40B4-BE49-F238E27FC236}">
                <a16:creationId xmlns:a16="http://schemas.microsoft.com/office/drawing/2014/main" id="{BF182DD8-8715-466E-B672-B174B19CDF38}"/>
              </a:ext>
            </a:extLst>
          </p:cNvPr>
          <p:cNvSpPr>
            <a:spLocks noGrp="1"/>
          </p:cNvSpPr>
          <p:nvPr>
            <p:ph type="subTitle" idx="1"/>
          </p:nvPr>
        </p:nvSpPr>
        <p:spPr>
          <a:xfrm>
            <a:off x="612559" y="1750143"/>
            <a:ext cx="11372964" cy="4925866"/>
          </a:xfrm>
        </p:spPr>
        <p:txBody>
          <a:bodyPr>
            <a:noAutofit/>
          </a:bodyPr>
          <a:lstStyle/>
          <a:p>
            <a:pPr marL="457200" indent="-457200" algn="just">
              <a:buFont typeface="Wingdings" panose="05000000000000000000" pitchFamily="2" charset="2"/>
              <a:buChar char="q"/>
            </a:pPr>
            <a:r>
              <a:rPr lang="ro-RO" sz="3200" dirty="0">
                <a:solidFill>
                  <a:schemeClr val="tx1"/>
                </a:solidFill>
                <a:latin typeface="Times New Roman" panose="02020603050405020304" pitchFamily="18" charset="0"/>
                <a:cs typeface="Times New Roman" panose="02020603050405020304" pitchFamily="18" charset="0"/>
              </a:rPr>
              <a:t>     </a:t>
            </a:r>
            <a:r>
              <a:rPr lang="en-US" sz="2800" dirty="0" err="1">
                <a:solidFill>
                  <a:schemeClr val="tx1"/>
                </a:solidFill>
                <a:latin typeface="Times New Roman" panose="02020603050405020304" pitchFamily="18" charset="0"/>
                <a:cs typeface="Times New Roman" panose="02020603050405020304" pitchFamily="18" charset="0"/>
              </a:rPr>
              <a:t>Agenția</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a:solidFill>
                  <a:schemeClr val="tx1"/>
                </a:solidFill>
                <a:latin typeface="Times New Roman" panose="02020603050405020304" pitchFamily="18" charset="0"/>
                <a:cs typeface="Times New Roman" panose="02020603050405020304" pitchFamily="18" charset="0"/>
              </a:rPr>
              <a:t>Națională</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a:solidFill>
                  <a:schemeClr val="tx1"/>
                </a:solidFill>
                <a:latin typeface="Times New Roman" panose="02020603050405020304" pitchFamily="18" charset="0"/>
                <a:cs typeface="Times New Roman" panose="02020603050405020304" pitchFamily="18" charset="0"/>
              </a:rPr>
              <a:t>Asistență</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a:solidFill>
                  <a:schemeClr val="tx1"/>
                </a:solidFill>
                <a:latin typeface="Times New Roman" panose="02020603050405020304" pitchFamily="18" charset="0"/>
                <a:cs typeface="Times New Roman" panose="02020603050405020304" pitchFamily="18" charset="0"/>
              </a:rPr>
              <a:t>Socială</a:t>
            </a:r>
            <a:r>
              <a:rPr lang="en-US" sz="2800" dirty="0">
                <a:solidFill>
                  <a:schemeClr val="tx1"/>
                </a:solidFill>
                <a:latin typeface="Times New Roman" panose="02020603050405020304" pitchFamily="18" charset="0"/>
                <a:cs typeface="Times New Roman" panose="02020603050405020304" pitchFamily="18" charset="0"/>
              </a:rPr>
              <a:t> transfer</a:t>
            </a:r>
            <a:r>
              <a:rPr lang="ro-RO" sz="2800" dirty="0">
                <a:solidFill>
                  <a:schemeClr val="tx1"/>
                </a:solidFill>
                <a:latin typeface="Times New Roman" panose="02020603050405020304" pitchFamily="18" charset="0"/>
                <a:cs typeface="Times New Roman" panose="02020603050405020304" pitchFamily="18" charset="0"/>
              </a:rPr>
              <a:t>ă</a:t>
            </a:r>
            <a:r>
              <a:rPr lang="en-US" sz="2800" dirty="0">
                <a:solidFill>
                  <a:schemeClr val="tx1"/>
                </a:solidFill>
                <a:latin typeface="Times New Roman" panose="02020603050405020304" pitchFamily="18" charset="0"/>
                <a:cs typeface="Times New Roman" panose="02020603050405020304" pitchFamily="18" charset="0"/>
              </a:rPr>
              <a:t> </a:t>
            </a:r>
            <a:r>
              <a:rPr lang="ro-RO" sz="2800" dirty="0">
                <a:solidFill>
                  <a:schemeClr val="tx1"/>
                </a:solidFill>
                <a:latin typeface="Times New Roman" panose="02020603050405020304" pitchFamily="18" charset="0"/>
                <a:cs typeface="Times New Roman" panose="02020603050405020304" pitchFamily="18" charset="0"/>
              </a:rPr>
              <a:t>APL</a:t>
            </a:r>
            <a:r>
              <a:rPr lang="en-US" sz="2800" dirty="0">
                <a:solidFill>
                  <a:schemeClr val="tx1"/>
                </a:solidFill>
                <a:latin typeface="Times New Roman" panose="02020603050405020304" pitchFamily="18" charset="0"/>
                <a:cs typeface="Times New Roman" panose="02020603050405020304" pitchFamily="18" charset="0"/>
              </a:rPr>
              <a:t> de </a:t>
            </a:r>
            <a:r>
              <a:rPr lang="en-US" sz="2800" dirty="0" err="1">
                <a:solidFill>
                  <a:schemeClr val="tx1"/>
                </a:solidFill>
                <a:latin typeface="Times New Roman" panose="02020603050405020304" pitchFamily="18" charset="0"/>
                <a:cs typeface="Times New Roman" panose="02020603050405020304" pitchFamily="18" charset="0"/>
              </a:rPr>
              <a:t>nivelul</a:t>
            </a:r>
            <a:r>
              <a:rPr lang="en-US" sz="2800" dirty="0">
                <a:solidFill>
                  <a:schemeClr val="tx1"/>
                </a:solidFill>
                <a:latin typeface="Times New Roman" panose="02020603050405020304" pitchFamily="18" charset="0"/>
                <a:cs typeface="Times New Roman" panose="02020603050405020304" pitchFamily="18" charset="0"/>
              </a:rPr>
              <a:t> </a:t>
            </a:r>
            <a:r>
              <a:rPr lang="ro-RO" sz="2800" dirty="0">
                <a:solidFill>
                  <a:schemeClr val="tx1"/>
                </a:solidFill>
                <a:latin typeface="Times New Roman" panose="02020603050405020304" pitchFamily="18" charset="0"/>
                <a:cs typeface="Times New Roman" panose="02020603050405020304" pitchFamily="18" charset="0"/>
              </a:rPr>
              <a:t>II </a:t>
            </a:r>
            <a:r>
              <a:rPr lang="en-US" sz="2800" dirty="0" err="1">
                <a:solidFill>
                  <a:schemeClr val="tx1"/>
                </a:solidFill>
                <a:latin typeface="Times New Roman" panose="02020603050405020304" pitchFamily="18" charset="0"/>
                <a:cs typeface="Times New Roman" panose="02020603050405020304" pitchFamily="18" charset="0"/>
              </a:rPr>
              <a:t>sumele</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a:solidFill>
                  <a:schemeClr val="tx1"/>
                </a:solidFill>
                <a:latin typeface="Times New Roman" panose="02020603050405020304" pitchFamily="18" charset="0"/>
                <a:cs typeface="Times New Roman" panose="02020603050405020304" pitchFamily="18" charset="0"/>
              </a:rPr>
              <a:t>acumulate</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a:solidFill>
                  <a:schemeClr val="tx1"/>
                </a:solidFill>
                <a:latin typeface="Times New Roman" panose="02020603050405020304" pitchFamily="18" charset="0"/>
                <a:cs typeface="Times New Roman" panose="02020603050405020304" pitchFamily="18" charset="0"/>
              </a:rPr>
              <a:t>în</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a:solidFill>
                  <a:schemeClr val="tx1"/>
                </a:solidFill>
                <a:latin typeface="Times New Roman" panose="02020603050405020304" pitchFamily="18" charset="0"/>
                <a:cs typeface="Times New Roman" panose="02020603050405020304" pitchFamily="18" charset="0"/>
              </a:rPr>
              <a:t>Fondul</a:t>
            </a:r>
            <a:r>
              <a:rPr lang="en-US" sz="2800" dirty="0">
                <a:solidFill>
                  <a:schemeClr val="tx1"/>
                </a:solidFill>
                <a:latin typeface="Times New Roman" panose="02020603050405020304" pitchFamily="18" charset="0"/>
                <a:cs typeface="Times New Roman" panose="02020603050405020304" pitchFamily="18" charset="0"/>
              </a:rPr>
              <a:t> de </a:t>
            </a:r>
            <a:r>
              <a:rPr lang="en-US" sz="2800" dirty="0" err="1">
                <a:solidFill>
                  <a:schemeClr val="tx1"/>
                </a:solidFill>
                <a:latin typeface="Times New Roman" panose="02020603050405020304" pitchFamily="18" charset="0"/>
                <a:cs typeface="Times New Roman" panose="02020603050405020304" pitchFamily="18" charset="0"/>
              </a:rPr>
              <a:t>susținere</a:t>
            </a:r>
            <a:r>
              <a:rPr lang="en-US" sz="2800" dirty="0">
                <a:solidFill>
                  <a:schemeClr val="tx1"/>
                </a:solidFill>
                <a:latin typeface="Times New Roman" panose="02020603050405020304" pitchFamily="18" charset="0"/>
                <a:cs typeface="Times New Roman" panose="02020603050405020304" pitchFamily="18" charset="0"/>
              </a:rPr>
              <a:t> a </a:t>
            </a:r>
            <a:r>
              <a:rPr lang="en-US" sz="2800" dirty="0" err="1">
                <a:solidFill>
                  <a:schemeClr val="tx1"/>
                </a:solidFill>
                <a:latin typeface="Times New Roman" panose="02020603050405020304" pitchFamily="18" charset="0"/>
                <a:cs typeface="Times New Roman" panose="02020603050405020304" pitchFamily="18" charset="0"/>
              </a:rPr>
              <a:t>populației</a:t>
            </a:r>
            <a:r>
              <a:rPr lang="en-US" sz="2800" dirty="0">
                <a:solidFill>
                  <a:schemeClr val="tx1"/>
                </a:solidFill>
                <a:latin typeface="Times New Roman" panose="02020603050405020304" pitchFamily="18" charset="0"/>
                <a:cs typeface="Times New Roman" panose="02020603050405020304" pitchFamily="18" charset="0"/>
              </a:rPr>
              <a:t>. </a:t>
            </a:r>
            <a:r>
              <a:rPr lang="ro-RO" sz="2800" dirty="0">
                <a:solidFill>
                  <a:schemeClr val="tx1"/>
                </a:solidFill>
                <a:latin typeface="Times New Roman" panose="02020603050405020304" pitchFamily="18" charset="0"/>
                <a:cs typeface="Times New Roman" panose="02020603050405020304" pitchFamily="18" charset="0"/>
              </a:rPr>
              <a:t>Transferul este realizat lunar, </a:t>
            </a:r>
            <a:r>
              <a:rPr lang="en-US" sz="2800" dirty="0" err="1">
                <a:solidFill>
                  <a:schemeClr val="tx1"/>
                </a:solidFill>
                <a:latin typeface="Times New Roman" panose="02020603050405020304" pitchFamily="18" charset="0"/>
                <a:cs typeface="Times New Roman" panose="02020603050405020304" pitchFamily="18" charset="0"/>
              </a:rPr>
              <a:t>pînă</a:t>
            </a:r>
            <a:r>
              <a:rPr lang="en-US" sz="2800" dirty="0">
                <a:solidFill>
                  <a:schemeClr val="tx1"/>
                </a:solidFill>
                <a:latin typeface="Times New Roman" panose="02020603050405020304" pitchFamily="18" charset="0"/>
                <a:cs typeface="Times New Roman" panose="02020603050405020304" pitchFamily="18" charset="0"/>
              </a:rPr>
              <a:t> la data de 1 a </a:t>
            </a:r>
            <a:r>
              <a:rPr lang="en-US" sz="2800" dirty="0" err="1">
                <a:solidFill>
                  <a:schemeClr val="tx1"/>
                </a:solidFill>
                <a:latin typeface="Times New Roman" panose="02020603050405020304" pitchFamily="18" charset="0"/>
                <a:cs typeface="Times New Roman" panose="02020603050405020304" pitchFamily="18" charset="0"/>
              </a:rPr>
              <a:t>lunii</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a:solidFill>
                  <a:schemeClr val="tx1"/>
                </a:solidFill>
                <a:latin typeface="Times New Roman" panose="02020603050405020304" pitchFamily="18" charset="0"/>
                <a:cs typeface="Times New Roman" panose="02020603050405020304" pitchFamily="18" charset="0"/>
              </a:rPr>
              <a:t>imediat</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a:solidFill>
                  <a:schemeClr val="tx1"/>
                </a:solidFill>
                <a:latin typeface="Times New Roman" panose="02020603050405020304" pitchFamily="18" charset="0"/>
                <a:cs typeface="Times New Roman" panose="02020603050405020304" pitchFamily="18" charset="0"/>
              </a:rPr>
              <a:t>următoare</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a:solidFill>
                  <a:schemeClr val="tx1"/>
                </a:solidFill>
                <a:latin typeface="Times New Roman" panose="02020603050405020304" pitchFamily="18" charset="0"/>
                <a:cs typeface="Times New Roman" panose="02020603050405020304" pitchFamily="18" charset="0"/>
              </a:rPr>
              <a:t>lunii</a:t>
            </a:r>
            <a:r>
              <a:rPr lang="en-US" sz="2800" dirty="0">
                <a:solidFill>
                  <a:schemeClr val="tx1"/>
                </a:solidFill>
                <a:latin typeface="Times New Roman" panose="02020603050405020304" pitchFamily="18" charset="0"/>
                <a:cs typeface="Times New Roman" panose="02020603050405020304" pitchFamily="18" charset="0"/>
              </a:rPr>
              <a:t> de </a:t>
            </a:r>
            <a:r>
              <a:rPr lang="en-US" sz="2800" dirty="0" err="1">
                <a:solidFill>
                  <a:schemeClr val="tx1"/>
                </a:solidFill>
                <a:latin typeface="Times New Roman" panose="02020603050405020304" pitchFamily="18" charset="0"/>
                <a:cs typeface="Times New Roman" panose="02020603050405020304" pitchFamily="18" charset="0"/>
              </a:rPr>
              <a:t>gestiune</a:t>
            </a:r>
            <a:r>
              <a:rPr lang="ro-RO" sz="2800" dirty="0">
                <a:solidFill>
                  <a:schemeClr val="tx1"/>
                </a:solidFill>
                <a:latin typeface="Times New Roman" panose="02020603050405020304" pitchFamily="18" charset="0"/>
                <a:cs typeface="Times New Roman" panose="02020603050405020304" pitchFamily="18" charset="0"/>
              </a:rPr>
              <a:t>.</a:t>
            </a:r>
          </a:p>
          <a:p>
            <a:pPr marL="457200" indent="-457200" algn="just">
              <a:buFont typeface="Wingdings" panose="05000000000000000000" pitchFamily="2" charset="2"/>
              <a:buChar char="q"/>
            </a:pPr>
            <a:r>
              <a:rPr lang="ro-RO" sz="2800" dirty="0">
                <a:solidFill>
                  <a:schemeClr val="tx1"/>
                </a:solidFill>
                <a:latin typeface="Times New Roman" panose="02020603050405020304" pitchFamily="18" charset="0"/>
                <a:cs typeface="Times New Roman" panose="02020603050405020304" pitchFamily="18" charset="0"/>
              </a:rPr>
              <a:t>     </a:t>
            </a:r>
            <a:r>
              <a:rPr lang="en-US" sz="2800" dirty="0" err="1">
                <a:solidFill>
                  <a:schemeClr val="tx1"/>
                </a:solidFill>
                <a:latin typeface="Times New Roman" panose="02020603050405020304" pitchFamily="18" charset="0"/>
                <a:cs typeface="Times New Roman" panose="02020603050405020304" pitchFamily="18" charset="0"/>
              </a:rPr>
              <a:t>Finanțarea</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a:solidFill>
                  <a:schemeClr val="tx1"/>
                </a:solidFill>
                <a:latin typeface="Times New Roman" panose="02020603050405020304" pitchFamily="18" charset="0"/>
                <a:cs typeface="Times New Roman" panose="02020603050405020304" pitchFamily="18" charset="0"/>
              </a:rPr>
              <a:t>pachetului</a:t>
            </a:r>
            <a:r>
              <a:rPr lang="en-US" sz="2800" dirty="0">
                <a:solidFill>
                  <a:schemeClr val="tx1"/>
                </a:solidFill>
                <a:latin typeface="Times New Roman" panose="02020603050405020304" pitchFamily="18" charset="0"/>
                <a:cs typeface="Times New Roman" panose="02020603050405020304" pitchFamily="18" charset="0"/>
              </a:rPr>
              <a:t> minim de </a:t>
            </a:r>
            <a:r>
              <a:rPr lang="en-US" sz="2800" dirty="0" err="1">
                <a:solidFill>
                  <a:schemeClr val="tx1"/>
                </a:solidFill>
                <a:latin typeface="Times New Roman" panose="02020603050405020304" pitchFamily="18" charset="0"/>
                <a:cs typeface="Times New Roman" panose="02020603050405020304" pitchFamily="18" charset="0"/>
              </a:rPr>
              <a:t>servicii</a:t>
            </a:r>
            <a:r>
              <a:rPr lang="en-US" sz="2800" dirty="0">
                <a:solidFill>
                  <a:schemeClr val="tx1"/>
                </a:solidFill>
                <a:latin typeface="Times New Roman" panose="02020603050405020304" pitchFamily="18" charset="0"/>
                <a:cs typeface="Times New Roman" panose="02020603050405020304" pitchFamily="18" charset="0"/>
              </a:rPr>
              <a:t> se </a:t>
            </a:r>
            <a:r>
              <a:rPr lang="en-US" sz="2800" dirty="0" err="1">
                <a:solidFill>
                  <a:schemeClr val="tx1"/>
                </a:solidFill>
                <a:latin typeface="Times New Roman" panose="02020603050405020304" pitchFamily="18" charset="0"/>
                <a:cs typeface="Times New Roman" panose="02020603050405020304" pitchFamily="18" charset="0"/>
              </a:rPr>
              <a:t>realiz</a:t>
            </a:r>
            <a:r>
              <a:rPr lang="ro-RO" sz="2800" dirty="0" err="1">
                <a:solidFill>
                  <a:schemeClr val="tx1"/>
                </a:solidFill>
                <a:latin typeface="Times New Roman" panose="02020603050405020304" pitchFamily="18" charset="0"/>
                <a:cs typeface="Times New Roman" panose="02020603050405020304" pitchFamily="18" charset="0"/>
              </a:rPr>
              <a:t>ează</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a:solidFill>
                  <a:schemeClr val="tx1"/>
                </a:solidFill>
                <a:latin typeface="Times New Roman" panose="02020603050405020304" pitchFamily="18" charset="0"/>
                <a:cs typeface="Times New Roman" panose="02020603050405020304" pitchFamily="18" charset="0"/>
              </a:rPr>
              <a:t>proporțional</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a:solidFill>
                  <a:schemeClr val="tx1"/>
                </a:solidFill>
                <a:latin typeface="Times New Roman" panose="02020603050405020304" pitchFamily="18" charset="0"/>
                <a:cs typeface="Times New Roman" panose="02020603050405020304" pitchFamily="18" charset="0"/>
              </a:rPr>
              <a:t>mijloacelor</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a:solidFill>
                  <a:schemeClr val="tx1"/>
                </a:solidFill>
                <a:latin typeface="Times New Roman" panose="02020603050405020304" pitchFamily="18" charset="0"/>
                <a:cs typeface="Times New Roman" panose="02020603050405020304" pitchFamily="18" charset="0"/>
              </a:rPr>
              <a:t>financiare</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a:solidFill>
                  <a:schemeClr val="tx1"/>
                </a:solidFill>
                <a:latin typeface="Times New Roman" panose="02020603050405020304" pitchFamily="18" charset="0"/>
                <a:cs typeface="Times New Roman" panose="02020603050405020304" pitchFamily="18" charset="0"/>
              </a:rPr>
              <a:t>acumulate</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a:solidFill>
                  <a:schemeClr val="tx1"/>
                </a:solidFill>
                <a:latin typeface="Times New Roman" panose="02020603050405020304" pitchFamily="18" charset="0"/>
                <a:cs typeface="Times New Roman" panose="02020603050405020304" pitchFamily="18" charset="0"/>
              </a:rPr>
              <a:t>în</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a:solidFill>
                  <a:schemeClr val="tx1"/>
                </a:solidFill>
                <a:latin typeface="Times New Roman" panose="02020603050405020304" pitchFamily="18" charset="0"/>
                <a:cs typeface="Times New Roman" panose="02020603050405020304" pitchFamily="18" charset="0"/>
              </a:rPr>
              <a:t>fondul</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a:solidFill>
                  <a:schemeClr val="tx1"/>
                </a:solidFill>
                <a:latin typeface="Times New Roman" panose="02020603050405020304" pitchFamily="18" charset="0"/>
                <a:cs typeface="Times New Roman" panose="02020603050405020304" pitchFamily="18" charset="0"/>
              </a:rPr>
              <a:t>respectiv</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a:solidFill>
                  <a:schemeClr val="tx1"/>
                </a:solidFill>
                <a:latin typeface="Times New Roman" panose="02020603050405020304" pitchFamily="18" charset="0"/>
                <a:cs typeface="Times New Roman" panose="02020603050405020304" pitchFamily="18" charset="0"/>
              </a:rPr>
              <a:t>și</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a:solidFill>
                  <a:schemeClr val="tx1"/>
                </a:solidFill>
                <a:latin typeface="Times New Roman" panose="02020603050405020304" pitchFamily="18" charset="0"/>
                <a:cs typeface="Times New Roman" panose="02020603050405020304" pitchFamily="18" charset="0"/>
              </a:rPr>
              <a:t>sumei</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a:solidFill>
                  <a:schemeClr val="tx1"/>
                </a:solidFill>
                <a:latin typeface="Times New Roman" panose="02020603050405020304" pitchFamily="18" charset="0"/>
                <a:cs typeface="Times New Roman" panose="02020603050405020304" pitchFamily="18" charset="0"/>
              </a:rPr>
              <a:t>prevăzute</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a:solidFill>
                  <a:schemeClr val="tx1"/>
                </a:solidFill>
                <a:latin typeface="Times New Roman" panose="02020603050405020304" pitchFamily="18" charset="0"/>
                <a:cs typeface="Times New Roman" panose="02020603050405020304" pitchFamily="18" charset="0"/>
              </a:rPr>
              <a:t>pentru</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a:solidFill>
                  <a:schemeClr val="tx1"/>
                </a:solidFill>
                <a:latin typeface="Times New Roman" panose="02020603050405020304" pitchFamily="18" charset="0"/>
                <a:cs typeface="Times New Roman" panose="02020603050405020304" pitchFamily="18" charset="0"/>
              </a:rPr>
              <a:t>pachetul</a:t>
            </a:r>
            <a:r>
              <a:rPr lang="en-US" sz="2800" dirty="0">
                <a:solidFill>
                  <a:schemeClr val="tx1"/>
                </a:solidFill>
                <a:latin typeface="Times New Roman" panose="02020603050405020304" pitchFamily="18" charset="0"/>
                <a:cs typeface="Times New Roman" panose="02020603050405020304" pitchFamily="18" charset="0"/>
              </a:rPr>
              <a:t> minim de </a:t>
            </a:r>
            <a:r>
              <a:rPr lang="en-US" sz="2800" dirty="0" err="1">
                <a:solidFill>
                  <a:schemeClr val="tx1"/>
                </a:solidFill>
                <a:latin typeface="Times New Roman" panose="02020603050405020304" pitchFamily="18" charset="0"/>
                <a:cs typeface="Times New Roman" panose="02020603050405020304" pitchFamily="18" charset="0"/>
              </a:rPr>
              <a:t>servicii</a:t>
            </a:r>
            <a:r>
              <a:rPr lang="en-US" sz="2800" dirty="0">
                <a:solidFill>
                  <a:schemeClr val="tx1"/>
                </a:solidFill>
                <a:latin typeface="Times New Roman" panose="02020603050405020304" pitchFamily="18" charset="0"/>
                <a:cs typeface="Times New Roman" panose="02020603050405020304" pitchFamily="18" charset="0"/>
              </a:rPr>
              <a:t> </a:t>
            </a:r>
            <a:r>
              <a:rPr lang="ro-RO" sz="2800" dirty="0">
                <a:solidFill>
                  <a:schemeClr val="tx1"/>
                </a:solidFill>
                <a:latin typeface="Times New Roman" panose="02020603050405020304" pitchFamily="18" charset="0"/>
                <a:cs typeface="Times New Roman" panose="02020603050405020304" pitchFamily="18" charset="0"/>
              </a:rPr>
              <a:t>sociale </a:t>
            </a:r>
            <a:r>
              <a:rPr lang="en-US" sz="2800" dirty="0">
                <a:solidFill>
                  <a:schemeClr val="tx1"/>
                </a:solidFill>
                <a:latin typeface="Times New Roman" panose="02020603050405020304" pitchFamily="18" charset="0"/>
                <a:cs typeface="Times New Roman" panose="02020603050405020304" pitchFamily="18" charset="0"/>
              </a:rPr>
              <a:t>per </a:t>
            </a:r>
            <a:r>
              <a:rPr lang="ro-RO" sz="2800" dirty="0">
                <a:solidFill>
                  <a:schemeClr val="tx1"/>
                </a:solidFill>
                <a:latin typeface="Times New Roman" panose="02020603050405020304" pitchFamily="18" charset="0"/>
                <a:cs typeface="Times New Roman" panose="02020603050405020304" pitchFamily="18" charset="0"/>
              </a:rPr>
              <a:t>APL </a:t>
            </a:r>
            <a:r>
              <a:rPr lang="en-US" sz="2800" dirty="0">
                <a:solidFill>
                  <a:schemeClr val="tx1"/>
                </a:solidFill>
                <a:latin typeface="Times New Roman" panose="02020603050405020304" pitchFamily="18" charset="0"/>
                <a:cs typeface="Times New Roman" panose="02020603050405020304" pitchFamily="18" charset="0"/>
              </a:rPr>
              <a:t>de </a:t>
            </a:r>
            <a:r>
              <a:rPr lang="en-US" sz="2800" dirty="0" err="1">
                <a:solidFill>
                  <a:schemeClr val="tx1"/>
                </a:solidFill>
                <a:latin typeface="Times New Roman" panose="02020603050405020304" pitchFamily="18" charset="0"/>
                <a:cs typeface="Times New Roman" panose="02020603050405020304" pitchFamily="18" charset="0"/>
              </a:rPr>
              <a:t>nivelul</a:t>
            </a:r>
            <a:r>
              <a:rPr lang="en-US" sz="2800" dirty="0">
                <a:solidFill>
                  <a:schemeClr val="tx1"/>
                </a:solidFill>
                <a:latin typeface="Times New Roman" panose="02020603050405020304" pitchFamily="18" charset="0"/>
                <a:cs typeface="Times New Roman" panose="02020603050405020304" pitchFamily="18" charset="0"/>
              </a:rPr>
              <a:t> </a:t>
            </a:r>
            <a:r>
              <a:rPr lang="ro-RO" sz="2800" dirty="0">
                <a:solidFill>
                  <a:schemeClr val="tx1"/>
                </a:solidFill>
                <a:latin typeface="Times New Roman" panose="02020603050405020304" pitchFamily="18" charset="0"/>
                <a:cs typeface="Times New Roman" panose="02020603050405020304" pitchFamily="18" charset="0"/>
              </a:rPr>
              <a:t>II</a:t>
            </a:r>
            <a:r>
              <a:rPr lang="en-US" sz="2800" dirty="0">
                <a:solidFill>
                  <a:schemeClr val="tx1"/>
                </a:solidFill>
                <a:latin typeface="Times New Roman" panose="02020603050405020304" pitchFamily="18" charset="0"/>
                <a:cs typeface="Times New Roman" panose="02020603050405020304" pitchFamily="18" charset="0"/>
              </a:rPr>
              <a:t>. </a:t>
            </a:r>
            <a:endParaRPr lang="ro-RO" sz="2800" dirty="0">
              <a:solidFill>
                <a:schemeClr val="tx1"/>
              </a:solidFill>
              <a:latin typeface="Times New Roman" panose="02020603050405020304" pitchFamily="18" charset="0"/>
              <a:cs typeface="Times New Roman" panose="02020603050405020304" pitchFamily="18" charset="0"/>
            </a:endParaRPr>
          </a:p>
          <a:p>
            <a:pPr marL="457200" indent="-457200" algn="just">
              <a:buFont typeface="Wingdings" panose="05000000000000000000" pitchFamily="2" charset="2"/>
              <a:buChar char="q"/>
            </a:pPr>
            <a:r>
              <a:rPr lang="ro-RO" sz="2800" dirty="0">
                <a:solidFill>
                  <a:schemeClr val="tx1"/>
                </a:solidFill>
                <a:latin typeface="Times New Roman" panose="02020603050405020304" pitchFamily="18" charset="0"/>
                <a:cs typeface="Times New Roman" panose="02020603050405020304" pitchFamily="18" charset="0"/>
              </a:rPr>
              <a:t>      Raportarea mijloacelor financiare utilizate va fi realizată în baza </a:t>
            </a:r>
            <a:r>
              <a:rPr lang="ro-RO" sz="2800" i="1" dirty="0">
                <a:solidFill>
                  <a:schemeClr val="tx1"/>
                </a:solidFill>
                <a:latin typeface="Times New Roman" panose="02020603050405020304" pitchFamily="18" charset="0"/>
                <a:cs typeface="Times New Roman" panose="02020603050405020304" pitchFamily="18" charset="0"/>
              </a:rPr>
              <a:t>Formularului raportului privind utilizarea mijloacelor financiare a serviciilor sociale incluse în pachetul </a:t>
            </a:r>
            <a:r>
              <a:rPr lang="ro-RO" sz="2800" i="1" dirty="0" smtClean="0">
                <a:solidFill>
                  <a:schemeClr val="tx1"/>
                </a:solidFill>
                <a:latin typeface="Times New Roman" panose="02020603050405020304" pitchFamily="18" charset="0"/>
                <a:cs typeface="Times New Roman" panose="02020603050405020304" pitchFamily="18" charset="0"/>
              </a:rPr>
              <a:t>minim (formulare expediate de MSMPS prin scrisoarea 15/2033 din 06.08.2018)</a:t>
            </a:r>
            <a:endParaRPr lang="en-US" sz="2800" i="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930296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79639" y="285135"/>
            <a:ext cx="9724973" cy="688259"/>
          </a:xfrm>
        </p:spPr>
        <p:txBody>
          <a:bodyPr>
            <a:normAutofit/>
          </a:bodyPr>
          <a:lstStyle/>
          <a:p>
            <a:pPr algn="ctr"/>
            <a:r>
              <a:rPr lang="ro-MD" b="1" dirty="0" smtClean="0">
                <a:latin typeface="Times New Roman" panose="02020603050405020304" pitchFamily="18" charset="0"/>
                <a:cs typeface="Times New Roman" panose="02020603050405020304" pitchFamily="18" charset="0"/>
              </a:rPr>
              <a:t>ACȚIUNI ÎNTREPRINSE DE MSMPS/ANAS</a:t>
            </a:r>
            <a:endParaRPr lang="en-US" b="1"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1297858" y="1199535"/>
            <a:ext cx="10206754" cy="5309420"/>
          </a:xfrm>
        </p:spPr>
        <p:txBody>
          <a:bodyPr/>
          <a:lstStyle/>
          <a:p>
            <a:pPr algn="just"/>
            <a:r>
              <a:rPr lang="ro-RO" sz="2400" dirty="0" smtClean="0">
                <a:solidFill>
                  <a:schemeClr val="tx1"/>
                </a:solidFill>
                <a:latin typeface="Times New Roman" panose="02020603050405020304" pitchFamily="18" charset="0"/>
                <a:cs typeface="Times New Roman" panose="02020603050405020304" pitchFamily="18" charset="0"/>
              </a:rPr>
              <a:t>MSMPS </a:t>
            </a:r>
            <a:r>
              <a:rPr lang="ro-RO" sz="2400" dirty="0">
                <a:solidFill>
                  <a:schemeClr val="tx1"/>
                </a:solidFill>
                <a:latin typeface="Times New Roman" panose="02020603050405020304" pitchFamily="18" charset="0"/>
                <a:cs typeface="Times New Roman" panose="02020603050405020304" pitchFamily="18" charset="0"/>
              </a:rPr>
              <a:t>a e</a:t>
            </a:r>
            <a:r>
              <a:rPr lang="ro-MD" sz="2400" dirty="0">
                <a:latin typeface="Times New Roman" panose="02020603050405020304" pitchFamily="18" charset="0"/>
                <a:cs typeface="Times New Roman" panose="02020603050405020304" pitchFamily="18" charset="0"/>
              </a:rPr>
              <a:t>xpediată circulară către Consilii raionale/municipale și STAS și Direcțiilor finanțe </a:t>
            </a:r>
            <a:r>
              <a:rPr lang="ro-MD" sz="2400" dirty="0" smtClean="0">
                <a:latin typeface="Times New Roman" panose="02020603050405020304" pitchFamily="18" charset="0"/>
                <a:cs typeface="Times New Roman" panose="02020603050405020304" pitchFamily="18" charset="0"/>
              </a:rPr>
              <a:t>raionale/municipale nr. </a:t>
            </a:r>
            <a:r>
              <a:rPr lang="ro-RO" sz="2400" dirty="0" smtClean="0">
                <a:solidFill>
                  <a:schemeClr val="tx1"/>
                </a:solidFill>
                <a:latin typeface="Times New Roman" panose="02020603050405020304" pitchFamily="18" charset="0"/>
                <a:cs typeface="Times New Roman" panose="02020603050405020304" pitchFamily="18" charset="0"/>
              </a:rPr>
              <a:t>15/2033 </a:t>
            </a:r>
            <a:r>
              <a:rPr lang="ro-RO" sz="2400" dirty="0">
                <a:solidFill>
                  <a:schemeClr val="tx1"/>
                </a:solidFill>
                <a:latin typeface="Times New Roman" panose="02020603050405020304" pitchFamily="18" charset="0"/>
                <a:cs typeface="Times New Roman" panose="02020603050405020304" pitchFamily="18" charset="0"/>
              </a:rPr>
              <a:t>din </a:t>
            </a:r>
            <a:r>
              <a:rPr lang="ro-RO" sz="2400" dirty="0" smtClean="0">
                <a:solidFill>
                  <a:schemeClr val="tx1"/>
                </a:solidFill>
                <a:latin typeface="Times New Roman" panose="02020603050405020304" pitchFamily="18" charset="0"/>
                <a:cs typeface="Times New Roman" panose="02020603050405020304" pitchFamily="18" charset="0"/>
              </a:rPr>
              <a:t>06.08.2018 </a:t>
            </a:r>
          </a:p>
          <a:p>
            <a:pPr algn="just"/>
            <a:r>
              <a:rPr lang="ro-MD" sz="2400" dirty="0" smtClean="0">
                <a:latin typeface="Times New Roman" panose="02020603050405020304" pitchFamily="18" charset="0"/>
                <a:cs typeface="Times New Roman" panose="02020603050405020304" pitchFamily="18" charset="0"/>
              </a:rPr>
              <a:t>ANAS la data de 24 august curent a transferat mijloace financiare destinate pentru finanțarea Serviciului social de sprijin pentru familii cu copii – </a:t>
            </a:r>
            <a:r>
              <a:rPr lang="ro-MD" sz="2400" b="1" dirty="0" smtClean="0">
                <a:latin typeface="Times New Roman" panose="02020603050405020304" pitchFamily="18" charset="0"/>
                <a:cs typeface="Times New Roman" panose="02020603050405020304" pitchFamily="18" charset="0"/>
              </a:rPr>
              <a:t>7 983 332 lei </a:t>
            </a:r>
            <a:r>
              <a:rPr lang="ro-MD" sz="2400" dirty="0" smtClean="0">
                <a:latin typeface="Times New Roman" panose="02020603050405020304" pitchFamily="18" charset="0"/>
                <a:cs typeface="Times New Roman" panose="02020603050405020304" pitchFamily="18" charset="0"/>
              </a:rPr>
              <a:t>cu exepția UTA Găgăuzia.</a:t>
            </a:r>
          </a:p>
          <a:p>
            <a:pPr algn="just"/>
            <a:r>
              <a:rPr lang="ro-MD" sz="2400" b="1" dirty="0" smtClean="0">
                <a:latin typeface="Times New Roman" panose="02020603050405020304" pitchFamily="18" charset="0"/>
                <a:cs typeface="Times New Roman" panose="02020603050405020304" pitchFamily="18" charset="0"/>
              </a:rPr>
              <a:t>6</a:t>
            </a:r>
            <a:r>
              <a:rPr lang="ro-MD" sz="2400" dirty="0" smtClean="0">
                <a:latin typeface="Times New Roman" panose="02020603050405020304" pitchFamily="18" charset="0"/>
                <a:cs typeface="Times New Roman" panose="02020603050405020304" pitchFamily="18" charset="0"/>
              </a:rPr>
              <a:t> - </a:t>
            </a:r>
            <a:r>
              <a:rPr lang="ro-MD" sz="2400" b="1" dirty="0" smtClean="0">
                <a:latin typeface="Times New Roman" panose="02020603050405020304" pitchFamily="18" charset="0"/>
                <a:cs typeface="Times New Roman" panose="02020603050405020304" pitchFamily="18" charset="0"/>
              </a:rPr>
              <a:t>Decizii aprobate </a:t>
            </a:r>
            <a:r>
              <a:rPr lang="ro-MD" sz="2400" dirty="0" smtClean="0">
                <a:latin typeface="Times New Roman" panose="02020603050405020304" pitchFamily="18" charset="0"/>
                <a:cs typeface="Times New Roman" panose="02020603050405020304" pitchFamily="18" charset="0"/>
              </a:rPr>
              <a:t>privind instituirea Serviciului social de suport monetar adresat familiilor/persoanelor defavorizate și </a:t>
            </a:r>
            <a:r>
              <a:rPr lang="ro-MD" sz="2400" b="1" dirty="0" smtClean="0">
                <a:latin typeface="Times New Roman" panose="02020603050405020304" pitchFamily="18" charset="0"/>
                <a:cs typeface="Times New Roman" panose="02020603050405020304" pitchFamily="18" charset="0"/>
              </a:rPr>
              <a:t>7 proiecte de Decizii</a:t>
            </a:r>
            <a:r>
              <a:rPr lang="ro-MD" sz="2400" dirty="0" smtClean="0">
                <a:latin typeface="Times New Roman" panose="02020603050405020304" pitchFamily="18" charset="0"/>
                <a:cs typeface="Times New Roman" panose="02020603050405020304" pitchFamily="18" charset="0"/>
              </a:rPr>
              <a:t> care urmează a fi aprobate pînă la finele lunii septembrie curent.</a:t>
            </a:r>
          </a:p>
          <a:p>
            <a:pPr algn="just"/>
            <a:r>
              <a:rPr lang="ro-MD" sz="2400" b="1" dirty="0" smtClean="0">
                <a:latin typeface="Times New Roman" panose="02020603050405020304" pitchFamily="18" charset="0"/>
                <a:cs typeface="Times New Roman" panose="02020603050405020304" pitchFamily="18" charset="0"/>
              </a:rPr>
              <a:t>7- Decizii privind dezvoltarea </a:t>
            </a:r>
            <a:r>
              <a:rPr lang="ro-MD" sz="2400" dirty="0" smtClean="0">
                <a:latin typeface="Times New Roman" panose="02020603050405020304" pitchFamily="18" charset="0"/>
                <a:cs typeface="Times New Roman" panose="02020603050405020304" pitchFamily="18" charset="0"/>
              </a:rPr>
              <a:t>Serviciului social Asistență Personală</a:t>
            </a:r>
          </a:p>
          <a:p>
            <a:pPr marL="0" indent="0" algn="just">
              <a:buNone/>
            </a:pPr>
            <a:endParaRPr lang="ro-MD" i="1" dirty="0"/>
          </a:p>
          <a:p>
            <a:pPr marL="0" indent="0" algn="just">
              <a:buNone/>
            </a:pPr>
            <a:r>
              <a:rPr lang="ro-MD" i="1" dirty="0" smtClean="0"/>
              <a:t>* UTA Găgăuzia nu a prezentat rechizite bancare necesare pentru transferarea mijloacelor financiare destinate pentru finanțarea Pachetului minim de servicii sociale  </a:t>
            </a:r>
            <a:endParaRPr lang="en-US" i="1" dirty="0"/>
          </a:p>
        </p:txBody>
      </p:sp>
    </p:spTree>
    <p:extLst>
      <p:ext uri="{BB962C8B-B14F-4D97-AF65-F5344CB8AC3E}">
        <p14:creationId xmlns:p14="http://schemas.microsoft.com/office/powerpoint/2010/main" val="26181479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89212" y="852710"/>
            <a:ext cx="8911687" cy="1280890"/>
          </a:xfrm>
        </p:spPr>
        <p:txBody>
          <a:bodyPr/>
          <a:lstStyle/>
          <a:p>
            <a:pPr algn="ctr"/>
            <a:r>
              <a:rPr lang="ro-MD" b="1" dirty="0" smtClean="0">
                <a:latin typeface="Times New Roman" panose="02020603050405020304" pitchFamily="18" charset="0"/>
                <a:cs typeface="Times New Roman" panose="02020603050405020304" pitchFamily="18" charset="0"/>
              </a:rPr>
              <a:t>Perfecționarea cadrului legal</a:t>
            </a:r>
            <a:endParaRPr lang="en-US" b="1"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1415845" y="1828801"/>
            <a:ext cx="10520515" cy="4778476"/>
          </a:xfrm>
        </p:spPr>
        <p:txBody>
          <a:bodyPr>
            <a:normAutofit/>
          </a:bodyPr>
          <a:lstStyle/>
          <a:p>
            <a:r>
              <a:rPr lang="ro-MD" sz="2400" dirty="0" smtClean="0">
                <a:latin typeface="Times New Roman" panose="02020603050405020304" pitchFamily="18" charset="0"/>
                <a:cs typeface="Times New Roman" panose="02020603050405020304" pitchFamily="18" charset="0"/>
              </a:rPr>
              <a:t>MSMPS a elaborat un proiect de hotărîre de Guvern </a:t>
            </a:r>
            <a:r>
              <a:rPr lang="ro-MD" sz="2400" b="1" dirty="0">
                <a:latin typeface="Times New Roman" panose="02020603050405020304" pitchFamily="18" charset="0"/>
                <a:cs typeface="Times New Roman" panose="02020603050405020304" pitchFamily="18" charset="0"/>
              </a:rPr>
              <a:t>pentru aprobarea proiectului de lege pentru modificarea unor acte </a:t>
            </a:r>
            <a:r>
              <a:rPr lang="ro-MD" sz="2400" b="1" dirty="0" smtClean="0">
                <a:latin typeface="Times New Roman" panose="02020603050405020304" pitchFamily="18" charset="0"/>
                <a:cs typeface="Times New Roman" panose="02020603050405020304" pitchFamily="18" charset="0"/>
              </a:rPr>
              <a:t>legislative, care prevede</a:t>
            </a:r>
            <a:r>
              <a:rPr lang="ro-MD" sz="2400" b="1" dirty="0">
                <a:latin typeface="Times New Roman" panose="02020603050405020304" pitchFamily="18" charset="0"/>
                <a:cs typeface="Times New Roman" panose="02020603050405020304" pitchFamily="18" charset="0"/>
              </a:rPr>
              <a:t> </a:t>
            </a:r>
            <a:r>
              <a:rPr lang="ro-MD" sz="2400" b="1" dirty="0" smtClean="0">
                <a:latin typeface="Times New Roman" panose="02020603050405020304" pitchFamily="18" charset="0"/>
                <a:cs typeface="Times New Roman" panose="02020603050405020304" pitchFamily="18" charset="0"/>
              </a:rPr>
              <a:t>completarea:</a:t>
            </a:r>
            <a:endParaRPr lang="ro-MD" sz="2400" dirty="0" smtClean="0">
              <a:latin typeface="Times New Roman" panose="02020603050405020304" pitchFamily="18" charset="0"/>
              <a:cs typeface="Times New Roman" panose="02020603050405020304" pitchFamily="18" charset="0"/>
            </a:endParaRPr>
          </a:p>
          <a:p>
            <a:pPr>
              <a:buFont typeface="Wingdings" panose="05000000000000000000" pitchFamily="2" charset="2"/>
              <a:buChar char="q"/>
            </a:pPr>
            <a:r>
              <a:rPr lang="ro-MD" sz="2400" dirty="0" smtClean="0">
                <a:latin typeface="Times New Roman" panose="02020603050405020304" pitchFamily="18" charset="0"/>
                <a:cs typeface="Times New Roman" panose="02020603050405020304" pitchFamily="18" charset="0"/>
              </a:rPr>
              <a:t>Legii </a:t>
            </a:r>
            <a:r>
              <a:rPr lang="ro-MD" sz="2400" dirty="0">
                <a:latin typeface="Times New Roman" panose="02020603050405020304" pitchFamily="18" charset="0"/>
                <a:cs typeface="Times New Roman" panose="02020603050405020304" pitchFamily="18" charset="0"/>
              </a:rPr>
              <a:t>Fondului de susţinere a populaţiei nr. 827-XIV din 18 februarie 2000</a:t>
            </a:r>
            <a:r>
              <a:rPr lang="ro-MD" sz="2400" b="1" dirty="0">
                <a:latin typeface="Times New Roman" panose="02020603050405020304" pitchFamily="18" charset="0"/>
                <a:cs typeface="Times New Roman" panose="02020603050405020304" pitchFamily="18" charset="0"/>
              </a:rPr>
              <a:t>	</a:t>
            </a:r>
            <a:endParaRPr lang="ro-MD" sz="2400" dirty="0" smtClean="0">
              <a:latin typeface="Times New Roman" panose="02020603050405020304" pitchFamily="18" charset="0"/>
              <a:cs typeface="Times New Roman" panose="02020603050405020304" pitchFamily="18" charset="0"/>
            </a:endParaRPr>
          </a:p>
          <a:p>
            <a:pPr marL="0" indent="0">
              <a:buNone/>
            </a:pPr>
            <a:r>
              <a:rPr lang="ro-MD" sz="2400" dirty="0" smtClean="0">
                <a:latin typeface="Times New Roman" panose="02020603050405020304" pitchFamily="18" charset="0"/>
                <a:cs typeface="Times New Roman" panose="02020603050405020304" pitchFamily="18" charset="0"/>
              </a:rPr>
              <a:t> </a:t>
            </a:r>
            <a:r>
              <a:rPr lang="ro-MD" sz="2400" dirty="0">
                <a:latin typeface="Times New Roman" panose="02020603050405020304" pitchFamily="18" charset="0"/>
                <a:cs typeface="Times New Roman" panose="02020603050405020304" pitchFamily="18" charset="0"/>
              </a:rPr>
              <a:t>cu  Articolul 5</a:t>
            </a:r>
            <a:r>
              <a:rPr lang="ro-MD" sz="2400" baseline="30000" dirty="0">
                <a:latin typeface="Times New Roman" panose="02020603050405020304" pitchFamily="18" charset="0"/>
                <a:cs typeface="Times New Roman" panose="02020603050405020304" pitchFamily="18" charset="0"/>
              </a:rPr>
              <a:t>1</a:t>
            </a:r>
            <a:r>
              <a:rPr lang="ro-MD" sz="2400" dirty="0">
                <a:latin typeface="Times New Roman" panose="02020603050405020304" pitchFamily="18" charset="0"/>
                <a:cs typeface="Times New Roman" panose="02020603050405020304" pitchFamily="18" charset="0"/>
              </a:rPr>
              <a:t> cu următorul cuprins:</a:t>
            </a:r>
            <a:endParaRPr lang="en-US" sz="2400" dirty="0">
              <a:latin typeface="Times New Roman" panose="02020603050405020304" pitchFamily="18" charset="0"/>
              <a:cs typeface="Times New Roman" panose="02020603050405020304" pitchFamily="18" charset="0"/>
            </a:endParaRPr>
          </a:p>
          <a:p>
            <a:pPr marL="0" indent="0">
              <a:buNone/>
            </a:pPr>
            <a:r>
              <a:rPr lang="ro-MD" sz="2400" dirty="0">
                <a:latin typeface="Times New Roman" panose="02020603050405020304" pitchFamily="18" charset="0"/>
                <a:cs typeface="Times New Roman" panose="02020603050405020304" pitchFamily="18" charset="0"/>
              </a:rPr>
              <a:t>„</a:t>
            </a:r>
            <a:r>
              <a:rPr lang="ro-MD" sz="2400" b="1" dirty="0">
                <a:latin typeface="Times New Roman" panose="02020603050405020304" pitchFamily="18" charset="0"/>
                <a:cs typeface="Times New Roman" panose="02020603050405020304" pitchFamily="18" charset="0"/>
              </a:rPr>
              <a:t>Art. 5</a:t>
            </a:r>
            <a:r>
              <a:rPr lang="ro-MD" sz="2400" b="1" baseline="30000" dirty="0">
                <a:latin typeface="Times New Roman" panose="02020603050405020304" pitchFamily="18" charset="0"/>
                <a:cs typeface="Times New Roman" panose="02020603050405020304" pitchFamily="18" charset="0"/>
              </a:rPr>
              <a:t>1</a:t>
            </a:r>
            <a:r>
              <a:rPr lang="ro-MD" sz="2400" b="1" dirty="0">
                <a:latin typeface="Times New Roman" panose="02020603050405020304" pitchFamily="18" charset="0"/>
                <a:cs typeface="Times New Roman" panose="02020603050405020304" pitchFamily="18" charset="0"/>
              </a:rPr>
              <a:t>.</a:t>
            </a:r>
            <a:r>
              <a:rPr lang="ro-MD" sz="2400" dirty="0">
                <a:latin typeface="Times New Roman" panose="02020603050405020304" pitchFamily="18" charset="0"/>
                <a:cs typeface="Times New Roman" panose="02020603050405020304" pitchFamily="18" charset="0"/>
              </a:rPr>
              <a:t> (1) Mijloacele financiare specificate la lit. b) și c) din alin. (1) art. 4 al prezentei legi se utilizează pentru finanțarea programelor cu destinație specială în domeniul asistenţei sociale specificate în pct. 1) și pct. 2) al art. 5 al prezentei legi.</a:t>
            </a:r>
            <a:endParaRPr lang="en-US" sz="2400" dirty="0">
              <a:latin typeface="Times New Roman" panose="02020603050405020304" pitchFamily="18" charset="0"/>
              <a:cs typeface="Times New Roman" panose="02020603050405020304" pitchFamily="18" charset="0"/>
            </a:endParaRPr>
          </a:p>
          <a:p>
            <a:pPr marL="0" indent="0">
              <a:buNone/>
            </a:pPr>
            <a:r>
              <a:rPr lang="ro-MD" sz="2400" dirty="0">
                <a:latin typeface="Times New Roman" panose="02020603050405020304" pitchFamily="18" charset="0"/>
                <a:cs typeface="Times New Roman" panose="02020603050405020304" pitchFamily="18" charset="0"/>
              </a:rPr>
              <a:t>(2) Mijloacele financiare specificate la lit. d) din alin. (1) art. 4 al prezentei legi se utilizează pentru finanțarea cantinelor de ajutor social.”.</a:t>
            </a:r>
            <a:endParaRPr lang="en-US" sz="2400" dirty="0">
              <a:latin typeface="Times New Roman" panose="02020603050405020304" pitchFamily="18" charset="0"/>
              <a:cs typeface="Times New Roman" panose="02020603050405020304" pitchFamily="18" charset="0"/>
            </a:endParaRPr>
          </a:p>
          <a:p>
            <a:pPr marL="0" indent="0">
              <a:buNone/>
            </a:pPr>
            <a:endParaRPr lang="en-US" dirty="0"/>
          </a:p>
        </p:txBody>
      </p:sp>
    </p:spTree>
    <p:extLst>
      <p:ext uri="{BB962C8B-B14F-4D97-AF65-F5344CB8AC3E}">
        <p14:creationId xmlns:p14="http://schemas.microsoft.com/office/powerpoint/2010/main" val="14410662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o-MD" b="1" dirty="0" smtClean="0"/>
              <a:t>Viziuni pe termen mediu privind Pachetul minim de servicii sociale</a:t>
            </a:r>
            <a:endParaRPr lang="en-US" b="1" dirty="0"/>
          </a:p>
        </p:txBody>
      </p:sp>
      <p:sp>
        <p:nvSpPr>
          <p:cNvPr id="3" name="Объект 2"/>
          <p:cNvSpPr>
            <a:spLocks noGrp="1"/>
          </p:cNvSpPr>
          <p:nvPr>
            <p:ph idx="1"/>
          </p:nvPr>
        </p:nvSpPr>
        <p:spPr>
          <a:xfrm>
            <a:off x="2245083" y="1904999"/>
            <a:ext cx="8915400" cy="4387645"/>
          </a:xfrm>
        </p:spPr>
        <p:txBody>
          <a:bodyPr>
            <a:normAutofit/>
          </a:bodyPr>
          <a:lstStyle/>
          <a:p>
            <a:pPr algn="just">
              <a:buFont typeface="Wingdings" panose="05000000000000000000" pitchFamily="2" charset="2"/>
              <a:buChar char="q"/>
            </a:pPr>
            <a:r>
              <a:rPr lang="ro-MD" sz="2000" b="1" dirty="0" smtClean="0">
                <a:latin typeface="Times New Roman" panose="02020603050405020304" pitchFamily="18" charset="0"/>
                <a:cs typeface="Times New Roman" panose="02020603050405020304" pitchFamily="18" charset="0"/>
              </a:rPr>
              <a:t>Conceptul Pachetului minim de servicii sociale </a:t>
            </a:r>
            <a:r>
              <a:rPr lang="ro-MD" sz="2000" dirty="0" smtClean="0">
                <a:latin typeface="Times New Roman" panose="02020603050405020304" pitchFamily="18" charset="0"/>
                <a:cs typeface="Times New Roman" panose="02020603050405020304" pitchFamily="18" charset="0"/>
              </a:rPr>
              <a:t>constă în susținerea autorităților administrației publice locale în dezvoltarea serviciilor sociale adresate grupurilor defavorizate, inclusiv asigurarea unui pachet minim de servicii sociale de calitate populației.</a:t>
            </a:r>
          </a:p>
          <a:p>
            <a:pPr algn="just">
              <a:buFont typeface="Wingdings" panose="05000000000000000000" pitchFamily="2" charset="2"/>
              <a:buChar char="q"/>
            </a:pPr>
            <a:r>
              <a:rPr lang="ro-MD" sz="2000" dirty="0" smtClean="0">
                <a:latin typeface="Times New Roman" panose="02020603050405020304" pitchFamily="18" charset="0"/>
                <a:cs typeface="Times New Roman" panose="02020603050405020304" pitchFamily="18" charset="0"/>
              </a:rPr>
              <a:t>Accent soporit pe prevenirea dezinstituționalizării, inclusiv suport pentru persoanele care au fost/urmează a fi dezinstituționalizate.</a:t>
            </a:r>
          </a:p>
          <a:p>
            <a:endParaRPr lang="ro-MD" sz="2000" dirty="0">
              <a:latin typeface="Times New Roman" panose="02020603050405020304" pitchFamily="18" charset="0"/>
              <a:cs typeface="Times New Roman" panose="02020603050405020304" pitchFamily="18" charset="0"/>
            </a:endParaRPr>
          </a:p>
          <a:p>
            <a:r>
              <a:rPr lang="ro-MD" sz="2000" dirty="0" smtClean="0">
                <a:latin typeface="Times New Roman" panose="02020603050405020304" pitchFamily="18" charset="0"/>
                <a:cs typeface="Times New Roman" panose="02020603050405020304" pitchFamily="18" charset="0"/>
              </a:rPr>
              <a:t>CBTM 2019-2021 prevede același Pachet minim de servicii sociale:</a:t>
            </a:r>
          </a:p>
          <a:p>
            <a:pPr marL="0" indent="0" algn="just">
              <a:lnSpc>
                <a:spcPct val="100000"/>
              </a:lnSpc>
              <a:buNone/>
            </a:pPr>
            <a:r>
              <a:rPr lang="ro-RO" sz="2000" dirty="0" smtClean="0">
                <a:solidFill>
                  <a:schemeClr val="tx1"/>
                </a:solidFill>
                <a:latin typeface="Times New Roman" panose="02020603050405020304" pitchFamily="18" charset="0"/>
                <a:cs typeface="Times New Roman" panose="02020603050405020304" pitchFamily="18" charset="0"/>
              </a:rPr>
              <a:t>	1</a:t>
            </a:r>
            <a:r>
              <a:rPr lang="ro-RO" sz="2000" dirty="0">
                <a:solidFill>
                  <a:schemeClr val="tx1"/>
                </a:solidFill>
                <a:latin typeface="Times New Roman" panose="02020603050405020304" pitchFamily="18" charset="0"/>
                <a:cs typeface="Times New Roman" panose="02020603050405020304" pitchFamily="18" charset="0"/>
              </a:rPr>
              <a:t>) </a:t>
            </a:r>
            <a:r>
              <a:rPr lang="en-US" sz="2000" dirty="0" err="1">
                <a:solidFill>
                  <a:schemeClr val="tx1"/>
                </a:solidFill>
                <a:latin typeface="Times New Roman" panose="02020603050405020304" pitchFamily="18" charset="0"/>
                <a:cs typeface="Times New Roman" panose="02020603050405020304" pitchFamily="18" charset="0"/>
              </a:rPr>
              <a:t>Serviciul</a:t>
            </a:r>
            <a:r>
              <a:rPr lang="en-US" sz="2000" dirty="0">
                <a:solidFill>
                  <a:schemeClr val="tx1"/>
                </a:solidFill>
                <a:latin typeface="Times New Roman" panose="02020603050405020304" pitchFamily="18" charset="0"/>
                <a:cs typeface="Times New Roman" panose="02020603050405020304" pitchFamily="18" charset="0"/>
              </a:rPr>
              <a:t> social de </a:t>
            </a:r>
            <a:r>
              <a:rPr lang="en-US" sz="2000" dirty="0" err="1">
                <a:solidFill>
                  <a:schemeClr val="tx1"/>
                </a:solidFill>
                <a:latin typeface="Times New Roman" panose="02020603050405020304" pitchFamily="18" charset="0"/>
                <a:cs typeface="Times New Roman" panose="02020603050405020304" pitchFamily="18" charset="0"/>
              </a:rPr>
              <a:t>suport</a:t>
            </a:r>
            <a:r>
              <a:rPr lang="en-US" sz="2000" dirty="0">
                <a:solidFill>
                  <a:schemeClr val="tx1"/>
                </a:solidFill>
                <a:latin typeface="Times New Roman" panose="02020603050405020304" pitchFamily="18" charset="0"/>
                <a:cs typeface="Times New Roman" panose="02020603050405020304" pitchFamily="18" charset="0"/>
              </a:rPr>
              <a:t> </a:t>
            </a:r>
            <a:r>
              <a:rPr lang="en-US" sz="2000" dirty="0" err="1">
                <a:solidFill>
                  <a:schemeClr val="tx1"/>
                </a:solidFill>
                <a:latin typeface="Times New Roman" panose="02020603050405020304" pitchFamily="18" charset="0"/>
                <a:cs typeface="Times New Roman" panose="02020603050405020304" pitchFamily="18" charset="0"/>
              </a:rPr>
              <a:t>monetar</a:t>
            </a:r>
            <a:r>
              <a:rPr lang="en-US" sz="2000" dirty="0">
                <a:solidFill>
                  <a:schemeClr val="tx1"/>
                </a:solidFill>
                <a:latin typeface="Times New Roman" panose="02020603050405020304" pitchFamily="18" charset="0"/>
                <a:cs typeface="Times New Roman" panose="02020603050405020304" pitchFamily="18" charset="0"/>
              </a:rPr>
              <a:t> </a:t>
            </a:r>
            <a:r>
              <a:rPr lang="en-US" sz="2000" dirty="0" err="1">
                <a:solidFill>
                  <a:schemeClr val="tx1"/>
                </a:solidFill>
                <a:latin typeface="Times New Roman" panose="02020603050405020304" pitchFamily="18" charset="0"/>
                <a:cs typeface="Times New Roman" panose="02020603050405020304" pitchFamily="18" charset="0"/>
              </a:rPr>
              <a:t>adresat</a:t>
            </a:r>
            <a:r>
              <a:rPr lang="en-US" sz="2000" dirty="0">
                <a:solidFill>
                  <a:schemeClr val="tx1"/>
                </a:solidFill>
                <a:latin typeface="Times New Roman" panose="02020603050405020304" pitchFamily="18" charset="0"/>
                <a:cs typeface="Times New Roman" panose="02020603050405020304" pitchFamily="18" charset="0"/>
              </a:rPr>
              <a:t> </a:t>
            </a:r>
            <a:r>
              <a:rPr lang="en-US" sz="2000" dirty="0" err="1">
                <a:solidFill>
                  <a:schemeClr val="tx1"/>
                </a:solidFill>
                <a:latin typeface="Times New Roman" panose="02020603050405020304" pitchFamily="18" charset="0"/>
                <a:cs typeface="Times New Roman" panose="02020603050405020304" pitchFamily="18" charset="0"/>
              </a:rPr>
              <a:t>familiilor</a:t>
            </a:r>
            <a:r>
              <a:rPr lang="en-US" sz="2000" dirty="0">
                <a:solidFill>
                  <a:schemeClr val="tx1"/>
                </a:solidFill>
                <a:latin typeface="Times New Roman" panose="02020603050405020304" pitchFamily="18" charset="0"/>
                <a:cs typeface="Times New Roman" panose="02020603050405020304" pitchFamily="18" charset="0"/>
              </a:rPr>
              <a:t>/</a:t>
            </a:r>
            <a:r>
              <a:rPr lang="en-US" sz="2000" dirty="0" err="1">
                <a:solidFill>
                  <a:schemeClr val="tx1"/>
                </a:solidFill>
                <a:latin typeface="Times New Roman" panose="02020603050405020304" pitchFamily="18" charset="0"/>
                <a:cs typeface="Times New Roman" panose="02020603050405020304" pitchFamily="18" charset="0"/>
              </a:rPr>
              <a:t>persoanelor</a:t>
            </a:r>
            <a:r>
              <a:rPr lang="en-US" sz="2000" dirty="0">
                <a:solidFill>
                  <a:schemeClr val="tx1"/>
                </a:solidFill>
                <a:latin typeface="Times New Roman" panose="02020603050405020304" pitchFamily="18" charset="0"/>
                <a:cs typeface="Times New Roman" panose="02020603050405020304" pitchFamily="18" charset="0"/>
              </a:rPr>
              <a:t> </a:t>
            </a:r>
            <a:r>
              <a:rPr lang="en-US" sz="2000" dirty="0" err="1">
                <a:solidFill>
                  <a:schemeClr val="tx1"/>
                </a:solidFill>
                <a:latin typeface="Times New Roman" panose="02020603050405020304" pitchFamily="18" charset="0"/>
                <a:cs typeface="Times New Roman" panose="02020603050405020304" pitchFamily="18" charset="0"/>
              </a:rPr>
              <a:t>defavorizate</a:t>
            </a:r>
            <a:r>
              <a:rPr lang="en-US" sz="2000" dirty="0">
                <a:solidFill>
                  <a:schemeClr val="tx1"/>
                </a:solidFill>
                <a:latin typeface="Times New Roman" panose="02020603050405020304" pitchFamily="18" charset="0"/>
                <a:cs typeface="Times New Roman" panose="02020603050405020304" pitchFamily="18" charset="0"/>
              </a:rPr>
              <a:t>;</a:t>
            </a:r>
            <a:endParaRPr lang="ro-RO" sz="2000" dirty="0">
              <a:solidFill>
                <a:schemeClr val="tx1"/>
              </a:solidFill>
              <a:latin typeface="Times New Roman" panose="02020603050405020304" pitchFamily="18" charset="0"/>
              <a:cs typeface="Times New Roman" panose="02020603050405020304" pitchFamily="18" charset="0"/>
            </a:endParaRPr>
          </a:p>
          <a:p>
            <a:pPr marL="0" indent="0" algn="just">
              <a:lnSpc>
                <a:spcPct val="100000"/>
              </a:lnSpc>
              <a:buNone/>
            </a:pPr>
            <a:r>
              <a:rPr lang="ro-MD" sz="2000" dirty="0">
                <a:solidFill>
                  <a:schemeClr val="tx1"/>
                </a:solidFill>
                <a:latin typeface="Times New Roman" panose="02020603050405020304" pitchFamily="18" charset="0"/>
                <a:cs typeface="Times New Roman" panose="02020603050405020304" pitchFamily="18" charset="0"/>
              </a:rPr>
              <a:t>	</a:t>
            </a:r>
            <a:r>
              <a:rPr lang="en-US" sz="2000" dirty="0">
                <a:solidFill>
                  <a:schemeClr val="tx1"/>
                </a:solidFill>
                <a:latin typeface="Times New Roman" panose="02020603050405020304" pitchFamily="18" charset="0"/>
                <a:cs typeface="Times New Roman" panose="02020603050405020304" pitchFamily="18" charset="0"/>
              </a:rPr>
              <a:t>2) </a:t>
            </a:r>
            <a:r>
              <a:rPr lang="en-US" sz="2000" dirty="0" err="1">
                <a:solidFill>
                  <a:schemeClr val="tx1"/>
                </a:solidFill>
                <a:latin typeface="Times New Roman" panose="02020603050405020304" pitchFamily="18" charset="0"/>
                <a:cs typeface="Times New Roman" panose="02020603050405020304" pitchFamily="18" charset="0"/>
              </a:rPr>
              <a:t>Serviciul</a:t>
            </a:r>
            <a:r>
              <a:rPr lang="en-US" sz="2000" dirty="0">
                <a:solidFill>
                  <a:schemeClr val="tx1"/>
                </a:solidFill>
                <a:latin typeface="Times New Roman" panose="02020603050405020304" pitchFamily="18" charset="0"/>
                <a:cs typeface="Times New Roman" panose="02020603050405020304" pitchFamily="18" charset="0"/>
              </a:rPr>
              <a:t> social de </a:t>
            </a:r>
            <a:r>
              <a:rPr lang="en-US" sz="2000" dirty="0" err="1">
                <a:solidFill>
                  <a:schemeClr val="tx1"/>
                </a:solidFill>
                <a:latin typeface="Times New Roman" panose="02020603050405020304" pitchFamily="18" charset="0"/>
                <a:cs typeface="Times New Roman" panose="02020603050405020304" pitchFamily="18" charset="0"/>
              </a:rPr>
              <a:t>sprijin</a:t>
            </a:r>
            <a:r>
              <a:rPr lang="en-US" sz="2000" dirty="0">
                <a:solidFill>
                  <a:schemeClr val="tx1"/>
                </a:solidFill>
                <a:latin typeface="Times New Roman" panose="02020603050405020304" pitchFamily="18" charset="0"/>
                <a:cs typeface="Times New Roman" panose="02020603050405020304" pitchFamily="18" charset="0"/>
              </a:rPr>
              <a:t> </a:t>
            </a:r>
            <a:r>
              <a:rPr lang="en-US" sz="2000" dirty="0" err="1">
                <a:solidFill>
                  <a:schemeClr val="tx1"/>
                </a:solidFill>
                <a:latin typeface="Times New Roman" panose="02020603050405020304" pitchFamily="18" charset="0"/>
                <a:cs typeface="Times New Roman" panose="02020603050405020304" pitchFamily="18" charset="0"/>
              </a:rPr>
              <a:t>pentru</a:t>
            </a:r>
            <a:r>
              <a:rPr lang="en-US" sz="2000" dirty="0">
                <a:solidFill>
                  <a:schemeClr val="tx1"/>
                </a:solidFill>
                <a:latin typeface="Times New Roman" panose="02020603050405020304" pitchFamily="18" charset="0"/>
                <a:cs typeface="Times New Roman" panose="02020603050405020304" pitchFamily="18" charset="0"/>
              </a:rPr>
              <a:t> </a:t>
            </a:r>
            <a:r>
              <a:rPr lang="en-US" sz="2000" dirty="0" err="1">
                <a:solidFill>
                  <a:schemeClr val="tx1"/>
                </a:solidFill>
                <a:latin typeface="Times New Roman" panose="02020603050405020304" pitchFamily="18" charset="0"/>
                <a:cs typeface="Times New Roman" panose="02020603050405020304" pitchFamily="18" charset="0"/>
              </a:rPr>
              <a:t>familiile</a:t>
            </a:r>
            <a:r>
              <a:rPr lang="en-US" sz="2000" dirty="0">
                <a:solidFill>
                  <a:schemeClr val="tx1"/>
                </a:solidFill>
                <a:latin typeface="Times New Roman" panose="02020603050405020304" pitchFamily="18" charset="0"/>
                <a:cs typeface="Times New Roman" panose="02020603050405020304" pitchFamily="18" charset="0"/>
              </a:rPr>
              <a:t> cu </a:t>
            </a:r>
            <a:r>
              <a:rPr lang="en-US" sz="2000" dirty="0" err="1">
                <a:solidFill>
                  <a:schemeClr val="tx1"/>
                </a:solidFill>
                <a:latin typeface="Times New Roman" panose="02020603050405020304" pitchFamily="18" charset="0"/>
                <a:cs typeface="Times New Roman" panose="02020603050405020304" pitchFamily="18" charset="0"/>
              </a:rPr>
              <a:t>copii</a:t>
            </a:r>
            <a:r>
              <a:rPr lang="en-US" sz="2000" dirty="0">
                <a:solidFill>
                  <a:schemeClr val="tx1"/>
                </a:solidFill>
                <a:latin typeface="Times New Roman" panose="02020603050405020304" pitchFamily="18" charset="0"/>
                <a:cs typeface="Times New Roman" panose="02020603050405020304" pitchFamily="18" charset="0"/>
              </a:rPr>
              <a:t>;</a:t>
            </a:r>
            <a:endParaRPr lang="ro-RO" sz="2000" dirty="0">
              <a:solidFill>
                <a:schemeClr val="tx1"/>
              </a:solidFill>
              <a:latin typeface="Times New Roman" panose="02020603050405020304" pitchFamily="18" charset="0"/>
              <a:cs typeface="Times New Roman" panose="02020603050405020304" pitchFamily="18" charset="0"/>
            </a:endParaRPr>
          </a:p>
          <a:p>
            <a:pPr marL="0" indent="0" algn="just">
              <a:lnSpc>
                <a:spcPct val="100000"/>
              </a:lnSpc>
              <a:buNone/>
            </a:pPr>
            <a:r>
              <a:rPr lang="ro-MD" sz="2000" dirty="0">
                <a:solidFill>
                  <a:schemeClr val="tx1"/>
                </a:solidFill>
                <a:latin typeface="Times New Roman" panose="02020603050405020304" pitchFamily="18" charset="0"/>
                <a:cs typeface="Times New Roman" panose="02020603050405020304" pitchFamily="18" charset="0"/>
              </a:rPr>
              <a:t>	</a:t>
            </a:r>
            <a:r>
              <a:rPr lang="en-US" sz="2000" dirty="0">
                <a:solidFill>
                  <a:schemeClr val="tx1"/>
                </a:solidFill>
                <a:latin typeface="Times New Roman" panose="02020603050405020304" pitchFamily="18" charset="0"/>
                <a:cs typeface="Times New Roman" panose="02020603050405020304" pitchFamily="18" charset="0"/>
              </a:rPr>
              <a:t>3) </a:t>
            </a:r>
            <a:r>
              <a:rPr lang="en-US" sz="2000" dirty="0" err="1">
                <a:solidFill>
                  <a:schemeClr val="tx1"/>
                </a:solidFill>
                <a:latin typeface="Times New Roman" panose="02020603050405020304" pitchFamily="18" charset="0"/>
                <a:cs typeface="Times New Roman" panose="02020603050405020304" pitchFamily="18" charset="0"/>
              </a:rPr>
              <a:t>Serviciul</a:t>
            </a:r>
            <a:r>
              <a:rPr lang="en-US" sz="2000" dirty="0">
                <a:solidFill>
                  <a:schemeClr val="tx1"/>
                </a:solidFill>
                <a:latin typeface="Times New Roman" panose="02020603050405020304" pitchFamily="18" charset="0"/>
                <a:cs typeface="Times New Roman" panose="02020603050405020304" pitchFamily="18" charset="0"/>
              </a:rPr>
              <a:t> social </a:t>
            </a:r>
            <a:r>
              <a:rPr lang="en-US" sz="2000" dirty="0" err="1">
                <a:solidFill>
                  <a:schemeClr val="tx1"/>
                </a:solidFill>
                <a:latin typeface="Times New Roman" panose="02020603050405020304" pitchFamily="18" charset="0"/>
                <a:cs typeface="Times New Roman" panose="02020603050405020304" pitchFamily="18" charset="0"/>
              </a:rPr>
              <a:t>Asistenţă</a:t>
            </a:r>
            <a:r>
              <a:rPr lang="en-US" sz="2000" dirty="0">
                <a:solidFill>
                  <a:schemeClr val="tx1"/>
                </a:solidFill>
                <a:latin typeface="Times New Roman" panose="02020603050405020304" pitchFamily="18" charset="0"/>
                <a:cs typeface="Times New Roman" panose="02020603050405020304" pitchFamily="18" charset="0"/>
              </a:rPr>
              <a:t> </a:t>
            </a:r>
            <a:r>
              <a:rPr lang="en-US" sz="2000" dirty="0" err="1">
                <a:solidFill>
                  <a:schemeClr val="tx1"/>
                </a:solidFill>
                <a:latin typeface="Times New Roman" panose="02020603050405020304" pitchFamily="18" charset="0"/>
                <a:cs typeface="Times New Roman" panose="02020603050405020304" pitchFamily="18" charset="0"/>
              </a:rPr>
              <a:t>personală</a:t>
            </a:r>
            <a:r>
              <a:rPr lang="ro-RO" sz="2000" dirty="0">
                <a:solidFill>
                  <a:schemeClr val="tx1"/>
                </a:solidFill>
                <a:latin typeface="Times New Roman" panose="02020603050405020304" pitchFamily="18" charset="0"/>
                <a:cs typeface="Times New Roman" panose="02020603050405020304" pitchFamily="18" charset="0"/>
              </a:rPr>
              <a:t>.</a:t>
            </a:r>
            <a:endParaRPr lang="ro-RO" sz="20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39889358"/>
      </p:ext>
    </p:extLst>
  </p:cSld>
  <p:clrMapOvr>
    <a:masterClrMapping/>
  </p:clrMapOvr>
</p:sld>
</file>

<file path=ppt/theme/theme1.xml><?xml version="1.0" encoding="utf-8"?>
<a:theme xmlns:a="http://schemas.openxmlformats.org/drawingml/2006/main" name="Легкий дым">
  <a:themeElements>
    <a:clrScheme name="Легкий дым">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Легкий дым">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Легкий дым">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91</TotalTime>
  <Words>294</Words>
  <Application>Microsoft Office PowerPoint</Application>
  <PresentationFormat>Широкоэкранный</PresentationFormat>
  <Paragraphs>39</Paragraphs>
  <Slides>6</Slides>
  <Notes>1</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6</vt:i4>
      </vt:variant>
    </vt:vector>
  </HeadingPairs>
  <TitlesOfParts>
    <vt:vector size="13" baseType="lpstr">
      <vt:lpstr>Arial</vt:lpstr>
      <vt:lpstr>Calibri</vt:lpstr>
      <vt:lpstr>Century Gothic</vt:lpstr>
      <vt:lpstr>Times New Roman</vt:lpstr>
      <vt:lpstr>Wingdings</vt:lpstr>
      <vt:lpstr>Wingdings 3</vt:lpstr>
      <vt:lpstr>Легкий дым</vt:lpstr>
      <vt:lpstr>PACHETUL MINIM DE  SERVICII SOCIALE</vt:lpstr>
      <vt:lpstr>Cadrul normativ </vt:lpstr>
      <vt:lpstr>     Finanțarea sumei alocate pentru fiecare serviciu social inclus în pachetul minim se va efectua de către APL de nivelul II în limitele plafoanelor stabilite de către Ministerul Sănătății, Muncii și Protecției Sociale.</vt:lpstr>
      <vt:lpstr>ACȚIUNI ÎNTREPRINSE DE MSMPS/ANAS</vt:lpstr>
      <vt:lpstr>Perfecționarea cadrului legal</vt:lpstr>
      <vt:lpstr>Viziuni pe termen mediu privind Pachetul minim de servicii sociale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Finanțarea serviciilor sociale incluse în pachetul minim de servicii sociale </dc:title>
  <dc:creator>Aurelia Bulat</dc:creator>
  <cp:lastModifiedBy>user</cp:lastModifiedBy>
  <cp:revision>15</cp:revision>
  <dcterms:created xsi:type="dcterms:W3CDTF">2018-09-18T05:54:12Z</dcterms:created>
  <dcterms:modified xsi:type="dcterms:W3CDTF">2018-09-18T07:33:57Z</dcterms:modified>
</cp:coreProperties>
</file>