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9874250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3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3124" y="0"/>
            <a:ext cx="4278842" cy="339883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r">
              <a:defRPr sz="1200"/>
            </a:lvl1pPr>
          </a:lstStyle>
          <a:p>
            <a:fld id="{1CBB4D30-5518-456F-B2E3-AED595318B47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13"/>
            <a:ext cx="4278842" cy="339883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3124" y="6456613"/>
            <a:ext cx="4278842" cy="339883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r">
              <a:defRPr sz="1200"/>
            </a:lvl1pPr>
          </a:lstStyle>
          <a:p>
            <a:fld id="{752208D6-FC5F-4D5C-9A8C-3D1250F13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A2B15-5460-435F-BE1C-FBBAD5B28BF3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BBD2F-2EBB-4FFB-8E1E-540B9E950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785794"/>
            <a:ext cx="7772400" cy="3143272"/>
          </a:xfrm>
        </p:spPr>
        <p:txBody>
          <a:bodyPr>
            <a:noAutofit/>
          </a:bodyPr>
          <a:lstStyle/>
          <a:p>
            <a:r>
              <a:rPr lang="ro-RO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Particularitățile specifice pe </a:t>
            </a:r>
            <a:r>
              <a:rPr lang="ro-RO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învățămînt</a:t>
            </a:r>
            <a:r>
              <a:rPr lang="ro-RO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și cultură</a:t>
            </a:r>
            <a:br>
              <a:rPr lang="ro-RO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</a:t>
            </a:r>
            <a:r>
              <a:rPr lang="ro-RO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o-RO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-20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o-RO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43512"/>
            <a:ext cx="6400800" cy="785818"/>
          </a:xfrm>
        </p:spPr>
        <p:txBody>
          <a:bodyPr>
            <a:normAutofit/>
          </a:bodyPr>
          <a:lstStyle/>
          <a:p>
            <a:pPr algn="l"/>
            <a:r>
              <a:rPr lang="ro-RO" sz="2800" dirty="0" smtClean="0"/>
              <a:t>Chișinău, septembrie, 2018</a:t>
            </a:r>
          </a:p>
          <a:p>
            <a:endParaRPr lang="ro-RO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939784"/>
          </a:xfrm>
        </p:spPr>
        <p:txBody>
          <a:bodyPr>
            <a:normAutofit fontScale="90000"/>
          </a:bodyPr>
          <a:lstStyle/>
          <a:p>
            <a:r>
              <a:rPr lang="ro-RO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Învățămîntul</a:t>
            </a:r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preșcolar, special, licee-internat cu profil sportiv, extrașcolar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572560" cy="492922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o-RO" sz="3800" b="1" u="sng" dirty="0" smtClean="0"/>
              <a:t>2019</a:t>
            </a:r>
            <a:r>
              <a:rPr lang="ro-RO" sz="3800" b="1" dirty="0" smtClean="0"/>
              <a:t>:</a:t>
            </a:r>
          </a:p>
          <a:p>
            <a:pPr algn="ctr">
              <a:buNone/>
            </a:pPr>
            <a:r>
              <a:rPr lang="ro-RO" sz="3600" dirty="0" smtClean="0"/>
              <a:t>2018</a:t>
            </a:r>
            <a:r>
              <a:rPr lang="ro-RO" sz="1700" i="1" dirty="0" smtClean="0"/>
              <a:t> </a:t>
            </a:r>
            <a:r>
              <a:rPr lang="ro-RO" sz="3600" dirty="0" smtClean="0"/>
              <a:t>+ majorări salariale + majorarea normelor de alimentație </a:t>
            </a:r>
            <a:r>
              <a:rPr lang="ro-RO" sz="2800" i="1" dirty="0" smtClean="0"/>
              <a:t>(tabel)</a:t>
            </a:r>
          </a:p>
          <a:p>
            <a:pPr algn="ctr"/>
            <a:r>
              <a:rPr lang="ro-RO" sz="3800" b="1" u="sng" dirty="0" smtClean="0"/>
              <a:t>2020</a:t>
            </a:r>
            <a:r>
              <a:rPr lang="ro-RO" sz="3800" b="1" dirty="0" smtClean="0"/>
              <a:t>:</a:t>
            </a:r>
          </a:p>
          <a:p>
            <a:pPr algn="ctr">
              <a:buNone/>
            </a:pPr>
            <a:r>
              <a:rPr lang="ro-RO" sz="3600" dirty="0" smtClean="0"/>
              <a:t>2018 + majorări </a:t>
            </a:r>
            <a:r>
              <a:rPr lang="ro-RO" sz="3600" dirty="0"/>
              <a:t>salariale + majorarea normelor de alimentație </a:t>
            </a:r>
            <a:endParaRPr lang="ro-RO" sz="3600" dirty="0" smtClean="0"/>
          </a:p>
          <a:p>
            <a:pPr algn="ctr"/>
            <a:r>
              <a:rPr lang="ro-RO" sz="3800" b="1" u="sng" dirty="0" smtClean="0"/>
              <a:t>2021</a:t>
            </a:r>
            <a:r>
              <a:rPr lang="ro-RO" sz="3800" dirty="0" smtClean="0"/>
              <a:t>:</a:t>
            </a:r>
          </a:p>
          <a:p>
            <a:pPr algn="ctr">
              <a:buNone/>
            </a:pPr>
            <a:r>
              <a:rPr lang="ro-RO" sz="3600" dirty="0" smtClean="0"/>
              <a:t>2018 + majorări </a:t>
            </a:r>
            <a:r>
              <a:rPr lang="ro-RO" sz="3600" dirty="0"/>
              <a:t>salariale + majorarea normelor de </a:t>
            </a:r>
            <a:r>
              <a:rPr lang="ro-RO" sz="3600" dirty="0" smtClean="0"/>
              <a:t>alimentație</a:t>
            </a:r>
          </a:p>
          <a:p>
            <a:pPr algn="ctr">
              <a:buNone/>
            </a:pPr>
            <a:endParaRPr lang="ro-RO" sz="3600" dirty="0" smtClean="0"/>
          </a:p>
          <a:p>
            <a:pPr algn="ctr">
              <a:buNone/>
            </a:pPr>
            <a:endParaRPr lang="ro-RO" sz="3600" dirty="0" smtClean="0"/>
          </a:p>
          <a:p>
            <a:pPr algn="ctr"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o-RO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Învățămînt</a:t>
            </a:r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primar, gimnazial și liceal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86874" cy="528641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o-RO" dirty="0" smtClean="0"/>
              <a:t>Aplicarea metodologiei de finanțare în bază de cost standard per elev (HG nr.868 din 08.10.2014)</a:t>
            </a:r>
          </a:p>
          <a:p>
            <a:pPr algn="ctr"/>
            <a:r>
              <a:rPr lang="ro-RO" b="1" u="sng" dirty="0" smtClean="0"/>
              <a:t>2019:</a:t>
            </a:r>
          </a:p>
          <a:p>
            <a:pPr lvl="1"/>
            <a:r>
              <a:rPr lang="ro-RO" dirty="0" smtClean="0"/>
              <a:t>costul per elev: </a:t>
            </a:r>
            <a:r>
              <a:rPr lang="ro-RO" dirty="0" smtClean="0">
                <a:solidFill>
                  <a:srgbClr val="FF0000"/>
                </a:solidFill>
              </a:rPr>
              <a:t>11354 lei</a:t>
            </a:r>
            <a:r>
              <a:rPr lang="ro-RO" dirty="0" smtClean="0"/>
              <a:t>, costul per instituție: </a:t>
            </a:r>
            <a:r>
              <a:rPr lang="ro-RO" dirty="0" smtClean="0">
                <a:solidFill>
                  <a:srgbClr val="FF0000"/>
                </a:solidFill>
              </a:rPr>
              <a:t>522401 lei</a:t>
            </a:r>
          </a:p>
          <a:p>
            <a:pPr algn="ctr"/>
            <a:r>
              <a:rPr lang="ro-RO" b="1" u="sng" dirty="0" smtClean="0"/>
              <a:t>2020:</a:t>
            </a:r>
          </a:p>
          <a:p>
            <a:pPr lvl="1"/>
            <a:r>
              <a:rPr lang="ro-RO" dirty="0" smtClean="0"/>
              <a:t>costul per elev: </a:t>
            </a:r>
            <a:r>
              <a:rPr lang="ro-RO" dirty="0" smtClean="0">
                <a:solidFill>
                  <a:srgbClr val="FF0000"/>
                </a:solidFill>
              </a:rPr>
              <a:t>11963 lei</a:t>
            </a:r>
            <a:r>
              <a:rPr lang="ro-RO" dirty="0" smtClean="0"/>
              <a:t>, costul per instituție: </a:t>
            </a:r>
            <a:r>
              <a:rPr lang="ro-RO" dirty="0" smtClean="0">
                <a:solidFill>
                  <a:srgbClr val="FF0000"/>
                </a:solidFill>
              </a:rPr>
              <a:t>550435 lei</a:t>
            </a:r>
          </a:p>
          <a:p>
            <a:pPr algn="ctr"/>
            <a:r>
              <a:rPr lang="ro-RO" b="1" u="sng" dirty="0" smtClean="0"/>
              <a:t>2021</a:t>
            </a:r>
          </a:p>
          <a:p>
            <a:pPr lvl="1"/>
            <a:r>
              <a:rPr lang="ro-RO" dirty="0" smtClean="0"/>
              <a:t>Costul per elev: </a:t>
            </a:r>
            <a:r>
              <a:rPr lang="ro-RO" dirty="0" smtClean="0">
                <a:solidFill>
                  <a:srgbClr val="FF0000"/>
                </a:solidFill>
              </a:rPr>
              <a:t>12714 lei</a:t>
            </a:r>
            <a:r>
              <a:rPr lang="ro-RO" dirty="0" smtClean="0"/>
              <a:t>, costul per instituție: </a:t>
            </a:r>
            <a:r>
              <a:rPr lang="ro-RO" dirty="0" smtClean="0">
                <a:solidFill>
                  <a:srgbClr val="FF0000"/>
                </a:solidFill>
              </a:rPr>
              <a:t>584970 lei</a:t>
            </a:r>
          </a:p>
          <a:p>
            <a:pPr lvl="1">
              <a:buNone/>
            </a:pPr>
            <a:endParaRPr lang="ro-RO" dirty="0" smtClean="0"/>
          </a:p>
          <a:p>
            <a:pPr lvl="1" algn="ctr">
              <a:buNone/>
            </a:pPr>
            <a:r>
              <a:rPr lang="ro-RO" i="1" dirty="0" smtClean="0"/>
              <a:t>Majorări salariale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358246" cy="1000148"/>
          </a:xfrm>
        </p:spPr>
        <p:txBody>
          <a:bodyPr/>
          <a:lstStyle/>
          <a:p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Dejunul cald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o-RO" dirty="0" smtClean="0"/>
              <a:t>Numărul de elevi din clasele I-IV (</a:t>
            </a:r>
            <a:r>
              <a:rPr lang="ro-RO" sz="2800" i="1" dirty="0" smtClean="0"/>
              <a:t>la situația din 01 octombrie 2017, de facto </a:t>
            </a:r>
            <a:r>
              <a:rPr lang="ro-RO" sz="2800" i="1" dirty="0" err="1" smtClean="0"/>
              <a:t>sf.per</a:t>
            </a:r>
            <a:r>
              <a:rPr lang="ro-RO" dirty="0" smtClean="0"/>
              <a:t>); zona de securitate: elevii claselor V-XII</a:t>
            </a:r>
          </a:p>
          <a:p>
            <a:pPr>
              <a:lnSpc>
                <a:spcPct val="150000"/>
              </a:lnSpc>
            </a:pPr>
            <a:r>
              <a:rPr lang="ro-RO" dirty="0" smtClean="0"/>
              <a:t>171 zile de alimentație</a:t>
            </a:r>
          </a:p>
          <a:p>
            <a:pPr>
              <a:lnSpc>
                <a:spcPct val="150000"/>
              </a:lnSpc>
            </a:pPr>
            <a:r>
              <a:rPr lang="ro-RO" dirty="0" smtClean="0"/>
              <a:t>Norma de alimentație:</a:t>
            </a:r>
          </a:p>
          <a:p>
            <a:pPr lvl="1" algn="ctr">
              <a:lnSpc>
                <a:spcPct val="150000"/>
              </a:lnSpc>
            </a:pPr>
            <a:r>
              <a:rPr lang="ro-RO" sz="3900" dirty="0" smtClean="0"/>
              <a:t> </a:t>
            </a:r>
            <a:r>
              <a:rPr lang="ro-RO" sz="3900" u="sng" dirty="0" smtClean="0"/>
              <a:t>2019-2021</a:t>
            </a:r>
            <a:r>
              <a:rPr lang="ro-RO" sz="3900" dirty="0" smtClean="0"/>
              <a:t> – </a:t>
            </a:r>
            <a:r>
              <a:rPr lang="ro-RO" sz="3900" dirty="0" smtClean="0">
                <a:solidFill>
                  <a:srgbClr val="FF0000"/>
                </a:solidFill>
              </a:rPr>
              <a:t>10,8</a:t>
            </a:r>
            <a:r>
              <a:rPr lang="ro-RO" sz="3900" dirty="0" smtClean="0"/>
              <a:t> </a:t>
            </a:r>
            <a:r>
              <a:rPr lang="ro-RO" sz="3900" dirty="0" smtClean="0">
                <a:solidFill>
                  <a:srgbClr val="FF0000"/>
                </a:solidFill>
              </a:rPr>
              <a:t>lei</a:t>
            </a:r>
            <a:endParaRPr lang="ro-RO" sz="39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329642" cy="6143668"/>
          </a:xfrm>
        </p:spPr>
        <p:txBody>
          <a:bodyPr>
            <a:normAutofit/>
          </a:bodyPr>
          <a:lstStyle/>
          <a:p>
            <a:r>
              <a:rPr lang="ro-RO" sz="3600" dirty="0" smtClean="0"/>
              <a:t>Studierea limbilor minorităților naționale </a:t>
            </a:r>
          </a:p>
          <a:p>
            <a:r>
              <a:rPr lang="ro-RO" sz="3600" dirty="0" smtClean="0"/>
              <a:t>Instruirea deținuților minori</a:t>
            </a:r>
          </a:p>
          <a:p>
            <a:r>
              <a:rPr lang="ro-RO" sz="3600" dirty="0" smtClean="0"/>
              <a:t>Organizarea și desfășurarea examenelor de absolvire</a:t>
            </a:r>
          </a:p>
          <a:p>
            <a:r>
              <a:rPr lang="ro-RO" sz="3600" dirty="0" smtClean="0"/>
              <a:t>Organizarea și desfășurarea olimpiadelor</a:t>
            </a:r>
          </a:p>
          <a:p>
            <a:r>
              <a:rPr lang="ro-RO" sz="3600" dirty="0" smtClean="0"/>
              <a:t>Reducerea la 75% a normei didactice </a:t>
            </a:r>
            <a:r>
              <a:rPr lang="ro-RO" sz="2400" i="1" dirty="0" smtClean="0"/>
              <a:t>(tabel)</a:t>
            </a:r>
          </a:p>
          <a:p>
            <a:r>
              <a:rPr lang="ro-RO" sz="3600" dirty="0" smtClean="0"/>
              <a:t>Zona de securitate:</a:t>
            </a:r>
          </a:p>
          <a:p>
            <a:pPr lvl="1"/>
            <a:r>
              <a:rPr lang="ro-RO" sz="3600" dirty="0" smtClean="0"/>
              <a:t>Plata sporului lunar în mărime de 30%</a:t>
            </a:r>
          </a:p>
          <a:p>
            <a:pPr lvl="1"/>
            <a:r>
              <a:rPr lang="ro-RO" sz="3600" dirty="0" smtClean="0"/>
              <a:t>Plata suplimentului de 1000 lei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Anexele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358246" cy="5143536"/>
          </a:xfrm>
        </p:spPr>
        <p:txBody>
          <a:bodyPr>
            <a:normAutofit fontScale="92500" lnSpcReduction="10000"/>
          </a:bodyPr>
          <a:lstStyle/>
          <a:p>
            <a:pPr algn="just">
              <a:spcAft>
                <a:spcPts val="1200"/>
              </a:spcAft>
            </a:pPr>
            <a:r>
              <a:rPr lang="ro-RO" dirty="0" smtClean="0"/>
              <a:t>Anexa 6 – Limitele TDS pe </a:t>
            </a:r>
            <a:r>
              <a:rPr lang="ro-RO" dirty="0" err="1" smtClean="0"/>
              <a:t>învățămînt</a:t>
            </a:r>
            <a:r>
              <a:rPr lang="ro-RO" dirty="0" smtClean="0"/>
              <a:t> pe anii 2019--2021</a:t>
            </a:r>
          </a:p>
          <a:p>
            <a:pPr algn="just">
              <a:spcAft>
                <a:spcPts val="1200"/>
              </a:spcAft>
            </a:pPr>
            <a:r>
              <a:rPr lang="ro-RO" dirty="0" smtClean="0"/>
              <a:t>Anexa 12 - Limitele TDS pe școli sportive pe anii 2019-2021</a:t>
            </a:r>
          </a:p>
          <a:p>
            <a:pPr algn="just">
              <a:spcAft>
                <a:spcPts val="1200"/>
              </a:spcAft>
            </a:pPr>
            <a:r>
              <a:rPr lang="ro-RO" dirty="0" smtClean="0"/>
              <a:t>Anexele 7, 8, 9 – Detalierea limitelor TDS pe subprograme și măsuri, separat pe fiecare an</a:t>
            </a:r>
          </a:p>
          <a:p>
            <a:pPr algn="just">
              <a:spcAft>
                <a:spcPts val="1200"/>
              </a:spcAft>
            </a:pPr>
            <a:r>
              <a:rPr lang="ro-RO" dirty="0" smtClean="0"/>
              <a:t>Anexa 10 – Cerințele față de nota pentru solicitările suplimentare de TDS</a:t>
            </a:r>
          </a:p>
          <a:p>
            <a:pPr algn="just">
              <a:spcAft>
                <a:spcPts val="1200"/>
              </a:spcAft>
            </a:pPr>
            <a:r>
              <a:rPr lang="ro-RO" dirty="0" smtClean="0"/>
              <a:t>Anexa 11 – Lista actelor normative pe cultură </a:t>
            </a:r>
          </a:p>
          <a:p>
            <a:pPr algn="just">
              <a:spcAft>
                <a:spcPts val="1200"/>
              </a:spcAft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429684" cy="857256"/>
          </a:xfrm>
        </p:spPr>
        <p:txBody>
          <a:bodyPr/>
          <a:lstStyle/>
          <a:p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Formularele (1)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429288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ro-RO" dirty="0" smtClean="0"/>
              <a:t>Formularul 8 - Propunerile de redistribuiri (+/-) și de reduceri (-)</a:t>
            </a:r>
          </a:p>
          <a:p>
            <a:pPr>
              <a:spcAft>
                <a:spcPts val="600"/>
              </a:spcAft>
            </a:pPr>
            <a:r>
              <a:rPr lang="ro-RO" dirty="0" smtClean="0"/>
              <a:t>Formularul 9- Solicitările suplimentare (+)</a:t>
            </a:r>
          </a:p>
          <a:p>
            <a:pPr>
              <a:spcAft>
                <a:spcPts val="600"/>
              </a:spcAft>
            </a:pPr>
            <a:r>
              <a:rPr lang="ro-RO" dirty="0" smtClean="0"/>
              <a:t>Formularul 10 - Numărul de copii, grupe, unități de personal, în cazul solicitărilor suplimentare</a:t>
            </a:r>
          </a:p>
          <a:p>
            <a:pPr>
              <a:spcAft>
                <a:spcPts val="600"/>
              </a:spcAft>
            </a:pPr>
            <a:r>
              <a:rPr lang="ro-RO" dirty="0" smtClean="0"/>
              <a:t>Formularul 11 – Sinteza cheltuielilor, pe subprograme și surse (inclusiv TDS, RFP și </a:t>
            </a:r>
            <a:r>
              <a:rPr lang="ro-RO" dirty="0" err="1" smtClean="0"/>
              <a:t>Rc</a:t>
            </a:r>
            <a:r>
              <a:rPr lang="ro-RO" dirty="0" smtClean="0"/>
              <a:t>)</a:t>
            </a:r>
          </a:p>
          <a:p>
            <a:pPr>
              <a:spcAft>
                <a:spcPts val="600"/>
              </a:spcAft>
            </a:pPr>
            <a:r>
              <a:rPr lang="ro-RO" dirty="0" smtClean="0"/>
              <a:t>Formularul 12 – Repartizarea normativului valoric per elev/ instituție pe categorii economice</a:t>
            </a:r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r>
              <a:rPr lang="ro-RO" sz="2800" i="1" dirty="0" smtClean="0">
                <a:solidFill>
                  <a:srgbClr val="FF0000"/>
                </a:solidFill>
              </a:rPr>
              <a:t>Toate formularele semnate, ștampilate  </a:t>
            </a:r>
            <a:endParaRPr lang="ru-RU" sz="2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429684" cy="857256"/>
          </a:xfrm>
        </p:spPr>
        <p:txBody>
          <a:bodyPr/>
          <a:lstStyle/>
          <a:p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Formularele (2)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501122" cy="5429288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ro-RO" dirty="0" smtClean="0"/>
              <a:t>Formularul 13 – Calcul plata sporului 30% (educația, cultura, servicii generale)</a:t>
            </a:r>
          </a:p>
          <a:p>
            <a:pPr>
              <a:spcAft>
                <a:spcPts val="600"/>
              </a:spcAft>
            </a:pPr>
            <a:r>
              <a:rPr lang="ro-RO" dirty="0" smtClean="0"/>
              <a:t>Formularul 14 – Numărul cadrelor didactice încadrate în primii 3 ani de activitate</a:t>
            </a:r>
          </a:p>
          <a:p>
            <a:pPr>
              <a:spcAft>
                <a:spcPts val="600"/>
              </a:spcAft>
            </a:pPr>
            <a:r>
              <a:rPr lang="ro-RO" dirty="0" smtClean="0"/>
              <a:t>Formularul 15 – Cheltuielile din contul TDS pentru școli sportive și unii indicatori non-financiari</a:t>
            </a:r>
          </a:p>
          <a:p>
            <a:pPr>
              <a:spcAft>
                <a:spcPts val="600"/>
              </a:spcAft>
            </a:pPr>
            <a:r>
              <a:rPr lang="ro-RO" dirty="0" smtClean="0"/>
              <a:t>Formularul 16– Solicitările (+)/economiile (-) pe TDS pentru școli sportive</a:t>
            </a:r>
          </a:p>
          <a:p>
            <a:pPr>
              <a:spcAft>
                <a:spcPts val="600"/>
              </a:spcAft>
            </a:pPr>
            <a:r>
              <a:rPr lang="ro-RO" dirty="0" smtClean="0"/>
              <a:t>Formularul 17 – Cheltuielile din gr.08 pe P3 (resurse generale / resurse colectate)</a:t>
            </a:r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r>
              <a:rPr lang="ro-RO" sz="2800" i="1" dirty="0" smtClean="0"/>
              <a:t>Toate formularele semnate, ștampilate  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426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Particularitățile specifice pe învățămînt și cultură 2019-2021</vt:lpstr>
      <vt:lpstr>Învățămîntul preșcolar, special, licee-internat cu profil sportiv, extrașcolar</vt:lpstr>
      <vt:lpstr>Învățămînt primar, gimnazial și liceal</vt:lpstr>
      <vt:lpstr>Dejunul cald</vt:lpstr>
      <vt:lpstr>Презентация PowerPoint</vt:lpstr>
      <vt:lpstr>Anexele</vt:lpstr>
      <vt:lpstr>Formularele (1)</vt:lpstr>
      <vt:lpstr>Formularele (2)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Transferurile cu destinație specială pentru învățămînt 2017-2019</dc:title>
  <dc:creator>socleaoxan</dc:creator>
  <cp:lastModifiedBy>Gobjila Veronica</cp:lastModifiedBy>
  <cp:revision>74</cp:revision>
  <cp:lastPrinted>2018-09-14T12:48:39Z</cp:lastPrinted>
  <dcterms:created xsi:type="dcterms:W3CDTF">2016-09-06T06:36:12Z</dcterms:created>
  <dcterms:modified xsi:type="dcterms:W3CDTF">2018-09-18T06:13:33Z</dcterms:modified>
</cp:coreProperties>
</file>