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8" r:id="rId3"/>
    <p:sldId id="298" r:id="rId4"/>
    <p:sldId id="290" r:id="rId5"/>
    <p:sldId id="291" r:id="rId6"/>
    <p:sldId id="327" r:id="rId7"/>
    <p:sldId id="316" r:id="rId8"/>
    <p:sldId id="307" r:id="rId9"/>
    <p:sldId id="314" r:id="rId10"/>
    <p:sldId id="328" r:id="rId11"/>
    <p:sldId id="323" r:id="rId12"/>
    <p:sldId id="343" r:id="rId13"/>
    <p:sldId id="325" r:id="rId14"/>
    <p:sldId id="326" r:id="rId15"/>
    <p:sldId id="270" r:id="rId16"/>
    <p:sldId id="338" r:id="rId17"/>
    <p:sldId id="339" r:id="rId18"/>
    <p:sldId id="340" r:id="rId19"/>
    <p:sldId id="341" r:id="rId20"/>
    <p:sldId id="345" r:id="rId21"/>
    <p:sldId id="342" r:id="rId22"/>
    <p:sldId id="332" r:id="rId23"/>
    <p:sldId id="265" r:id="rId24"/>
    <p:sldId id="266" r:id="rId25"/>
  </p:sldIdLst>
  <p:sldSz cx="10693400" cy="7562850"/>
  <p:notesSz cx="9309100" cy="7023100"/>
  <p:embeddedFontLst>
    <p:embeddedFont>
      <p:font typeface="Verdana" panose="020B0604030504040204" pitchFamily="3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D926DE6-F623-4A3B-9DAA-9CED96D91616}">
          <p14:sldIdLst>
            <p14:sldId id="256"/>
            <p14:sldId id="258"/>
            <p14:sldId id="298"/>
            <p14:sldId id="290"/>
            <p14:sldId id="291"/>
            <p14:sldId id="327"/>
            <p14:sldId id="316"/>
            <p14:sldId id="307"/>
            <p14:sldId id="314"/>
            <p14:sldId id="328"/>
            <p14:sldId id="323"/>
            <p14:sldId id="343"/>
            <p14:sldId id="325"/>
            <p14:sldId id="326"/>
            <p14:sldId id="270"/>
            <p14:sldId id="338"/>
            <p14:sldId id="339"/>
            <p14:sldId id="340"/>
            <p14:sldId id="341"/>
            <p14:sldId id="345"/>
            <p14:sldId id="342"/>
            <p14:sldId id="332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2909E9"/>
    <a:srgbClr val="800000"/>
    <a:srgbClr val="A3D9FD"/>
    <a:srgbClr val="56C2DC"/>
    <a:srgbClr val="FFFFCC"/>
    <a:srgbClr val="00CC66"/>
    <a:srgbClr val="59595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30" autoAdjust="0"/>
    <p:restoredTop sz="94522" autoAdjust="0"/>
  </p:normalViewPr>
  <p:slideViewPr>
    <p:cSldViewPr>
      <p:cViewPr varScale="1">
        <p:scale>
          <a:sx n="98" d="100"/>
          <a:sy n="98" d="100"/>
        </p:scale>
        <p:origin x="164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3" d="100"/>
          <a:sy n="113" d="100"/>
        </p:scale>
        <p:origin x="241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dejda.filimon\Desktop\&#1056;&#1072;&#1073;&#1086;&#1095;&#1080;&#1081;%20&#1089;&#1090;&#1086;&#1083;\Raportul%20pentru%20cetateni\2024\Diagrame%20pu%20Raportul%20pu%20cetateni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adejda.filimon\Desktop\&#1056;&#1072;&#1073;&#1086;&#1095;&#1080;&#1081;%20&#1089;&#1090;&#1086;&#1083;\Raportul%20pentru%20cetateni\2024\Diagrame%20pu%20Raportul%20pu%20cetateni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4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5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_____Microsoft_Excel6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_____Microsoft_Excel8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339989703203875E-3"/>
          <c:y val="3.0435179494575589E-2"/>
          <c:w val="0.96870867044215858"/>
          <c:h val="0.9391296410108488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BPN!$A$3</c:f>
              <c:strCache>
                <c:ptCount val="1"/>
                <c:pt idx="0">
                  <c:v>Venituri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8442441967606976E-2"/>
                  <c:y val="-3.320201399408245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124</a:t>
                    </a:r>
                    <a:r>
                      <a:rPr lang="en-US" baseline="0" dirty="0" smtClean="0"/>
                      <a:t> 320,0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F42-473A-B149-CB6E7E5B0A44}"/>
                </c:ext>
              </c:extLst>
            </c:dLbl>
            <c:dLbl>
              <c:idx val="2"/>
              <c:layout>
                <c:manualLayout>
                  <c:x val="-2.3024833973777071E-2"/>
                  <c:y val="-3.320201399408245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125</a:t>
                    </a:r>
                    <a:r>
                      <a:rPr lang="en-US" baseline="0" dirty="0" smtClean="0"/>
                      <a:t> 602,0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F42-473A-B149-CB6E7E5B0A44}"/>
                </c:ext>
              </c:extLst>
            </c:dLbl>
            <c:dLbl>
              <c:idx val="4"/>
              <c:layout>
                <c:manualLayout>
                  <c:x val="-1.760722597994727E-2"/>
                  <c:y val="-1.936784149654820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en-US" baseline="0" dirty="0" smtClean="0"/>
                      <a:t> 282,0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F42-473A-B149-CB6E7E5B0A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BPN!$B$2:$F$2</c:f>
              <c:strCache>
                <c:ptCount val="5"/>
                <c:pt idx="0">
                  <c:v>2024 precizat </c:v>
                </c:pt>
                <c:pt idx="2">
                  <c:v>2024 executat </c:v>
                </c:pt>
                <c:pt idx="4">
                  <c:v>devieri</c:v>
                </c:pt>
              </c:strCache>
            </c:strRef>
          </c:cat>
          <c:val>
            <c:numRef>
              <c:f>BPN!$B$3:$F$3</c:f>
              <c:numCache>
                <c:formatCode>General</c:formatCode>
                <c:ptCount val="5"/>
                <c:pt idx="0">
                  <c:v>109939.3</c:v>
                </c:pt>
                <c:pt idx="2">
                  <c:v>110338.5</c:v>
                </c:pt>
                <c:pt idx="4">
                  <c:v>397.6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42-473A-B149-CB6E7E5B0A44}"/>
            </c:ext>
          </c:extLst>
        </c:ser>
        <c:ser>
          <c:idx val="1"/>
          <c:order val="1"/>
          <c:tx>
            <c:strRef>
              <c:f>BPN!$A$4</c:f>
              <c:strCache>
                <c:ptCount val="1"/>
                <c:pt idx="0">
                  <c:v>Cheltuieli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3860049961436892E-2"/>
                  <c:y val="-1.66010069970412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144 954,4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F42-473A-B149-CB6E7E5B0A44}"/>
                </c:ext>
              </c:extLst>
            </c:dLbl>
            <c:dLbl>
              <c:idx val="2"/>
              <c:layout>
                <c:manualLayout>
                  <c:x val="4.4695265949096667E-2"/>
                  <c:y val="-2.490151049556185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139 857,2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F42-473A-B149-CB6E7E5B0A44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-5</a:t>
                    </a:r>
                    <a:r>
                      <a:rPr lang="en-US" baseline="0" dirty="0" smtClean="0"/>
                      <a:t> 097,2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CC3-4671-A2A8-73D70A242D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BPN!$B$2:$F$2</c:f>
              <c:strCache>
                <c:ptCount val="5"/>
                <c:pt idx="0">
                  <c:v>2024 precizat </c:v>
                </c:pt>
                <c:pt idx="2">
                  <c:v>2024 executat </c:v>
                </c:pt>
                <c:pt idx="4">
                  <c:v>devieri</c:v>
                </c:pt>
              </c:strCache>
            </c:strRef>
          </c:cat>
          <c:val>
            <c:numRef>
              <c:f>BPN!$B$4:$F$4</c:f>
              <c:numCache>
                <c:formatCode>General</c:formatCode>
                <c:ptCount val="5"/>
                <c:pt idx="0">
                  <c:v>127350.3</c:v>
                </c:pt>
                <c:pt idx="2">
                  <c:v>122962.6</c:v>
                </c:pt>
                <c:pt idx="4">
                  <c:v>-4389.3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42-473A-B149-CB6E7E5B0A44}"/>
            </c:ext>
          </c:extLst>
        </c:ser>
        <c:ser>
          <c:idx val="2"/>
          <c:order val="2"/>
          <c:tx>
            <c:strRef>
              <c:f>BPN!$A$5</c:f>
              <c:strCache>
                <c:ptCount val="1"/>
                <c:pt idx="0">
                  <c:v>Deficit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-20</a:t>
                    </a:r>
                    <a:r>
                      <a:rPr lang="en-US" baseline="0" dirty="0" smtClean="0"/>
                      <a:t> 634,4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097-4C34-943E-267AFEF33AC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-14</a:t>
                    </a:r>
                    <a:r>
                      <a:rPr lang="en-US" baseline="0" dirty="0" smtClean="0"/>
                      <a:t> 255,2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CC3-4671-A2A8-73D70A242D2E}"/>
                </c:ext>
              </c:extLst>
            </c:dLbl>
            <c:dLbl>
              <c:idx val="4"/>
              <c:layout>
                <c:manualLayout>
                  <c:x val="2.5733637970691923E-2"/>
                  <c:y val="-1.106733799802748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6 379,2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F42-473A-B149-CB6E7E5B0A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BPN!$B$2:$F$2</c:f>
              <c:strCache>
                <c:ptCount val="5"/>
                <c:pt idx="0">
                  <c:v>2024 precizat </c:v>
                </c:pt>
                <c:pt idx="2">
                  <c:v>2024 executat </c:v>
                </c:pt>
                <c:pt idx="4">
                  <c:v>devieri</c:v>
                </c:pt>
              </c:strCache>
            </c:strRef>
          </c:cat>
          <c:val>
            <c:numRef>
              <c:f>BPN!$B$5:$F$5</c:f>
              <c:numCache>
                <c:formatCode>General</c:formatCode>
                <c:ptCount val="5"/>
                <c:pt idx="0">
                  <c:v>-17411</c:v>
                </c:pt>
                <c:pt idx="2">
                  <c:v>-12624.1</c:v>
                </c:pt>
                <c:pt idx="4">
                  <c:v>4786.8999999999996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42-473A-B149-CB6E7E5B0A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89551360"/>
        <c:axId val="1589551776"/>
        <c:axId val="0"/>
      </c:bar3DChart>
      <c:catAx>
        <c:axId val="1589551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89551776"/>
        <c:crosses val="autoZero"/>
        <c:auto val="1"/>
        <c:lblAlgn val="ctr"/>
        <c:lblOffset val="100"/>
        <c:noMultiLvlLbl val="0"/>
      </c:catAx>
      <c:valAx>
        <c:axId val="15895517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89551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macroeconom!$A$6:$B$6</c:f>
              <c:strCache>
                <c:ptCount val="2"/>
                <c:pt idx="0">
                  <c:v>Produsul intern  brut  (PIB)</c:v>
                </c:pt>
                <c:pt idx="1">
                  <c:v>mlrd. lei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7618110236220522E-2"/>
                  <c:y val="-6.481481481481485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274,5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D7C-4A81-891A-75F0E88D192C}"/>
                </c:ext>
              </c:extLst>
            </c:dLbl>
            <c:dLbl>
              <c:idx val="1"/>
              <c:layout>
                <c:manualLayout>
                  <c:x val="-4.0951443569553804E-2"/>
                  <c:y val="-8.796296296296300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300,5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D7C-4A81-891A-75F0E88D192C}"/>
                </c:ext>
              </c:extLst>
            </c:dLbl>
            <c:dLbl>
              <c:idx val="2"/>
              <c:layout>
                <c:manualLayout>
                  <c:x val="-4.928477690288724E-2"/>
                  <c:y val="-8.796296296296300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323,8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D7C-4A81-891A-75F0E88D192C}"/>
                </c:ext>
              </c:extLst>
            </c:dLbl>
            <c:dLbl>
              <c:idx val="3"/>
              <c:layout>
                <c:manualLayout>
                  <c:x val="-5.5794719844679014E-2"/>
                  <c:y val="-6.94444444444444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353,5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D7C-4A81-891A-75F0E88D19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macroeconom!$C$3:$F$5</c:f>
              <c:strCache>
                <c:ptCount val="4"/>
                <c:pt idx="0">
                  <c:v>efectivi  pentru 2021</c:v>
                </c:pt>
              </c:strCache>
              <c:extLst/>
            </c:strRef>
          </c:cat>
          <c:val>
            <c:numRef>
              <c:f>macroeconom!$C$6:$F$6</c:f>
              <c:numCache>
                <c:formatCode>General</c:formatCode>
                <c:ptCount val="4"/>
                <c:pt idx="0" formatCode="0.0">
                  <c:v>242.1</c:v>
                </c:pt>
                <c:pt idx="1">
                  <c:v>274.5</c:v>
                </c:pt>
                <c:pt idx="2">
                  <c:v>300.39999999999998</c:v>
                </c:pt>
                <c:pt idx="3">
                  <c:v>323.8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7C-4A81-891A-75F0E88D192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66962592"/>
        <c:axId val="1966963008"/>
      </c:lineChart>
      <c:catAx>
        <c:axId val="1966962592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o-RO" dirty="0">
                    <a:solidFill>
                      <a:schemeClr val="tx1"/>
                    </a:solidFill>
                  </a:rPr>
                  <a:t>   </a:t>
                </a:r>
                <a:r>
                  <a:rPr lang="ro-RO" sz="1100" dirty="0" smtClean="0">
                    <a:solidFill>
                      <a:schemeClr val="tx1"/>
                    </a:solidFill>
                  </a:rPr>
                  <a:t>2022                          2023                             2024                           2025 </a:t>
                </a:r>
                <a:endParaRPr lang="ru-RU" sz="11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1420485564304462"/>
              <c:y val="0.679606299212598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1966963008"/>
        <c:crosses val="autoZero"/>
        <c:auto val="1"/>
        <c:lblAlgn val="ctr"/>
        <c:lblOffset val="100"/>
        <c:noMultiLvlLbl val="0"/>
      </c:catAx>
      <c:valAx>
        <c:axId val="19669630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966962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macroeconom!$A$8:$B$8</c:f>
              <c:strCache>
                <c:ptCount val="2"/>
                <c:pt idx="0">
                  <c:v>Salariu mediu</c:v>
                </c:pt>
                <c:pt idx="1">
                  <c:v>lei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10.529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900-4915-9270-75805606068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12.355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900-4915-9270-75805606068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14.097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900-4915-9270-75805606068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15.472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900-4915-9270-7580560606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macroeconom!$C$8:$F$8</c:f>
              <c:numCache>
                <c:formatCode>#,##0</c:formatCode>
                <c:ptCount val="4"/>
                <c:pt idx="0">
                  <c:v>9116</c:v>
                </c:pt>
                <c:pt idx="1">
                  <c:v>10529</c:v>
                </c:pt>
                <c:pt idx="2">
                  <c:v>12355</c:v>
                </c:pt>
                <c:pt idx="3">
                  <c:v>14096.7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F1-479A-B459-122CAAE0417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66567504"/>
        <c:axId val="1966567920"/>
      </c:lineChart>
      <c:catAx>
        <c:axId val="19665675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66567920"/>
        <c:crosses val="autoZero"/>
        <c:auto val="1"/>
        <c:lblAlgn val="ctr"/>
        <c:lblOffset val="100"/>
        <c:noMultiLvlLbl val="0"/>
      </c:catAx>
      <c:valAx>
        <c:axId val="19665679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96656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MD"/>
              <a:t>Inflația medie</a:t>
            </a:r>
            <a:r>
              <a:rPr lang="ro-MD" baseline="0"/>
              <a:t> anuală %</a:t>
            </a:r>
            <a:endParaRPr lang="ro-MD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3.9395888013998251E-2"/>
                  <c:y val="-7.172462817147856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7,8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C1C-4FB3-AAE2-A25BBCF18E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Foaie2!$B$2:$B$5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Foaie2!$C$2:$C$5</c:f>
              <c:numCache>
                <c:formatCode>General</c:formatCode>
                <c:ptCount val="4"/>
                <c:pt idx="0">
                  <c:v>28.7</c:v>
                </c:pt>
                <c:pt idx="1">
                  <c:v>4.2</c:v>
                </c:pt>
                <c:pt idx="2">
                  <c:v>6.9</c:v>
                </c:pt>
                <c:pt idx="3">
                  <c:v>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2C-4352-A766-2A2F1BF1872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722825455"/>
        <c:axId val="722826287"/>
      </c:lineChart>
      <c:catAx>
        <c:axId val="7228254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2826287"/>
        <c:crosses val="autoZero"/>
        <c:auto val="1"/>
        <c:lblAlgn val="ctr"/>
        <c:lblOffset val="100"/>
        <c:noMultiLvlLbl val="0"/>
      </c:catAx>
      <c:valAx>
        <c:axId val="72282628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22825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800376226642851E-2"/>
          <c:y val="0.10761459953426065"/>
          <c:w val="0.91050830425338314"/>
          <c:h val="0.82390338258030071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rgbClr val="4F81BD">
                    <a:satMod val="103000"/>
                    <a:lumMod val="102000"/>
                    <a:tint val="94000"/>
                  </a:srgbClr>
                </a:gs>
                <a:gs pos="50000">
                  <a:srgbClr val="4F81BD">
                    <a:satMod val="110000"/>
                    <a:lumMod val="100000"/>
                    <a:shade val="100000"/>
                  </a:srgbClr>
                </a:gs>
                <a:gs pos="100000">
                  <a:srgbClr val="4F81BD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c:spPr>
          <c:invertIfNegative val="0"/>
          <c:dLbls>
            <c:dLbl>
              <c:idx val="0"/>
              <c:layout>
                <c:manualLayout>
                  <c:x val="9.9176161691671844E-3"/>
                  <c:y val="-8.2236337479883233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en-US" baseline="0" dirty="0" smtClean="0"/>
                      <a:t> 737,2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15B-4C4B-8995-22765030BF30}"/>
                </c:ext>
              </c:extLst>
            </c:dLbl>
            <c:dLbl>
              <c:idx val="1"/>
              <c:layout>
                <c:manualLayout>
                  <c:x val="3.063765513987481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</a:t>
                    </a:r>
                    <a:r>
                      <a:rPr lang="en-US" baseline="0" dirty="0" smtClean="0"/>
                      <a:t> 588,3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15B-4C4B-8995-22765030BF30}"/>
                </c:ext>
              </c:extLst>
            </c:dLbl>
            <c:dLbl>
              <c:idx val="2"/>
              <c:layout>
                <c:manualLayout>
                  <c:x val="3.564195968737642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r>
                      <a:rPr lang="en-US" baseline="0" dirty="0" smtClean="0"/>
                      <a:t> 630,4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15B-4C4B-8995-22765030BF30}"/>
                </c:ext>
              </c:extLst>
            </c:dLbl>
            <c:dLbl>
              <c:idx val="3"/>
              <c:layout>
                <c:manualLayout>
                  <c:x val="2.174271367252963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37</a:t>
                    </a:r>
                    <a:r>
                      <a:rPr lang="en-US" baseline="0" dirty="0" smtClean="0"/>
                      <a:t> 410,7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15B-4C4B-8995-22765030BF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'venituri BPN'!$A$23:$A$26</c:f>
              <c:strCache>
                <c:ptCount val="4"/>
                <c:pt idx="0">
                  <c:v>Taxa asupra comerțului exterior</c:v>
                </c:pt>
                <c:pt idx="1">
                  <c:v>Accize</c:v>
                </c:pt>
                <c:pt idx="2">
                  <c:v>Impozitul pe venit</c:v>
                </c:pt>
                <c:pt idx="3">
                  <c:v>TVA</c:v>
                </c:pt>
              </c:strCache>
            </c:strRef>
          </c:cat>
          <c:val>
            <c:numRef>
              <c:f>'venituri BPN'!$B$23:$B$26</c:f>
              <c:numCache>
                <c:formatCode>#,##0.0</c:formatCode>
                <c:ptCount val="4"/>
                <c:pt idx="0">
                  <c:v>2578.6</c:v>
                </c:pt>
                <c:pt idx="1">
                  <c:v>11471.8</c:v>
                </c:pt>
                <c:pt idx="2">
                  <c:v>17734.7</c:v>
                </c:pt>
                <c:pt idx="3">
                  <c:v>38119.5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5B-4C4B-8995-22765030BF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axId val="1902510064"/>
        <c:axId val="1902519632"/>
      </c:barChart>
      <c:catAx>
        <c:axId val="19025100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02519632"/>
        <c:crosses val="autoZero"/>
        <c:auto val="1"/>
        <c:lblAlgn val="ctr"/>
        <c:lblOffset val="100"/>
        <c:noMultiLvlLbl val="0"/>
      </c:catAx>
      <c:valAx>
        <c:axId val="1902519632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902510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6406779841187164E-2"/>
          <c:y val="0.14814814814814814"/>
          <c:w val="0.82936743066002039"/>
          <c:h val="0.74928774928774933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rgbClr val="C0504D">
                    <a:satMod val="103000"/>
                    <a:lumMod val="102000"/>
                    <a:tint val="94000"/>
                  </a:srgbClr>
                </a:gs>
                <a:gs pos="50000">
                  <a:srgbClr val="C0504D">
                    <a:satMod val="110000"/>
                    <a:lumMod val="100000"/>
                    <a:shade val="100000"/>
                  </a:srgbClr>
                </a:gs>
                <a:gs pos="100000">
                  <a:srgbClr val="C0504D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c:spPr>
          <c:invertIfNegative val="0"/>
          <c:dLbls>
            <c:dLbl>
              <c:idx val="0"/>
              <c:layout>
                <c:manualLayout>
                  <c:x val="1.9318380264645382E-2"/>
                  <c:y val="-1.0446223104016404E-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en-US" baseline="0" dirty="0" smtClean="0"/>
                      <a:t> 855,3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EDC-4C58-A736-DDE6F3655466}"/>
                </c:ext>
              </c:extLst>
            </c:dLbl>
            <c:dLbl>
              <c:idx val="1"/>
              <c:layout>
                <c:manualLayout>
                  <c:x val="0"/>
                  <c:y val="1.139601139601139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28</a:t>
                    </a:r>
                    <a:r>
                      <a:rPr lang="en-US" baseline="0" dirty="0" smtClean="0"/>
                      <a:t> 081,0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EDC-4C58-A736-DDE6F36554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'venituri BPN'!$A$31:$A$32</c:f>
              <c:strCache>
                <c:ptCount val="2"/>
                <c:pt idx="0">
                  <c:v>Prime de asigurăre obligatorie de asistența medicală</c:v>
                </c:pt>
                <c:pt idx="1">
                  <c:v>Contribuții de asigurări sociale de stat</c:v>
                </c:pt>
              </c:strCache>
            </c:strRef>
          </c:cat>
          <c:val>
            <c:numRef>
              <c:f>'venituri BPN'!$B$31:$B$32</c:f>
              <c:numCache>
                <c:formatCode>#,##0.0</c:formatCode>
                <c:ptCount val="2"/>
                <c:pt idx="0">
                  <c:v>8685</c:v>
                </c:pt>
                <c:pt idx="1">
                  <c:v>24879.200000000001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DC-4C58-A736-DDE6F36554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902513392"/>
        <c:axId val="1902523792"/>
      </c:barChart>
      <c:catAx>
        <c:axId val="1902513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02523792"/>
        <c:crosses val="autoZero"/>
        <c:auto val="1"/>
        <c:lblAlgn val="ctr"/>
        <c:lblOffset val="100"/>
        <c:noMultiLvlLbl val="0"/>
      </c:catAx>
      <c:valAx>
        <c:axId val="1902523792"/>
        <c:scaling>
          <c:orientation val="minMax"/>
        </c:scaling>
        <c:delete val="1"/>
        <c:axPos val="b"/>
        <c:numFmt formatCode="#,##0.0" sourceLinked="1"/>
        <c:majorTickMark val="none"/>
        <c:minorTickMark val="none"/>
        <c:tickLblPos val="nextTo"/>
        <c:crossAx val="190251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3333333333333333E-2"/>
          <c:y val="0.11875848502597471"/>
          <c:w val="0.85887836616750413"/>
          <c:h val="0.76248302994805062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rgbClr val="9BBB59">
                    <a:satMod val="103000"/>
                    <a:lumMod val="102000"/>
                    <a:tint val="94000"/>
                  </a:srgbClr>
                </a:gs>
                <a:gs pos="50000">
                  <a:srgbClr val="9BBB59">
                    <a:satMod val="110000"/>
                    <a:lumMod val="100000"/>
                    <a:shade val="100000"/>
                  </a:srgbClr>
                </a:gs>
                <a:gs pos="100000">
                  <a:srgbClr val="9BBB59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c:spPr>
          <c:invertIfNegative val="0"/>
          <c:dLbls>
            <c:delete val="1"/>
          </c:dLbls>
          <c:cat>
            <c:strRef>
              <c:f>'venituri BPN'!$A$36:$A$37</c:f>
              <c:strCache>
                <c:ptCount val="2"/>
                <c:pt idx="0">
                  <c:v>Venituri din proprietate</c:v>
                </c:pt>
                <c:pt idx="1">
                  <c:v>Venituri din vânzarea mărfurilor și serviciilor</c:v>
                </c:pt>
              </c:strCache>
            </c:strRef>
          </c:cat>
          <c:val>
            <c:numRef>
              <c:f>'venituri BPN'!$B$36:$B$37</c:f>
              <c:numCache>
                <c:formatCode>#,##0.0</c:formatCode>
                <c:ptCount val="2"/>
                <c:pt idx="0">
                  <c:v>1178.9000000000001</c:v>
                </c:pt>
                <c:pt idx="1">
                  <c:v>2427.9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28-4E31-8681-568C1D9373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axId val="105062496"/>
        <c:axId val="105063328"/>
      </c:barChart>
      <c:catAx>
        <c:axId val="105062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5063328"/>
        <c:crosses val="autoZero"/>
        <c:auto val="1"/>
        <c:lblAlgn val="ctr"/>
        <c:lblOffset val="100"/>
        <c:noMultiLvlLbl val="0"/>
      </c:catAx>
      <c:valAx>
        <c:axId val="105063328"/>
        <c:scaling>
          <c:orientation val="minMax"/>
        </c:scaling>
        <c:delete val="1"/>
        <c:axPos val="b"/>
        <c:numFmt formatCode="#,##0.0" sourceLinked="1"/>
        <c:majorTickMark val="none"/>
        <c:minorTickMark val="none"/>
        <c:tickLblPos val="nextTo"/>
        <c:crossAx val="105062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4285744174855458E-2"/>
          <c:y val="0.10149946017108871"/>
          <c:w val="0.89532460467761432"/>
          <c:h val="0.79700107965782263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rgbClr val="8064A2">
                    <a:satMod val="103000"/>
                    <a:lumMod val="102000"/>
                    <a:tint val="94000"/>
                  </a:srgbClr>
                </a:gs>
                <a:gs pos="50000">
                  <a:srgbClr val="8064A2">
                    <a:satMod val="110000"/>
                    <a:lumMod val="100000"/>
                    <a:shade val="100000"/>
                  </a:srgbClr>
                </a:gs>
                <a:gs pos="100000">
                  <a:srgbClr val="8064A2"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c:spPr>
          <c:invertIfNegative val="0"/>
          <c:dLbls>
            <c:dLbl>
              <c:idx val="0"/>
              <c:layout>
                <c:manualLayout>
                  <c:x val="4.189160598830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870,5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BA-466E-BE17-B87984BE0A2B}"/>
                </c:ext>
              </c:extLst>
            </c:dLbl>
            <c:dLbl>
              <c:idx val="1"/>
              <c:layout>
                <c:manualLayout>
                  <c:x val="-4.8724902373044468E-4"/>
                  <c:y val="9.227223651917155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en-US" baseline="0" dirty="0" smtClean="0"/>
                      <a:t> 798,8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7BA-466E-BE17-B87984BE0A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'venituri BPN'!$A$43:$A$44</c:f>
              <c:strCache>
                <c:ptCount val="2"/>
                <c:pt idx="0">
                  <c:v>Granturi pentru proiecte finanțate din surse externe</c:v>
                </c:pt>
                <c:pt idx="1">
                  <c:v>Granturi pentru susținerea bugetului</c:v>
                </c:pt>
              </c:strCache>
            </c:strRef>
          </c:cat>
          <c:val>
            <c:numRef>
              <c:f>'venituri BPN'!$B$43:$B$44</c:f>
              <c:numCache>
                <c:formatCode>#,##0.0</c:formatCode>
                <c:ptCount val="2"/>
                <c:pt idx="0">
                  <c:v>818.1</c:v>
                </c:pt>
                <c:pt idx="1">
                  <c:v>1774.2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BA-466E-BE17-B87984BE0A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axId val="1965742912"/>
        <c:axId val="1965743328"/>
      </c:barChart>
      <c:catAx>
        <c:axId val="19657429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65743328"/>
        <c:crosses val="autoZero"/>
        <c:auto val="1"/>
        <c:lblAlgn val="ctr"/>
        <c:lblOffset val="100"/>
        <c:noMultiLvlLbl val="0"/>
      </c:catAx>
      <c:valAx>
        <c:axId val="1965743328"/>
        <c:scaling>
          <c:orientation val="minMax"/>
        </c:scaling>
        <c:delete val="1"/>
        <c:axPos val="b"/>
        <c:numFmt formatCode="#,##0.0" sourceLinked="1"/>
        <c:majorTickMark val="none"/>
        <c:minorTickMark val="none"/>
        <c:tickLblPos val="nextTo"/>
        <c:crossAx val="1965742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dirty="0"/>
              <a:t>Sursele de venituri ale bugetului pe anul </a:t>
            </a:r>
            <a:r>
              <a:rPr lang="ro-RO" dirty="0" smtClean="0"/>
              <a:t>2025</a:t>
            </a:r>
            <a:endParaRPr lang="ru-RU" dirty="0"/>
          </a:p>
        </c:rich>
      </c:tx>
      <c:layout>
        <c:manualLayout>
          <c:xMode val="edge"/>
          <c:yMode val="edge"/>
          <c:x val="0.13181623163246325"/>
          <c:y val="2.30452674897119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082-45D7-8239-1349B4D7B68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082-45D7-8239-1349B4D7B68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082-45D7-8239-1349B4D7B68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082-45D7-8239-1349B4D7B680}"/>
              </c:ext>
            </c:extLst>
          </c:dPt>
          <c:dLbls>
            <c:dLbl>
              <c:idx val="0"/>
              <c:layout>
                <c:manualLayout>
                  <c:x val="2.9396325459317571E-2"/>
                  <c:y val="-0.1333333333333333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9C58428-7BB9-4808-B367-6A4DC62E0906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75 894,3 </a:t>
                    </a:r>
                    <a:r>
                      <a:rPr lang="en-US" baseline="0" dirty="0"/>
                      <a:t>mil. lei</a:t>
                    </a:r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>
                    <c:manualLayout>
                      <c:w val="0.16412160290987246"/>
                      <c:h val="0.166839959819837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082-45D7-8239-1349B4D7B680}"/>
                </c:ext>
              </c:extLst>
            </c:dLbl>
            <c:dLbl>
              <c:idx val="1"/>
              <c:layout>
                <c:manualLayout>
                  <c:x val="4.1216834985852865E-2"/>
                  <c:y val="-2.1399256616414345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C63D524-B63E-49F9-8045-59F91CC51245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37 936,3 </a:t>
                    </a:r>
                    <a:r>
                      <a:rPr lang="en-US" baseline="0" dirty="0"/>
                      <a:t>mil. lei</a:t>
                    </a:r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>
                    <c:manualLayout>
                      <c:w val="0.21410213487093641"/>
                      <c:h val="0.22823395223745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082-45D7-8239-1349B4D7B680}"/>
                </c:ext>
              </c:extLst>
            </c:dLbl>
            <c:dLbl>
              <c:idx val="2"/>
              <c:layout>
                <c:manualLayout>
                  <c:x val="-2.4146981627296588E-2"/>
                  <c:y val="3.786008230452674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EB5FF04-D3A8-4A14-9818-F71359E0E448}" type="CATEGORYNAME">
                      <a:rPr lang="it-IT"/>
                      <a:pPr>
                        <a:defRPr/>
                      </a:pPr>
                      <a:t>[NUME CATEGORIE]</a:t>
                    </a:fld>
                    <a:r>
                      <a:rPr lang="it-IT" baseline="0" dirty="0"/>
                      <a:t> </a:t>
                    </a:r>
                  </a:p>
                  <a:p>
                    <a:pPr>
                      <a:defRPr/>
                    </a:pPr>
                    <a:r>
                      <a:rPr lang="it-IT" baseline="0" dirty="0" smtClean="0"/>
                      <a:t>7 102,1 </a:t>
                    </a:r>
                    <a:r>
                      <a:rPr lang="it-IT" baseline="0" dirty="0"/>
                      <a:t>mil. lei</a:t>
                    </a:r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>
                    <c:manualLayout>
                      <c:w val="0.15482637898609131"/>
                      <c:h val="0.1405025112601665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082-45D7-8239-1349B4D7B680}"/>
                </c:ext>
              </c:extLst>
            </c:dLbl>
            <c:dLbl>
              <c:idx val="3"/>
              <c:layout>
                <c:manualLayout>
                  <c:x val="0.21207349081364818"/>
                  <c:y val="6.9135802469135782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374D1ED-B4C6-4277-88B5-FAEC5178421C}" type="CATEGORYNAME">
                      <a:rPr lang="en-US"/>
                      <a:pPr>
                        <a:defRPr/>
                      </a:pPr>
                      <a:t>[NUME CATEGORIE]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4 669,3 </a:t>
                    </a:r>
                    <a:r>
                      <a:rPr lang="en-US" baseline="0" dirty="0"/>
                      <a:t>mil. lei</a:t>
                    </a:r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>
                    <c:manualLayout>
                      <c:w val="0.14432769132204928"/>
                      <c:h val="0.150379054470043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082-45D7-8239-1349B4D7B680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'venituri BPN'!$A$3:$A$6</c:f>
              <c:strCache>
                <c:ptCount val="4"/>
                <c:pt idx="0">
                  <c:v>Impozite si taxe</c:v>
                </c:pt>
                <c:pt idx="1">
                  <c:v>Contribuții și prime de asigurări obligatorii</c:v>
                </c:pt>
                <c:pt idx="2">
                  <c:v>Alte venituri</c:v>
                </c:pt>
                <c:pt idx="3">
                  <c:v>Granturi</c:v>
                </c:pt>
              </c:strCache>
            </c:strRef>
          </c:cat>
          <c:val>
            <c:numRef>
              <c:f>'venituri BPN'!$B$3:$B$6</c:f>
              <c:numCache>
                <c:formatCode>0.0</c:formatCode>
                <c:ptCount val="4"/>
                <c:pt idx="0" formatCode="General">
                  <c:v>68481.3</c:v>
                </c:pt>
                <c:pt idx="1">
                  <c:v>33564.199999999997</c:v>
                </c:pt>
                <c:pt idx="2" formatCode="General">
                  <c:v>5700.7</c:v>
                </c:pt>
                <c:pt idx="3" formatCode="General">
                  <c:v>2592.3000000000002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82-45D7-8239-1349B4D7B680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984665052461663E-2"/>
          <c:y val="3.8929440389294405E-2"/>
          <c:w val="0.96448748991121869"/>
          <c:h val="0.782146866678161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Foaie3!$A$3:$A$10</c:f>
              <c:strCache>
                <c:ptCount val="8"/>
                <c:pt idx="0">
                  <c:v>Servicii în domeniul economiei</c:v>
                </c:pt>
                <c:pt idx="1">
                  <c:v>Apărare națională</c:v>
                </c:pt>
                <c:pt idx="2">
                  <c:v>Gospodăria de locuințe și gospodăria serviciilor comunale</c:v>
                </c:pt>
                <c:pt idx="3">
                  <c:v>Ordine publică și securitate națională</c:v>
                </c:pt>
                <c:pt idx="4">
                  <c:v>Servicii de stat cu destinație generală</c:v>
                </c:pt>
                <c:pt idx="5">
                  <c:v>Învățământ</c:v>
                </c:pt>
                <c:pt idx="6">
                  <c:v>Ocrotirea sănătății</c:v>
                </c:pt>
                <c:pt idx="7">
                  <c:v>Cultură,  sport,  tineret, culte si  odihnă</c:v>
                </c:pt>
              </c:strCache>
            </c:strRef>
          </c:cat>
          <c:val>
            <c:numRef>
              <c:f>Foaie3!$B$3:$B$10</c:f>
              <c:numCache>
                <c:formatCode>0.0</c:formatCode>
                <c:ptCount val="8"/>
                <c:pt idx="0">
                  <c:v>1279.5999999999999</c:v>
                </c:pt>
                <c:pt idx="1">
                  <c:v>247.9</c:v>
                </c:pt>
                <c:pt idx="2">
                  <c:v>89.2</c:v>
                </c:pt>
                <c:pt idx="3">
                  <c:v>76.900000000000006</c:v>
                </c:pt>
                <c:pt idx="4">
                  <c:v>50.5</c:v>
                </c:pt>
                <c:pt idx="5">
                  <c:v>35.6</c:v>
                </c:pt>
                <c:pt idx="6">
                  <c:v>14.1</c:v>
                </c:pt>
                <c:pt idx="7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55-4841-B0FB-2C27122A5B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53680063"/>
        <c:axId val="953684639"/>
      </c:barChart>
      <c:catAx>
        <c:axId val="9536800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3684639"/>
        <c:crosses val="autoZero"/>
        <c:auto val="1"/>
        <c:lblAlgn val="ctr"/>
        <c:lblOffset val="100"/>
        <c:noMultiLvlLbl val="0"/>
      </c:catAx>
      <c:valAx>
        <c:axId val="95368463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953680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4394970656514594E-2"/>
          <c:y val="1.2298736090839424E-2"/>
          <c:w val="0.9631606140547897"/>
          <c:h val="0.98307153963777982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rgbClr val="8064A2">
                    <a:lumMod val="110000"/>
                    <a:satMod val="105000"/>
                    <a:tint val="67000"/>
                  </a:srgbClr>
                </a:gs>
                <a:gs pos="50000">
                  <a:srgbClr val="8064A2">
                    <a:lumMod val="105000"/>
                    <a:satMod val="103000"/>
                    <a:tint val="73000"/>
                  </a:srgbClr>
                </a:gs>
                <a:gs pos="100000">
                  <a:srgbClr val="8064A2">
                    <a:lumMod val="105000"/>
                    <a:satMod val="109000"/>
                    <a:tint val="81000"/>
                  </a:srgbClr>
                </a:gs>
              </a:gsLst>
              <a:lin ang="5400000" scaled="0"/>
            </a:gradFill>
            <a:ln w="6350" cap="flat" cmpd="sng" algn="ctr">
              <a:solidFill>
                <a:srgbClr val="8064A2"/>
              </a:solidFill>
              <a:prstDash val="solid"/>
              <a:miter lim="800000"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117,7 </a:t>
                    </a:r>
                    <a:r>
                      <a:rPr lang="en-US" dirty="0"/>
                      <a:t>mil. 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09F-4EF0-9779-554D5FF77D37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334,3 </a:t>
                    </a:r>
                    <a:r>
                      <a:rPr lang="en-US" dirty="0"/>
                      <a:t>mil. 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09F-4EF0-9779-554D5FF77D37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770,9 </a:t>
                    </a:r>
                    <a:r>
                      <a:rPr lang="en-US" dirty="0"/>
                      <a:t>mil. 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09F-4EF0-9779-554D5FF77D37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883,9 </a:t>
                    </a:r>
                    <a:r>
                      <a:rPr lang="en-US" dirty="0"/>
                      <a:t>mil. 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09F-4EF0-9779-554D5FF77D37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981,2 </a:t>
                    </a:r>
                    <a:r>
                      <a:rPr lang="en-US" dirty="0"/>
                      <a:t>mil. 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09F-4EF0-9779-554D5FF77D37}"/>
                </c:ext>
              </c:extLst>
            </c:dLbl>
            <c:dLbl>
              <c:idx val="5"/>
              <c:layout>
                <c:manualLayout>
                  <c:x val="-2.6900371947740923E-2"/>
                  <c:y val="-4.8616683194553818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en-US" baseline="0" dirty="0" smtClean="0"/>
                      <a:t> 192,8</a:t>
                    </a:r>
                    <a:r>
                      <a:rPr lang="en-US" dirty="0" smtClean="0"/>
                      <a:t> </a:t>
                    </a:r>
                    <a:r>
                      <a:rPr lang="en-US" dirty="0"/>
                      <a:t>mil. 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5676368750741"/>
                      <c:h val="6.6216687442969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09F-4EF0-9779-554D5FF77D37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3 272,9 </a:t>
                    </a:r>
                    <a:r>
                      <a:rPr lang="en-US" dirty="0" smtClean="0"/>
                      <a:t>mil</a:t>
                    </a:r>
                    <a:r>
                      <a:rPr lang="en-US" dirty="0"/>
                      <a:t>. 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09F-4EF0-9779-554D5FF77D37}"/>
                </c:ext>
              </c:extLst>
            </c:dLbl>
            <c:dLbl>
              <c:idx val="7"/>
              <c:layout>
                <c:manualLayout>
                  <c:x val="1.7651278515350694E-7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4 514,2 </a:t>
                    </a:r>
                    <a:r>
                      <a:rPr lang="en-US" dirty="0"/>
                      <a:t>mil.</a:t>
                    </a:r>
                    <a:r>
                      <a:rPr lang="en-US" baseline="0" dirty="0"/>
                      <a:t> 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350133584875812"/>
                      <c:h val="6.6216687442969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909F-4EF0-9779-554D5FF77D37}"/>
                </c:ext>
              </c:extLst>
            </c:dLbl>
            <c:dLbl>
              <c:idx val="8"/>
              <c:layout>
                <c:manualLayout>
                  <c:x val="-5.3101047215051878E-2"/>
                  <c:y val="-2.314730711969447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5 578,5 </a:t>
                    </a:r>
                    <a:r>
                      <a:rPr lang="en-US" dirty="0"/>
                      <a:t>mil. lei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087858179743678"/>
                      <c:h val="9.24537126940078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909F-4EF0-9779-554D5FF77D37}"/>
                </c:ext>
              </c:extLst>
            </c:dLbl>
            <c:dLbl>
              <c:idx val="9"/>
              <c:layout>
                <c:manualLayout>
                  <c:x val="-0.15581121453851471"/>
                  <c:y val="4.629629629629624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31</a:t>
                    </a:r>
                    <a:r>
                      <a:rPr lang="en-US" baseline="0" dirty="0" smtClean="0"/>
                      <a:t> 433,2</a:t>
                    </a:r>
                    <a:r>
                      <a:rPr lang="en-US" dirty="0" smtClean="0"/>
                      <a:t> </a:t>
                    </a:r>
                    <a:r>
                      <a:rPr lang="en-US" dirty="0"/>
                      <a:t>mil. lei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99112096346164"/>
                      <c:h val="9.70833333333333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909F-4EF0-9779-554D5FF77D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'protectia sociala'!$D$3:$D$12</c:f>
              <c:numCache>
                <c:formatCode>General</c:formatCode>
                <c:ptCount val="10"/>
                <c:pt idx="0" formatCode="0.0">
                  <c:v>70.599999999999994</c:v>
                </c:pt>
                <c:pt idx="1">
                  <c:v>148.6</c:v>
                </c:pt>
                <c:pt idx="2">
                  <c:v>277.3</c:v>
                </c:pt>
                <c:pt idx="3" formatCode="0.0">
                  <c:v>577.29999999999995</c:v>
                </c:pt>
                <c:pt idx="4">
                  <c:v>690.6</c:v>
                </c:pt>
                <c:pt idx="5" formatCode="0.0">
                  <c:v>934</c:v>
                </c:pt>
                <c:pt idx="6">
                  <c:v>1536.8</c:v>
                </c:pt>
                <c:pt idx="7">
                  <c:v>3823.2</c:v>
                </c:pt>
                <c:pt idx="8" formatCode="0.0">
                  <c:v>4585.8999999999996</c:v>
                </c:pt>
                <c:pt idx="9" formatCode="0.0">
                  <c:v>25880.400000000001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09F-4EF0-9779-554D5FF77D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744404976"/>
        <c:axId val="744398736"/>
      </c:barChart>
      <c:catAx>
        <c:axId val="744404976"/>
        <c:scaling>
          <c:orientation val="minMax"/>
        </c:scaling>
        <c:delete val="1"/>
        <c:axPos val="l"/>
        <c:majorTickMark val="none"/>
        <c:minorTickMark val="none"/>
        <c:tickLblPos val="nextTo"/>
        <c:crossAx val="744398736"/>
        <c:crosses val="autoZero"/>
        <c:auto val="1"/>
        <c:lblAlgn val="ctr"/>
        <c:lblOffset val="100"/>
        <c:noMultiLvlLbl val="0"/>
      </c:catAx>
      <c:valAx>
        <c:axId val="744398736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74440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97199579127501"/>
          <c:y val="8.3755943550534451E-2"/>
          <c:w val="0.47907500549215487"/>
          <c:h val="0.788043668454486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49-43A8-9521-0D43CBAF97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49-43A8-9521-0D43CBAF97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49-43A8-9521-0D43CBAF97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49-43A8-9521-0D43CBAF972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E49-43A8-9521-0D43CBAF972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E49-43A8-9521-0D43CBAF972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E49-43A8-9521-0D43CBAF972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E49-43A8-9521-0D43CBAF972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E49-43A8-9521-0D43CBAF972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DE49-43A8-9521-0D43CBAF972F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DE49-43A8-9521-0D43CBAF972F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DE49-43A8-9521-0D43CBAF972F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DE49-43A8-9521-0D43CBAF972F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DE49-43A8-9521-0D43CBAF972F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DE49-43A8-9521-0D43CBAF972F}"/>
              </c:ext>
            </c:extLst>
          </c:dPt>
          <c:dLbls>
            <c:dLbl>
              <c:idx val="0"/>
              <c:layout>
                <c:manualLayout>
                  <c:x val="-0.11458083722022878"/>
                  <c:y val="0.27000553469107685"/>
                </c:manualLayout>
              </c:layout>
              <c:tx>
                <c:rich>
                  <a:bodyPr/>
                  <a:lstStyle/>
                  <a:p>
                    <a:fld id="{7763BF7B-CD8F-4289-9133-0930F3E6B958}" type="CATEGORYNAME">
                      <a:rPr lang="it-IT"/>
                      <a:pPr/>
                      <a:t>[NUME CATEGORIE]</a:t>
                    </a:fld>
                    <a:r>
                      <a:rPr lang="it-IT" baseline="0" dirty="0"/>
                      <a:t>
</a:t>
                    </a:r>
                    <a:fld id="{24B630DC-5F49-4A62-B24C-3DB4239F747E}" type="VALUE">
                      <a:rPr lang="it-IT" baseline="0" smtClean="0"/>
                      <a:pPr/>
                      <a:t>[VALOARE]</a:t>
                    </a:fld>
                    <a:endParaRPr lang="it-IT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E49-43A8-9521-0D43CBAF972F}"/>
                </c:ext>
              </c:extLst>
            </c:dLbl>
            <c:dLbl>
              <c:idx val="1"/>
              <c:layout>
                <c:manualLayout>
                  <c:x val="-5.9771268007262811E-2"/>
                  <c:y val="0.15345260677248684"/>
                </c:manualLayout>
              </c:layout>
              <c:tx>
                <c:rich>
                  <a:bodyPr/>
                  <a:lstStyle/>
                  <a:p>
                    <a:fld id="{9BA4007A-CAA4-48D8-9BAE-8CC35AAEF122}" type="CATEGORYNAME">
                      <a:rPr lang="en-US"/>
                      <a:pPr/>
                      <a:t>[NUME CATEGORIE]</a:t>
                    </a:fld>
                    <a:r>
                      <a:rPr lang="en-US" baseline="0" dirty="0"/>
                      <a:t>
</a:t>
                    </a:r>
                    <a:fld id="{129AE597-81AE-4FBF-BC36-9F3184D88829}" type="VALUE">
                      <a:rPr lang="en-US" baseline="0"/>
                      <a:pPr/>
                      <a:t>[VALOARE]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86264496950123"/>
                      <c:h val="9.290169702497247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E49-43A8-9521-0D43CBAF972F}"/>
                </c:ext>
              </c:extLst>
            </c:dLbl>
            <c:dLbl>
              <c:idx val="2"/>
              <c:layout>
                <c:manualLayout>
                  <c:x val="2.8517258258746587E-2"/>
                  <c:y val="-0.15075197663685291"/>
                </c:manualLayout>
              </c:layout>
              <c:tx>
                <c:rich>
                  <a:bodyPr/>
                  <a:lstStyle/>
                  <a:p>
                    <a:fld id="{511C09A3-E5D1-4276-A849-4EC3678E3DA0}" type="CATEGORYNAME">
                      <a:rPr lang="en-US"/>
                      <a:pPr/>
                      <a:t>[NUME CATEGORIE]</a:t>
                    </a:fld>
                    <a:r>
                      <a:rPr lang="en-US" baseline="0"/>
                      <a:t>
</a:t>
                    </a:r>
                    <a:fld id="{6FCAE872-CF44-4D81-82FF-A5896CFC6485}" type="VALUE">
                      <a:rPr lang="en-US" baseline="0"/>
                      <a:pPr/>
                      <a:t>[VALOARE]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E49-43A8-9521-0D43CBAF972F}"/>
                </c:ext>
              </c:extLst>
            </c:dLbl>
            <c:dLbl>
              <c:idx val="3"/>
              <c:layout>
                <c:manualLayout>
                  <c:x val="-0.3110478899952584"/>
                  <c:y val="0.28405797101449271"/>
                </c:manualLayout>
              </c:layout>
              <c:tx>
                <c:rich>
                  <a:bodyPr/>
                  <a:lstStyle/>
                  <a:p>
                    <a:fld id="{6025F914-A67F-43EF-A026-85B09BAB7CF7}" type="CATEGORYNAME">
                      <a:rPr lang="it-IT"/>
                      <a:pPr/>
                      <a:t>[NUME CATEGORIE]</a:t>
                    </a:fld>
                    <a:r>
                      <a:rPr lang="it-IT" baseline="0"/>
                      <a:t>
</a:t>
                    </a:r>
                    <a:fld id="{A2465255-AB1D-42F2-8D1F-CEFAAE9D532C}" type="VALUE">
                      <a:rPr lang="it-IT" baseline="0"/>
                      <a:pPr/>
                      <a:t>[VALOARE]</a:t>
                    </a:fld>
                    <a:endParaRPr lang="it-IT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E49-43A8-9521-0D43CBAF972F}"/>
                </c:ext>
              </c:extLst>
            </c:dLbl>
            <c:dLbl>
              <c:idx val="4"/>
              <c:layout>
                <c:manualLayout>
                  <c:x val="-0.30630630630630629"/>
                  <c:y val="0.17584541062801928"/>
                </c:manualLayout>
              </c:layout>
              <c:tx>
                <c:rich>
                  <a:bodyPr/>
                  <a:lstStyle/>
                  <a:p>
                    <a:fld id="{F87F0317-7CF0-4639-84E8-08AF3F177EB1}" type="CATEGORYNAME">
                      <a:rPr lang="en-US"/>
                      <a:pPr/>
                      <a:t>[NUME CATEGORIE]</a:t>
                    </a:fld>
                    <a:r>
                      <a:rPr lang="en-US" baseline="0"/>
                      <a:t>
</a:t>
                    </a:r>
                    <a:fld id="{F3371094-1801-46A7-B8EE-DE79E17A4C44}" type="VALUE">
                      <a:rPr lang="en-US" baseline="0"/>
                      <a:pPr/>
                      <a:t>[VALOARE]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E49-43A8-9521-0D43CBAF972F}"/>
                </c:ext>
              </c:extLst>
            </c:dLbl>
            <c:dLbl>
              <c:idx val="5"/>
              <c:layout>
                <c:manualLayout>
                  <c:x val="-0.29966808914177334"/>
                  <c:y val="8.8888888888888892E-2"/>
                </c:manualLayout>
              </c:layout>
              <c:tx>
                <c:rich>
                  <a:bodyPr/>
                  <a:lstStyle/>
                  <a:p>
                    <a:fld id="{2776CA76-C005-46A0-963D-25F6D71BECD9}" type="CATEGORYNAME">
                      <a:rPr lang="en-US"/>
                      <a:pPr/>
                      <a:t>[NUME CATEGORIE]</a:t>
                    </a:fld>
                    <a:r>
                      <a:rPr lang="en-US" baseline="0"/>
                      <a:t>
</a:t>
                    </a:r>
                    <a:fld id="{63339412-A81B-4174-9761-EA53F2C09239}" type="VALUE">
                      <a:rPr lang="en-US" baseline="0"/>
                      <a:pPr/>
                      <a:t>[VALOARE]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E49-43A8-9521-0D43CBAF972F}"/>
                </c:ext>
              </c:extLst>
            </c:dLbl>
            <c:dLbl>
              <c:idx val="6"/>
              <c:layout>
                <c:manualLayout>
                  <c:x val="-0.29492650545282123"/>
                  <c:y val="1.9323671497584541E-3"/>
                </c:manualLayout>
              </c:layout>
              <c:tx>
                <c:rich>
                  <a:bodyPr/>
                  <a:lstStyle/>
                  <a:p>
                    <a:fld id="{6F26CAC1-D41E-4F88-939F-E67E40E78FBD}" type="CATEGORYNAME">
                      <a:rPr lang="it-IT"/>
                      <a:pPr/>
                      <a:t>[NUME CATEGORIE]</a:t>
                    </a:fld>
                    <a:r>
                      <a:rPr lang="it-IT" baseline="0"/>
                      <a:t>
</a:t>
                    </a:r>
                    <a:fld id="{875E783F-EE8F-4BB5-8046-98C18D3FBE37}" type="VALUE">
                      <a:rPr lang="it-IT" baseline="0"/>
                      <a:pPr/>
                      <a:t>[VALOARE]</a:t>
                    </a:fld>
                    <a:endParaRPr lang="it-IT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DE49-43A8-9521-0D43CBAF972F}"/>
                </c:ext>
              </c:extLst>
            </c:dLbl>
            <c:dLbl>
              <c:idx val="7"/>
              <c:layout>
                <c:manualLayout>
                  <c:x val="-0.22623513128750505"/>
                  <c:y val="-7.7616797900262463E-2"/>
                </c:manualLayout>
              </c:layout>
              <c:tx>
                <c:rich>
                  <a:bodyPr/>
                  <a:lstStyle/>
                  <a:p>
                    <a:fld id="{FA73043E-3AC5-4948-950F-7FC58BFB8F5B}" type="CATEGORYNAME">
                      <a:rPr lang="en-US"/>
                      <a:pPr/>
                      <a:t>[NUME CATEGORIE]</a:t>
                    </a:fld>
                    <a:r>
                      <a:rPr lang="en-US" baseline="0"/>
                      <a:t>
</a:t>
                    </a:r>
                    <a:fld id="{B4A35769-5450-4D3E-BF99-217A748906B5}" type="VALUE">
                      <a:rPr lang="en-US" baseline="0"/>
                      <a:pPr/>
                      <a:t>[VALOARE]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37463484606674"/>
                      <c:h val="7.106598828297731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DE49-43A8-9521-0D43CBAF972F}"/>
                </c:ext>
              </c:extLst>
            </c:dLbl>
            <c:dLbl>
              <c:idx val="8"/>
              <c:layout>
                <c:manualLayout>
                  <c:x val="0.12262218822814354"/>
                  <c:y val="-0.1261619807258352"/>
                </c:manualLayout>
              </c:layout>
              <c:tx>
                <c:rich>
                  <a:bodyPr/>
                  <a:lstStyle/>
                  <a:p>
                    <a:fld id="{71D6CE8D-2CE0-4CBE-A03A-8F79858FD866}" type="CATEGORYNAME">
                      <a:rPr lang="it-IT"/>
                      <a:pPr/>
                      <a:t>[NUME CATEGORIE]</a:t>
                    </a:fld>
                    <a:r>
                      <a:rPr lang="it-IT" baseline="0"/>
                      <a:t>
</a:t>
                    </a:r>
                    <a:fld id="{60AB27EA-29E3-48F3-9D04-B51DB3250765}" type="VALUE">
                      <a:rPr lang="it-IT" baseline="0"/>
                      <a:pPr/>
                      <a:t>[VALOARE]</a:t>
                    </a:fld>
                    <a:endParaRPr lang="it-IT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DE49-43A8-9521-0D43CBAF972F}"/>
                </c:ext>
              </c:extLst>
            </c:dLbl>
            <c:dLbl>
              <c:idx val="9"/>
              <c:layout>
                <c:manualLayout>
                  <c:x val="0.3288204762673837"/>
                  <c:y val="-0.10230069602092548"/>
                </c:manualLayout>
              </c:layout>
              <c:tx>
                <c:rich>
                  <a:bodyPr/>
                  <a:lstStyle/>
                  <a:p>
                    <a:fld id="{1E1B9BDE-3299-4D14-9639-8AA2A0384DF7}" type="CATEGORYNAME">
                      <a:rPr lang="it-IT"/>
                      <a:pPr/>
                      <a:t>[NUME CATEGORIE]</a:t>
                    </a:fld>
                    <a:r>
                      <a:rPr lang="it-IT" baseline="0"/>
                      <a:t>
</a:t>
                    </a:r>
                    <a:fld id="{D9F621B2-5794-4F50-B375-0DDACCFD447C}" type="VALUE">
                      <a:rPr lang="it-IT" baseline="0"/>
                      <a:pPr/>
                      <a:t>[VALOARE]</a:t>
                    </a:fld>
                    <a:endParaRPr lang="it-IT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93744462128491"/>
                      <c:h val="7.720643085524549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DE49-43A8-9521-0D43CBAF972F}"/>
                </c:ext>
              </c:extLst>
            </c:dLbl>
            <c:dLbl>
              <c:idx val="10"/>
              <c:layout>
                <c:manualLayout>
                  <c:x val="0.32103807463005352"/>
                  <c:y val="1.1508335096800068E-2"/>
                </c:manualLayout>
              </c:layout>
              <c:tx>
                <c:rich>
                  <a:bodyPr/>
                  <a:lstStyle/>
                  <a:p>
                    <a:fld id="{F6A259A9-CE60-418B-A0B8-0DE566F4FF2E}" type="CATEGORYNAME">
                      <a:rPr lang="en-US"/>
                      <a:pPr/>
                      <a:t>[NUME CATEGORIE]</a:t>
                    </a:fld>
                    <a:r>
                      <a:rPr lang="en-US" baseline="0"/>
                      <a:t>
</a:t>
                    </a:r>
                    <a:fld id="{BE950933-1D18-4D95-94F9-E3734E9B8EB9}" type="VALUE">
                      <a:rPr lang="en-US" baseline="0"/>
                      <a:pPr/>
                      <a:t>[VALOARE]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87441225626274"/>
                      <c:h val="0.1144902712892562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DE49-43A8-9521-0D43CBAF972F}"/>
                </c:ext>
              </c:extLst>
            </c:dLbl>
            <c:dLbl>
              <c:idx val="11"/>
              <c:layout>
                <c:manualLayout>
                  <c:x val="0.33010871302647599"/>
                  <c:y val="0.10253728056013352"/>
                </c:manualLayout>
              </c:layout>
              <c:tx>
                <c:rich>
                  <a:bodyPr/>
                  <a:lstStyle/>
                  <a:p>
                    <a:fld id="{935FDB08-5397-4E83-9427-596335BB0658}" type="CATEGORYNAME">
                      <a:rPr lang="en-US"/>
                      <a:pPr/>
                      <a:t>[NUME CATEGORIE]</a:t>
                    </a:fld>
                    <a:r>
                      <a:rPr lang="en-US" baseline="0"/>
                      <a:t>
</a:t>
                    </a:r>
                    <a:fld id="{3B141C5D-8A79-46F0-AC49-0B19EEEDB70E}" type="VALUE">
                      <a:rPr lang="en-US" baseline="0"/>
                      <a:pPr/>
                      <a:t>[VALOARE]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DE49-43A8-9521-0D43CBAF972F}"/>
                </c:ext>
              </c:extLst>
            </c:dLbl>
            <c:dLbl>
              <c:idx val="12"/>
              <c:layout>
                <c:manualLayout>
                  <c:x val="0.33097691022081949"/>
                  <c:y val="0.19723752486642213"/>
                </c:manualLayout>
              </c:layout>
              <c:tx>
                <c:rich>
                  <a:bodyPr/>
                  <a:lstStyle/>
                  <a:p>
                    <a:fld id="{40A67ED6-784A-41A3-9BA9-5A121117DAFC}" type="CATEGORYNAME">
                      <a:rPr lang="en-US"/>
                      <a:pPr/>
                      <a:t>[NUME CATEGORIE]</a:t>
                    </a:fld>
                    <a:r>
                      <a:rPr lang="en-US" baseline="0"/>
                      <a:t>
</a:t>
                    </a:r>
                    <a:fld id="{F721D294-99D2-475B-88FD-1B93EFDE5B5A}" type="VALUE">
                      <a:rPr lang="en-US" baseline="0"/>
                      <a:pPr/>
                      <a:t>[VALOARE]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9-DE49-43A8-9521-0D43CBAF972F}"/>
                </c:ext>
              </c:extLst>
            </c:dLbl>
            <c:dLbl>
              <c:idx val="13"/>
              <c:layout>
                <c:manualLayout>
                  <c:x val="0.33934556658454712"/>
                  <c:y val="0.3224764405725068"/>
                </c:manualLayout>
              </c:layout>
              <c:tx>
                <c:rich>
                  <a:bodyPr/>
                  <a:lstStyle/>
                  <a:p>
                    <a:fld id="{286968F8-7F7B-4C39-872C-7650231D6BEC}" type="CATEGORYNAME">
                      <a:rPr lang="en-US"/>
                      <a:pPr/>
                      <a:t>[NUME CATEGORIE]</a:t>
                    </a:fld>
                    <a:r>
                      <a:rPr lang="en-US" baseline="0"/>
                      <a:t>
</a:t>
                    </a:r>
                    <a:fld id="{278903EC-BE5D-4F54-AE41-F82041BF378C}" type="VALUE">
                      <a:rPr lang="en-US" baseline="0"/>
                      <a:pPr/>
                      <a:t>[VALOARE]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DE49-43A8-9521-0D43CBAF972F}"/>
                </c:ext>
              </c:extLst>
            </c:dLbl>
            <c:dLbl>
              <c:idx val="14"/>
              <c:layout>
                <c:manualLayout>
                  <c:x val="0.32251600444237721"/>
                  <c:y val="0.48356800926979837"/>
                </c:manualLayout>
              </c:layout>
              <c:tx>
                <c:rich>
                  <a:bodyPr/>
                  <a:lstStyle/>
                  <a:p>
                    <a:fld id="{16B3B6ED-1612-4CD1-AAB0-F665EB04FD9B}" type="CATEGORYNAME">
                      <a:rPr lang="en-US"/>
                      <a:pPr/>
                      <a:t>[NUME CATEGORIE]</a:t>
                    </a:fld>
                    <a:r>
                      <a:rPr lang="en-US" baseline="0"/>
                      <a:t>
</a:t>
                    </a:r>
                    <a:fld id="{0A9A5C91-90BC-4298-BBD7-30ECCFD5E3CB}" type="VALUE">
                      <a:rPr lang="en-US" baseline="0"/>
                      <a:pPr/>
                      <a:t>[VALOARE]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D-DE49-43A8-9521-0D43CBAF972F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Foaie4!$B$4:$B$18</c:f>
              <c:strCache>
                <c:ptCount val="15"/>
                <c:pt idx="0">
                  <c:v>Copii, elevi, studenți, rezidenți</c:v>
                </c:pt>
                <c:pt idx="1">
                  <c:v>Pensionari</c:v>
                </c:pt>
                <c:pt idx="2">
                  <c:v>Persoane cu dizabilități</c:v>
                </c:pt>
                <c:pt idx="3">
                  <c:v>Părinți cu 4 și mai mulți copii</c:v>
                </c:pt>
                <c:pt idx="4">
                  <c:v>Veteranii de război</c:v>
                </c:pt>
                <c:pt idx="5">
                  <c:v>Mamele care își îngrijesc copiii până la vârsta de 2 ani</c:v>
                </c:pt>
                <c:pt idx="6">
                  <c:v>Persoane din familii defavorizate</c:v>
                </c:pt>
                <c:pt idx="7">
                  <c:v>Gravidele, parturientele și lăuzele</c:v>
                </c:pt>
                <c:pt idx="8">
                  <c:v>Persoane care îngrijesc la domiciliu alte persoane</c:v>
                </c:pt>
                <c:pt idx="9">
                  <c:v>Șomeri înregistrați la agențiile teritoriale</c:v>
                </c:pt>
                <c:pt idx="10">
                  <c:v>Audienții cursurilor de formare inițială a candidaților la funcțiile de judecător și de procuror</c:v>
                </c:pt>
                <c:pt idx="11">
                  <c:v>Donator de organe în viață</c:v>
                </c:pt>
                <c:pt idx="12">
                  <c:v>Participanți la lichidarea consecințelor avariei de la C.A.E.Cernobâl</c:v>
                </c:pt>
                <c:pt idx="13">
                  <c:v>Beneficiari de protecție internațională incluși într-un program de integrare</c:v>
                </c:pt>
                <c:pt idx="14">
                  <c:v>Persoane care se află în concediu de maternitate sau în concediu parțial plătit 
pentru îngrijirea copilului până la vârsta de 3 ani</c:v>
                </c:pt>
              </c:strCache>
            </c:strRef>
          </c:cat>
          <c:val>
            <c:numRef>
              <c:f>Foaie4!$C$4:$C$18</c:f>
              <c:numCache>
                <c:formatCode>General</c:formatCode>
                <c:ptCount val="15"/>
                <c:pt idx="0">
                  <c:v>897289</c:v>
                </c:pt>
                <c:pt idx="1">
                  <c:v>503772</c:v>
                </c:pt>
                <c:pt idx="2">
                  <c:v>132593</c:v>
                </c:pt>
                <c:pt idx="3">
                  <c:v>8561</c:v>
                </c:pt>
                <c:pt idx="4">
                  <c:v>7693</c:v>
                </c:pt>
                <c:pt idx="5">
                  <c:v>6852</c:v>
                </c:pt>
                <c:pt idx="6">
                  <c:v>5279</c:v>
                </c:pt>
                <c:pt idx="7">
                  <c:v>4988</c:v>
                </c:pt>
                <c:pt idx="8">
                  <c:v>3423</c:v>
                </c:pt>
                <c:pt idx="9">
                  <c:v>1340</c:v>
                </c:pt>
                <c:pt idx="10">
                  <c:v>53</c:v>
                </c:pt>
                <c:pt idx="11">
                  <c:v>45</c:v>
                </c:pt>
                <c:pt idx="12">
                  <c:v>41</c:v>
                </c:pt>
                <c:pt idx="13">
                  <c:v>3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DE49-43A8-9521-0D43CBAF97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Foaie5!$B$3:$B$8</c:f>
              <c:strCache>
                <c:ptCount val="6"/>
                <c:pt idx="0">
                  <c:v>Biblioteci </c:v>
                </c:pt>
                <c:pt idx="1">
                  <c:v>Muzee</c:v>
                </c:pt>
                <c:pt idx="2">
                  <c:v>Case de cultură</c:v>
                </c:pt>
                <c:pt idx="3">
                  <c:v>Centre de tineret</c:v>
                </c:pt>
                <c:pt idx="4">
                  <c:v>Școli sportive</c:v>
                </c:pt>
                <c:pt idx="5">
                  <c:v>Teatre</c:v>
                </c:pt>
              </c:strCache>
            </c:strRef>
          </c:cat>
          <c:val>
            <c:numRef>
              <c:f>Foaie5!$C$3:$C$8</c:f>
              <c:numCache>
                <c:formatCode>General</c:formatCode>
                <c:ptCount val="6"/>
                <c:pt idx="0">
                  <c:v>1154</c:v>
                </c:pt>
                <c:pt idx="1">
                  <c:v>108</c:v>
                </c:pt>
                <c:pt idx="2">
                  <c:v>1135</c:v>
                </c:pt>
                <c:pt idx="3">
                  <c:v>45</c:v>
                </c:pt>
                <c:pt idx="4">
                  <c:v>100</c:v>
                </c:pt>
                <c:pt idx="5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35-461C-9B7B-5FABA8C343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00518944"/>
        <c:axId val="1200503136"/>
      </c:barChart>
      <c:catAx>
        <c:axId val="120051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0503136"/>
        <c:crosses val="autoZero"/>
        <c:auto val="1"/>
        <c:lblAlgn val="ctr"/>
        <c:lblOffset val="100"/>
        <c:noMultiLvlLbl val="0"/>
      </c:catAx>
      <c:valAx>
        <c:axId val="12005031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0051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519808078168349"/>
          <c:y val="7.6620957441483704E-3"/>
          <c:w val="0.46437893920977996"/>
          <c:h val="0.9356725146198829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6998861500245558E-16"/>
                  <c:y val="0"/>
                </c:manualLayout>
              </c:layout>
              <c:tx>
                <c:rich>
                  <a:bodyPr/>
                  <a:lstStyle/>
                  <a:p>
                    <a:fld id="{0E1CE478-C76C-4D7F-B80F-C7506D35E063}" type="VALUE">
                      <a:rPr lang="en-US"/>
                      <a:pPr/>
                      <a:t>[VALOARE]</a:t>
                    </a:fld>
                    <a:r>
                      <a:rPr lang="en-US"/>
                      <a:t> mil.lei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90D-49AC-8DF5-2D45745CF3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05B3AD9-192A-47CA-8CE8-88CC7AD8E711}" type="VALUE">
                      <a:rPr lang="en-US"/>
                      <a:pPr/>
                      <a:t>[VALOARE]</a:t>
                    </a:fld>
                    <a:r>
                      <a:rPr lang="en-US"/>
                      <a:t> </a:t>
                    </a:r>
                    <a:r>
                      <a:rPr lang="en-US" sz="8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mil.lei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90D-49AC-8DF5-2D45745CF3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BF57EBC0-0913-4C63-B6D8-0B2D51CDF0E3}" type="VALUE">
                      <a:rPr lang="en-US"/>
                      <a:pPr/>
                      <a:t>[VALOARE]</a:t>
                    </a:fld>
                    <a:r>
                      <a:rPr lang="en-US"/>
                      <a:t> mil.lei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90D-49AC-8DF5-2D45745CF3B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B064EA81-293E-49E5-9E4F-42075EA65241}" type="VALUE">
                      <a:rPr lang="en-US"/>
                      <a:pPr/>
                      <a:t>[VALOARE]</a:t>
                    </a:fld>
                    <a:r>
                      <a:rPr lang="en-US"/>
                      <a:t> mil.lei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90D-49AC-8DF5-2D45745CF3B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0110708A-440D-43FF-AD3B-95C0E06BDC76}" type="VALUE">
                      <a:rPr lang="en-US"/>
                      <a:pPr/>
                      <a:t>[VALOARE]</a:t>
                    </a:fld>
                    <a:r>
                      <a:rPr lang="en-US"/>
                      <a:t> mil.lei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90D-49AC-8DF5-2D45745CF3B0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43280E87-211F-4A51-807D-7BA7C7B98163}" type="VALUE">
                      <a:rPr lang="en-US"/>
                      <a:pPr/>
                      <a:t>[VALOARE]</a:t>
                    </a:fld>
                    <a:r>
                      <a:rPr lang="en-US"/>
                      <a:t> mil.lei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90D-49AC-8DF5-2D45745CF3B0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FA8A67E8-0610-4E6B-ADBD-0554C9CD2E43}" type="VALUE">
                      <a:rPr lang="en-US"/>
                      <a:pPr/>
                      <a:t>[VALOARE]</a:t>
                    </a:fld>
                    <a:r>
                      <a:rPr lang="en-US"/>
                      <a:t> mil.lei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90D-49AC-8DF5-2D45745CF3B0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F9AC91FC-13B6-4C3E-800C-065D8952D634}" type="VALUE">
                      <a:rPr lang="en-US"/>
                      <a:pPr/>
                      <a:t>[VALOARE]</a:t>
                    </a:fld>
                    <a:r>
                      <a:rPr lang="en-US"/>
                      <a:t> mil. 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90D-49AC-8DF5-2D45745CF3B0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7D495CD6-0198-40E5-A8B5-4CAC32F3E878}" type="VALUE">
                      <a:rPr lang="en-US"/>
                      <a:pPr/>
                      <a:t>[VALOARE]</a:t>
                    </a:fld>
                    <a:r>
                      <a:rPr lang="en-US"/>
                      <a:t> mil.</a:t>
                    </a:r>
                    <a:r>
                      <a:rPr lang="en-US" baseline="0"/>
                      <a:t> </a:t>
                    </a:r>
                    <a:r>
                      <a:rPr lang="en-US"/>
                      <a:t>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90D-49AC-8DF5-2D45745CF3B0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45B94494-BCEA-41F2-80BA-7A6585C4860A}" type="VALUE">
                      <a:rPr lang="en-US"/>
                      <a:pPr/>
                      <a:t>[VALOARE]</a:t>
                    </a:fld>
                    <a:r>
                      <a:rPr lang="en-US"/>
                      <a:t> mil.lei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90D-49AC-8DF5-2D45745CF3B0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0,6 </a:t>
                    </a:r>
                    <a:r>
                      <a:rPr lang="en-US" dirty="0" err="1"/>
                      <a:t>mil.lei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D90D-49AC-8DF5-2D45745CF3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Foaie1!$A$2:$A$12</c:f>
              <c:strCache>
                <c:ptCount val="11"/>
                <c:pt idx="0">
                  <c:v>Proiectele de susținere a Programului în sectorul drumurilor</c:v>
                </c:pt>
                <c:pt idx="1">
                  <c:v>Programul„Modernizarea mașinilor și echipamentelor agricole”</c:v>
                </c:pt>
                <c:pt idx="2">
                  <c:v>Proiectul„Agricultura competitivă”</c:v>
                </c:pt>
                <c:pt idx="3">
                  <c:v>Proiectul„Susținerea învățământului superior”</c:v>
                </c:pt>
                <c:pt idx="4">
                  <c:v>Proiectul„Investiții înguvernanță,creștere și reziliență în agricultură”</c:v>
                </c:pt>
                <c:pt idx="5">
                  <c:v>Proiectele „Moldova Drumuri III”, „Moldova Drumuri IV”, „Moldova Drumuri V”</c:v>
                </c:pt>
                <c:pt idx="6">
                  <c:v>Proiectul „Programul de profilaxie și control al infecției HIV/SIDA, al infecțiilor cu 
transmitere sexuală și a tuberculozei”</c:v>
                </c:pt>
                <c:pt idx="7">
                  <c:v>Proiectul„Îmbunătățirea infrastructurii de apă în Moldova centrală”</c:v>
                </c:pt>
                <c:pt idx="8">
                  <c:v>Proiectul„Deșeuri solide în Republica Moldova”</c:v>
                </c:pt>
                <c:pt idx="9">
                  <c:v>Proiectul„Competitivitatea întreprinderilor micro,mici și mijlocii”</c:v>
                </c:pt>
                <c:pt idx="10">
                  <c:v>Proiectul „Conectivitate rurală a Moldovei”</c:v>
                </c:pt>
              </c:strCache>
            </c:strRef>
          </c:cat>
          <c:val>
            <c:numRef>
              <c:f>Foaie1!$B$2:$B$12</c:f>
              <c:numCache>
                <c:formatCode>0.0</c:formatCode>
                <c:ptCount val="11"/>
                <c:pt idx="0">
                  <c:v>825</c:v>
                </c:pt>
                <c:pt idx="1">
                  <c:v>236.1</c:v>
                </c:pt>
                <c:pt idx="2">
                  <c:v>214.4</c:v>
                </c:pt>
                <c:pt idx="3">
                  <c:v>203.5</c:v>
                </c:pt>
                <c:pt idx="4">
                  <c:v>200.6</c:v>
                </c:pt>
                <c:pt idx="5">
                  <c:v>129.30000000000001</c:v>
                </c:pt>
                <c:pt idx="6">
                  <c:v>102.8</c:v>
                </c:pt>
                <c:pt idx="7">
                  <c:v>75.7</c:v>
                </c:pt>
                <c:pt idx="8">
                  <c:v>38.4</c:v>
                </c:pt>
                <c:pt idx="9">
                  <c:v>38.1</c:v>
                </c:pt>
                <c:pt idx="10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90D-49AC-8DF5-2D45745CF3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75027567"/>
        <c:axId val="875019663"/>
      </c:barChart>
      <c:catAx>
        <c:axId val="87502756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5019663"/>
        <c:crosses val="autoZero"/>
        <c:auto val="1"/>
        <c:lblAlgn val="ctr"/>
        <c:lblOffset val="100"/>
        <c:noMultiLvlLbl val="0"/>
      </c:catAx>
      <c:valAx>
        <c:axId val="875019663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extTo"/>
        <c:crossAx val="875027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E7DA48-9F01-41B7-9C29-14DCEBD9DB01}" type="doc">
      <dgm:prSet loTypeId="urn:microsoft.com/office/officeart/2005/8/layout/lProcess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C4C6E7E0-ACA8-48BC-9F62-9A0FD644532E}">
      <dgm:prSet phldrT="[Text]"/>
      <dgm:spPr/>
      <dgm:t>
        <a:bodyPr/>
        <a:lstStyle/>
        <a:p>
          <a:r>
            <a:rPr lang="ro-RO" dirty="0" smtClean="0"/>
            <a:t>Ministerul Culturii</a:t>
          </a:r>
          <a:endParaRPr lang="ro-RO" dirty="0"/>
        </a:p>
      </dgm:t>
    </dgm:pt>
    <dgm:pt modelId="{EF6B0928-54CC-4A77-8934-78B379AB9125}" type="parTrans" cxnId="{6AD86749-80D8-476A-AD92-C64FE5CECDDE}">
      <dgm:prSet/>
      <dgm:spPr/>
      <dgm:t>
        <a:bodyPr/>
        <a:lstStyle/>
        <a:p>
          <a:endParaRPr lang="ro-RO"/>
        </a:p>
      </dgm:t>
    </dgm:pt>
    <dgm:pt modelId="{8FE12C3A-938D-4C16-AB4E-E59CC50180D5}" type="sibTrans" cxnId="{6AD86749-80D8-476A-AD92-C64FE5CECDDE}">
      <dgm:prSet/>
      <dgm:spPr/>
      <dgm:t>
        <a:bodyPr/>
        <a:lstStyle/>
        <a:p>
          <a:endParaRPr lang="ro-RO"/>
        </a:p>
      </dgm:t>
    </dgm:pt>
    <dgm:pt modelId="{CDD534C0-AD95-4015-9F0D-0CFF4E45FA90}">
      <dgm:prSet phldrT="[Text]" custT="1"/>
      <dgm:spPr/>
      <dgm:t>
        <a:bodyPr/>
        <a:lstStyle/>
        <a:p>
          <a:r>
            <a:rPr lang="ro-RO" sz="1100" dirty="0" smtClean="0"/>
            <a:t>Consolidarea capacităților organizațiilor culturale și industriilor creative în Republica Moldova;</a:t>
          </a:r>
          <a:endParaRPr lang="ro-RO" sz="1100" dirty="0"/>
        </a:p>
      </dgm:t>
    </dgm:pt>
    <dgm:pt modelId="{957E2C16-EB5F-4D8E-A0AF-B20BDE7119FB}" type="parTrans" cxnId="{9B00F3EE-5E78-4056-B4E1-E59A76C1C16A}">
      <dgm:prSet/>
      <dgm:spPr/>
      <dgm:t>
        <a:bodyPr/>
        <a:lstStyle/>
        <a:p>
          <a:endParaRPr lang="ro-RO"/>
        </a:p>
      </dgm:t>
    </dgm:pt>
    <dgm:pt modelId="{55AA08AD-FE14-45E5-8E32-141D875A358F}" type="sibTrans" cxnId="{9B00F3EE-5E78-4056-B4E1-E59A76C1C16A}">
      <dgm:prSet/>
      <dgm:spPr/>
      <dgm:t>
        <a:bodyPr/>
        <a:lstStyle/>
        <a:p>
          <a:endParaRPr lang="ro-RO"/>
        </a:p>
      </dgm:t>
    </dgm:pt>
    <dgm:pt modelId="{003E12DB-3E1E-42DB-B322-E5463DD5612D}">
      <dgm:prSet phldrT="[Text]" custT="1"/>
      <dgm:spPr/>
      <dgm:t>
        <a:bodyPr/>
        <a:lstStyle/>
        <a:p>
          <a:r>
            <a:rPr lang="ro-RO" sz="1100" dirty="0" smtClean="0"/>
            <a:t>Promovarea produselor culturale naționale la nivel național și european;</a:t>
          </a:r>
          <a:endParaRPr lang="ro-RO" sz="1100" dirty="0"/>
        </a:p>
      </dgm:t>
    </dgm:pt>
    <dgm:pt modelId="{AE9F6507-CE6F-4CDE-ACDB-6D6B3681FFDF}" type="parTrans" cxnId="{AEB3FB64-E1A5-4A75-87B5-ED212AE60508}">
      <dgm:prSet/>
      <dgm:spPr/>
      <dgm:t>
        <a:bodyPr/>
        <a:lstStyle/>
        <a:p>
          <a:endParaRPr lang="ro-RO"/>
        </a:p>
      </dgm:t>
    </dgm:pt>
    <dgm:pt modelId="{62D1C04A-E591-4DA1-A4A1-38CC2226386E}" type="sibTrans" cxnId="{AEB3FB64-E1A5-4A75-87B5-ED212AE60508}">
      <dgm:prSet/>
      <dgm:spPr/>
      <dgm:t>
        <a:bodyPr/>
        <a:lstStyle/>
        <a:p>
          <a:endParaRPr lang="ro-RO"/>
        </a:p>
      </dgm:t>
    </dgm:pt>
    <dgm:pt modelId="{97D6F404-050E-40A2-BEA0-86FCCDD18FA0}">
      <dgm:prSet phldrT="[Text]"/>
      <dgm:spPr/>
      <dgm:t>
        <a:bodyPr/>
        <a:lstStyle/>
        <a:p>
          <a:r>
            <a:rPr lang="ro-RO" dirty="0" smtClean="0"/>
            <a:t>Ministerul Educației și Cercetării</a:t>
          </a:r>
          <a:endParaRPr lang="ro-RO" dirty="0"/>
        </a:p>
      </dgm:t>
    </dgm:pt>
    <dgm:pt modelId="{E78CC930-9707-4010-8D07-5D3A526CF6CA}" type="parTrans" cxnId="{A551D0A2-9A83-4DC3-BDED-3346DBB2486F}">
      <dgm:prSet/>
      <dgm:spPr/>
      <dgm:t>
        <a:bodyPr/>
        <a:lstStyle/>
        <a:p>
          <a:endParaRPr lang="ro-RO"/>
        </a:p>
      </dgm:t>
    </dgm:pt>
    <dgm:pt modelId="{2E901653-06C3-4646-BAE6-CFD12ECF7AA8}" type="sibTrans" cxnId="{A551D0A2-9A83-4DC3-BDED-3346DBB2486F}">
      <dgm:prSet/>
      <dgm:spPr/>
      <dgm:t>
        <a:bodyPr/>
        <a:lstStyle/>
        <a:p>
          <a:endParaRPr lang="ro-RO"/>
        </a:p>
      </dgm:t>
    </dgm:pt>
    <dgm:pt modelId="{71214164-D01D-4A76-8AAF-BE033CA59D1F}">
      <dgm:prSet phldrT="[Text]"/>
      <dgm:spPr/>
      <dgm:t>
        <a:bodyPr/>
        <a:lstStyle/>
        <a:p>
          <a:r>
            <a:rPr lang="ro-RO" dirty="0" smtClean="0"/>
            <a:t>Creșterea nivelului de implicare a tinerilor și organizațiilor de tineret în procesele decizionale;</a:t>
          </a:r>
          <a:endParaRPr lang="ro-RO" dirty="0"/>
        </a:p>
      </dgm:t>
    </dgm:pt>
    <dgm:pt modelId="{B815DED0-832E-4E1E-9E8A-04E0C2E797CC}" type="parTrans" cxnId="{9EFE6633-3421-439B-8B2D-BB1FC3C56E24}">
      <dgm:prSet/>
      <dgm:spPr/>
      <dgm:t>
        <a:bodyPr/>
        <a:lstStyle/>
        <a:p>
          <a:endParaRPr lang="ro-RO"/>
        </a:p>
      </dgm:t>
    </dgm:pt>
    <dgm:pt modelId="{F9B4229B-133A-4EA5-8B0B-38F12065B00C}" type="sibTrans" cxnId="{9EFE6633-3421-439B-8B2D-BB1FC3C56E24}">
      <dgm:prSet/>
      <dgm:spPr/>
      <dgm:t>
        <a:bodyPr/>
        <a:lstStyle/>
        <a:p>
          <a:endParaRPr lang="ro-RO"/>
        </a:p>
      </dgm:t>
    </dgm:pt>
    <dgm:pt modelId="{5E10C7CE-D127-4D19-9315-7ED5EBA4970E}">
      <dgm:prSet phldrT="[Text]"/>
      <dgm:spPr/>
      <dgm:t>
        <a:bodyPr/>
        <a:lstStyle/>
        <a:p>
          <a:r>
            <a:rPr lang="ro-RO" dirty="0" smtClean="0"/>
            <a:t>Reabilitarea infrastructurii instituțiilor de sport și de tineret;</a:t>
          </a:r>
        </a:p>
      </dgm:t>
    </dgm:pt>
    <dgm:pt modelId="{C7F5B2BB-8090-473C-97B5-88556D033C1C}" type="parTrans" cxnId="{BA1A7E92-7FB0-4C57-8E65-D553E862EE05}">
      <dgm:prSet/>
      <dgm:spPr/>
      <dgm:t>
        <a:bodyPr/>
        <a:lstStyle/>
        <a:p>
          <a:endParaRPr lang="ro-RO"/>
        </a:p>
      </dgm:t>
    </dgm:pt>
    <dgm:pt modelId="{DB04E3C6-4FD5-4B92-B962-C52C7240DDFA}" type="sibTrans" cxnId="{BA1A7E92-7FB0-4C57-8E65-D553E862EE05}">
      <dgm:prSet/>
      <dgm:spPr/>
      <dgm:t>
        <a:bodyPr/>
        <a:lstStyle/>
        <a:p>
          <a:endParaRPr lang="ro-RO"/>
        </a:p>
      </dgm:t>
    </dgm:pt>
    <dgm:pt modelId="{1BC42798-7D19-437A-B568-E6F58347712D}">
      <dgm:prSet phldrT="[Text]"/>
      <dgm:spPr/>
      <dgm:t>
        <a:bodyPr/>
        <a:lstStyle/>
        <a:p>
          <a:r>
            <a:rPr lang="ro-RO" dirty="0" smtClean="0"/>
            <a:t>Consiliul Audiovizualului</a:t>
          </a:r>
          <a:endParaRPr lang="ro-RO" dirty="0"/>
        </a:p>
      </dgm:t>
    </dgm:pt>
    <dgm:pt modelId="{6C0AB9A6-350E-4664-80B3-CB135CF009D8}" type="parTrans" cxnId="{8E92AFCF-19B8-4714-87FE-CF409FDD227D}">
      <dgm:prSet/>
      <dgm:spPr/>
      <dgm:t>
        <a:bodyPr/>
        <a:lstStyle/>
        <a:p>
          <a:endParaRPr lang="ro-RO"/>
        </a:p>
      </dgm:t>
    </dgm:pt>
    <dgm:pt modelId="{6F640524-E715-41F9-A526-1684629469A6}" type="sibTrans" cxnId="{8E92AFCF-19B8-4714-87FE-CF409FDD227D}">
      <dgm:prSet/>
      <dgm:spPr/>
      <dgm:t>
        <a:bodyPr/>
        <a:lstStyle/>
        <a:p>
          <a:endParaRPr lang="ro-RO"/>
        </a:p>
      </dgm:t>
    </dgm:pt>
    <dgm:pt modelId="{3E6FDAD3-9300-420D-92BC-BE3328DF15BA}">
      <dgm:prSet phldrT="[Text]" custT="1"/>
      <dgm:spPr/>
      <dgm:t>
        <a:bodyPr/>
        <a:lstStyle/>
        <a:p>
          <a:endParaRPr lang="ro-RO" sz="1400" dirty="0" smtClean="0"/>
        </a:p>
        <a:p>
          <a:r>
            <a:rPr lang="ro-RO" sz="1600" dirty="0" smtClean="0"/>
            <a:t>Asigurarea dezvoltării serviciilor media audiovizuale în conformitate cu principiile comunicării audiovizuale</a:t>
          </a:r>
          <a:endParaRPr lang="ro-RO" sz="1600" dirty="0"/>
        </a:p>
      </dgm:t>
    </dgm:pt>
    <dgm:pt modelId="{A265F32B-4F30-468D-BC6B-3CD33058B260}" type="parTrans" cxnId="{B3069740-857F-4CC6-8A63-27F084BD1589}">
      <dgm:prSet/>
      <dgm:spPr/>
      <dgm:t>
        <a:bodyPr/>
        <a:lstStyle/>
        <a:p>
          <a:endParaRPr lang="ro-RO"/>
        </a:p>
      </dgm:t>
    </dgm:pt>
    <dgm:pt modelId="{DDFFD0AE-714F-4979-9155-3F3877AA28F9}" type="sibTrans" cxnId="{B3069740-857F-4CC6-8A63-27F084BD1589}">
      <dgm:prSet/>
      <dgm:spPr/>
      <dgm:t>
        <a:bodyPr/>
        <a:lstStyle/>
        <a:p>
          <a:endParaRPr lang="ro-RO"/>
        </a:p>
      </dgm:t>
    </dgm:pt>
    <dgm:pt modelId="{B337699A-9CEF-486F-AF7F-77EA08988ECE}">
      <dgm:prSet custT="1"/>
      <dgm:spPr/>
      <dgm:t>
        <a:bodyPr/>
        <a:lstStyle/>
        <a:p>
          <a:r>
            <a:rPr lang="ro-RO" sz="1000" dirty="0" smtClean="0"/>
            <a:t>Susținerea </a:t>
          </a:r>
          <a:r>
            <a:rPr lang="ro-RO" sz="1100" dirty="0" smtClean="0"/>
            <a:t>cinematografiei</a:t>
          </a:r>
          <a:r>
            <a:rPr lang="ro-RO" sz="1000" dirty="0" smtClean="0"/>
            <a:t> autohtone pentru integrarea patrimoniului cultural național în sistemul valorilor culturale europene.</a:t>
          </a:r>
          <a:endParaRPr lang="ro-RO" sz="1000" dirty="0"/>
        </a:p>
      </dgm:t>
    </dgm:pt>
    <dgm:pt modelId="{E07B368C-C866-4ADA-A7F7-0110641DCDD2}" type="parTrans" cxnId="{CB3F0F60-246D-4CDF-9D93-B99432FABCD1}">
      <dgm:prSet/>
      <dgm:spPr/>
      <dgm:t>
        <a:bodyPr/>
        <a:lstStyle/>
        <a:p>
          <a:endParaRPr lang="ro-RO"/>
        </a:p>
      </dgm:t>
    </dgm:pt>
    <dgm:pt modelId="{609F81A1-33E2-40C3-A7D1-83EC39883BF6}" type="sibTrans" cxnId="{CB3F0F60-246D-4CDF-9D93-B99432FABCD1}">
      <dgm:prSet/>
      <dgm:spPr/>
      <dgm:t>
        <a:bodyPr/>
        <a:lstStyle/>
        <a:p>
          <a:endParaRPr lang="ro-RO"/>
        </a:p>
      </dgm:t>
    </dgm:pt>
    <dgm:pt modelId="{ED3639F9-A47F-477A-A017-73DC41229660}">
      <dgm:prSet/>
      <dgm:spPr/>
      <dgm:t>
        <a:bodyPr/>
        <a:lstStyle/>
        <a:p>
          <a:r>
            <a:rPr lang="ro-RO" dirty="0" smtClean="0"/>
            <a:t>Susținerea sportului de performanță și de masă</a:t>
          </a:r>
          <a:endParaRPr lang="ro-RO" dirty="0"/>
        </a:p>
      </dgm:t>
    </dgm:pt>
    <dgm:pt modelId="{7F93275F-A468-4413-A546-F194736282E1}" type="parTrans" cxnId="{B6788A9E-1FD6-4EBB-BB12-577BFD27B0B2}">
      <dgm:prSet/>
      <dgm:spPr/>
      <dgm:t>
        <a:bodyPr/>
        <a:lstStyle/>
        <a:p>
          <a:endParaRPr lang="ro-RO"/>
        </a:p>
      </dgm:t>
    </dgm:pt>
    <dgm:pt modelId="{686DB9C5-C8CA-41D6-B7E0-E35B1ACF669F}" type="sibTrans" cxnId="{B6788A9E-1FD6-4EBB-BB12-577BFD27B0B2}">
      <dgm:prSet/>
      <dgm:spPr/>
      <dgm:t>
        <a:bodyPr/>
        <a:lstStyle/>
        <a:p>
          <a:endParaRPr lang="ro-RO"/>
        </a:p>
      </dgm:t>
    </dgm:pt>
    <dgm:pt modelId="{04741414-F4BF-4668-A816-4DBE6D4393A8}">
      <dgm:prSet/>
      <dgm:spPr/>
      <dgm:t>
        <a:bodyPr/>
        <a:lstStyle/>
        <a:p>
          <a:r>
            <a:rPr lang="ro-RO" dirty="0" smtClean="0"/>
            <a:t>IPNA</a:t>
          </a:r>
          <a:r>
            <a:rPr lang="ro-RO" baseline="0" dirty="0" smtClean="0"/>
            <a:t> Compania </a:t>
          </a:r>
          <a:r>
            <a:rPr lang="ro-RO" baseline="0" dirty="0" err="1" smtClean="0"/>
            <a:t>Teleradio</a:t>
          </a:r>
          <a:r>
            <a:rPr lang="ro-RO" baseline="0" dirty="0" smtClean="0"/>
            <a:t>-Moldova</a:t>
          </a:r>
          <a:endParaRPr lang="ro-RO" dirty="0"/>
        </a:p>
      </dgm:t>
    </dgm:pt>
    <dgm:pt modelId="{FE63A7E3-2B84-4B26-8078-D7C6E6C9B61F}" type="parTrans" cxnId="{11A69507-589F-4D7C-99AF-7CDE5FD17918}">
      <dgm:prSet/>
      <dgm:spPr/>
      <dgm:t>
        <a:bodyPr/>
        <a:lstStyle/>
        <a:p>
          <a:endParaRPr lang="ro-RO"/>
        </a:p>
      </dgm:t>
    </dgm:pt>
    <dgm:pt modelId="{DE869316-E12D-4FA3-8B40-0A66327E3801}" type="sibTrans" cxnId="{11A69507-589F-4D7C-99AF-7CDE5FD17918}">
      <dgm:prSet/>
      <dgm:spPr/>
      <dgm:t>
        <a:bodyPr/>
        <a:lstStyle/>
        <a:p>
          <a:endParaRPr lang="ro-RO"/>
        </a:p>
      </dgm:t>
    </dgm:pt>
    <dgm:pt modelId="{87869B8F-9856-4080-A859-540F2B4B1000}">
      <dgm:prSet/>
      <dgm:spPr/>
      <dgm:t>
        <a:bodyPr/>
        <a:lstStyle/>
        <a:p>
          <a:r>
            <a:rPr lang="ro-RO" dirty="0" smtClean="0"/>
            <a:t>Agenția Națională Antidoping</a:t>
          </a:r>
          <a:endParaRPr lang="ro-RO" dirty="0"/>
        </a:p>
      </dgm:t>
    </dgm:pt>
    <dgm:pt modelId="{AE153C19-3102-4E78-9AE3-9BB1E5F6641A}" type="parTrans" cxnId="{CD1F46A0-CD12-4F9B-A585-418104FD4477}">
      <dgm:prSet/>
      <dgm:spPr/>
      <dgm:t>
        <a:bodyPr/>
        <a:lstStyle/>
        <a:p>
          <a:endParaRPr lang="ro-RO"/>
        </a:p>
      </dgm:t>
    </dgm:pt>
    <dgm:pt modelId="{BD5B7181-A1E9-480D-9836-23CF00F5CFA2}" type="sibTrans" cxnId="{CD1F46A0-CD12-4F9B-A585-418104FD4477}">
      <dgm:prSet/>
      <dgm:spPr/>
      <dgm:t>
        <a:bodyPr/>
        <a:lstStyle/>
        <a:p>
          <a:endParaRPr lang="ro-RO"/>
        </a:p>
      </dgm:t>
    </dgm:pt>
    <dgm:pt modelId="{182ACA0B-34A3-4748-B91A-8FBD1C557672}" type="pres">
      <dgm:prSet presAssocID="{DCE7DA48-9F01-41B7-9C29-14DCEBD9DB0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5D401F7E-57BB-4300-B610-C2D04E096A4B}" type="pres">
      <dgm:prSet presAssocID="{C4C6E7E0-ACA8-48BC-9F62-9A0FD644532E}" presName="compNode" presStyleCnt="0"/>
      <dgm:spPr/>
    </dgm:pt>
    <dgm:pt modelId="{5C01BA1D-FD1B-419E-B6FE-266502CBC2D5}" type="pres">
      <dgm:prSet presAssocID="{C4C6E7E0-ACA8-48BC-9F62-9A0FD644532E}" presName="aNode" presStyleLbl="bgShp" presStyleIdx="0" presStyleCnt="5"/>
      <dgm:spPr/>
      <dgm:t>
        <a:bodyPr/>
        <a:lstStyle/>
        <a:p>
          <a:endParaRPr lang="ro-RO"/>
        </a:p>
      </dgm:t>
    </dgm:pt>
    <dgm:pt modelId="{D2D40B02-0763-4903-8B15-22F43385FC42}" type="pres">
      <dgm:prSet presAssocID="{C4C6E7E0-ACA8-48BC-9F62-9A0FD644532E}" presName="textNode" presStyleLbl="bgShp" presStyleIdx="0" presStyleCnt="5"/>
      <dgm:spPr/>
      <dgm:t>
        <a:bodyPr/>
        <a:lstStyle/>
        <a:p>
          <a:endParaRPr lang="ro-RO"/>
        </a:p>
      </dgm:t>
    </dgm:pt>
    <dgm:pt modelId="{3ABA6CF6-B42C-424B-AC4D-E930B0BDD61B}" type="pres">
      <dgm:prSet presAssocID="{C4C6E7E0-ACA8-48BC-9F62-9A0FD644532E}" presName="compChildNode" presStyleCnt="0"/>
      <dgm:spPr/>
    </dgm:pt>
    <dgm:pt modelId="{3FA19F1F-E6C0-46B4-876E-29420EF203EF}" type="pres">
      <dgm:prSet presAssocID="{C4C6E7E0-ACA8-48BC-9F62-9A0FD644532E}" presName="theInnerList" presStyleCnt="0"/>
      <dgm:spPr/>
    </dgm:pt>
    <dgm:pt modelId="{662D6808-F894-4A8A-B830-3A697FBCF959}" type="pres">
      <dgm:prSet presAssocID="{CDD534C0-AD95-4015-9F0D-0CFF4E45FA90}" presName="childNode" presStyleLbl="node1" presStyleIdx="0" presStyleCnt="7" custLinFactNeighborX="1458" custLinFactNeighborY="-282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46508B8-3872-43F6-8247-676F0CD8A9DD}" type="pres">
      <dgm:prSet presAssocID="{CDD534C0-AD95-4015-9F0D-0CFF4E45FA90}" presName="aSpace2" presStyleCnt="0"/>
      <dgm:spPr/>
    </dgm:pt>
    <dgm:pt modelId="{67E12CE1-A650-4F95-B5DD-86368B2A72A0}" type="pres">
      <dgm:prSet presAssocID="{003E12DB-3E1E-42DB-B322-E5463DD5612D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0F7235F5-A28B-48D7-83D0-14F48E1DACA4}" type="pres">
      <dgm:prSet presAssocID="{003E12DB-3E1E-42DB-B322-E5463DD5612D}" presName="aSpace2" presStyleCnt="0"/>
      <dgm:spPr/>
    </dgm:pt>
    <dgm:pt modelId="{8468311E-FF5F-4F4D-8A31-99E15C3664D0}" type="pres">
      <dgm:prSet presAssocID="{B337699A-9CEF-486F-AF7F-77EA08988ECE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E60A80EB-0702-4325-A6F9-F5B93B1AEC58}" type="pres">
      <dgm:prSet presAssocID="{C4C6E7E0-ACA8-48BC-9F62-9A0FD644532E}" presName="aSpace" presStyleCnt="0"/>
      <dgm:spPr/>
    </dgm:pt>
    <dgm:pt modelId="{2D3F0A4B-B6EB-4781-9BEE-B50505BD2BEE}" type="pres">
      <dgm:prSet presAssocID="{97D6F404-050E-40A2-BEA0-86FCCDD18FA0}" presName="compNode" presStyleCnt="0"/>
      <dgm:spPr/>
    </dgm:pt>
    <dgm:pt modelId="{EE96D9FB-F6C5-4896-9CF5-2A12A5C6FBAA}" type="pres">
      <dgm:prSet presAssocID="{97D6F404-050E-40A2-BEA0-86FCCDD18FA0}" presName="aNode" presStyleLbl="bgShp" presStyleIdx="1" presStyleCnt="5"/>
      <dgm:spPr/>
      <dgm:t>
        <a:bodyPr/>
        <a:lstStyle/>
        <a:p>
          <a:endParaRPr lang="ro-RO"/>
        </a:p>
      </dgm:t>
    </dgm:pt>
    <dgm:pt modelId="{ECE84413-1D8F-4CA2-B4CB-0E9C37272A0C}" type="pres">
      <dgm:prSet presAssocID="{97D6F404-050E-40A2-BEA0-86FCCDD18FA0}" presName="textNode" presStyleLbl="bgShp" presStyleIdx="1" presStyleCnt="5"/>
      <dgm:spPr/>
      <dgm:t>
        <a:bodyPr/>
        <a:lstStyle/>
        <a:p>
          <a:endParaRPr lang="ro-RO"/>
        </a:p>
      </dgm:t>
    </dgm:pt>
    <dgm:pt modelId="{DBD103B8-25E9-4D52-85E8-4B8ACCB47D81}" type="pres">
      <dgm:prSet presAssocID="{97D6F404-050E-40A2-BEA0-86FCCDD18FA0}" presName="compChildNode" presStyleCnt="0"/>
      <dgm:spPr/>
    </dgm:pt>
    <dgm:pt modelId="{AD1E906F-CDCF-4F4D-A556-C8FB7C837459}" type="pres">
      <dgm:prSet presAssocID="{97D6F404-050E-40A2-BEA0-86FCCDD18FA0}" presName="theInnerList" presStyleCnt="0"/>
      <dgm:spPr/>
    </dgm:pt>
    <dgm:pt modelId="{BBA2001B-0280-42D9-AE24-5AE9DEC35C5F}" type="pres">
      <dgm:prSet presAssocID="{71214164-D01D-4A76-8AAF-BE033CA59D1F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DC3A265D-F49B-40F0-9730-D694A0B6F6B9}" type="pres">
      <dgm:prSet presAssocID="{71214164-D01D-4A76-8AAF-BE033CA59D1F}" presName="aSpace2" presStyleCnt="0"/>
      <dgm:spPr/>
    </dgm:pt>
    <dgm:pt modelId="{F809A3F6-3391-4682-82CC-D1B53662DC39}" type="pres">
      <dgm:prSet presAssocID="{5E10C7CE-D127-4D19-9315-7ED5EBA4970E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989CDFA0-D1DA-4D23-BB58-92E8FEE10991}" type="pres">
      <dgm:prSet presAssocID="{5E10C7CE-D127-4D19-9315-7ED5EBA4970E}" presName="aSpace2" presStyleCnt="0"/>
      <dgm:spPr/>
    </dgm:pt>
    <dgm:pt modelId="{F7578FA3-E2B0-4BA2-BB10-F12C58B4C027}" type="pres">
      <dgm:prSet presAssocID="{ED3639F9-A47F-477A-A017-73DC41229660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EAFA4657-8D6D-4F93-B45D-F3443F1A2E14}" type="pres">
      <dgm:prSet presAssocID="{97D6F404-050E-40A2-BEA0-86FCCDD18FA0}" presName="aSpace" presStyleCnt="0"/>
      <dgm:spPr/>
    </dgm:pt>
    <dgm:pt modelId="{B52995E6-DE9C-4F62-AD48-4367619690C2}" type="pres">
      <dgm:prSet presAssocID="{1BC42798-7D19-437A-B568-E6F58347712D}" presName="compNode" presStyleCnt="0"/>
      <dgm:spPr/>
    </dgm:pt>
    <dgm:pt modelId="{7C8CE0DE-56DC-4C32-AE5D-FFDAA2C29581}" type="pres">
      <dgm:prSet presAssocID="{1BC42798-7D19-437A-B568-E6F58347712D}" presName="aNode" presStyleLbl="bgShp" presStyleIdx="2" presStyleCnt="5"/>
      <dgm:spPr/>
      <dgm:t>
        <a:bodyPr/>
        <a:lstStyle/>
        <a:p>
          <a:endParaRPr lang="ro-RO"/>
        </a:p>
      </dgm:t>
    </dgm:pt>
    <dgm:pt modelId="{7DA3EA92-2C45-4F8C-9935-C3634D06F095}" type="pres">
      <dgm:prSet presAssocID="{1BC42798-7D19-437A-B568-E6F58347712D}" presName="textNode" presStyleLbl="bgShp" presStyleIdx="2" presStyleCnt="5"/>
      <dgm:spPr/>
      <dgm:t>
        <a:bodyPr/>
        <a:lstStyle/>
        <a:p>
          <a:endParaRPr lang="ro-RO"/>
        </a:p>
      </dgm:t>
    </dgm:pt>
    <dgm:pt modelId="{E4B2A0E4-49B7-41BB-8282-AF546D386090}" type="pres">
      <dgm:prSet presAssocID="{1BC42798-7D19-437A-B568-E6F58347712D}" presName="compChildNode" presStyleCnt="0"/>
      <dgm:spPr/>
    </dgm:pt>
    <dgm:pt modelId="{EF67CF20-0676-47EF-8A6D-69310F3DBF38}" type="pres">
      <dgm:prSet presAssocID="{1BC42798-7D19-437A-B568-E6F58347712D}" presName="theInnerList" presStyleCnt="0"/>
      <dgm:spPr/>
    </dgm:pt>
    <dgm:pt modelId="{9D287846-5245-42DD-B00A-857E986746F2}" type="pres">
      <dgm:prSet presAssocID="{3E6FDAD3-9300-420D-92BC-BE3328DF15BA}" presName="childNode" presStyleLbl="node1" presStyleIdx="6" presStyleCnt="7" custLinFactNeighborX="-3333" custLinFactNeighborY="-1707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5060E02B-8648-4E0F-9EAC-9FD3F66A9306}" type="pres">
      <dgm:prSet presAssocID="{1BC42798-7D19-437A-B568-E6F58347712D}" presName="aSpace" presStyleCnt="0"/>
      <dgm:spPr/>
    </dgm:pt>
    <dgm:pt modelId="{949C5885-6642-4601-8642-6B9BA6AC612A}" type="pres">
      <dgm:prSet presAssocID="{04741414-F4BF-4668-A816-4DBE6D4393A8}" presName="compNode" presStyleCnt="0"/>
      <dgm:spPr/>
    </dgm:pt>
    <dgm:pt modelId="{A506703D-193F-41D1-8816-2EFCE5BF7357}" type="pres">
      <dgm:prSet presAssocID="{04741414-F4BF-4668-A816-4DBE6D4393A8}" presName="aNode" presStyleLbl="bgShp" presStyleIdx="3" presStyleCnt="5" custLinFactNeighborX="-2153"/>
      <dgm:spPr/>
      <dgm:t>
        <a:bodyPr/>
        <a:lstStyle/>
        <a:p>
          <a:endParaRPr lang="ro-RO"/>
        </a:p>
      </dgm:t>
    </dgm:pt>
    <dgm:pt modelId="{2E18ADA2-D4B7-4455-8091-8467D174AF62}" type="pres">
      <dgm:prSet presAssocID="{04741414-F4BF-4668-A816-4DBE6D4393A8}" presName="textNode" presStyleLbl="bgShp" presStyleIdx="3" presStyleCnt="5"/>
      <dgm:spPr/>
      <dgm:t>
        <a:bodyPr/>
        <a:lstStyle/>
        <a:p>
          <a:endParaRPr lang="ro-RO"/>
        </a:p>
      </dgm:t>
    </dgm:pt>
    <dgm:pt modelId="{0CD98170-7FDF-4854-9AC6-B09A04E249D8}" type="pres">
      <dgm:prSet presAssocID="{04741414-F4BF-4668-A816-4DBE6D4393A8}" presName="compChildNode" presStyleCnt="0"/>
      <dgm:spPr/>
    </dgm:pt>
    <dgm:pt modelId="{607F71F7-44AA-40A6-B8E2-D676AFCFE781}" type="pres">
      <dgm:prSet presAssocID="{04741414-F4BF-4668-A816-4DBE6D4393A8}" presName="theInnerList" presStyleCnt="0"/>
      <dgm:spPr/>
    </dgm:pt>
    <dgm:pt modelId="{10DFA81A-E30A-4BA1-879E-C639735677AD}" type="pres">
      <dgm:prSet presAssocID="{04741414-F4BF-4668-A816-4DBE6D4393A8}" presName="aSpace" presStyleCnt="0"/>
      <dgm:spPr/>
    </dgm:pt>
    <dgm:pt modelId="{1C5533F8-E2CF-4995-B566-E007AC912AF1}" type="pres">
      <dgm:prSet presAssocID="{87869B8F-9856-4080-A859-540F2B4B1000}" presName="compNode" presStyleCnt="0"/>
      <dgm:spPr/>
    </dgm:pt>
    <dgm:pt modelId="{5524F40F-8E22-47E6-B7CE-93F72A709887}" type="pres">
      <dgm:prSet presAssocID="{87869B8F-9856-4080-A859-540F2B4B1000}" presName="aNode" presStyleLbl="bgShp" presStyleIdx="4" presStyleCnt="5"/>
      <dgm:spPr/>
      <dgm:t>
        <a:bodyPr/>
        <a:lstStyle/>
        <a:p>
          <a:endParaRPr lang="ro-RO"/>
        </a:p>
      </dgm:t>
    </dgm:pt>
    <dgm:pt modelId="{17481B05-FE4F-4CBE-BEC2-191C14778E1B}" type="pres">
      <dgm:prSet presAssocID="{87869B8F-9856-4080-A859-540F2B4B1000}" presName="textNode" presStyleLbl="bgShp" presStyleIdx="4" presStyleCnt="5"/>
      <dgm:spPr/>
      <dgm:t>
        <a:bodyPr/>
        <a:lstStyle/>
        <a:p>
          <a:endParaRPr lang="ro-RO"/>
        </a:p>
      </dgm:t>
    </dgm:pt>
    <dgm:pt modelId="{A2C31A1B-F25E-4F13-80BD-843A495CB01A}" type="pres">
      <dgm:prSet presAssocID="{87869B8F-9856-4080-A859-540F2B4B1000}" presName="compChildNode" presStyleCnt="0"/>
      <dgm:spPr/>
    </dgm:pt>
    <dgm:pt modelId="{E095A14D-50F6-41F7-8A98-86A618E159C1}" type="pres">
      <dgm:prSet presAssocID="{87869B8F-9856-4080-A859-540F2B4B1000}" presName="theInnerList" presStyleCnt="0"/>
      <dgm:spPr/>
    </dgm:pt>
  </dgm:ptLst>
  <dgm:cxnLst>
    <dgm:cxn modelId="{B22B270D-1783-4744-9213-5B9AB296A9DF}" type="presOf" srcId="{97D6F404-050E-40A2-BEA0-86FCCDD18FA0}" destId="{ECE84413-1D8F-4CA2-B4CB-0E9C37272A0C}" srcOrd="1" destOrd="0" presId="urn:microsoft.com/office/officeart/2005/8/layout/lProcess2"/>
    <dgm:cxn modelId="{8E92AFCF-19B8-4714-87FE-CF409FDD227D}" srcId="{DCE7DA48-9F01-41B7-9C29-14DCEBD9DB01}" destId="{1BC42798-7D19-437A-B568-E6F58347712D}" srcOrd="2" destOrd="0" parTransId="{6C0AB9A6-350E-4664-80B3-CB135CF009D8}" sibTransId="{6F640524-E715-41F9-A526-1684629469A6}"/>
    <dgm:cxn modelId="{B42581F0-E002-47A4-A88A-FEDB6E93778D}" type="presOf" srcId="{04741414-F4BF-4668-A816-4DBE6D4393A8}" destId="{A506703D-193F-41D1-8816-2EFCE5BF7357}" srcOrd="0" destOrd="0" presId="urn:microsoft.com/office/officeart/2005/8/layout/lProcess2"/>
    <dgm:cxn modelId="{6AD86749-80D8-476A-AD92-C64FE5CECDDE}" srcId="{DCE7DA48-9F01-41B7-9C29-14DCEBD9DB01}" destId="{C4C6E7E0-ACA8-48BC-9F62-9A0FD644532E}" srcOrd="0" destOrd="0" parTransId="{EF6B0928-54CC-4A77-8934-78B379AB9125}" sibTransId="{8FE12C3A-938D-4C16-AB4E-E59CC50180D5}"/>
    <dgm:cxn modelId="{AEB3FB64-E1A5-4A75-87B5-ED212AE60508}" srcId="{C4C6E7E0-ACA8-48BC-9F62-9A0FD644532E}" destId="{003E12DB-3E1E-42DB-B322-E5463DD5612D}" srcOrd="1" destOrd="0" parTransId="{AE9F6507-CE6F-4CDE-ACDB-6D6B3681FFDF}" sibTransId="{62D1C04A-E591-4DA1-A4A1-38CC2226386E}"/>
    <dgm:cxn modelId="{9B00F3EE-5E78-4056-B4E1-E59A76C1C16A}" srcId="{C4C6E7E0-ACA8-48BC-9F62-9A0FD644532E}" destId="{CDD534C0-AD95-4015-9F0D-0CFF4E45FA90}" srcOrd="0" destOrd="0" parTransId="{957E2C16-EB5F-4D8E-A0AF-B20BDE7119FB}" sibTransId="{55AA08AD-FE14-45E5-8E32-141D875A358F}"/>
    <dgm:cxn modelId="{97277942-27C9-4972-AFDC-71A49EB94413}" type="presOf" srcId="{ED3639F9-A47F-477A-A017-73DC41229660}" destId="{F7578FA3-E2B0-4BA2-BB10-F12C58B4C027}" srcOrd="0" destOrd="0" presId="urn:microsoft.com/office/officeart/2005/8/layout/lProcess2"/>
    <dgm:cxn modelId="{11A69507-589F-4D7C-99AF-7CDE5FD17918}" srcId="{DCE7DA48-9F01-41B7-9C29-14DCEBD9DB01}" destId="{04741414-F4BF-4668-A816-4DBE6D4393A8}" srcOrd="3" destOrd="0" parTransId="{FE63A7E3-2B84-4B26-8078-D7C6E6C9B61F}" sibTransId="{DE869316-E12D-4FA3-8B40-0A66327E3801}"/>
    <dgm:cxn modelId="{9EFE6633-3421-439B-8B2D-BB1FC3C56E24}" srcId="{97D6F404-050E-40A2-BEA0-86FCCDD18FA0}" destId="{71214164-D01D-4A76-8AAF-BE033CA59D1F}" srcOrd="0" destOrd="0" parTransId="{B815DED0-832E-4E1E-9E8A-04E0C2E797CC}" sibTransId="{F9B4229B-133A-4EA5-8B0B-38F12065B00C}"/>
    <dgm:cxn modelId="{2A6A9F11-3F3A-4A1C-A52C-F973468D88F8}" type="presOf" srcId="{5E10C7CE-D127-4D19-9315-7ED5EBA4970E}" destId="{F809A3F6-3391-4682-82CC-D1B53662DC39}" srcOrd="0" destOrd="0" presId="urn:microsoft.com/office/officeart/2005/8/layout/lProcess2"/>
    <dgm:cxn modelId="{7E5FF6AA-962C-4D20-A39A-830936B6C413}" type="presOf" srcId="{1BC42798-7D19-437A-B568-E6F58347712D}" destId="{7DA3EA92-2C45-4F8C-9935-C3634D06F095}" srcOrd="1" destOrd="0" presId="urn:microsoft.com/office/officeart/2005/8/layout/lProcess2"/>
    <dgm:cxn modelId="{E1782431-8644-49DF-B406-2433CB034F16}" type="presOf" srcId="{003E12DB-3E1E-42DB-B322-E5463DD5612D}" destId="{67E12CE1-A650-4F95-B5DD-86368B2A72A0}" srcOrd="0" destOrd="0" presId="urn:microsoft.com/office/officeart/2005/8/layout/lProcess2"/>
    <dgm:cxn modelId="{BA1A7E92-7FB0-4C57-8E65-D553E862EE05}" srcId="{97D6F404-050E-40A2-BEA0-86FCCDD18FA0}" destId="{5E10C7CE-D127-4D19-9315-7ED5EBA4970E}" srcOrd="1" destOrd="0" parTransId="{C7F5B2BB-8090-473C-97B5-88556D033C1C}" sibTransId="{DB04E3C6-4FD5-4B92-B962-C52C7240DDFA}"/>
    <dgm:cxn modelId="{CD1F46A0-CD12-4F9B-A585-418104FD4477}" srcId="{DCE7DA48-9F01-41B7-9C29-14DCEBD9DB01}" destId="{87869B8F-9856-4080-A859-540F2B4B1000}" srcOrd="4" destOrd="0" parTransId="{AE153C19-3102-4E78-9AE3-9BB1E5F6641A}" sibTransId="{BD5B7181-A1E9-480D-9836-23CF00F5CFA2}"/>
    <dgm:cxn modelId="{A551D0A2-9A83-4DC3-BDED-3346DBB2486F}" srcId="{DCE7DA48-9F01-41B7-9C29-14DCEBD9DB01}" destId="{97D6F404-050E-40A2-BEA0-86FCCDD18FA0}" srcOrd="1" destOrd="0" parTransId="{E78CC930-9707-4010-8D07-5D3A526CF6CA}" sibTransId="{2E901653-06C3-4646-BAE6-CFD12ECF7AA8}"/>
    <dgm:cxn modelId="{1CFD6A33-4A5A-459F-BC7C-DB7712B06C89}" type="presOf" srcId="{87869B8F-9856-4080-A859-540F2B4B1000}" destId="{17481B05-FE4F-4CBE-BEC2-191C14778E1B}" srcOrd="1" destOrd="0" presId="urn:microsoft.com/office/officeart/2005/8/layout/lProcess2"/>
    <dgm:cxn modelId="{15C10170-173C-4DF5-8B49-D84B9A4784AD}" type="presOf" srcId="{C4C6E7E0-ACA8-48BC-9F62-9A0FD644532E}" destId="{5C01BA1D-FD1B-419E-B6FE-266502CBC2D5}" srcOrd="0" destOrd="0" presId="urn:microsoft.com/office/officeart/2005/8/layout/lProcess2"/>
    <dgm:cxn modelId="{569D1B5A-4302-4067-9765-71AB57A180AD}" type="presOf" srcId="{97D6F404-050E-40A2-BEA0-86FCCDD18FA0}" destId="{EE96D9FB-F6C5-4896-9CF5-2A12A5C6FBAA}" srcOrd="0" destOrd="0" presId="urn:microsoft.com/office/officeart/2005/8/layout/lProcess2"/>
    <dgm:cxn modelId="{7E3425D4-BC47-4D0E-BB27-4272F1DEADC3}" type="presOf" srcId="{CDD534C0-AD95-4015-9F0D-0CFF4E45FA90}" destId="{662D6808-F894-4A8A-B830-3A697FBCF959}" srcOrd="0" destOrd="0" presId="urn:microsoft.com/office/officeart/2005/8/layout/lProcess2"/>
    <dgm:cxn modelId="{CF8C5590-E533-40C9-817B-F6041C70CA54}" type="presOf" srcId="{3E6FDAD3-9300-420D-92BC-BE3328DF15BA}" destId="{9D287846-5245-42DD-B00A-857E986746F2}" srcOrd="0" destOrd="0" presId="urn:microsoft.com/office/officeart/2005/8/layout/lProcess2"/>
    <dgm:cxn modelId="{B6788A9E-1FD6-4EBB-BB12-577BFD27B0B2}" srcId="{97D6F404-050E-40A2-BEA0-86FCCDD18FA0}" destId="{ED3639F9-A47F-477A-A017-73DC41229660}" srcOrd="2" destOrd="0" parTransId="{7F93275F-A468-4413-A546-F194736282E1}" sibTransId="{686DB9C5-C8CA-41D6-B7E0-E35B1ACF669F}"/>
    <dgm:cxn modelId="{EC09815B-1866-4298-B1E7-A644169DA2A9}" type="presOf" srcId="{DCE7DA48-9F01-41B7-9C29-14DCEBD9DB01}" destId="{182ACA0B-34A3-4748-B91A-8FBD1C557672}" srcOrd="0" destOrd="0" presId="urn:microsoft.com/office/officeart/2005/8/layout/lProcess2"/>
    <dgm:cxn modelId="{AEA142C0-92DA-4826-B0F9-9698FBB096E2}" type="presOf" srcId="{87869B8F-9856-4080-A859-540F2B4B1000}" destId="{5524F40F-8E22-47E6-B7CE-93F72A709887}" srcOrd="0" destOrd="0" presId="urn:microsoft.com/office/officeart/2005/8/layout/lProcess2"/>
    <dgm:cxn modelId="{135381B3-C366-4A4A-BA96-6ED5092640E0}" type="presOf" srcId="{1BC42798-7D19-437A-B568-E6F58347712D}" destId="{7C8CE0DE-56DC-4C32-AE5D-FFDAA2C29581}" srcOrd="0" destOrd="0" presId="urn:microsoft.com/office/officeart/2005/8/layout/lProcess2"/>
    <dgm:cxn modelId="{52939C01-1660-4AB9-8FD6-0D05D501365A}" type="presOf" srcId="{B337699A-9CEF-486F-AF7F-77EA08988ECE}" destId="{8468311E-FF5F-4F4D-8A31-99E15C3664D0}" srcOrd="0" destOrd="0" presId="urn:microsoft.com/office/officeart/2005/8/layout/lProcess2"/>
    <dgm:cxn modelId="{974389FB-6603-4CDB-8D97-2DB3DDCB87D0}" type="presOf" srcId="{71214164-D01D-4A76-8AAF-BE033CA59D1F}" destId="{BBA2001B-0280-42D9-AE24-5AE9DEC35C5F}" srcOrd="0" destOrd="0" presId="urn:microsoft.com/office/officeart/2005/8/layout/lProcess2"/>
    <dgm:cxn modelId="{4BEDFE75-A638-472C-98BB-6F3A75DCBA96}" type="presOf" srcId="{C4C6E7E0-ACA8-48BC-9F62-9A0FD644532E}" destId="{D2D40B02-0763-4903-8B15-22F43385FC42}" srcOrd="1" destOrd="0" presId="urn:microsoft.com/office/officeart/2005/8/layout/lProcess2"/>
    <dgm:cxn modelId="{99389980-ADF1-47DD-BEAD-E590FCAACE1B}" type="presOf" srcId="{04741414-F4BF-4668-A816-4DBE6D4393A8}" destId="{2E18ADA2-D4B7-4455-8091-8467D174AF62}" srcOrd="1" destOrd="0" presId="urn:microsoft.com/office/officeart/2005/8/layout/lProcess2"/>
    <dgm:cxn modelId="{B3069740-857F-4CC6-8A63-27F084BD1589}" srcId="{1BC42798-7D19-437A-B568-E6F58347712D}" destId="{3E6FDAD3-9300-420D-92BC-BE3328DF15BA}" srcOrd="0" destOrd="0" parTransId="{A265F32B-4F30-468D-BC6B-3CD33058B260}" sibTransId="{DDFFD0AE-714F-4979-9155-3F3877AA28F9}"/>
    <dgm:cxn modelId="{CB3F0F60-246D-4CDF-9D93-B99432FABCD1}" srcId="{C4C6E7E0-ACA8-48BC-9F62-9A0FD644532E}" destId="{B337699A-9CEF-486F-AF7F-77EA08988ECE}" srcOrd="2" destOrd="0" parTransId="{E07B368C-C866-4ADA-A7F7-0110641DCDD2}" sibTransId="{609F81A1-33E2-40C3-A7D1-83EC39883BF6}"/>
    <dgm:cxn modelId="{7B4D42EA-0804-41FA-97D2-44129E800CA6}" type="presParOf" srcId="{182ACA0B-34A3-4748-B91A-8FBD1C557672}" destId="{5D401F7E-57BB-4300-B610-C2D04E096A4B}" srcOrd="0" destOrd="0" presId="urn:microsoft.com/office/officeart/2005/8/layout/lProcess2"/>
    <dgm:cxn modelId="{29CDACEA-B353-4F6C-8C8B-A0B4FC0B4053}" type="presParOf" srcId="{5D401F7E-57BB-4300-B610-C2D04E096A4B}" destId="{5C01BA1D-FD1B-419E-B6FE-266502CBC2D5}" srcOrd="0" destOrd="0" presId="urn:microsoft.com/office/officeart/2005/8/layout/lProcess2"/>
    <dgm:cxn modelId="{A0607A80-FEB7-42DB-BAD5-FA9FF9225C37}" type="presParOf" srcId="{5D401F7E-57BB-4300-B610-C2D04E096A4B}" destId="{D2D40B02-0763-4903-8B15-22F43385FC42}" srcOrd="1" destOrd="0" presId="urn:microsoft.com/office/officeart/2005/8/layout/lProcess2"/>
    <dgm:cxn modelId="{C5BE7132-3F13-4944-AA3A-86E5001810B2}" type="presParOf" srcId="{5D401F7E-57BB-4300-B610-C2D04E096A4B}" destId="{3ABA6CF6-B42C-424B-AC4D-E930B0BDD61B}" srcOrd="2" destOrd="0" presId="urn:microsoft.com/office/officeart/2005/8/layout/lProcess2"/>
    <dgm:cxn modelId="{17E65EB8-8635-4EF5-A804-8B3D7D2FC406}" type="presParOf" srcId="{3ABA6CF6-B42C-424B-AC4D-E930B0BDD61B}" destId="{3FA19F1F-E6C0-46B4-876E-29420EF203EF}" srcOrd="0" destOrd="0" presId="urn:microsoft.com/office/officeart/2005/8/layout/lProcess2"/>
    <dgm:cxn modelId="{0BAF0D72-D8DA-4B5F-BF53-A9313104A87F}" type="presParOf" srcId="{3FA19F1F-E6C0-46B4-876E-29420EF203EF}" destId="{662D6808-F894-4A8A-B830-3A697FBCF959}" srcOrd="0" destOrd="0" presId="urn:microsoft.com/office/officeart/2005/8/layout/lProcess2"/>
    <dgm:cxn modelId="{5975593B-9B1B-45C1-B0A4-6FA53FE7F01E}" type="presParOf" srcId="{3FA19F1F-E6C0-46B4-876E-29420EF203EF}" destId="{146508B8-3872-43F6-8247-676F0CD8A9DD}" srcOrd="1" destOrd="0" presId="urn:microsoft.com/office/officeart/2005/8/layout/lProcess2"/>
    <dgm:cxn modelId="{1022313C-A97D-4BC0-B1E0-1EE65F3512DB}" type="presParOf" srcId="{3FA19F1F-E6C0-46B4-876E-29420EF203EF}" destId="{67E12CE1-A650-4F95-B5DD-86368B2A72A0}" srcOrd="2" destOrd="0" presId="urn:microsoft.com/office/officeart/2005/8/layout/lProcess2"/>
    <dgm:cxn modelId="{CC9E052E-4B3F-4B8C-9FE2-5BF23D6518B9}" type="presParOf" srcId="{3FA19F1F-E6C0-46B4-876E-29420EF203EF}" destId="{0F7235F5-A28B-48D7-83D0-14F48E1DACA4}" srcOrd="3" destOrd="0" presId="urn:microsoft.com/office/officeart/2005/8/layout/lProcess2"/>
    <dgm:cxn modelId="{669C46BD-E14A-4788-91DB-402829B8F210}" type="presParOf" srcId="{3FA19F1F-E6C0-46B4-876E-29420EF203EF}" destId="{8468311E-FF5F-4F4D-8A31-99E15C3664D0}" srcOrd="4" destOrd="0" presId="urn:microsoft.com/office/officeart/2005/8/layout/lProcess2"/>
    <dgm:cxn modelId="{A71DDBCC-20B9-4E51-9D6C-DD7DB5023812}" type="presParOf" srcId="{182ACA0B-34A3-4748-B91A-8FBD1C557672}" destId="{E60A80EB-0702-4325-A6F9-F5B93B1AEC58}" srcOrd="1" destOrd="0" presId="urn:microsoft.com/office/officeart/2005/8/layout/lProcess2"/>
    <dgm:cxn modelId="{1182C67A-F4F4-4429-8C0C-4A579895C99C}" type="presParOf" srcId="{182ACA0B-34A3-4748-B91A-8FBD1C557672}" destId="{2D3F0A4B-B6EB-4781-9BEE-B50505BD2BEE}" srcOrd="2" destOrd="0" presId="urn:microsoft.com/office/officeart/2005/8/layout/lProcess2"/>
    <dgm:cxn modelId="{2F6F32F0-41EC-403B-BC9B-AF6F223B5C26}" type="presParOf" srcId="{2D3F0A4B-B6EB-4781-9BEE-B50505BD2BEE}" destId="{EE96D9FB-F6C5-4896-9CF5-2A12A5C6FBAA}" srcOrd="0" destOrd="0" presId="urn:microsoft.com/office/officeart/2005/8/layout/lProcess2"/>
    <dgm:cxn modelId="{602F6C19-D218-4287-95C2-6A12495A069E}" type="presParOf" srcId="{2D3F0A4B-B6EB-4781-9BEE-B50505BD2BEE}" destId="{ECE84413-1D8F-4CA2-B4CB-0E9C37272A0C}" srcOrd="1" destOrd="0" presId="urn:microsoft.com/office/officeart/2005/8/layout/lProcess2"/>
    <dgm:cxn modelId="{646D3EF1-CBAF-41FE-945F-53959FF1D8F7}" type="presParOf" srcId="{2D3F0A4B-B6EB-4781-9BEE-B50505BD2BEE}" destId="{DBD103B8-25E9-4D52-85E8-4B8ACCB47D81}" srcOrd="2" destOrd="0" presId="urn:microsoft.com/office/officeart/2005/8/layout/lProcess2"/>
    <dgm:cxn modelId="{89ACE8DC-543D-48A1-8987-82BCBCCCE94E}" type="presParOf" srcId="{DBD103B8-25E9-4D52-85E8-4B8ACCB47D81}" destId="{AD1E906F-CDCF-4F4D-A556-C8FB7C837459}" srcOrd="0" destOrd="0" presId="urn:microsoft.com/office/officeart/2005/8/layout/lProcess2"/>
    <dgm:cxn modelId="{6A1C54B2-B52E-494B-8C19-1F0C553D6452}" type="presParOf" srcId="{AD1E906F-CDCF-4F4D-A556-C8FB7C837459}" destId="{BBA2001B-0280-42D9-AE24-5AE9DEC35C5F}" srcOrd="0" destOrd="0" presId="urn:microsoft.com/office/officeart/2005/8/layout/lProcess2"/>
    <dgm:cxn modelId="{1351C44D-61DB-47D4-82B9-01AE9ADDDAEB}" type="presParOf" srcId="{AD1E906F-CDCF-4F4D-A556-C8FB7C837459}" destId="{DC3A265D-F49B-40F0-9730-D694A0B6F6B9}" srcOrd="1" destOrd="0" presId="urn:microsoft.com/office/officeart/2005/8/layout/lProcess2"/>
    <dgm:cxn modelId="{191D52A8-C8FF-4BD6-9612-B69F54416778}" type="presParOf" srcId="{AD1E906F-CDCF-4F4D-A556-C8FB7C837459}" destId="{F809A3F6-3391-4682-82CC-D1B53662DC39}" srcOrd="2" destOrd="0" presId="urn:microsoft.com/office/officeart/2005/8/layout/lProcess2"/>
    <dgm:cxn modelId="{3BD2C820-19F4-43BE-9DA1-AFEDD0EDB2FA}" type="presParOf" srcId="{AD1E906F-CDCF-4F4D-A556-C8FB7C837459}" destId="{989CDFA0-D1DA-4D23-BB58-92E8FEE10991}" srcOrd="3" destOrd="0" presId="urn:microsoft.com/office/officeart/2005/8/layout/lProcess2"/>
    <dgm:cxn modelId="{F7B8275A-31B1-46E3-B95B-428D48563102}" type="presParOf" srcId="{AD1E906F-CDCF-4F4D-A556-C8FB7C837459}" destId="{F7578FA3-E2B0-4BA2-BB10-F12C58B4C027}" srcOrd="4" destOrd="0" presId="urn:microsoft.com/office/officeart/2005/8/layout/lProcess2"/>
    <dgm:cxn modelId="{A30686E8-D9A1-4701-B55A-F262303C7083}" type="presParOf" srcId="{182ACA0B-34A3-4748-B91A-8FBD1C557672}" destId="{EAFA4657-8D6D-4F93-B45D-F3443F1A2E14}" srcOrd="3" destOrd="0" presId="urn:microsoft.com/office/officeart/2005/8/layout/lProcess2"/>
    <dgm:cxn modelId="{5D03B2F8-4830-4691-9B15-8C916B3A33AD}" type="presParOf" srcId="{182ACA0B-34A3-4748-B91A-8FBD1C557672}" destId="{B52995E6-DE9C-4F62-AD48-4367619690C2}" srcOrd="4" destOrd="0" presId="urn:microsoft.com/office/officeart/2005/8/layout/lProcess2"/>
    <dgm:cxn modelId="{CC8F10AF-E122-45D8-B423-418FB489A70F}" type="presParOf" srcId="{B52995E6-DE9C-4F62-AD48-4367619690C2}" destId="{7C8CE0DE-56DC-4C32-AE5D-FFDAA2C29581}" srcOrd="0" destOrd="0" presId="urn:microsoft.com/office/officeart/2005/8/layout/lProcess2"/>
    <dgm:cxn modelId="{A514081B-809A-43FE-BB95-0C82427204D5}" type="presParOf" srcId="{B52995E6-DE9C-4F62-AD48-4367619690C2}" destId="{7DA3EA92-2C45-4F8C-9935-C3634D06F095}" srcOrd="1" destOrd="0" presId="urn:microsoft.com/office/officeart/2005/8/layout/lProcess2"/>
    <dgm:cxn modelId="{649E4780-67FB-4632-94FC-0EE9FA3BEFF4}" type="presParOf" srcId="{B52995E6-DE9C-4F62-AD48-4367619690C2}" destId="{E4B2A0E4-49B7-41BB-8282-AF546D386090}" srcOrd="2" destOrd="0" presId="urn:microsoft.com/office/officeart/2005/8/layout/lProcess2"/>
    <dgm:cxn modelId="{FE83E353-388B-4F1B-B55D-5CF32B35694B}" type="presParOf" srcId="{E4B2A0E4-49B7-41BB-8282-AF546D386090}" destId="{EF67CF20-0676-47EF-8A6D-69310F3DBF38}" srcOrd="0" destOrd="0" presId="urn:microsoft.com/office/officeart/2005/8/layout/lProcess2"/>
    <dgm:cxn modelId="{394058DA-8C39-493B-9CCE-C4BAF578003D}" type="presParOf" srcId="{EF67CF20-0676-47EF-8A6D-69310F3DBF38}" destId="{9D287846-5245-42DD-B00A-857E986746F2}" srcOrd="0" destOrd="0" presId="urn:microsoft.com/office/officeart/2005/8/layout/lProcess2"/>
    <dgm:cxn modelId="{147867DA-F598-4F32-A21B-2466F270BAD6}" type="presParOf" srcId="{182ACA0B-34A3-4748-B91A-8FBD1C557672}" destId="{5060E02B-8648-4E0F-9EAC-9FD3F66A9306}" srcOrd="5" destOrd="0" presId="urn:microsoft.com/office/officeart/2005/8/layout/lProcess2"/>
    <dgm:cxn modelId="{217B8054-2B7C-4D9D-974F-DFA9C8A96E01}" type="presParOf" srcId="{182ACA0B-34A3-4748-B91A-8FBD1C557672}" destId="{949C5885-6642-4601-8642-6B9BA6AC612A}" srcOrd="6" destOrd="0" presId="urn:microsoft.com/office/officeart/2005/8/layout/lProcess2"/>
    <dgm:cxn modelId="{07E99543-FECE-488F-85A1-DB75A36F335F}" type="presParOf" srcId="{949C5885-6642-4601-8642-6B9BA6AC612A}" destId="{A506703D-193F-41D1-8816-2EFCE5BF7357}" srcOrd="0" destOrd="0" presId="urn:microsoft.com/office/officeart/2005/8/layout/lProcess2"/>
    <dgm:cxn modelId="{7386719B-EA3F-4F12-BF68-F644D27C0EEA}" type="presParOf" srcId="{949C5885-6642-4601-8642-6B9BA6AC612A}" destId="{2E18ADA2-D4B7-4455-8091-8467D174AF62}" srcOrd="1" destOrd="0" presId="urn:microsoft.com/office/officeart/2005/8/layout/lProcess2"/>
    <dgm:cxn modelId="{57C7D9F8-0B2F-4596-94FF-0A8B681F8AF3}" type="presParOf" srcId="{949C5885-6642-4601-8642-6B9BA6AC612A}" destId="{0CD98170-7FDF-4854-9AC6-B09A04E249D8}" srcOrd="2" destOrd="0" presId="urn:microsoft.com/office/officeart/2005/8/layout/lProcess2"/>
    <dgm:cxn modelId="{4504D036-67AA-4A75-8AE1-6AE2D3755946}" type="presParOf" srcId="{0CD98170-7FDF-4854-9AC6-B09A04E249D8}" destId="{607F71F7-44AA-40A6-B8E2-D676AFCFE781}" srcOrd="0" destOrd="0" presId="urn:microsoft.com/office/officeart/2005/8/layout/lProcess2"/>
    <dgm:cxn modelId="{5E9042F5-A672-4F67-B480-FC4F584B20BE}" type="presParOf" srcId="{182ACA0B-34A3-4748-B91A-8FBD1C557672}" destId="{10DFA81A-E30A-4BA1-879E-C639735677AD}" srcOrd="7" destOrd="0" presId="urn:microsoft.com/office/officeart/2005/8/layout/lProcess2"/>
    <dgm:cxn modelId="{8F38903A-C23F-4167-94ED-A76A4C754B5B}" type="presParOf" srcId="{182ACA0B-34A3-4748-B91A-8FBD1C557672}" destId="{1C5533F8-E2CF-4995-B566-E007AC912AF1}" srcOrd="8" destOrd="0" presId="urn:microsoft.com/office/officeart/2005/8/layout/lProcess2"/>
    <dgm:cxn modelId="{51590956-585D-43C0-87C0-5494BFA5E6BB}" type="presParOf" srcId="{1C5533F8-E2CF-4995-B566-E007AC912AF1}" destId="{5524F40F-8E22-47E6-B7CE-93F72A709887}" srcOrd="0" destOrd="0" presId="urn:microsoft.com/office/officeart/2005/8/layout/lProcess2"/>
    <dgm:cxn modelId="{590CA857-2FFD-4C66-8FFB-E6F6AA71762E}" type="presParOf" srcId="{1C5533F8-E2CF-4995-B566-E007AC912AF1}" destId="{17481B05-FE4F-4CBE-BEC2-191C14778E1B}" srcOrd="1" destOrd="0" presId="urn:microsoft.com/office/officeart/2005/8/layout/lProcess2"/>
    <dgm:cxn modelId="{DB66C64C-20C2-4739-ABD9-CBDF4326246B}" type="presParOf" srcId="{1C5533F8-E2CF-4995-B566-E007AC912AF1}" destId="{A2C31A1B-F25E-4F13-80BD-843A495CB01A}" srcOrd="2" destOrd="0" presId="urn:microsoft.com/office/officeart/2005/8/layout/lProcess2"/>
    <dgm:cxn modelId="{2913A2DC-CB91-4258-8717-C68B5D303C90}" type="presParOf" srcId="{A2C31A1B-F25E-4F13-80BD-843A495CB01A}" destId="{E095A14D-50F6-41F7-8A98-86A618E159C1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1BA1D-FD1B-419E-B6FE-266502CBC2D5}">
      <dsp:nvSpPr>
        <dsp:cNvPr id="0" name=""/>
        <dsp:cNvSpPr/>
      </dsp:nvSpPr>
      <dsp:spPr>
        <a:xfrm>
          <a:off x="5473" y="0"/>
          <a:ext cx="1920549" cy="48502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200" kern="1200" dirty="0" smtClean="0"/>
            <a:t>Ministerul Culturii</a:t>
          </a:r>
          <a:endParaRPr lang="ro-RO" sz="2200" kern="1200" dirty="0"/>
        </a:p>
      </dsp:txBody>
      <dsp:txXfrm>
        <a:off x="5473" y="0"/>
        <a:ext cx="1920549" cy="1455062"/>
      </dsp:txXfrm>
    </dsp:sp>
    <dsp:sp modelId="{662D6808-F894-4A8A-B830-3A697FBCF959}">
      <dsp:nvSpPr>
        <dsp:cNvPr id="0" name=""/>
        <dsp:cNvSpPr/>
      </dsp:nvSpPr>
      <dsp:spPr>
        <a:xfrm>
          <a:off x="219929" y="1455063"/>
          <a:ext cx="1536439" cy="9528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100" kern="1200" dirty="0" smtClean="0"/>
            <a:t>Consolidarea capacităților organizațiilor culturale și industriilor creative în Republica Moldova;</a:t>
          </a:r>
          <a:endParaRPr lang="ro-RO" sz="1100" kern="1200" dirty="0"/>
        </a:p>
      </dsp:txBody>
      <dsp:txXfrm>
        <a:off x="247838" y="1482972"/>
        <a:ext cx="1480621" cy="897053"/>
      </dsp:txXfrm>
    </dsp:sp>
    <dsp:sp modelId="{67E12CE1-A650-4F95-B5DD-86368B2A72A0}">
      <dsp:nvSpPr>
        <dsp:cNvPr id="0" name=""/>
        <dsp:cNvSpPr/>
      </dsp:nvSpPr>
      <dsp:spPr>
        <a:xfrm>
          <a:off x="197528" y="2554944"/>
          <a:ext cx="1536439" cy="9528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100" kern="1200" dirty="0" smtClean="0"/>
            <a:t>Promovarea produselor culturale naționale la nivel național și european;</a:t>
          </a:r>
          <a:endParaRPr lang="ro-RO" sz="1100" kern="1200" dirty="0"/>
        </a:p>
      </dsp:txBody>
      <dsp:txXfrm>
        <a:off x="225437" y="2582853"/>
        <a:ext cx="1480621" cy="897053"/>
      </dsp:txXfrm>
    </dsp:sp>
    <dsp:sp modelId="{8468311E-FF5F-4F4D-8A31-99E15C3664D0}">
      <dsp:nvSpPr>
        <dsp:cNvPr id="0" name=""/>
        <dsp:cNvSpPr/>
      </dsp:nvSpPr>
      <dsp:spPr>
        <a:xfrm>
          <a:off x="197528" y="3654411"/>
          <a:ext cx="1536439" cy="9528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000" kern="1200" dirty="0" smtClean="0"/>
            <a:t>Susținerea </a:t>
          </a:r>
          <a:r>
            <a:rPr lang="ro-RO" sz="1100" kern="1200" dirty="0" smtClean="0"/>
            <a:t>cinematografiei</a:t>
          </a:r>
          <a:r>
            <a:rPr lang="ro-RO" sz="1000" kern="1200" dirty="0" smtClean="0"/>
            <a:t> autohtone pentru integrarea patrimoniului cultural național în sistemul valorilor culturale europene.</a:t>
          </a:r>
          <a:endParaRPr lang="ro-RO" sz="1000" kern="1200" dirty="0"/>
        </a:p>
      </dsp:txBody>
      <dsp:txXfrm>
        <a:off x="225437" y="3682320"/>
        <a:ext cx="1480621" cy="897053"/>
      </dsp:txXfrm>
    </dsp:sp>
    <dsp:sp modelId="{EE96D9FB-F6C5-4896-9CF5-2A12A5C6FBAA}">
      <dsp:nvSpPr>
        <dsp:cNvPr id="0" name=""/>
        <dsp:cNvSpPr/>
      </dsp:nvSpPr>
      <dsp:spPr>
        <a:xfrm>
          <a:off x="2070064" y="0"/>
          <a:ext cx="1920549" cy="48502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200" kern="1200" dirty="0" smtClean="0"/>
            <a:t>Ministerul Educației și Cercetării</a:t>
          </a:r>
          <a:endParaRPr lang="ro-RO" sz="2200" kern="1200" dirty="0"/>
        </a:p>
      </dsp:txBody>
      <dsp:txXfrm>
        <a:off x="2070064" y="0"/>
        <a:ext cx="1920549" cy="1455062"/>
      </dsp:txXfrm>
    </dsp:sp>
    <dsp:sp modelId="{BBA2001B-0280-42D9-AE24-5AE9DEC35C5F}">
      <dsp:nvSpPr>
        <dsp:cNvPr id="0" name=""/>
        <dsp:cNvSpPr/>
      </dsp:nvSpPr>
      <dsp:spPr>
        <a:xfrm>
          <a:off x="2262119" y="1455476"/>
          <a:ext cx="1536439" cy="9528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200" kern="1200" dirty="0" smtClean="0"/>
            <a:t>Creșterea nivelului de implicare a tinerilor și organizațiilor de tineret în procesele decizionale;</a:t>
          </a:r>
          <a:endParaRPr lang="ro-RO" sz="1200" kern="1200" dirty="0"/>
        </a:p>
      </dsp:txBody>
      <dsp:txXfrm>
        <a:off x="2290028" y="1483385"/>
        <a:ext cx="1480621" cy="897053"/>
      </dsp:txXfrm>
    </dsp:sp>
    <dsp:sp modelId="{F809A3F6-3391-4682-82CC-D1B53662DC39}">
      <dsp:nvSpPr>
        <dsp:cNvPr id="0" name=""/>
        <dsp:cNvSpPr/>
      </dsp:nvSpPr>
      <dsp:spPr>
        <a:xfrm>
          <a:off x="2262119" y="2554944"/>
          <a:ext cx="1536439" cy="9528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200" kern="1200" dirty="0" smtClean="0"/>
            <a:t>Reabilitarea infrastructurii instituțiilor de sport și de tineret;</a:t>
          </a:r>
        </a:p>
      </dsp:txBody>
      <dsp:txXfrm>
        <a:off x="2290028" y="2582853"/>
        <a:ext cx="1480621" cy="897053"/>
      </dsp:txXfrm>
    </dsp:sp>
    <dsp:sp modelId="{F7578FA3-E2B0-4BA2-BB10-F12C58B4C027}">
      <dsp:nvSpPr>
        <dsp:cNvPr id="0" name=""/>
        <dsp:cNvSpPr/>
      </dsp:nvSpPr>
      <dsp:spPr>
        <a:xfrm>
          <a:off x="2262119" y="3654411"/>
          <a:ext cx="1536439" cy="9528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200" kern="1200" dirty="0" smtClean="0"/>
            <a:t>Susținerea sportului de performanță și de masă</a:t>
          </a:r>
          <a:endParaRPr lang="ro-RO" sz="1200" kern="1200" dirty="0"/>
        </a:p>
      </dsp:txBody>
      <dsp:txXfrm>
        <a:off x="2290028" y="3682320"/>
        <a:ext cx="1480621" cy="897053"/>
      </dsp:txXfrm>
    </dsp:sp>
    <dsp:sp modelId="{7C8CE0DE-56DC-4C32-AE5D-FFDAA2C29581}">
      <dsp:nvSpPr>
        <dsp:cNvPr id="0" name=""/>
        <dsp:cNvSpPr/>
      </dsp:nvSpPr>
      <dsp:spPr>
        <a:xfrm>
          <a:off x="4134655" y="0"/>
          <a:ext cx="1920549" cy="48502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200" kern="1200" dirty="0" smtClean="0"/>
            <a:t>Consiliul Audiovizualului</a:t>
          </a:r>
          <a:endParaRPr lang="ro-RO" sz="2200" kern="1200" dirty="0"/>
        </a:p>
      </dsp:txBody>
      <dsp:txXfrm>
        <a:off x="4134655" y="0"/>
        <a:ext cx="1920549" cy="1455062"/>
      </dsp:txXfrm>
    </dsp:sp>
    <dsp:sp modelId="{9D287846-5245-42DD-B00A-857E986746F2}">
      <dsp:nvSpPr>
        <dsp:cNvPr id="0" name=""/>
        <dsp:cNvSpPr/>
      </dsp:nvSpPr>
      <dsp:spPr>
        <a:xfrm>
          <a:off x="4275500" y="1401246"/>
          <a:ext cx="1536439" cy="31526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600" kern="1200" dirty="0" smtClean="0"/>
            <a:t>Asigurarea dezvoltării serviciilor media audiovizuale în conformitate cu principiile comunicării audiovizuale</a:t>
          </a:r>
          <a:endParaRPr lang="ro-RO" sz="1600" kern="1200" dirty="0"/>
        </a:p>
      </dsp:txBody>
      <dsp:txXfrm>
        <a:off x="4320501" y="1446247"/>
        <a:ext cx="1446437" cy="3062633"/>
      </dsp:txXfrm>
    </dsp:sp>
    <dsp:sp modelId="{A506703D-193F-41D1-8816-2EFCE5BF7357}">
      <dsp:nvSpPr>
        <dsp:cNvPr id="0" name=""/>
        <dsp:cNvSpPr/>
      </dsp:nvSpPr>
      <dsp:spPr>
        <a:xfrm>
          <a:off x="6157896" y="0"/>
          <a:ext cx="1920549" cy="48502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200" kern="1200" dirty="0" smtClean="0"/>
            <a:t>IPNA</a:t>
          </a:r>
          <a:r>
            <a:rPr lang="ro-RO" sz="2200" kern="1200" baseline="0" dirty="0" smtClean="0"/>
            <a:t> Compania </a:t>
          </a:r>
          <a:r>
            <a:rPr lang="ro-RO" sz="2200" kern="1200" baseline="0" dirty="0" err="1" smtClean="0"/>
            <a:t>Teleradio</a:t>
          </a:r>
          <a:r>
            <a:rPr lang="ro-RO" sz="2200" kern="1200" baseline="0" dirty="0" smtClean="0"/>
            <a:t>-Moldova</a:t>
          </a:r>
          <a:endParaRPr lang="ro-RO" sz="2200" kern="1200" dirty="0"/>
        </a:p>
      </dsp:txBody>
      <dsp:txXfrm>
        <a:off x="6157896" y="0"/>
        <a:ext cx="1920549" cy="1455062"/>
      </dsp:txXfrm>
    </dsp:sp>
    <dsp:sp modelId="{5524F40F-8E22-47E6-B7CE-93F72A709887}">
      <dsp:nvSpPr>
        <dsp:cNvPr id="0" name=""/>
        <dsp:cNvSpPr/>
      </dsp:nvSpPr>
      <dsp:spPr>
        <a:xfrm>
          <a:off x="8263837" y="0"/>
          <a:ext cx="1920549" cy="48502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200" kern="1200" dirty="0" smtClean="0"/>
            <a:t>Agenția Națională Antidoping</a:t>
          </a:r>
          <a:endParaRPr lang="ro-RO" sz="2200" kern="1200" dirty="0"/>
        </a:p>
      </dsp:txBody>
      <dsp:txXfrm>
        <a:off x="8263837" y="0"/>
        <a:ext cx="1920549" cy="1455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0.09537</cdr:x>
      <cdr:y>0.67196</cdr:y>
    </cdr:from>
    <cdr:to>
      <cdr:x>0.93889</cdr:x>
      <cdr:y>0.81504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31478" y="1352762"/>
          <a:ext cx="3816424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o-RO" dirty="0" smtClean="0"/>
            <a:t>2022                           2023                        2024                    2025        </a:t>
          </a:r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33838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273675" y="2"/>
            <a:ext cx="4033838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39118-BFEC-4A5E-8480-D387F50D5D8D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670677"/>
            <a:ext cx="4033838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273675" y="6670677"/>
            <a:ext cx="4033838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62718-DAA4-49A4-A401-E209C7E2D7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059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033445" cy="350991"/>
          </a:xfrm>
          <a:prstGeom prst="rect">
            <a:avLst/>
          </a:prstGeom>
        </p:spPr>
        <p:txBody>
          <a:bodyPr vert="horz" lIns="92776" tIns="46388" rIns="92776" bIns="4638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2664" y="3"/>
            <a:ext cx="4034941" cy="350991"/>
          </a:xfrm>
          <a:prstGeom prst="rect">
            <a:avLst/>
          </a:prstGeom>
        </p:spPr>
        <p:txBody>
          <a:bodyPr vert="horz" lIns="92776" tIns="46388" rIns="92776" bIns="46388" rtlCol="0"/>
          <a:lstStyle>
            <a:lvl1pPr algn="r">
              <a:defRPr sz="1200"/>
            </a:lvl1pPr>
          </a:lstStyle>
          <a:p>
            <a:fld id="{29F890D5-0194-41DD-AD8B-3C54903DBAE6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94000" y="527050"/>
            <a:ext cx="372110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76" tIns="46388" rIns="92776" bIns="46388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1" y="3336055"/>
            <a:ext cx="7447280" cy="3160560"/>
          </a:xfrm>
          <a:prstGeom prst="rect">
            <a:avLst/>
          </a:prstGeom>
        </p:spPr>
        <p:txBody>
          <a:bodyPr vert="horz" lIns="92776" tIns="46388" rIns="92776" bIns="4638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670471"/>
            <a:ext cx="4033445" cy="350991"/>
          </a:xfrm>
          <a:prstGeom prst="rect">
            <a:avLst/>
          </a:prstGeom>
        </p:spPr>
        <p:txBody>
          <a:bodyPr vert="horz" lIns="92776" tIns="46388" rIns="92776" bIns="4638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2664" y="6670471"/>
            <a:ext cx="4034941" cy="350991"/>
          </a:xfrm>
          <a:prstGeom prst="rect">
            <a:avLst/>
          </a:prstGeom>
        </p:spPr>
        <p:txBody>
          <a:bodyPr vert="horz" lIns="92776" tIns="46388" rIns="92776" bIns="46388" rtlCol="0" anchor="b"/>
          <a:lstStyle>
            <a:lvl1pPr algn="r">
              <a:defRPr sz="1200"/>
            </a:lvl1pPr>
          </a:lstStyle>
          <a:p>
            <a:fld id="{0BCD46B6-D87B-4D34-970E-2484A42BF2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D46B6-D87B-4D34-970E-2484A42BF2C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102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D46B6-D87B-4D34-970E-2484A42BF2C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D46B6-D87B-4D34-970E-2484A42BF2C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D46B6-D87B-4D34-970E-2484A42BF2C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264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D46B6-D87B-4D34-970E-2484A42BF2C2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975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D46B6-D87B-4D34-970E-2484A42BF2C2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230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56260"/>
            <a:ext cx="10692765" cy="91440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27207" y="2878275"/>
            <a:ext cx="5238984" cy="689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7E7E7E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36546" y="4545118"/>
            <a:ext cx="6820307" cy="1046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1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5D4F3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1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5D4F3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1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5D4F3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1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1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8007" y="753913"/>
            <a:ext cx="6997384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5D4F3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33594" y="1664970"/>
            <a:ext cx="5252720" cy="2976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08962" y="7067856"/>
            <a:ext cx="187325" cy="161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15"/>
              </a:lnSpc>
            </a:pPr>
            <a:r>
              <a:rPr dirty="0"/>
              <a:t>1</a:t>
            </a:r>
            <a:fld id="{81D60167-4931-47E6-BA6A-407CBD079E47}" type="slidenum">
              <a:rPr dirty="0"/>
              <a:pPr marL="12700">
                <a:lnSpc>
                  <a:spcPts val="1115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3.jpe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jpe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chart" Target="../charts/chart1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chart" Target="../charts/chart14.xml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2489180" y="2878275"/>
            <a:ext cx="5238984" cy="6896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30580" algn="ctr">
              <a:lnSpc>
                <a:spcPts val="3005"/>
              </a:lnSpc>
              <a:spcBef>
                <a:spcPts val="90"/>
              </a:spcBef>
            </a:pPr>
            <a:r>
              <a:rPr spc="-1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MINISTERUL</a:t>
            </a:r>
            <a:r>
              <a:rPr spc="-16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spc="-1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FINANȚELOR</a:t>
            </a:r>
          </a:p>
          <a:p>
            <a:pPr marL="830580" algn="ctr">
              <a:lnSpc>
                <a:spcPts val="2225"/>
              </a:lnSpc>
            </a:pPr>
            <a:r>
              <a:rPr sz="1950" spc="-1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 REPUBLICII</a:t>
            </a:r>
            <a:r>
              <a:rPr sz="1950" spc="-9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sz="1950" spc="-4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MOLDOVA</a:t>
            </a:r>
            <a:endParaRPr sz="19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5196" y="1239012"/>
            <a:ext cx="1216122" cy="144432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ubTitle" idx="4"/>
          </p:nvPr>
        </p:nvSpPr>
        <p:spPr>
          <a:xfrm>
            <a:off x="846944" y="4213473"/>
            <a:ext cx="9072626" cy="15359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" marR="5080" indent="469265" algn="ctr">
              <a:lnSpc>
                <a:spcPct val="115500"/>
              </a:lnSpc>
              <a:spcBef>
                <a:spcPts val="95"/>
              </a:spcBef>
              <a:tabLst>
                <a:tab pos="6062980" algn="l"/>
              </a:tabLst>
            </a:pPr>
            <a:r>
              <a:rPr spc="-15" dirty="0"/>
              <a:t>RAPORT</a:t>
            </a:r>
            <a:r>
              <a:rPr lang="ro-RO" spc="-15" dirty="0"/>
              <a:t>UL </a:t>
            </a:r>
            <a:r>
              <a:rPr dirty="0"/>
              <a:t>PRIVIND </a:t>
            </a:r>
            <a:r>
              <a:rPr spc="-20" dirty="0"/>
              <a:t>EXECUTAREA </a:t>
            </a:r>
            <a:r>
              <a:rPr lang="ro-MD" spc="-20" dirty="0" smtClean="0"/>
              <a:t>,,</a:t>
            </a:r>
            <a:r>
              <a:rPr spc="15" dirty="0" smtClean="0"/>
              <a:t>B</a:t>
            </a:r>
            <a:r>
              <a:rPr dirty="0" smtClean="0"/>
              <a:t>U</a:t>
            </a:r>
            <a:r>
              <a:rPr spc="-15" dirty="0" smtClean="0"/>
              <a:t>G</a:t>
            </a:r>
            <a:r>
              <a:rPr spc="15" dirty="0" smtClean="0"/>
              <a:t>ET</a:t>
            </a:r>
            <a:r>
              <a:rPr dirty="0" smtClean="0"/>
              <a:t>U</a:t>
            </a:r>
            <a:r>
              <a:rPr spc="-15" dirty="0" smtClean="0"/>
              <a:t>L</a:t>
            </a:r>
            <a:r>
              <a:rPr dirty="0" smtClean="0"/>
              <a:t>U</a:t>
            </a:r>
            <a:r>
              <a:rPr spc="5" dirty="0" smtClean="0"/>
              <a:t>I</a:t>
            </a:r>
            <a:r>
              <a:rPr spc="35" dirty="0" smtClean="0"/>
              <a:t> </a:t>
            </a:r>
            <a:r>
              <a:rPr dirty="0"/>
              <a:t>P</a:t>
            </a:r>
            <a:r>
              <a:rPr spc="15" dirty="0"/>
              <a:t>E</a:t>
            </a:r>
            <a:r>
              <a:rPr dirty="0"/>
              <a:t>N</a:t>
            </a:r>
            <a:r>
              <a:rPr spc="-15" dirty="0"/>
              <a:t>T</a:t>
            </a:r>
            <a:r>
              <a:rPr dirty="0"/>
              <a:t>R</a:t>
            </a:r>
            <a:r>
              <a:rPr spc="10" dirty="0"/>
              <a:t>U</a:t>
            </a:r>
            <a:r>
              <a:rPr spc="25" dirty="0"/>
              <a:t> </a:t>
            </a:r>
            <a:r>
              <a:rPr dirty="0" smtClean="0"/>
              <a:t>C</a:t>
            </a:r>
            <a:r>
              <a:rPr spc="15" dirty="0" smtClean="0"/>
              <a:t>ET</a:t>
            </a:r>
            <a:r>
              <a:rPr dirty="0" smtClean="0"/>
              <a:t>Ă</a:t>
            </a:r>
            <a:r>
              <a:rPr spc="-15" dirty="0" smtClean="0"/>
              <a:t>Ț</a:t>
            </a:r>
            <a:r>
              <a:rPr spc="15" dirty="0" smtClean="0"/>
              <a:t>E</a:t>
            </a:r>
            <a:r>
              <a:rPr dirty="0" smtClean="0"/>
              <a:t>N</a:t>
            </a:r>
            <a:r>
              <a:rPr spc="5" dirty="0" smtClean="0"/>
              <a:t>I</a:t>
            </a:r>
            <a:r>
              <a:rPr lang="ro-MD" spc="5" dirty="0" smtClean="0"/>
              <a:t>”</a:t>
            </a:r>
            <a:r>
              <a:rPr lang="ro-RO" dirty="0" smtClean="0"/>
              <a:t> </a:t>
            </a:r>
          </a:p>
          <a:p>
            <a:pPr marL="15240" marR="5080" indent="469265" algn="ctr">
              <a:lnSpc>
                <a:spcPct val="115500"/>
              </a:lnSpc>
              <a:spcBef>
                <a:spcPts val="95"/>
              </a:spcBef>
              <a:tabLst>
                <a:tab pos="6062980" algn="l"/>
              </a:tabLst>
            </a:pPr>
            <a:r>
              <a:rPr lang="ro-RO" dirty="0" smtClean="0"/>
              <a:t>ANUL </a:t>
            </a:r>
            <a:r>
              <a:rPr spc="30" dirty="0" smtClean="0"/>
              <a:t>2</a:t>
            </a:r>
            <a:r>
              <a:rPr spc="5" dirty="0" smtClean="0"/>
              <a:t>0</a:t>
            </a:r>
            <a:r>
              <a:rPr lang="en-US" spc="5" dirty="0" smtClean="0"/>
              <a:t>2</a:t>
            </a:r>
            <a:r>
              <a:rPr lang="ro-RO" spc="5" dirty="0"/>
              <a:t>5</a:t>
            </a:r>
            <a:endParaRPr lang="en-GB" spc="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08" y="1372469"/>
            <a:ext cx="9686583" cy="564227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17676" y="715749"/>
            <a:ext cx="6492875" cy="78098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ts val="2965"/>
              </a:lnSpc>
              <a:spcBef>
                <a:spcPts val="90"/>
              </a:spcBef>
            </a:pPr>
            <a:r>
              <a:rPr sz="2600" b="1" spc="-2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PRINCIPALII</a:t>
            </a:r>
            <a:r>
              <a:rPr sz="2600" b="1" spc="-4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INDICATORI</a:t>
            </a:r>
            <a:endParaRPr sz="26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  <a:p>
            <a:pPr algn="ctr">
              <a:lnSpc>
                <a:spcPts val="2965"/>
              </a:lnSpc>
            </a:pPr>
            <a:r>
              <a:rPr sz="2600" b="1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AI </a:t>
            </a:r>
            <a:r>
              <a:rPr sz="2600" b="1" spc="-1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BUGETULUI </a:t>
            </a:r>
            <a:r>
              <a:rPr sz="2600" b="1" spc="-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PUBLIC </a:t>
            </a:r>
            <a:r>
              <a:rPr sz="2600" b="1" spc="-4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NAȚIONAL </a:t>
            </a:r>
            <a:r>
              <a:rPr sz="2600" b="1" spc="-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PE </a:t>
            </a:r>
            <a:r>
              <a:rPr sz="2600" b="1" spc="-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ANUL</a:t>
            </a:r>
            <a:r>
              <a:rPr sz="2600" b="1" spc="-5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600" b="1" spc="-15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20</a:t>
            </a:r>
            <a:r>
              <a:rPr lang="en-US" sz="2600" b="1" spc="-15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2</a:t>
            </a:r>
            <a:r>
              <a:rPr lang="ro-RO" sz="2600" b="1" spc="-15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5</a:t>
            </a:r>
            <a:endParaRPr sz="26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18908" y="4609748"/>
            <a:ext cx="2038982" cy="48640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o-RO" sz="3000" b="1" spc="10" dirty="0" smtClean="0">
                <a:latin typeface="Calibri"/>
                <a:cs typeface="Calibri"/>
              </a:rPr>
              <a:t>   </a:t>
            </a:r>
            <a:r>
              <a:rPr sz="3000" b="1" spc="10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C</a:t>
            </a:r>
            <a:r>
              <a:rPr sz="3000" b="1" spc="-10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h</a:t>
            </a:r>
            <a:r>
              <a:rPr sz="3000" b="1" spc="25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e</a:t>
            </a:r>
            <a:r>
              <a:rPr sz="3000" b="1" spc="-15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l</a:t>
            </a:r>
            <a:r>
              <a:rPr sz="3000" b="1" spc="15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t</a:t>
            </a:r>
            <a:r>
              <a:rPr sz="3000" b="1" spc="-10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u</a:t>
            </a:r>
            <a:r>
              <a:rPr sz="3000" b="1" spc="15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i</a:t>
            </a:r>
            <a:r>
              <a:rPr sz="3000" b="1" spc="-5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e</a:t>
            </a:r>
            <a:r>
              <a:rPr sz="3000" b="1" spc="15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l</a:t>
            </a:r>
            <a:r>
              <a:rPr sz="3000" b="1" spc="5" dirty="0" err="1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i</a:t>
            </a:r>
            <a:endParaRPr sz="30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4212" y="4193608"/>
            <a:ext cx="2884805" cy="4161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o-RO" sz="2600" b="1" spc="-15" dirty="0" smtClean="0">
                <a:solidFill>
                  <a:srgbClr val="4169A3"/>
                </a:solidFill>
                <a:latin typeface="Calibri"/>
                <a:cs typeface="Calibri"/>
              </a:rPr>
              <a:t>   </a:t>
            </a:r>
            <a:r>
              <a:rPr lang="en-GB" sz="2600" b="1" spc="-15" dirty="0" smtClean="0">
                <a:solidFill>
                  <a:srgbClr val="2909E9"/>
                </a:solidFill>
                <a:latin typeface="Calibri"/>
                <a:cs typeface="Calibri"/>
              </a:rPr>
              <a:t>1</a:t>
            </a:r>
            <a:r>
              <a:rPr lang="ro-RO" sz="2600" b="1" spc="-15" dirty="0" smtClean="0">
                <a:solidFill>
                  <a:srgbClr val="2909E9"/>
                </a:solidFill>
                <a:latin typeface="Calibri"/>
                <a:cs typeface="Calibri"/>
              </a:rPr>
              <a:t>25 602,0</a:t>
            </a:r>
            <a:r>
              <a:rPr lang="en-GB" sz="2600" b="1" spc="-15" dirty="0" smtClean="0">
                <a:solidFill>
                  <a:srgbClr val="2909E9"/>
                </a:solidFill>
                <a:latin typeface="Calibri"/>
                <a:cs typeface="Calibri"/>
              </a:rPr>
              <a:t> </a:t>
            </a:r>
            <a:r>
              <a:rPr sz="2600" b="1" spc="-5" dirty="0" err="1" smtClean="0">
                <a:solidFill>
                  <a:srgbClr val="2909E9"/>
                </a:solidFill>
                <a:latin typeface="Calibri"/>
                <a:cs typeface="Calibri"/>
              </a:rPr>
              <a:t>mil.lei</a:t>
            </a:r>
            <a:endParaRPr sz="2600" dirty="0">
              <a:solidFill>
                <a:srgbClr val="2909E9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19117" y="6447772"/>
            <a:ext cx="2281555" cy="498475"/>
          </a:xfrm>
          <a:custGeom>
            <a:avLst/>
            <a:gdLst/>
            <a:ahLst/>
            <a:cxnLst/>
            <a:rect l="l" t="t" r="r" b="b"/>
            <a:pathLst>
              <a:path w="2281554" h="498475">
                <a:moveTo>
                  <a:pt x="2281427" y="498348"/>
                </a:moveTo>
                <a:lnTo>
                  <a:pt x="0" y="498348"/>
                </a:lnTo>
                <a:lnTo>
                  <a:pt x="0" y="0"/>
                </a:lnTo>
                <a:lnTo>
                  <a:pt x="2281427" y="0"/>
                </a:lnTo>
                <a:lnTo>
                  <a:pt x="2281427" y="498348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2600" b="1" spc="-15" dirty="0" smtClean="0">
                <a:solidFill>
                  <a:srgbClr val="2909E9"/>
                </a:solidFill>
                <a:cs typeface="Calibri"/>
              </a:rPr>
              <a:t>-</a:t>
            </a:r>
            <a:r>
              <a:rPr lang="ro-RO" sz="2600" b="1" spc="-15" dirty="0" smtClean="0">
                <a:solidFill>
                  <a:srgbClr val="2909E9"/>
                </a:solidFill>
                <a:cs typeface="Calibri"/>
              </a:rPr>
              <a:t>14 255,2 </a:t>
            </a:r>
            <a:r>
              <a:rPr lang="en-US" sz="2600" b="1" spc="-15" dirty="0" err="1" smtClean="0">
                <a:solidFill>
                  <a:srgbClr val="2909E9"/>
                </a:solidFill>
                <a:cs typeface="Calibri"/>
              </a:rPr>
              <a:t>mil.lei</a:t>
            </a:r>
            <a:endParaRPr lang="en-US" sz="2600" b="1" spc="-15" dirty="0">
              <a:solidFill>
                <a:srgbClr val="2909E9"/>
              </a:solidFill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32716" y="6155856"/>
            <a:ext cx="2362184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2600" b="1" dirty="0" smtClean="0">
                <a:solidFill>
                  <a:srgbClr val="4169A3"/>
                </a:solidFill>
                <a:latin typeface="Calibri"/>
                <a:cs typeface="Calibri"/>
              </a:rPr>
              <a:t> </a:t>
            </a:r>
            <a:endParaRPr lang="en-US" sz="2600" b="1" spc="-15" dirty="0">
              <a:solidFill>
                <a:srgbClr val="4169A3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46780" y="6089812"/>
            <a:ext cx="1182871" cy="4776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b="1" spc="10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D</a:t>
            </a:r>
            <a:r>
              <a:rPr sz="3000" b="1" spc="-5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e</a:t>
            </a:r>
            <a:r>
              <a:rPr sz="3000" b="1" spc="-15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f</a:t>
            </a:r>
            <a:r>
              <a:rPr sz="3000" b="1" spc="15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i</a:t>
            </a:r>
            <a:r>
              <a:rPr sz="3000" b="1" spc="10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c</a:t>
            </a:r>
            <a:r>
              <a:rPr sz="3000" b="1" spc="-15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i</a:t>
            </a:r>
            <a:r>
              <a:rPr sz="3000" b="1" spc="5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t</a:t>
            </a:r>
            <a:endParaRPr sz="30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50992" y="5282218"/>
            <a:ext cx="2494292" cy="426398"/>
          </a:xfrm>
          <a:prstGeom prst="rect">
            <a:avLst/>
          </a:prstGeom>
          <a:noFill/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spcBef>
                <a:spcPts val="204"/>
              </a:spcBef>
            </a:pPr>
            <a:r>
              <a:rPr lang="en-US" sz="2600" b="1" spc="-15" dirty="0" smtClean="0">
                <a:solidFill>
                  <a:srgbClr val="2909E9"/>
                </a:solidFill>
                <a:latin typeface="Calibri"/>
                <a:cs typeface="Calibri"/>
              </a:rPr>
              <a:t>1</a:t>
            </a:r>
            <a:r>
              <a:rPr lang="ro-RO" sz="2600" b="1" spc="-15" dirty="0" smtClean="0">
                <a:solidFill>
                  <a:srgbClr val="2909E9"/>
                </a:solidFill>
                <a:latin typeface="Calibri"/>
                <a:cs typeface="Calibri"/>
              </a:rPr>
              <a:t>39 857,2</a:t>
            </a:r>
            <a:r>
              <a:rPr lang="en-US" sz="2600" b="1" spc="-15" dirty="0" smtClean="0">
                <a:solidFill>
                  <a:srgbClr val="2909E9"/>
                </a:solidFill>
                <a:latin typeface="Calibri"/>
                <a:cs typeface="Calibri"/>
              </a:rPr>
              <a:t> </a:t>
            </a:r>
            <a:r>
              <a:rPr lang="en-US" sz="2600" b="1" spc="-15" dirty="0" err="1" smtClean="0">
                <a:solidFill>
                  <a:srgbClr val="2909E9"/>
                </a:solidFill>
                <a:latin typeface="Calibri"/>
                <a:cs typeface="Calibri"/>
              </a:rPr>
              <a:t>mil.lei</a:t>
            </a:r>
            <a:endParaRPr lang="en-US" sz="2600" b="1" spc="-15" dirty="0">
              <a:solidFill>
                <a:srgbClr val="2909E9"/>
              </a:solidFill>
              <a:latin typeface="Calibri"/>
              <a:cs typeface="Calibri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79856" y="1618541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35,5%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57795" y="2532159"/>
            <a:ext cx="102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dirty="0"/>
              <a:t>Cheltuielile BPN în PIB</a:t>
            </a:r>
            <a:endParaRPr lang="en-GB" sz="1200" dirty="0"/>
          </a:p>
        </p:txBody>
      </p:sp>
      <p:sp>
        <p:nvSpPr>
          <p:cNvPr id="21" name="Овал 20"/>
          <p:cNvSpPr/>
          <p:nvPr/>
        </p:nvSpPr>
        <p:spPr>
          <a:xfrm>
            <a:off x="9153879" y="1633963"/>
            <a:ext cx="914400" cy="839092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39,6%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940795" y="5509039"/>
            <a:ext cx="838200" cy="771831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4,0%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8696" y="253216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dirty="0"/>
              <a:t>Veniturile BPN în PIB</a:t>
            </a:r>
            <a:endParaRPr lang="en-GB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849043" y="5631250"/>
            <a:ext cx="1244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dirty="0"/>
              <a:t>Deficitul BPN </a:t>
            </a:r>
          </a:p>
          <a:p>
            <a:pPr algn="ctr"/>
            <a:r>
              <a:rPr lang="ro-RO" sz="1200" dirty="0"/>
              <a:t>în PIB</a:t>
            </a:r>
            <a:endParaRPr lang="en-GB" sz="1200" dirty="0"/>
          </a:p>
        </p:txBody>
      </p:sp>
      <p:sp>
        <p:nvSpPr>
          <p:cNvPr id="25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en-US" dirty="0">
                <a:solidFill>
                  <a:prstClr val="black"/>
                </a:solidFill>
              </a:rPr>
              <a:t>2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29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14061" y="3421385"/>
            <a:ext cx="2216415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1242244" y="3565401"/>
            <a:ext cx="230425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Прямоугольник 25"/>
          <p:cNvSpPr/>
          <p:nvPr/>
        </p:nvSpPr>
        <p:spPr>
          <a:xfrm>
            <a:off x="1374520" y="3556096"/>
            <a:ext cx="1584176" cy="412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+mj-lt"/>
              </a:rPr>
              <a:t>Venituri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3632188" y="852467"/>
            <a:ext cx="4608910" cy="410576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  <a:tabLst>
                <a:tab pos="1312865" algn="l"/>
                <a:tab pos="2330335" algn="l"/>
              </a:tabLst>
            </a:pPr>
            <a:r>
              <a:rPr spc="-9" dirty="0">
                <a:solidFill>
                  <a:srgbClr val="800000"/>
                </a:solidFill>
              </a:rPr>
              <a:t>BUGETUL</a:t>
            </a:r>
            <a:r>
              <a:rPr lang="en-US" spc="-9" dirty="0">
                <a:solidFill>
                  <a:srgbClr val="800000"/>
                </a:solidFill>
              </a:rPr>
              <a:t> </a:t>
            </a:r>
            <a:r>
              <a:rPr spc="-9" dirty="0">
                <a:solidFill>
                  <a:srgbClr val="800000"/>
                </a:solidFill>
              </a:rPr>
              <a:t>PUBLIC</a:t>
            </a:r>
            <a:r>
              <a:rPr lang="en-US" spc="-9" dirty="0">
                <a:solidFill>
                  <a:srgbClr val="800000"/>
                </a:solidFill>
              </a:rPr>
              <a:t> </a:t>
            </a:r>
            <a:r>
              <a:rPr spc="-32" dirty="0">
                <a:solidFill>
                  <a:srgbClr val="800000"/>
                </a:solidFill>
              </a:rPr>
              <a:t>NAȚIONAL</a:t>
            </a:r>
          </a:p>
        </p:txBody>
      </p:sp>
      <p:sp>
        <p:nvSpPr>
          <p:cNvPr id="6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846106" y="236708"/>
            <a:ext cx="1745191" cy="330007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it-IT" sz="1100" b="1" spc="10" dirty="0">
                <a:cs typeface="Calibri"/>
              </a:rPr>
              <a:t>MINISTERUL</a:t>
            </a:r>
            <a:r>
              <a:rPr lang="it-IT" sz="1100" b="1" spc="15" dirty="0">
                <a:cs typeface="Calibri"/>
              </a:rPr>
              <a:t> </a:t>
            </a:r>
            <a:r>
              <a:rPr lang="it-IT" sz="1100" b="1" spc="10" dirty="0">
                <a:cs typeface="Calibri"/>
              </a:rPr>
              <a:t>FINANȚELOR</a:t>
            </a:r>
            <a:endParaRPr lang="it-IT" sz="1100" dirty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it-IT" sz="950" b="1" spc="5" dirty="0">
                <a:cs typeface="Calibri"/>
              </a:rPr>
              <a:t>AL REPUBLICII</a:t>
            </a:r>
            <a:r>
              <a:rPr lang="it-IT" sz="950" b="1" spc="-40" dirty="0">
                <a:cs typeface="Calibri"/>
              </a:rPr>
              <a:t> </a:t>
            </a:r>
            <a:r>
              <a:rPr lang="it-IT" sz="950" b="1" spc="10" dirty="0">
                <a:cs typeface="Calibri"/>
              </a:rPr>
              <a:t>MOLDOVA</a:t>
            </a:r>
            <a:endParaRPr lang="it-IT" sz="950" dirty="0">
              <a:cs typeface="Calibri"/>
            </a:endParaRPr>
          </a:p>
        </p:txBody>
      </p:sp>
      <p:sp>
        <p:nvSpPr>
          <p:cNvPr id="9" name="object 7"/>
          <p:cNvSpPr txBox="1"/>
          <p:nvPr/>
        </p:nvSpPr>
        <p:spPr>
          <a:xfrm>
            <a:off x="1530276" y="6236757"/>
            <a:ext cx="1262893" cy="43443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54512" marR="4607" indent="-243571" defTabSz="829178">
              <a:lnSpc>
                <a:spcPct val="100699"/>
              </a:lnSpc>
              <a:spcBef>
                <a:spcPts val="91"/>
              </a:spcBef>
            </a:pPr>
            <a:r>
              <a:rPr lang="en-US" sz="1360" i="1" dirty="0" smtClean="0">
                <a:latin typeface="Calibri"/>
                <a:cs typeface="Calibri"/>
              </a:rPr>
              <a:t>202</a:t>
            </a:r>
            <a:r>
              <a:rPr lang="ro-RO" sz="1360" i="1" dirty="0">
                <a:latin typeface="Calibri"/>
                <a:cs typeface="Calibri"/>
              </a:rPr>
              <a:t>5</a:t>
            </a:r>
            <a:r>
              <a:rPr sz="1360" i="1" spc="-36" dirty="0" smtClean="0">
                <a:latin typeface="Calibri"/>
                <a:cs typeface="Calibri"/>
              </a:rPr>
              <a:t> </a:t>
            </a:r>
            <a:r>
              <a:rPr sz="1360" i="1" spc="-5" dirty="0">
                <a:latin typeface="Calibri"/>
                <a:cs typeface="Calibri"/>
              </a:rPr>
              <a:t>precizat  </a:t>
            </a:r>
            <a:r>
              <a:rPr sz="1360" i="1" dirty="0">
                <a:latin typeface="Calibri"/>
                <a:cs typeface="Calibri"/>
              </a:rPr>
              <a:t>mil.</a:t>
            </a:r>
            <a:r>
              <a:rPr sz="1360" i="1" spc="-9" dirty="0">
                <a:latin typeface="Calibri"/>
                <a:cs typeface="Calibri"/>
              </a:rPr>
              <a:t> </a:t>
            </a:r>
            <a:r>
              <a:rPr sz="1360" i="1" dirty="0">
                <a:latin typeface="Calibri"/>
                <a:cs typeface="Calibri"/>
              </a:rPr>
              <a:t>lei</a:t>
            </a:r>
            <a:endParaRPr sz="1360" dirty="0">
              <a:latin typeface="Calibri"/>
              <a:cs typeface="Calibri"/>
            </a:endParaRPr>
          </a:p>
        </p:txBody>
      </p:sp>
      <p:sp>
        <p:nvSpPr>
          <p:cNvPr id="10" name="object 8"/>
          <p:cNvSpPr txBox="1"/>
          <p:nvPr/>
        </p:nvSpPr>
        <p:spPr>
          <a:xfrm>
            <a:off x="8093455" y="6135742"/>
            <a:ext cx="1460852" cy="43443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345491" marR="4607" indent="-334550" defTabSz="829178">
              <a:lnSpc>
                <a:spcPct val="100699"/>
              </a:lnSpc>
              <a:spcBef>
                <a:spcPts val="91"/>
              </a:spcBef>
            </a:pPr>
            <a:r>
              <a:rPr sz="1360" i="1" dirty="0">
                <a:solidFill>
                  <a:prstClr val="black"/>
                </a:solidFill>
                <a:latin typeface="Calibri"/>
                <a:cs typeface="Calibri"/>
              </a:rPr>
              <a:t>devieri </a:t>
            </a:r>
            <a:r>
              <a:rPr sz="1360" i="1" spc="-9" dirty="0">
                <a:solidFill>
                  <a:prstClr val="black"/>
                </a:solidFill>
                <a:latin typeface="Calibri"/>
                <a:cs typeface="Calibri"/>
              </a:rPr>
              <a:t>executat față  </a:t>
            </a:r>
            <a:r>
              <a:rPr sz="1360" i="1" spc="5" dirty="0">
                <a:solidFill>
                  <a:prstClr val="black"/>
                </a:solidFill>
                <a:latin typeface="Calibri"/>
                <a:cs typeface="Calibri"/>
              </a:rPr>
              <a:t>de</a:t>
            </a:r>
            <a:r>
              <a:rPr sz="1360" i="1" spc="-2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360" i="1" dirty="0">
                <a:solidFill>
                  <a:prstClr val="black"/>
                </a:solidFill>
                <a:latin typeface="Calibri"/>
                <a:cs typeface="Calibri"/>
              </a:rPr>
              <a:t>precizat</a:t>
            </a:r>
            <a:endParaRPr sz="136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object 17"/>
          <p:cNvSpPr txBox="1"/>
          <p:nvPr/>
        </p:nvSpPr>
        <p:spPr>
          <a:xfrm rot="10800000" flipV="1">
            <a:off x="4245645" y="6877769"/>
            <a:ext cx="676039" cy="222080"/>
          </a:xfrm>
          <a:prstGeom prst="rect">
            <a:avLst/>
          </a:prstGeom>
        </p:spPr>
        <p:txBody>
          <a:bodyPr vert="horz" wrap="square" lIns="0" tIns="12668" rIns="0" bIns="0" rtlCol="0">
            <a:spAutoFit/>
          </a:bodyPr>
          <a:lstStyle/>
          <a:p>
            <a:pPr marL="11516" defTabSz="829178">
              <a:spcBef>
                <a:spcPts val="100"/>
              </a:spcBef>
            </a:pPr>
            <a:r>
              <a:rPr sz="1360" b="1" dirty="0">
                <a:solidFill>
                  <a:srgbClr val="313131"/>
                </a:solidFill>
                <a:latin typeface="Times New Roman"/>
                <a:cs typeface="Times New Roman"/>
              </a:rPr>
              <a:t>Venituri</a:t>
            </a:r>
            <a:endParaRPr sz="136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9"/>
          <p:cNvSpPr txBox="1"/>
          <p:nvPr/>
        </p:nvSpPr>
        <p:spPr>
          <a:xfrm>
            <a:off x="5186892" y="6236758"/>
            <a:ext cx="1016896" cy="43443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75241" marR="4607" indent="-264300" defTabSz="829178">
              <a:lnSpc>
                <a:spcPct val="100699"/>
              </a:lnSpc>
              <a:spcBef>
                <a:spcPts val="91"/>
              </a:spcBef>
            </a:pPr>
            <a:r>
              <a:rPr lang="en-US" sz="1360" i="1" dirty="0" smtClean="0">
                <a:solidFill>
                  <a:prstClr val="black"/>
                </a:solidFill>
                <a:latin typeface="Calibri"/>
                <a:cs typeface="Calibri"/>
              </a:rPr>
              <a:t>202</a:t>
            </a:r>
            <a:r>
              <a:rPr lang="ro-RO" sz="1360" i="1" dirty="0">
                <a:solidFill>
                  <a:prstClr val="black"/>
                </a:solidFill>
                <a:latin typeface="Calibri"/>
                <a:cs typeface="Calibri"/>
              </a:rPr>
              <a:t>5</a:t>
            </a:r>
            <a:r>
              <a:rPr sz="1360" i="1" spc="-5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360" i="1" spc="-9" dirty="0">
                <a:solidFill>
                  <a:prstClr val="black"/>
                </a:solidFill>
                <a:latin typeface="Calibri"/>
                <a:cs typeface="Calibri"/>
              </a:rPr>
              <a:t>executat  </a:t>
            </a:r>
            <a:r>
              <a:rPr sz="1360" i="1" dirty="0">
                <a:solidFill>
                  <a:prstClr val="black"/>
                </a:solidFill>
                <a:latin typeface="Calibri"/>
                <a:cs typeface="Calibri"/>
              </a:rPr>
              <a:t>mil.</a:t>
            </a:r>
            <a:r>
              <a:rPr sz="1360" i="1" spc="-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1360" i="1" dirty="0" smtClean="0">
                <a:solidFill>
                  <a:prstClr val="black"/>
                </a:solidFill>
                <a:latin typeface="Calibri"/>
                <a:cs typeface="Calibri"/>
              </a:rPr>
              <a:t>lei</a:t>
            </a:r>
            <a:endParaRPr sz="136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3" name="object 24"/>
          <p:cNvSpPr txBox="1"/>
          <p:nvPr/>
        </p:nvSpPr>
        <p:spPr>
          <a:xfrm>
            <a:off x="6203788" y="6874855"/>
            <a:ext cx="516509" cy="222080"/>
          </a:xfrm>
          <a:prstGeom prst="rect">
            <a:avLst/>
          </a:prstGeom>
        </p:spPr>
        <p:txBody>
          <a:bodyPr vert="horz" wrap="square" lIns="0" tIns="12668" rIns="0" bIns="0" rtlCol="0">
            <a:spAutoFit/>
          </a:bodyPr>
          <a:lstStyle/>
          <a:p>
            <a:pPr marL="11516" defTabSz="829178">
              <a:spcBef>
                <a:spcPts val="100"/>
              </a:spcBef>
            </a:pPr>
            <a:r>
              <a:rPr sz="1360" b="1" dirty="0">
                <a:solidFill>
                  <a:srgbClr val="313131"/>
                </a:solidFill>
                <a:latin typeface="Times New Roman"/>
                <a:cs typeface="Times New Roman"/>
              </a:rPr>
              <a:t>D</a:t>
            </a:r>
            <a:r>
              <a:rPr sz="1360" b="1" spc="9" dirty="0">
                <a:solidFill>
                  <a:srgbClr val="313131"/>
                </a:solidFill>
                <a:latin typeface="Times New Roman"/>
                <a:cs typeface="Times New Roman"/>
              </a:rPr>
              <a:t>e</a:t>
            </a:r>
            <a:r>
              <a:rPr sz="1360" b="1" spc="-5" dirty="0">
                <a:solidFill>
                  <a:srgbClr val="313131"/>
                </a:solidFill>
                <a:latin typeface="Times New Roman"/>
                <a:cs typeface="Times New Roman"/>
              </a:rPr>
              <a:t>f</a:t>
            </a:r>
            <a:r>
              <a:rPr sz="1360" b="1" dirty="0">
                <a:solidFill>
                  <a:srgbClr val="313131"/>
                </a:solidFill>
                <a:latin typeface="Times New Roman"/>
                <a:cs typeface="Times New Roman"/>
              </a:rPr>
              <a:t>i</a:t>
            </a:r>
            <a:r>
              <a:rPr sz="1360" b="1" spc="-5" dirty="0">
                <a:solidFill>
                  <a:srgbClr val="313131"/>
                </a:solidFill>
                <a:latin typeface="Times New Roman"/>
                <a:cs typeface="Times New Roman"/>
              </a:rPr>
              <a:t>c</a:t>
            </a:r>
            <a:r>
              <a:rPr sz="1360" b="1" dirty="0">
                <a:solidFill>
                  <a:srgbClr val="313131"/>
                </a:solidFill>
                <a:latin typeface="Times New Roman"/>
                <a:cs typeface="Times New Roman"/>
              </a:rPr>
              <a:t>it</a:t>
            </a:r>
            <a:endParaRPr sz="136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032082" y="6938025"/>
            <a:ext cx="117971" cy="9574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178"/>
            <a:endParaRPr lang="en-GB" sz="1632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038125" y="6937193"/>
            <a:ext cx="120646" cy="965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178"/>
            <a:endParaRPr lang="en-GB" sz="1632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19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en-US" dirty="0" smtClean="0">
                <a:solidFill>
                  <a:prstClr val="black"/>
                </a:solidFill>
              </a:rPr>
              <a:t>3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25"/>
          <p:cNvSpPr/>
          <p:nvPr/>
        </p:nvSpPr>
        <p:spPr>
          <a:xfrm>
            <a:off x="4987554" y="6938025"/>
            <a:ext cx="117971" cy="957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178"/>
            <a:endParaRPr lang="en-GB" sz="1632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object 17"/>
          <p:cNvSpPr txBox="1"/>
          <p:nvPr/>
        </p:nvSpPr>
        <p:spPr>
          <a:xfrm>
            <a:off x="5166255" y="6874855"/>
            <a:ext cx="842951" cy="222080"/>
          </a:xfrm>
          <a:prstGeom prst="rect">
            <a:avLst/>
          </a:prstGeom>
        </p:spPr>
        <p:txBody>
          <a:bodyPr vert="horz" wrap="square" lIns="0" tIns="12668" rIns="0" bIns="0" rtlCol="0">
            <a:spAutoFit/>
          </a:bodyPr>
          <a:lstStyle/>
          <a:p>
            <a:pPr marL="11516" defTabSz="829178">
              <a:spcBef>
                <a:spcPts val="100"/>
              </a:spcBef>
            </a:pPr>
            <a:r>
              <a:rPr lang="ro-RO" sz="1360" b="1" dirty="0" smtClean="0">
                <a:solidFill>
                  <a:srgbClr val="313131"/>
                </a:solidFill>
                <a:latin typeface="Times New Roman"/>
                <a:cs typeface="Times New Roman"/>
              </a:rPr>
              <a:t>Cheltuieli</a:t>
            </a:r>
            <a:endParaRPr sz="136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346176"/>
              </p:ext>
            </p:extLst>
          </p:nvPr>
        </p:nvGraphicFramePr>
        <p:xfrm>
          <a:off x="722396" y="1552458"/>
          <a:ext cx="9376832" cy="4590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341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133849" y="165236"/>
            <a:ext cx="79260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600" b="1" kern="0" spc="-25" dirty="0">
                <a:solidFill>
                  <a:srgbClr val="5D4F38"/>
                </a:solidFill>
                <a:ea typeface="+mj-ea"/>
                <a:cs typeface="Calibri"/>
              </a:rPr>
              <a:t>        </a:t>
            </a:r>
            <a:r>
              <a:rPr lang="en-GB" sz="2600" b="1" kern="0" spc="-25" dirty="0">
                <a:solidFill>
                  <a:srgbClr val="800000"/>
                </a:solidFill>
                <a:ea typeface="+mj-ea"/>
                <a:cs typeface="Calibri"/>
              </a:rPr>
              <a:t>EVOLUȚIA</a:t>
            </a:r>
            <a:r>
              <a:rPr lang="ro-RO" sz="2600" b="1" kern="0" spc="-25" dirty="0">
                <a:solidFill>
                  <a:srgbClr val="800000"/>
                </a:solidFill>
                <a:ea typeface="+mj-ea"/>
                <a:cs typeface="Calibri"/>
              </a:rPr>
              <a:t> </a:t>
            </a:r>
            <a:r>
              <a:rPr lang="en-GB" sz="2600" b="1" kern="0" spc="-35" dirty="0">
                <a:solidFill>
                  <a:srgbClr val="800000"/>
                </a:solidFill>
                <a:ea typeface="+mj-ea"/>
                <a:cs typeface="Calibri"/>
              </a:rPr>
              <a:t>INDICATORILOR</a:t>
            </a:r>
            <a:r>
              <a:rPr lang="ro-RO" sz="2600" b="1" kern="0" spc="-35" dirty="0">
                <a:solidFill>
                  <a:srgbClr val="800000"/>
                </a:solidFill>
                <a:ea typeface="+mj-ea"/>
                <a:cs typeface="Calibri"/>
              </a:rPr>
              <a:t> </a:t>
            </a:r>
            <a:r>
              <a:rPr lang="en-GB" sz="2600" b="1" kern="0" spc="-20" dirty="0">
                <a:solidFill>
                  <a:srgbClr val="800000"/>
                </a:solidFill>
                <a:ea typeface="+mj-ea"/>
                <a:cs typeface="Calibri"/>
              </a:rPr>
              <a:t>MACROECONOMICI</a:t>
            </a:r>
            <a:endParaRPr lang="en-GB" dirty="0">
              <a:solidFill>
                <a:srgbClr val="8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4602" y="1060844"/>
            <a:ext cx="4786346" cy="791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marR="5080" lvl="0" indent="-285750">
              <a:lnSpc>
                <a:spcPct val="100699"/>
              </a:lnSpc>
              <a:spcBef>
                <a:spcPts val="100"/>
              </a:spcBef>
              <a:buFont typeface="Wingdings" panose="05000000000000000000" pitchFamily="2" charset="2"/>
              <a:buChar char="q"/>
              <a:defRPr/>
            </a:pPr>
            <a:r>
              <a:rPr lang="ro-RO" sz="1500" dirty="0">
                <a:solidFill>
                  <a:srgbClr val="000000"/>
                </a:solidFill>
                <a:ea typeface="Times New Roman" panose="02020603050405020304" pitchFamily="18" charset="0"/>
              </a:rPr>
              <a:t>Produsul intern brut în anul </a:t>
            </a:r>
            <a:r>
              <a:rPr lang="ro-RO" sz="15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2025 </a:t>
            </a:r>
            <a:r>
              <a:rPr lang="ro-RO" sz="1500" dirty="0">
                <a:solidFill>
                  <a:srgbClr val="000000"/>
                </a:solidFill>
                <a:ea typeface="Times New Roman" panose="02020603050405020304" pitchFamily="18" charset="0"/>
              </a:rPr>
              <a:t>s-a </a:t>
            </a:r>
            <a:r>
              <a:rPr lang="ro-RO" sz="15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majorat </a:t>
            </a:r>
            <a:r>
              <a:rPr lang="ro-RO" sz="1500" dirty="0">
                <a:solidFill>
                  <a:srgbClr val="000000"/>
                </a:solidFill>
                <a:ea typeface="Times New Roman" panose="02020603050405020304" pitchFamily="18" charset="0"/>
              </a:rPr>
              <a:t>cu </a:t>
            </a:r>
            <a:r>
              <a:rPr lang="ro-RO" sz="15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2,4% </a:t>
            </a:r>
            <a:r>
              <a:rPr lang="ro-RO" sz="1500" dirty="0">
                <a:solidFill>
                  <a:srgbClr val="000000"/>
                </a:solidFill>
                <a:ea typeface="Times New Roman" panose="02020603050405020304" pitchFamily="18" charset="0"/>
              </a:rPr>
              <a:t>în termeni reali față de anul precedent și a constituit </a:t>
            </a:r>
            <a:r>
              <a:rPr lang="ro-RO" sz="15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353,5 mld.lei</a:t>
            </a:r>
            <a:r>
              <a:rPr lang="ro-RO" sz="1500" dirty="0">
                <a:solidFill>
                  <a:srgbClr val="000000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7478" y="3995739"/>
            <a:ext cx="45720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o-RO" sz="1500" dirty="0" smtClean="0"/>
              <a:t>În anul </a:t>
            </a:r>
            <a:r>
              <a:rPr lang="ro-RO" sz="1500" dirty="0"/>
              <a:t>20</a:t>
            </a:r>
            <a:r>
              <a:rPr lang="en-US" sz="1500" dirty="0" smtClean="0"/>
              <a:t>2</a:t>
            </a:r>
            <a:r>
              <a:rPr lang="ro-RO" sz="1500" dirty="0" smtClean="0"/>
              <a:t>5 inflația medie anuală </a:t>
            </a:r>
            <a:r>
              <a:rPr lang="ro-RO" sz="1500" dirty="0"/>
              <a:t>a constituit </a:t>
            </a:r>
            <a:r>
              <a:rPr lang="ro-RO" sz="1500" dirty="0" smtClean="0"/>
              <a:t>7,8%.</a:t>
            </a:r>
            <a:endParaRPr lang="en-GB" sz="1500" dirty="0"/>
          </a:p>
        </p:txBody>
      </p:sp>
      <p:sp>
        <p:nvSpPr>
          <p:cNvPr id="15" name="TextBox 14"/>
          <p:cNvSpPr txBox="1"/>
          <p:nvPr/>
        </p:nvSpPr>
        <p:spPr>
          <a:xfrm>
            <a:off x="5275262" y="1067769"/>
            <a:ext cx="47846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o-RO" sz="1500" dirty="0"/>
              <a:t>Salariul mediu lunar brut al unui salariat, în anul </a:t>
            </a:r>
            <a:r>
              <a:rPr lang="ro-RO" sz="1500" dirty="0" smtClean="0"/>
              <a:t>2025 </a:t>
            </a:r>
            <a:r>
              <a:rPr lang="ro-RO" sz="1500" dirty="0"/>
              <a:t>a înregistrat o creștere cu </a:t>
            </a:r>
            <a:r>
              <a:rPr lang="ro-RO" sz="1500" dirty="0" smtClean="0"/>
              <a:t>9,8% </a:t>
            </a:r>
            <a:r>
              <a:rPr lang="ro-RO" sz="1500" dirty="0"/>
              <a:t>și </a:t>
            </a:r>
            <a:r>
              <a:rPr lang="en-GB" sz="1500" dirty="0"/>
              <a:t>a </a:t>
            </a:r>
            <a:r>
              <a:rPr lang="ro-RO" sz="1500" dirty="0"/>
              <a:t>constitui</a:t>
            </a:r>
            <a:r>
              <a:rPr lang="en-GB" sz="1500" dirty="0"/>
              <a:t>t</a:t>
            </a:r>
            <a:r>
              <a:rPr lang="ro-RO" sz="1500" dirty="0"/>
              <a:t> </a:t>
            </a:r>
            <a:r>
              <a:rPr lang="ro-RO" sz="1500" dirty="0" smtClean="0"/>
              <a:t>15 472 lei</a:t>
            </a:r>
            <a:r>
              <a:rPr lang="ro-RO" sz="1500" dirty="0"/>
              <a:t>.</a:t>
            </a:r>
          </a:p>
          <a:p>
            <a:endParaRPr lang="ro-RO" sz="1500" dirty="0"/>
          </a:p>
        </p:txBody>
      </p:sp>
      <p:sp>
        <p:nvSpPr>
          <p:cNvPr id="20" name="TextBox 19"/>
          <p:cNvSpPr txBox="1"/>
          <p:nvPr/>
        </p:nvSpPr>
        <p:spPr>
          <a:xfrm>
            <a:off x="5275261" y="4008629"/>
            <a:ext cx="5238803" cy="558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7815" marR="5080" lvl="0" indent="-285750">
              <a:lnSpc>
                <a:spcPct val="100699"/>
              </a:lnSpc>
              <a:spcBef>
                <a:spcPts val="100"/>
              </a:spcBef>
              <a:buFont typeface="Wingdings" panose="05000000000000000000" pitchFamily="2" charset="2"/>
              <a:buChar char="q"/>
              <a:defRPr/>
            </a:pPr>
            <a:r>
              <a:rPr lang="en-GB" sz="1500" dirty="0" err="1" smtClean="0">
                <a:solidFill>
                  <a:prstClr val="black"/>
                </a:solidFill>
                <a:cs typeface="Calibri"/>
              </a:rPr>
              <a:t>Exporturile</a:t>
            </a:r>
            <a:r>
              <a:rPr lang="ro-RO" sz="1500" dirty="0" smtClean="0"/>
              <a:t> </a:t>
            </a:r>
            <a:r>
              <a:rPr lang="en-GB" sz="1500" spc="5" dirty="0">
                <a:solidFill>
                  <a:prstClr val="black"/>
                </a:solidFill>
                <a:cs typeface="Calibri"/>
              </a:rPr>
              <a:t>au </a:t>
            </a:r>
            <a:r>
              <a:rPr lang="en-GB" sz="1500" spc="-5" dirty="0" err="1">
                <a:solidFill>
                  <a:prstClr val="black"/>
                </a:solidFill>
                <a:cs typeface="Calibri"/>
              </a:rPr>
              <a:t>constituit</a:t>
            </a:r>
            <a:r>
              <a:rPr lang="en-GB" sz="1500" spc="-5" dirty="0">
                <a:solidFill>
                  <a:prstClr val="black"/>
                </a:solidFill>
                <a:cs typeface="Calibri"/>
              </a:rPr>
              <a:t>  </a:t>
            </a:r>
            <a:r>
              <a:rPr lang="ro-RO" sz="1500" spc="-5" dirty="0">
                <a:solidFill>
                  <a:prstClr val="black"/>
                </a:solidFill>
                <a:cs typeface="Calibri"/>
              </a:rPr>
              <a:t>3</a:t>
            </a:r>
            <a:r>
              <a:rPr lang="ro-RO" sz="1500" dirty="0"/>
              <a:t> 782,7</a:t>
            </a:r>
            <a:r>
              <a:rPr lang="en-GB" sz="1500" spc="-5" dirty="0">
                <a:solidFill>
                  <a:prstClr val="black"/>
                </a:solidFill>
                <a:cs typeface="Calibri"/>
              </a:rPr>
              <a:t> </a:t>
            </a:r>
            <a:r>
              <a:rPr lang="en-GB" sz="1500" spc="5" dirty="0" err="1">
                <a:solidFill>
                  <a:prstClr val="black"/>
                </a:solidFill>
                <a:cs typeface="Calibri"/>
              </a:rPr>
              <a:t>mil.</a:t>
            </a:r>
            <a:r>
              <a:rPr lang="en-GB" sz="1500" dirty="0" err="1">
                <a:solidFill>
                  <a:prstClr val="black"/>
                </a:solidFill>
                <a:cs typeface="Calibri"/>
              </a:rPr>
              <a:t>dolari</a:t>
            </a:r>
            <a:r>
              <a:rPr lang="en-GB" sz="1500" spc="145" dirty="0">
                <a:solidFill>
                  <a:prstClr val="black"/>
                </a:solidFill>
                <a:cs typeface="Calibri"/>
              </a:rPr>
              <a:t> </a:t>
            </a:r>
            <a:r>
              <a:rPr lang="en-GB" sz="1500" spc="-5" dirty="0" smtClean="0">
                <a:solidFill>
                  <a:prstClr val="black"/>
                </a:solidFill>
                <a:cs typeface="Calibri"/>
              </a:rPr>
              <a:t>SUA</a:t>
            </a:r>
            <a:r>
              <a:rPr lang="ro-MD" sz="1500" spc="-5" dirty="0" smtClean="0">
                <a:solidFill>
                  <a:prstClr val="black"/>
                </a:solidFill>
                <a:cs typeface="Calibri"/>
              </a:rPr>
              <a:t>,</a:t>
            </a:r>
            <a:r>
              <a:rPr lang="en-GB" sz="1500" spc="-5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lang="ro-RO" sz="1500" dirty="0" smtClean="0"/>
              <a:t>înregistrând o creștere de 6,4 % față de anul 2024.</a:t>
            </a:r>
            <a:endParaRPr lang="en-GB" sz="15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75262" y="4768286"/>
            <a:ext cx="49292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500" dirty="0" err="1">
                <a:solidFill>
                  <a:prstClr val="black"/>
                </a:solidFill>
                <a:cs typeface="Calibri"/>
              </a:rPr>
              <a:t>Importurile</a:t>
            </a:r>
            <a:r>
              <a:rPr lang="en-GB" sz="1500" dirty="0">
                <a:solidFill>
                  <a:prstClr val="black"/>
                </a:solidFill>
                <a:cs typeface="Calibri"/>
              </a:rPr>
              <a:t> </a:t>
            </a:r>
            <a:r>
              <a:rPr lang="ro-RO" sz="1500" dirty="0" smtClean="0"/>
              <a:t>au înregistrat o creștere de 20,5 </a:t>
            </a:r>
            <a:r>
              <a:rPr lang="en-GB" sz="1500" dirty="0" smtClean="0">
                <a:solidFill>
                  <a:prstClr val="black"/>
                </a:solidFill>
                <a:cs typeface="Calibri"/>
              </a:rPr>
              <a:t>% </a:t>
            </a:r>
            <a:r>
              <a:rPr lang="ro-RO" sz="1500" dirty="0" smtClean="0">
                <a:solidFill>
                  <a:prstClr val="black"/>
                </a:solidFill>
                <a:cs typeface="Calibri"/>
              </a:rPr>
              <a:t>și</a:t>
            </a:r>
            <a:r>
              <a:rPr lang="en-GB" sz="150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lang="en-GB" sz="1500" spc="-5" dirty="0">
                <a:solidFill>
                  <a:prstClr val="black"/>
                </a:solidFill>
                <a:cs typeface="Calibri"/>
              </a:rPr>
              <a:t>au </a:t>
            </a:r>
            <a:r>
              <a:rPr lang="en-GB" sz="1500" spc="-5" dirty="0" err="1">
                <a:solidFill>
                  <a:prstClr val="black"/>
                </a:solidFill>
                <a:cs typeface="Calibri"/>
              </a:rPr>
              <a:t>constituit</a:t>
            </a:r>
            <a:r>
              <a:rPr lang="en-GB" sz="1500" spc="-5" dirty="0">
                <a:solidFill>
                  <a:prstClr val="black"/>
                </a:solidFill>
                <a:cs typeface="Calibri"/>
              </a:rPr>
              <a:t> </a:t>
            </a:r>
            <a:r>
              <a:rPr lang="en-GB" sz="1500" spc="5" dirty="0">
                <a:solidFill>
                  <a:prstClr val="black"/>
                </a:solidFill>
                <a:cs typeface="Calibri"/>
              </a:rPr>
              <a:t> </a:t>
            </a:r>
            <a:r>
              <a:rPr lang="ro-RO" sz="1500" spc="5" dirty="0" smtClean="0">
                <a:solidFill>
                  <a:prstClr val="black"/>
                </a:solidFill>
                <a:cs typeface="Calibri"/>
              </a:rPr>
              <a:t>10 921,6</a:t>
            </a:r>
            <a:r>
              <a:rPr lang="ro-RO" sz="1500" dirty="0" smtClean="0"/>
              <a:t> </a:t>
            </a:r>
            <a:r>
              <a:rPr lang="en-GB" sz="1500" spc="5" dirty="0" err="1" smtClean="0">
                <a:solidFill>
                  <a:prstClr val="black"/>
                </a:solidFill>
                <a:cs typeface="Calibri"/>
              </a:rPr>
              <a:t>mil.</a:t>
            </a:r>
            <a:r>
              <a:rPr lang="en-GB" sz="1500" dirty="0" err="1" smtClean="0">
                <a:solidFill>
                  <a:prstClr val="black"/>
                </a:solidFill>
                <a:cs typeface="Calibri"/>
              </a:rPr>
              <a:t>dolari</a:t>
            </a:r>
            <a:r>
              <a:rPr lang="en-GB" sz="1500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lang="en-GB" sz="1500" spc="-5" dirty="0" smtClean="0">
                <a:solidFill>
                  <a:prstClr val="black"/>
                </a:solidFill>
                <a:cs typeface="Calibri"/>
              </a:rPr>
              <a:t>SUA.</a:t>
            </a:r>
            <a:endParaRPr lang="en-GB" sz="1500" dirty="0"/>
          </a:p>
        </p:txBody>
      </p:sp>
      <p:sp>
        <p:nvSpPr>
          <p:cNvPr id="22" name="TextBox 21"/>
          <p:cNvSpPr txBox="1"/>
          <p:nvPr/>
        </p:nvSpPr>
        <p:spPr>
          <a:xfrm>
            <a:off x="5275262" y="5601400"/>
            <a:ext cx="50720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1500" dirty="0" err="1"/>
              <a:t>Producția</a:t>
            </a:r>
            <a:r>
              <a:rPr lang="en-GB" sz="1500" dirty="0"/>
              <a:t> industrial</a:t>
            </a:r>
            <a:r>
              <a:rPr lang="ro-RO" sz="1500" dirty="0"/>
              <a:t>ă în anul </a:t>
            </a:r>
            <a:r>
              <a:rPr lang="ro-RO" sz="1500" dirty="0" smtClean="0"/>
              <a:t>2025 a </a:t>
            </a:r>
            <a:r>
              <a:rPr lang="ro-RO" sz="1500" dirty="0"/>
              <a:t>constituit </a:t>
            </a:r>
            <a:r>
              <a:rPr lang="ro-RO" sz="1500" dirty="0" smtClean="0"/>
              <a:t>95,3 </a:t>
            </a:r>
            <a:r>
              <a:rPr lang="ro-RO" sz="1500" dirty="0"/>
              <a:t>mld.</a:t>
            </a:r>
            <a:r>
              <a:rPr lang="en-US" sz="1500" dirty="0"/>
              <a:t>l</a:t>
            </a:r>
            <a:r>
              <a:rPr lang="ro-RO" sz="1500" dirty="0" smtClean="0"/>
              <a:t>ei, cu o creștere de 5,4 % față de 2024.</a:t>
            </a:r>
            <a:endParaRPr lang="en-GB" sz="1500" dirty="0"/>
          </a:p>
        </p:txBody>
      </p:sp>
      <p:sp>
        <p:nvSpPr>
          <p:cNvPr id="23" name="TextBox 22"/>
          <p:cNvSpPr txBox="1"/>
          <p:nvPr/>
        </p:nvSpPr>
        <p:spPr>
          <a:xfrm>
            <a:off x="5275262" y="6172904"/>
            <a:ext cx="52388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o-RO" sz="1500" dirty="0"/>
              <a:t>Producția agricolă în anul </a:t>
            </a:r>
            <a:r>
              <a:rPr lang="ro-RO" sz="1500" dirty="0" smtClean="0"/>
              <a:t>2025 </a:t>
            </a:r>
            <a:r>
              <a:rPr lang="ro-RO" sz="1500" dirty="0"/>
              <a:t>a constituit </a:t>
            </a:r>
            <a:r>
              <a:rPr lang="ro-RO" sz="1500" dirty="0" smtClean="0"/>
              <a:t>46,7 </a:t>
            </a:r>
            <a:r>
              <a:rPr lang="ro-RO" sz="1500" dirty="0" err="1" smtClean="0"/>
              <a:t>mld.lei</a:t>
            </a:r>
            <a:r>
              <a:rPr lang="ro-RO" sz="1500" dirty="0" smtClean="0"/>
              <a:t>, cu o creștere de 13,8 % față de 2024. </a:t>
            </a:r>
            <a:endParaRPr lang="en-GB" sz="1500" dirty="0"/>
          </a:p>
        </p:txBody>
      </p:sp>
      <p:pic>
        <p:nvPicPr>
          <p:cNvPr id="19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25" name="object 6"/>
          <p:cNvSpPr txBox="1"/>
          <p:nvPr/>
        </p:nvSpPr>
        <p:spPr>
          <a:xfrm>
            <a:off x="846106" y="236708"/>
            <a:ext cx="1745191" cy="330007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it-IT" sz="1100" b="1" spc="10" dirty="0">
                <a:cs typeface="Calibri"/>
              </a:rPr>
              <a:t>MINISTERUL</a:t>
            </a:r>
            <a:r>
              <a:rPr lang="it-IT" sz="1100" b="1" spc="15" dirty="0">
                <a:cs typeface="Calibri"/>
              </a:rPr>
              <a:t> </a:t>
            </a:r>
            <a:r>
              <a:rPr lang="it-IT" sz="1100" b="1" spc="10" dirty="0">
                <a:cs typeface="Calibri"/>
              </a:rPr>
              <a:t>FINANȚELOR</a:t>
            </a:r>
            <a:endParaRPr lang="it-IT" sz="1100" dirty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it-IT" sz="950" b="1" spc="5" dirty="0">
                <a:cs typeface="Calibri"/>
              </a:rPr>
              <a:t>AL REPUBLICII</a:t>
            </a:r>
            <a:r>
              <a:rPr lang="it-IT" sz="950" b="1" spc="-40" dirty="0">
                <a:cs typeface="Calibri"/>
              </a:rPr>
              <a:t> </a:t>
            </a:r>
            <a:r>
              <a:rPr lang="it-IT" sz="950" b="1" spc="10" dirty="0">
                <a:cs typeface="Calibri"/>
              </a:rPr>
              <a:t>MOLDOVA</a:t>
            </a:r>
            <a:endParaRPr lang="it-IT" sz="950" dirty="0">
              <a:cs typeface="Calibri"/>
            </a:endParaRPr>
          </a:p>
        </p:txBody>
      </p:sp>
      <p:sp>
        <p:nvSpPr>
          <p:cNvPr id="29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en-US" dirty="0" smtClean="0">
                <a:solidFill>
                  <a:prstClr val="black"/>
                </a:solidFill>
              </a:rPr>
              <a:t>4</a:t>
            </a:r>
            <a:endParaRPr lang="ro-RO" dirty="0">
              <a:solidFill>
                <a:prstClr val="black"/>
              </a:solidFill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449511"/>
              </p:ext>
            </p:extLst>
          </p:nvPr>
        </p:nvGraphicFramePr>
        <p:xfrm>
          <a:off x="346040" y="1824043"/>
          <a:ext cx="4929222" cy="204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4303816"/>
              </p:ext>
            </p:extLst>
          </p:nvPr>
        </p:nvGraphicFramePr>
        <p:xfrm>
          <a:off x="5275262" y="1852599"/>
          <a:ext cx="4524375" cy="2013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Diagramă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800416"/>
              </p:ext>
            </p:extLst>
          </p:nvPr>
        </p:nvGraphicFramePr>
        <p:xfrm>
          <a:off x="560386" y="42783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9018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22496" y="760065"/>
            <a:ext cx="6324600" cy="50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6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ea typeface="+mj-ea"/>
                <a:cs typeface="Times New Roman" panose="02020603050405020304" pitchFamily="18" charset="0"/>
              </a:rPr>
              <a:t>VENITURILE  BUGETULUI  PUBLIC  NAȚIONAL</a:t>
            </a:r>
            <a:endParaRPr kumimoji="0" lang="en-GB" sz="2600" b="0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6100" y="1266825"/>
            <a:ext cx="96012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258062" y="1163449"/>
            <a:ext cx="85177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 spc="-15" dirty="0">
                <a:cs typeface="Calibri"/>
              </a:rPr>
              <a:t>î</a:t>
            </a:r>
            <a:r>
              <a:rPr lang="fr-FR" sz="2400" b="1" spc="-15" dirty="0">
                <a:cs typeface="Calibri"/>
              </a:rPr>
              <a:t>n </a:t>
            </a:r>
            <a:r>
              <a:rPr lang="fr-FR" sz="2400" b="1" spc="-10" dirty="0" err="1">
                <a:cs typeface="Calibri"/>
              </a:rPr>
              <a:t>anul</a:t>
            </a:r>
            <a:r>
              <a:rPr lang="fr-FR" sz="2400" b="1" spc="-10" dirty="0">
                <a:cs typeface="Calibri"/>
              </a:rPr>
              <a:t> </a:t>
            </a:r>
            <a:r>
              <a:rPr lang="fr-FR" sz="2400" b="1" spc="-5" dirty="0" smtClean="0">
                <a:cs typeface="Calibri"/>
              </a:rPr>
              <a:t>202</a:t>
            </a:r>
            <a:r>
              <a:rPr lang="ro-MD" sz="2400" b="1" spc="-5" dirty="0">
                <a:cs typeface="Calibri"/>
              </a:rPr>
              <a:t>5</a:t>
            </a:r>
            <a:r>
              <a:rPr lang="fr-FR" sz="2400" b="1" spc="-5" dirty="0" smtClean="0">
                <a:cs typeface="Calibri"/>
              </a:rPr>
              <a:t> </a:t>
            </a:r>
            <a:r>
              <a:rPr lang="fr-FR" sz="2400" b="1" spc="-5" dirty="0">
                <a:cs typeface="Calibri"/>
              </a:rPr>
              <a:t>au </a:t>
            </a:r>
            <a:r>
              <a:rPr lang="fr-FR" sz="2400" b="1" spc="-15" dirty="0" err="1">
                <a:cs typeface="Calibri"/>
              </a:rPr>
              <a:t>constituit</a:t>
            </a:r>
            <a:r>
              <a:rPr lang="fr-FR" sz="2400" b="1" spc="-15" dirty="0">
                <a:cs typeface="Calibri"/>
              </a:rPr>
              <a:t> </a:t>
            </a:r>
            <a:r>
              <a:rPr lang="ru-RU" sz="2800" b="1" spc="-15" dirty="0" smtClean="0">
                <a:solidFill>
                  <a:srgbClr val="C00000"/>
                </a:solidFill>
                <a:cs typeface="Calibri"/>
              </a:rPr>
              <a:t> </a:t>
            </a:r>
            <a:r>
              <a:rPr lang="ro-RO" sz="2800" b="1" spc="-15" dirty="0" smtClean="0">
                <a:solidFill>
                  <a:srgbClr val="C00000"/>
                </a:solidFill>
                <a:cs typeface="Calibri"/>
              </a:rPr>
              <a:t>1</a:t>
            </a:r>
            <a:r>
              <a:rPr lang="ro-MD" sz="2800" b="1" spc="-15" dirty="0" smtClean="0">
                <a:solidFill>
                  <a:srgbClr val="C00000"/>
                </a:solidFill>
                <a:cs typeface="Calibri"/>
              </a:rPr>
              <a:t>25 602,0</a:t>
            </a:r>
            <a:r>
              <a:rPr lang="fr-FR" sz="2800" b="1" spc="-15" dirty="0" smtClean="0">
                <a:solidFill>
                  <a:srgbClr val="C00000"/>
                </a:solidFill>
                <a:cs typeface="Calibri"/>
              </a:rPr>
              <a:t> </a:t>
            </a:r>
            <a:r>
              <a:rPr lang="fr-FR" sz="2800" b="1" spc="-10" dirty="0">
                <a:solidFill>
                  <a:srgbClr val="C00000"/>
                </a:solidFill>
                <a:cs typeface="Calibri"/>
              </a:rPr>
              <a:t>mil.lei</a:t>
            </a:r>
            <a:r>
              <a:rPr lang="fr-FR" sz="2400" b="1" spc="-10" dirty="0">
                <a:cs typeface="Calibri"/>
              </a:rPr>
              <a:t>, </a:t>
            </a:r>
            <a:r>
              <a:rPr lang="fr-FR" sz="2400" b="1" dirty="0" err="1">
                <a:cs typeface="Calibri"/>
              </a:rPr>
              <a:t>cu</a:t>
            </a:r>
            <a:r>
              <a:rPr lang="ro-RO" sz="2400" b="1" dirty="0">
                <a:cs typeface="Calibri"/>
              </a:rPr>
              <a:t> </a:t>
            </a:r>
            <a:r>
              <a:rPr lang="ro-MD" sz="2400" b="1" dirty="0" smtClean="0">
                <a:cs typeface="Calibri"/>
              </a:rPr>
              <a:t>15 263,5</a:t>
            </a:r>
            <a:r>
              <a:rPr lang="ro-RO" sz="2400" b="1" dirty="0" smtClean="0">
                <a:cs typeface="Calibri"/>
              </a:rPr>
              <a:t> mil.lei</a:t>
            </a:r>
            <a:r>
              <a:rPr lang="en-US" sz="2400" b="1" dirty="0" smtClean="0">
                <a:cs typeface="Calibri"/>
              </a:rPr>
              <a:t> </a:t>
            </a:r>
            <a:r>
              <a:rPr lang="ro-MD" sz="2400" b="1" dirty="0" smtClean="0">
                <a:cs typeface="Calibri"/>
              </a:rPr>
              <a:t>sau cu 13,8% </a:t>
            </a:r>
            <a:r>
              <a:rPr lang="fr-FR" sz="2400" b="1" dirty="0" smtClean="0">
                <a:cs typeface="Calibri"/>
              </a:rPr>
              <a:t>mai </a:t>
            </a:r>
            <a:r>
              <a:rPr lang="ro-RO" sz="2400" b="1" dirty="0" smtClean="0">
                <a:cs typeface="Calibri"/>
              </a:rPr>
              <a:t>mult față</a:t>
            </a:r>
            <a:r>
              <a:rPr lang="fr-FR" sz="2400" b="1" dirty="0" smtClean="0">
                <a:cs typeface="Calibri"/>
              </a:rPr>
              <a:t> </a:t>
            </a:r>
            <a:r>
              <a:rPr lang="fr-FR" sz="2400" b="1" dirty="0">
                <a:cs typeface="Calibri"/>
              </a:rPr>
              <a:t>de </a:t>
            </a:r>
            <a:r>
              <a:rPr lang="fr-FR" sz="2400" b="1" dirty="0" smtClean="0">
                <a:cs typeface="Calibri"/>
              </a:rPr>
              <a:t>20</a:t>
            </a:r>
            <a:r>
              <a:rPr lang="ro-RO" sz="2400" b="1" dirty="0" smtClean="0">
                <a:cs typeface="Calibri"/>
              </a:rPr>
              <a:t>2</a:t>
            </a:r>
            <a:r>
              <a:rPr lang="ro-MD" sz="2400" b="1" dirty="0">
                <a:cs typeface="Calibri"/>
              </a:rPr>
              <a:t>4</a:t>
            </a:r>
            <a:r>
              <a:rPr lang="ro-MD" sz="2400" b="1" dirty="0" smtClean="0">
                <a:cs typeface="Calibri"/>
              </a:rPr>
              <a:t> </a:t>
            </a:r>
            <a:endParaRPr lang="ro-RO" sz="2400" b="1" dirty="0">
              <a:cs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23043" y="2074418"/>
            <a:ext cx="9194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b="1" dirty="0">
                <a:latin typeface="Verdana" panose="020B0604030504040204" pitchFamily="34" charset="0"/>
                <a:ea typeface="Verdana" panose="020B0604030504040204" pitchFamily="34" charset="0"/>
              </a:rPr>
              <a:t>MIL. LEI</a:t>
            </a:r>
            <a:endParaRPr lang="ru-RU" sz="1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32452" y="3421385"/>
            <a:ext cx="414340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1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Contribuții și prime de asigurări obligatorii</a:t>
            </a:r>
          </a:p>
          <a:p>
            <a:r>
              <a:rPr lang="ro-RO" sz="1100" dirty="0" smtClean="0"/>
              <a:t>     Dintre care</a:t>
            </a:r>
            <a:endParaRPr lang="ru-RU" sz="1100" dirty="0"/>
          </a:p>
        </p:txBody>
      </p:sp>
      <p:sp>
        <p:nvSpPr>
          <p:cNvPr id="33" name="TextBox 32"/>
          <p:cNvSpPr txBox="1"/>
          <p:nvPr/>
        </p:nvSpPr>
        <p:spPr>
          <a:xfrm>
            <a:off x="5634732" y="4703301"/>
            <a:ext cx="185738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100" b="1" dirty="0">
                <a:latin typeface="Verdana" panose="020B0604030504040204" pitchFamily="34" charset="0"/>
                <a:ea typeface="Verdana" panose="020B0604030504040204" pitchFamily="34" charset="0"/>
              </a:rPr>
              <a:t>Alte venituri</a:t>
            </a:r>
          </a:p>
          <a:p>
            <a:r>
              <a:rPr lang="ro-RO" sz="1100" dirty="0"/>
              <a:t>     Dintre care</a:t>
            </a:r>
            <a:endParaRPr lang="ru-RU" sz="1100" dirty="0"/>
          </a:p>
        </p:txBody>
      </p:sp>
      <p:sp>
        <p:nvSpPr>
          <p:cNvPr id="37" name="TextBox 36"/>
          <p:cNvSpPr txBox="1"/>
          <p:nvPr/>
        </p:nvSpPr>
        <p:spPr>
          <a:xfrm>
            <a:off x="5684465" y="5669111"/>
            <a:ext cx="185738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100" b="1" dirty="0">
                <a:latin typeface="Verdana" panose="020B0604030504040204" pitchFamily="34" charset="0"/>
                <a:ea typeface="Verdana" panose="020B0604030504040204" pitchFamily="34" charset="0"/>
              </a:rPr>
              <a:t>Granturi</a:t>
            </a:r>
          </a:p>
          <a:p>
            <a:r>
              <a:rPr lang="ro-RO" sz="1100" dirty="0"/>
              <a:t>  </a:t>
            </a:r>
            <a:r>
              <a:rPr lang="ro-RO" sz="1100" dirty="0" smtClean="0"/>
              <a:t>  </a:t>
            </a:r>
            <a:r>
              <a:rPr lang="ro-RO" sz="1100" dirty="0"/>
              <a:t>Dintre care</a:t>
            </a:r>
            <a:endParaRPr lang="ru-RU" sz="1100" dirty="0"/>
          </a:p>
        </p:txBody>
      </p:sp>
      <p:sp>
        <p:nvSpPr>
          <p:cNvPr id="45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0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52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51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ro-RO" dirty="0" smtClean="0">
                <a:solidFill>
                  <a:prstClr val="black"/>
                </a:solidFill>
              </a:rPr>
              <a:t>5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679285" y="2413273"/>
            <a:ext cx="180020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1">
                    <a:lumMod val="75000"/>
                  </a:schemeClr>
                </a:solidFill>
              </a:rPr>
              <a:t>TVA</a:t>
            </a:r>
            <a:endParaRPr 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300"/>
              </a:spcBef>
            </a:pPr>
            <a:r>
              <a:rPr lang="en-US" sz="1100" b="1" dirty="0" err="1" smtClean="0">
                <a:solidFill>
                  <a:schemeClr val="accent1">
                    <a:lumMod val="75000"/>
                  </a:schemeClr>
                </a:solidFill>
              </a:rPr>
              <a:t>Impozite</a:t>
            </a:r>
            <a:r>
              <a:rPr lang="en-US" sz="11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pe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venit</a:t>
            </a:r>
            <a:endParaRPr 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300"/>
              </a:spcBef>
            </a:pP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Accize</a:t>
            </a:r>
            <a:endParaRPr 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300"/>
              </a:spcBef>
            </a:pP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Taxe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asupra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comertului</a:t>
            </a:r>
            <a:endParaRPr lang="en-US" sz="11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en-US" sz="1100" b="1" dirty="0" smtClean="0">
                <a:solidFill>
                  <a:schemeClr val="accent1">
                    <a:lumMod val="75000"/>
                  </a:schemeClr>
                </a:solidFill>
              </a:rPr>
              <a:t>xterior</a:t>
            </a:r>
            <a:endParaRPr lang="en-US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70605" y="3781425"/>
            <a:ext cx="18002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o-RO" sz="1100" b="1" dirty="0">
                <a:solidFill>
                  <a:srgbClr val="C00000"/>
                </a:solidFill>
              </a:rPr>
              <a:t>Contribuții de asigurări sociale de </a:t>
            </a:r>
            <a:r>
              <a:rPr lang="ro-RO" sz="1100" b="1" dirty="0" smtClean="0">
                <a:solidFill>
                  <a:srgbClr val="C00000"/>
                </a:solidFill>
              </a:rPr>
              <a:t>stat</a:t>
            </a:r>
            <a:endParaRPr lang="en-US" sz="1100" b="1" dirty="0" smtClean="0">
              <a:solidFill>
                <a:srgbClr val="C00000"/>
              </a:solidFill>
            </a:endParaRPr>
          </a:p>
          <a:p>
            <a:r>
              <a:rPr lang="ro-RO" sz="1100" b="1" dirty="0">
                <a:solidFill>
                  <a:srgbClr val="C00000"/>
                </a:solidFill>
              </a:rPr>
              <a:t>Prime de asigurare obligatorie de asistență medicală</a:t>
            </a:r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684465" y="5048533"/>
            <a:ext cx="1800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o-RO" sz="1100" b="1" dirty="0" smtClean="0">
                <a:solidFill>
                  <a:schemeClr val="accent3">
                    <a:lumMod val="75000"/>
                  </a:schemeClr>
                </a:solidFill>
              </a:rPr>
              <a:t>Venituri din vânzarea mărfurilor și serviciilor</a:t>
            </a:r>
            <a:endParaRPr lang="ru-RU" sz="11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ro-RO" sz="1100" b="1" dirty="0" smtClean="0">
                <a:solidFill>
                  <a:schemeClr val="accent3">
                    <a:lumMod val="75000"/>
                  </a:schemeClr>
                </a:solidFill>
              </a:rPr>
              <a:t>Venituri </a:t>
            </a:r>
            <a:r>
              <a:rPr lang="ro-RO" sz="1100" b="1" dirty="0">
                <a:solidFill>
                  <a:schemeClr val="accent3">
                    <a:lumMod val="75000"/>
                  </a:schemeClr>
                </a:solidFill>
              </a:rPr>
              <a:t>din proprietate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85790" y="6036850"/>
            <a:ext cx="18002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ro-RO" sz="1100" b="1" dirty="0">
                <a:solidFill>
                  <a:srgbClr val="8064A2"/>
                </a:solidFill>
              </a:rPr>
              <a:t>Granturi pentru susținerea bugetului </a:t>
            </a:r>
          </a:p>
          <a:p>
            <a:pPr>
              <a:spcBef>
                <a:spcPts val="600"/>
              </a:spcBef>
            </a:pPr>
            <a:r>
              <a:rPr lang="ro-RO" sz="1100" b="1" dirty="0" smtClean="0">
                <a:solidFill>
                  <a:schemeClr val="accent4"/>
                </a:solidFill>
              </a:rPr>
              <a:t>Granturi </a:t>
            </a:r>
            <a:r>
              <a:rPr lang="ro-RO" sz="1100" b="1" dirty="0">
                <a:solidFill>
                  <a:schemeClr val="accent4"/>
                </a:solidFill>
              </a:rPr>
              <a:t>pentru proiecte finanțate din surse </a:t>
            </a:r>
            <a:r>
              <a:rPr lang="ro-RO" sz="1100" b="1" dirty="0" smtClean="0">
                <a:solidFill>
                  <a:schemeClr val="accent4"/>
                </a:solidFill>
              </a:rPr>
              <a:t>externe</a:t>
            </a:r>
            <a:endParaRPr lang="ro-RO" sz="1100" b="1" dirty="0">
              <a:solidFill>
                <a:schemeClr val="accent4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635148" y="2053233"/>
            <a:ext cx="18002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100" b="1" dirty="0">
                <a:latin typeface="Verdana" panose="020B0604030504040204" pitchFamily="34" charset="0"/>
                <a:ea typeface="Verdana" panose="020B0604030504040204" pitchFamily="34" charset="0"/>
              </a:rPr>
              <a:t>Impozite și taxe</a:t>
            </a:r>
          </a:p>
          <a:p>
            <a:r>
              <a:rPr lang="ro-RO" sz="1100" dirty="0"/>
              <a:t>     Dintre </a:t>
            </a:r>
            <a:r>
              <a:rPr lang="ro-RO" sz="1100" dirty="0" smtClean="0"/>
              <a:t>care</a:t>
            </a:r>
            <a:endParaRPr lang="en-US" sz="1100" dirty="0"/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2577919"/>
              </p:ext>
            </p:extLst>
          </p:nvPr>
        </p:nvGraphicFramePr>
        <p:xfrm>
          <a:off x="7169412" y="2256959"/>
          <a:ext cx="3263990" cy="112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7880426"/>
              </p:ext>
            </p:extLst>
          </p:nvPr>
        </p:nvGraphicFramePr>
        <p:xfrm>
          <a:off x="7169412" y="3577759"/>
          <a:ext cx="3263990" cy="1114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4" name="Диаграмма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8923236"/>
              </p:ext>
            </p:extLst>
          </p:nvPr>
        </p:nvGraphicFramePr>
        <p:xfrm>
          <a:off x="7271237" y="4821176"/>
          <a:ext cx="3333316" cy="117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457460"/>
              </p:ext>
            </p:extLst>
          </p:nvPr>
        </p:nvGraphicFramePr>
        <p:xfrm>
          <a:off x="7278888" y="5704835"/>
          <a:ext cx="3154514" cy="1376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6" name="Диаграмма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07577"/>
              </p:ext>
            </p:extLst>
          </p:nvPr>
        </p:nvGraphicFramePr>
        <p:xfrm>
          <a:off x="277745" y="2263834"/>
          <a:ext cx="5238163" cy="4494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6" name="Овал 17"/>
          <p:cNvSpPr/>
          <p:nvPr/>
        </p:nvSpPr>
        <p:spPr>
          <a:xfrm>
            <a:off x="317495" y="995984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35,5%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534587" y="1790586"/>
            <a:ext cx="734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dirty="0"/>
              <a:t>din PIB</a:t>
            </a:r>
            <a:endParaRPr lang="en-GB" sz="1000" dirty="0"/>
          </a:p>
        </p:txBody>
      </p:sp>
      <p:sp>
        <p:nvSpPr>
          <p:cNvPr id="2" name="CasetăText 1"/>
          <p:cNvSpPr txBox="1"/>
          <p:nvPr/>
        </p:nvSpPr>
        <p:spPr>
          <a:xfrm>
            <a:off x="9658518" y="5020792"/>
            <a:ext cx="6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100" b="1" dirty="0" smtClean="0"/>
              <a:t>2</a:t>
            </a:r>
            <a:r>
              <a:rPr lang="ro-MD" sz="1200" b="1" dirty="0" smtClean="0"/>
              <a:t> </a:t>
            </a:r>
            <a:r>
              <a:rPr lang="ro-MD" sz="1100" b="1" dirty="0" smtClean="0"/>
              <a:t>829,7</a:t>
            </a:r>
            <a:endParaRPr lang="ru-RU" sz="1200" b="1" dirty="0"/>
          </a:p>
        </p:txBody>
      </p:sp>
      <p:sp>
        <p:nvSpPr>
          <p:cNvPr id="29" name="CasetăText 28"/>
          <p:cNvSpPr txBox="1"/>
          <p:nvPr/>
        </p:nvSpPr>
        <p:spPr>
          <a:xfrm>
            <a:off x="8453335" y="5504146"/>
            <a:ext cx="6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100" b="1" dirty="0" smtClean="0"/>
              <a:t>1 515,8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231702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417853" y="4050129"/>
            <a:ext cx="1047030" cy="18543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lvl="0" indent="0" algn="ctr" defTabSz="914400" rtl="0" eaLnBrk="1" fontAlgn="auto" latinLnBrk="0" hangingPunct="1">
              <a:lnSpc>
                <a:spcPct val="105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</a:t>
            </a:r>
            <a:r>
              <a:rPr kumimoji="0" sz="1100" b="1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</a:t>
            </a:r>
            <a:r>
              <a:rPr kumimoji="0" sz="1100" b="1" i="0" u="none" strike="noStrike" kern="1200" cap="none" spc="2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</a:t>
            </a:r>
            <a:r>
              <a:rPr kumimoji="0" sz="1100" b="1" i="0" u="none" strike="noStrike" kern="1200" cap="none" spc="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</a:t>
            </a:r>
            <a:r>
              <a:rPr kumimoji="0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lang="ro-RO" sz="11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ț</a:t>
            </a:r>
            <a:r>
              <a:rPr kumimoji="0" sz="1100" b="1" i="0" u="none" strike="noStrike" kern="1200" cap="none" spc="1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</a:t>
            </a:r>
            <a:r>
              <a:rPr kumimoji="0" lang="ro-RO" sz="1100" b="1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</a:t>
            </a:r>
            <a:r>
              <a:rPr kumimoji="0" sz="11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socială</a:t>
            </a:r>
            <a:r>
              <a:rPr kumimoji="0" sz="11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427685" y="722789"/>
            <a:ext cx="6179185" cy="41614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532130" marR="5080" indent="-520065" algn="ctr">
              <a:lnSpc>
                <a:spcPts val="2810"/>
              </a:lnSpc>
              <a:spcBef>
                <a:spcPts val="445"/>
              </a:spcBef>
              <a:tabLst>
                <a:tab pos="3623310" algn="l"/>
                <a:tab pos="4745990" algn="l"/>
              </a:tabLst>
            </a:pPr>
            <a:r>
              <a:rPr spc="-5" dirty="0">
                <a:solidFill>
                  <a:srgbClr val="800000"/>
                </a:solidFill>
              </a:rPr>
              <a:t>C</a:t>
            </a:r>
            <a:r>
              <a:rPr spc="-10" dirty="0">
                <a:solidFill>
                  <a:srgbClr val="800000"/>
                </a:solidFill>
              </a:rPr>
              <a:t>H</a:t>
            </a:r>
            <a:r>
              <a:rPr spc="-30" dirty="0">
                <a:solidFill>
                  <a:srgbClr val="800000"/>
                </a:solidFill>
              </a:rPr>
              <a:t>E</a:t>
            </a:r>
            <a:r>
              <a:rPr spc="-195" dirty="0">
                <a:solidFill>
                  <a:srgbClr val="800000"/>
                </a:solidFill>
              </a:rPr>
              <a:t>L</a:t>
            </a:r>
            <a:r>
              <a:rPr spc="5" dirty="0">
                <a:solidFill>
                  <a:srgbClr val="800000"/>
                </a:solidFill>
              </a:rPr>
              <a:t>T</a:t>
            </a:r>
            <a:r>
              <a:rPr spc="-20" dirty="0">
                <a:solidFill>
                  <a:srgbClr val="800000"/>
                </a:solidFill>
              </a:rPr>
              <a:t>U</a:t>
            </a:r>
            <a:r>
              <a:rPr dirty="0">
                <a:solidFill>
                  <a:srgbClr val="800000"/>
                </a:solidFill>
              </a:rPr>
              <a:t>I</a:t>
            </a:r>
            <a:r>
              <a:rPr spc="-30" dirty="0">
                <a:solidFill>
                  <a:srgbClr val="800000"/>
                </a:solidFill>
              </a:rPr>
              <a:t>E</a:t>
            </a:r>
            <a:r>
              <a:rPr spc="-15" dirty="0">
                <a:solidFill>
                  <a:srgbClr val="800000"/>
                </a:solidFill>
              </a:rPr>
              <a:t>L</a:t>
            </a:r>
            <a:r>
              <a:rPr dirty="0">
                <a:solidFill>
                  <a:srgbClr val="800000"/>
                </a:solidFill>
              </a:rPr>
              <a:t>I</a:t>
            </a:r>
            <a:r>
              <a:rPr spc="-15" dirty="0">
                <a:solidFill>
                  <a:srgbClr val="800000"/>
                </a:solidFill>
              </a:rPr>
              <a:t>L</a:t>
            </a:r>
            <a:r>
              <a:rPr spc="-5" dirty="0">
                <a:solidFill>
                  <a:srgbClr val="800000"/>
                </a:solidFill>
              </a:rPr>
              <a:t>E</a:t>
            </a:r>
            <a:r>
              <a:rPr spc="10" dirty="0">
                <a:solidFill>
                  <a:srgbClr val="800000"/>
                </a:solidFill>
              </a:rPr>
              <a:t> </a:t>
            </a:r>
            <a:r>
              <a:rPr spc="-10" dirty="0">
                <a:solidFill>
                  <a:srgbClr val="800000"/>
                </a:solidFill>
              </a:rPr>
              <a:t>B</a:t>
            </a:r>
            <a:r>
              <a:rPr spc="5" dirty="0">
                <a:solidFill>
                  <a:srgbClr val="800000"/>
                </a:solidFill>
              </a:rPr>
              <a:t>U</a:t>
            </a:r>
            <a:r>
              <a:rPr spc="-30" dirty="0">
                <a:solidFill>
                  <a:srgbClr val="800000"/>
                </a:solidFill>
              </a:rPr>
              <a:t>G</a:t>
            </a:r>
            <a:r>
              <a:rPr dirty="0">
                <a:solidFill>
                  <a:srgbClr val="800000"/>
                </a:solidFill>
              </a:rPr>
              <a:t>E</a:t>
            </a:r>
            <a:r>
              <a:rPr spc="5" dirty="0">
                <a:solidFill>
                  <a:srgbClr val="800000"/>
                </a:solidFill>
              </a:rPr>
              <a:t>T</a:t>
            </a:r>
            <a:r>
              <a:rPr spc="-20" dirty="0">
                <a:solidFill>
                  <a:srgbClr val="800000"/>
                </a:solidFill>
              </a:rPr>
              <a:t>U</a:t>
            </a:r>
            <a:r>
              <a:rPr spc="-65" dirty="0">
                <a:solidFill>
                  <a:srgbClr val="800000"/>
                </a:solidFill>
              </a:rPr>
              <a:t>L</a:t>
            </a:r>
            <a:r>
              <a:rPr spc="-20" dirty="0">
                <a:solidFill>
                  <a:srgbClr val="800000"/>
                </a:solidFill>
              </a:rPr>
              <a:t>U</a:t>
            </a:r>
            <a:r>
              <a:rPr spc="-5" dirty="0">
                <a:solidFill>
                  <a:srgbClr val="800000"/>
                </a:solidFill>
              </a:rPr>
              <a:t>I</a:t>
            </a:r>
            <a:r>
              <a:rPr dirty="0">
                <a:solidFill>
                  <a:srgbClr val="800000"/>
                </a:solidFill>
              </a:rPr>
              <a:t>	</a:t>
            </a:r>
            <a:r>
              <a:rPr spc="-15" dirty="0">
                <a:solidFill>
                  <a:srgbClr val="800000"/>
                </a:solidFill>
              </a:rPr>
              <a:t>P</a:t>
            </a:r>
            <a:r>
              <a:rPr spc="5" dirty="0">
                <a:solidFill>
                  <a:srgbClr val="800000"/>
                </a:solidFill>
              </a:rPr>
              <a:t>U</a:t>
            </a:r>
            <a:r>
              <a:rPr spc="-10" dirty="0">
                <a:solidFill>
                  <a:srgbClr val="800000"/>
                </a:solidFill>
              </a:rPr>
              <a:t>B</a:t>
            </a:r>
            <a:r>
              <a:rPr spc="-15" dirty="0">
                <a:solidFill>
                  <a:srgbClr val="800000"/>
                </a:solidFill>
              </a:rPr>
              <a:t>L</a:t>
            </a:r>
            <a:r>
              <a:rPr dirty="0">
                <a:solidFill>
                  <a:srgbClr val="800000"/>
                </a:solidFill>
              </a:rPr>
              <a:t>I</a:t>
            </a:r>
            <a:r>
              <a:rPr spc="-5" dirty="0">
                <a:solidFill>
                  <a:srgbClr val="800000"/>
                </a:solidFill>
              </a:rPr>
              <a:t>C</a:t>
            </a:r>
            <a:r>
              <a:rPr dirty="0">
                <a:solidFill>
                  <a:srgbClr val="800000"/>
                </a:solidFill>
              </a:rPr>
              <a:t>	</a:t>
            </a:r>
            <a:r>
              <a:rPr spc="-10" dirty="0">
                <a:solidFill>
                  <a:srgbClr val="800000"/>
                </a:solidFill>
              </a:rPr>
              <a:t>N</a:t>
            </a:r>
            <a:r>
              <a:rPr spc="-204" dirty="0">
                <a:solidFill>
                  <a:srgbClr val="800000"/>
                </a:solidFill>
              </a:rPr>
              <a:t>A</a:t>
            </a:r>
            <a:r>
              <a:rPr spc="-20" dirty="0">
                <a:solidFill>
                  <a:srgbClr val="800000"/>
                </a:solidFill>
              </a:rPr>
              <a:t>Ț</a:t>
            </a:r>
            <a:r>
              <a:rPr dirty="0">
                <a:solidFill>
                  <a:srgbClr val="800000"/>
                </a:solidFill>
              </a:rPr>
              <a:t>IO</a:t>
            </a:r>
            <a:r>
              <a:rPr spc="-10" dirty="0">
                <a:solidFill>
                  <a:srgbClr val="800000"/>
                </a:solidFill>
              </a:rPr>
              <a:t>N</a:t>
            </a:r>
            <a:r>
              <a:rPr spc="-25" dirty="0">
                <a:solidFill>
                  <a:srgbClr val="800000"/>
                </a:solidFill>
              </a:rPr>
              <a:t>A</a:t>
            </a:r>
            <a:r>
              <a:rPr spc="-5" dirty="0">
                <a:solidFill>
                  <a:srgbClr val="800000"/>
                </a:solidFill>
              </a:rPr>
              <a:t>L</a:t>
            </a:r>
            <a:endParaRPr spc="-10" dirty="0"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666322" y="1687400"/>
            <a:ext cx="609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</a:t>
            </a: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27020" y="1687401"/>
            <a:ext cx="6156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2024</a:t>
            </a:r>
            <a:endParaRPr kumimoji="0" lang="en-GB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2841" y="1930531"/>
            <a:ext cx="520748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000" b="1" i="0" u="none" strike="noStrike" kern="1200" cap="none" spc="0" normalizeH="0" baseline="0" noProof="0" dirty="0">
                <a:ln>
                  <a:solidFill>
                    <a:srgbClr val="C0504D"/>
                  </a:solidFill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Sectoarele în care s-au majorat cheltuielile comparativ cu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solidFill>
                    <a:srgbClr val="C0504D"/>
                  </a:solidFill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2024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21" y="2668470"/>
            <a:ext cx="778552" cy="778552"/>
          </a:xfrm>
          <a:prstGeom prst="rect">
            <a:avLst/>
          </a:prstGeom>
        </p:spPr>
      </p:pic>
      <p:cxnSp>
        <p:nvCxnSpPr>
          <p:cNvPr id="43" name="Прямая соединительная линия 42"/>
          <p:cNvCxnSpPr/>
          <p:nvPr/>
        </p:nvCxnSpPr>
        <p:spPr>
          <a:xfrm>
            <a:off x="172841" y="4668746"/>
            <a:ext cx="4998582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56027" y="3498884"/>
            <a:ext cx="1293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lang="ro-MD" sz="12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7 048,2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2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15,0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97903" y="1061105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î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anul 20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lang="ro-MD" sz="2400" b="1" dirty="0">
                <a:solidFill>
                  <a:prstClr val="black"/>
                </a:solidFill>
                <a:latin typeface="Calibri"/>
              </a:rPr>
              <a:t>5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 constituit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lang="ro-MD" sz="2400" b="1" dirty="0" smtClean="0">
                <a:solidFill>
                  <a:srgbClr val="C00000"/>
                </a:solidFill>
                <a:latin typeface="Calibri"/>
              </a:rPr>
              <a:t>39 857,2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mil. lei</a:t>
            </a:r>
            <a: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 </a:t>
            </a:r>
            <a:r>
              <a:rPr lang="ro-MD" sz="2400" b="1" dirty="0" smtClean="0">
                <a:solidFill>
                  <a:prstClr val="black"/>
                </a:solidFill>
                <a:latin typeface="Calibri"/>
              </a:rPr>
              <a:t>16 894,6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mil.lei 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sau cu </a:t>
            </a:r>
            <a:r>
              <a:rPr lang="ro-RO" sz="2400" b="1" dirty="0" smtClean="0">
                <a:solidFill>
                  <a:prstClr val="black"/>
                </a:solidFill>
                <a:latin typeface="Calibri"/>
              </a:rPr>
              <a:t>13,7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 mai 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 față de 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</a:t>
            </a:r>
            <a:r>
              <a:rPr lang="ro-MD" sz="2400" b="1" dirty="0">
                <a:solidFill>
                  <a:prstClr val="black"/>
                </a:solidFill>
                <a:latin typeface="Calibri"/>
              </a:rPr>
              <a:t>4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2" descr="Casa Pictogramă Acasă - Grafică vectorială gratuită pe Pixa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88" name="AutoShape 4" descr="Casa Pictogramă Acasă - Grafică vectorială gratuită pe Pixab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90" name="AutoShape 6" descr="Casa Pictograma Imagen De Icono Ilustración Vectorial De Diseño  Ilustraciones Vectoriales, Clip Art Vectorizado Libre De Derechos. Image  64527339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6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47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0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4519" y="6624587"/>
            <a:ext cx="14293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Ocrotirea sănătății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18437" y="6072114"/>
            <a:ext cx="132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lang="ro-MD" sz="1200" b="1" dirty="0" smtClean="0">
                <a:solidFill>
                  <a:srgbClr val="C00000"/>
                </a:solidFill>
                <a:latin typeface="Calibri"/>
              </a:rPr>
              <a:t>1 315,9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</a:t>
            </a:r>
            <a:r>
              <a:rPr kumimoji="0" lang="ro-RO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200" b="1" dirty="0" smtClean="0">
                <a:solidFill>
                  <a:srgbClr val="C00000"/>
                </a:solidFill>
                <a:latin typeface="Calibri"/>
              </a:rPr>
              <a:t>7,3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" y="5043696"/>
            <a:ext cx="900688" cy="900688"/>
          </a:xfrm>
          <a:prstGeom prst="rect">
            <a:avLst/>
          </a:prstGeom>
        </p:spPr>
      </p:pic>
      <p:pic>
        <p:nvPicPr>
          <p:cNvPr id="16" name="Imagin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2738" y="2560326"/>
            <a:ext cx="1403447" cy="948458"/>
          </a:xfrm>
          <a:prstGeom prst="rect">
            <a:avLst/>
          </a:prstGeom>
        </p:spPr>
      </p:pic>
      <p:sp>
        <p:nvSpPr>
          <p:cNvPr id="44" name="TextBox 50"/>
          <p:cNvSpPr txBox="1"/>
          <p:nvPr/>
        </p:nvSpPr>
        <p:spPr>
          <a:xfrm>
            <a:off x="1907465" y="3503087"/>
            <a:ext cx="1293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lang="ro-MD" sz="12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2 640,3</a:t>
            </a:r>
            <a:r>
              <a:rPr kumimoji="0" lang="ro-MD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200" b="1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</a:rPr>
              <a:t>13,4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11"/>
          <p:cNvSpPr txBox="1"/>
          <p:nvPr/>
        </p:nvSpPr>
        <p:spPr>
          <a:xfrm>
            <a:off x="2030946" y="4061802"/>
            <a:ext cx="1047030" cy="17825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lvl="0" indent="0" algn="ctr" defTabSz="914400" rtl="0" eaLnBrk="1" fontAlgn="auto" latinLnBrk="0" hangingPunct="1">
              <a:lnSpc>
                <a:spcPct val="105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11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Învățământ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2" name="object 11"/>
          <p:cNvSpPr txBox="1"/>
          <p:nvPr/>
        </p:nvSpPr>
        <p:spPr>
          <a:xfrm>
            <a:off x="2004490" y="6581233"/>
            <a:ext cx="1196967" cy="36317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lvl="0" indent="0" algn="ctr" defTabSz="914400" rtl="0" eaLnBrk="1" fontAlgn="auto" latinLnBrk="0" hangingPunct="1">
              <a:lnSpc>
                <a:spcPct val="105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11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Ordine publică și securitate națională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3" name="TextBox 44"/>
          <p:cNvSpPr txBox="1"/>
          <p:nvPr/>
        </p:nvSpPr>
        <p:spPr>
          <a:xfrm>
            <a:off x="1959743" y="6080312"/>
            <a:ext cx="1276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lang="ro-MD" sz="1200" b="1" dirty="0" smtClean="0">
                <a:solidFill>
                  <a:srgbClr val="EEECE1">
                    <a:lumMod val="25000"/>
                  </a:srgbClr>
                </a:solidFill>
                <a:latin typeface="Calibri"/>
              </a:rPr>
              <a:t>1 278,6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2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200" b="1" dirty="0" smtClean="0">
                <a:solidFill>
                  <a:srgbClr val="EEECE1">
                    <a:lumMod val="25000"/>
                  </a:srgbClr>
                </a:solidFill>
                <a:latin typeface="Calibri"/>
              </a:rPr>
              <a:t>17,9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11"/>
          <p:cNvSpPr txBox="1"/>
          <p:nvPr/>
        </p:nvSpPr>
        <p:spPr>
          <a:xfrm>
            <a:off x="3587457" y="6581233"/>
            <a:ext cx="1386041" cy="540917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lvl="0" indent="0" algn="ctr" defTabSz="914400" rtl="0" eaLnBrk="1" fontAlgn="auto" latinLnBrk="0" hangingPunct="1">
              <a:lnSpc>
                <a:spcPct val="105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100" b="1" spc="5" dirty="0" smtClean="0">
                <a:solidFill>
                  <a:prstClr val="black"/>
                </a:solidFill>
                <a:latin typeface="Calibri"/>
                <a:cs typeface="Calibri"/>
              </a:rPr>
              <a:t>Gospodărie comunală și gospodăria serviciilor comunale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8" name="TextBox 44"/>
          <p:cNvSpPr txBox="1"/>
          <p:nvPr/>
        </p:nvSpPr>
        <p:spPr>
          <a:xfrm>
            <a:off x="3587457" y="6072113"/>
            <a:ext cx="1276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lang="ro-MD" sz="1200" b="1" noProof="0" dirty="0" smtClean="0">
                <a:solidFill>
                  <a:srgbClr val="FFC000"/>
                </a:solidFill>
                <a:latin typeface="Calibri"/>
              </a:rPr>
              <a:t>1 092,6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200" b="1" dirty="0" smtClean="0">
                <a:solidFill>
                  <a:srgbClr val="FFC000"/>
                </a:solidFill>
                <a:latin typeface="Calibri"/>
              </a:rPr>
              <a:t>34,5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2" name="Imagine 31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401" y="4779398"/>
            <a:ext cx="1716538" cy="1205145"/>
          </a:xfrm>
          <a:prstGeom prst="rect">
            <a:avLst/>
          </a:prstGeom>
        </p:spPr>
      </p:pic>
      <p:sp>
        <p:nvSpPr>
          <p:cNvPr id="38" name="Овал 17"/>
          <p:cNvSpPr/>
          <p:nvPr/>
        </p:nvSpPr>
        <p:spPr>
          <a:xfrm>
            <a:off x="318437" y="822650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39,6%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9" name="TextBox 11"/>
          <p:cNvSpPr txBox="1"/>
          <p:nvPr/>
        </p:nvSpPr>
        <p:spPr>
          <a:xfrm>
            <a:off x="535529" y="1633769"/>
            <a:ext cx="734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dirty="0"/>
              <a:t>din PIB</a:t>
            </a:r>
            <a:endParaRPr lang="en-GB" sz="1000" dirty="0"/>
          </a:p>
        </p:txBody>
      </p:sp>
      <p:graphicFrame>
        <p:nvGraphicFramePr>
          <p:cNvPr id="45" name="Tabel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354648"/>
              </p:ext>
            </p:extLst>
          </p:nvPr>
        </p:nvGraphicFramePr>
        <p:xfrm>
          <a:off x="5202684" y="1965860"/>
          <a:ext cx="5426184" cy="51821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69782">
                  <a:extLst>
                    <a:ext uri="{9D8B030D-6E8A-4147-A177-3AD203B41FA5}">
                      <a16:colId xmlns:a16="http://schemas.microsoft.com/office/drawing/2014/main" val="266664135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98218915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284365723"/>
                    </a:ext>
                  </a:extLst>
                </a:gridCol>
                <a:gridCol w="856548">
                  <a:extLst>
                    <a:ext uri="{9D8B030D-6E8A-4147-A177-3AD203B41FA5}">
                      <a16:colId xmlns:a16="http://schemas.microsoft.com/office/drawing/2014/main" val="2730388050"/>
                    </a:ext>
                  </a:extLst>
                </a:gridCol>
                <a:gridCol w="687686">
                  <a:extLst>
                    <a:ext uri="{9D8B030D-6E8A-4147-A177-3AD203B41FA5}">
                      <a16:colId xmlns:a16="http://schemas.microsoft.com/office/drawing/2014/main" val="697169541"/>
                    </a:ext>
                  </a:extLst>
                </a:gridCol>
              </a:tblGrid>
              <a:tr h="251091">
                <a:tc>
                  <a:txBody>
                    <a:bodyPr/>
                    <a:lstStyle/>
                    <a:p>
                      <a:pPr algn="ctr"/>
                      <a:r>
                        <a:rPr lang="ro-MD" sz="1100" dirty="0" smtClean="0"/>
                        <a:t>Denumirea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100" dirty="0" smtClean="0"/>
                        <a:t>mil. lei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100" dirty="0" smtClean="0"/>
                        <a:t>% în PIB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100" dirty="0" smtClean="0"/>
                        <a:t>mil.</a:t>
                      </a:r>
                      <a:r>
                        <a:rPr lang="ro-MD" sz="1100" baseline="0" dirty="0" smtClean="0"/>
                        <a:t> lei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100" dirty="0" smtClean="0"/>
                        <a:t>% în PIB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96572"/>
                  </a:ext>
                </a:extLst>
              </a:tr>
              <a:tr h="412514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Cheltuieli, TOTAL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122 962,6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38,0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139 857,2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39,6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27784"/>
                  </a:ext>
                </a:extLst>
              </a:tr>
              <a:tr h="412514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Protecție socială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47 007,8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14,5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54 056,0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15,3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109998"/>
                  </a:ext>
                </a:extLst>
              </a:tr>
              <a:tr h="412514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Învățământ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19 630,8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6,1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22 271,1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6,3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86264"/>
                  </a:ext>
                </a:extLst>
              </a:tr>
              <a:tr h="412514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Ocrotirea sănătății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18 077,2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19 393,1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5,5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841571"/>
                  </a:ext>
                </a:extLst>
              </a:tr>
              <a:tr h="412514">
                <a:tc>
                  <a:txBody>
                    <a:bodyPr/>
                    <a:lstStyle/>
                    <a:p>
                      <a:r>
                        <a:rPr lang="ro-MD" sz="1200" i="1" dirty="0" smtClean="0"/>
                        <a:t>Dintre care transferuri între instituțiile</a:t>
                      </a:r>
                      <a:r>
                        <a:rPr lang="ro-MD" sz="1200" i="1" baseline="0" dirty="0" smtClean="0"/>
                        <a:t> bugetului de stat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i="1" dirty="0" smtClean="0"/>
                        <a:t>1,3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i="1" dirty="0" smtClean="0"/>
                        <a:t>2,0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994361"/>
                  </a:ext>
                </a:extLst>
              </a:tr>
              <a:tr h="438369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Servicii în domeniul economiei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11 300,9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3,5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13 886,9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3,9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081453"/>
                  </a:ext>
                </a:extLst>
              </a:tr>
              <a:tr h="438369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Servicii de stat cu destinație generală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11 113,7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3,4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11</a:t>
                      </a:r>
                      <a:r>
                        <a:rPr lang="ro-MD" sz="1200" baseline="0" dirty="0" smtClean="0"/>
                        <a:t> 466,3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3,2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50136"/>
                  </a:ext>
                </a:extLst>
              </a:tr>
              <a:tr h="438369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Ordine publică și securitate națională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7 135,1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2,2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8 413,7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2,4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147758"/>
                  </a:ext>
                </a:extLst>
              </a:tr>
              <a:tr h="438369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Gospodărie comunală și gospodăria serviciilor comunale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3 168,6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4 261,2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1,2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893205"/>
                  </a:ext>
                </a:extLst>
              </a:tr>
              <a:tr h="438369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Cultură,</a:t>
                      </a:r>
                      <a:r>
                        <a:rPr lang="ro-MD" sz="1200" baseline="0" dirty="0" smtClean="0"/>
                        <a:t> sport, tineret, culte și odihnă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3 242,9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3 699,0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38453"/>
                  </a:ext>
                </a:extLst>
              </a:tr>
              <a:tr h="263021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Apărare națională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1 778,2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0,5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1 843,8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0,5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99909"/>
                  </a:ext>
                </a:extLst>
              </a:tr>
              <a:tr h="263021">
                <a:tc>
                  <a:txBody>
                    <a:bodyPr/>
                    <a:lstStyle/>
                    <a:p>
                      <a:r>
                        <a:rPr lang="ro-MD" sz="1200" dirty="0" smtClean="0"/>
                        <a:t>Protecția mediului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508,7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0,2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568,1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/>
                        <a:t>0,2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159258"/>
                  </a:ext>
                </a:extLst>
              </a:tr>
            </a:tbl>
          </a:graphicData>
        </a:graphic>
      </p:graphicFrame>
      <p:sp>
        <p:nvSpPr>
          <p:cNvPr id="48" name="TextBox 50"/>
          <p:cNvSpPr txBox="1"/>
          <p:nvPr/>
        </p:nvSpPr>
        <p:spPr>
          <a:xfrm>
            <a:off x="3498845" y="3520121"/>
            <a:ext cx="1293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lang="ro-MD" sz="1200" b="1" dirty="0" smtClean="0">
                <a:solidFill>
                  <a:srgbClr val="009900"/>
                </a:solidFill>
                <a:latin typeface="Calibri"/>
              </a:rPr>
              <a:t>2 586,0</a:t>
            </a:r>
            <a:r>
              <a:rPr kumimoji="0" lang="ro-MD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2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200" b="1" noProof="0" dirty="0" smtClean="0">
                <a:solidFill>
                  <a:srgbClr val="009900"/>
                </a:solidFill>
                <a:latin typeface="Calibri"/>
              </a:rPr>
              <a:t>22,9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11"/>
          <p:cNvSpPr txBox="1"/>
          <p:nvPr/>
        </p:nvSpPr>
        <p:spPr>
          <a:xfrm>
            <a:off x="3537598" y="4011274"/>
            <a:ext cx="1278653" cy="363176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lvl="0" indent="0" algn="ctr" defTabSz="914400" rtl="0" eaLnBrk="1" fontAlgn="auto" latinLnBrk="0" hangingPunct="1">
              <a:lnSpc>
                <a:spcPct val="105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100" b="1" spc="5" dirty="0" smtClean="0">
                <a:solidFill>
                  <a:prstClr val="black"/>
                </a:solidFill>
                <a:latin typeface="Calibri"/>
                <a:cs typeface="Calibri"/>
              </a:rPr>
              <a:t>Servicii în domeniul economiei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8" name="Imagin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9037" y="2500672"/>
            <a:ext cx="1008112" cy="1008112"/>
          </a:xfrm>
          <a:prstGeom prst="rect">
            <a:avLst/>
          </a:prstGeom>
        </p:spPr>
      </p:pic>
      <p:pic>
        <p:nvPicPr>
          <p:cNvPr id="9" name="Imagin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37598" y="5009806"/>
            <a:ext cx="1485760" cy="96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46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6436" y="806713"/>
            <a:ext cx="3805554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5" dirty="0"/>
              <a:t>CHELTUIELILE </a:t>
            </a:r>
            <a:r>
              <a:rPr spc="-10" dirty="0"/>
              <a:t>DE</a:t>
            </a:r>
            <a:r>
              <a:rPr spc="-30" dirty="0"/>
              <a:t> </a:t>
            </a:r>
            <a:r>
              <a:rPr spc="-10" dirty="0"/>
              <a:t>PERSONAL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42430" y="2009729"/>
            <a:ext cx="1654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dirty="0"/>
              <a:t>din totalul cheltuielilor BPN</a:t>
            </a:r>
            <a:endParaRPr lang="en-GB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715168" y="1966824"/>
            <a:ext cx="734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dirty="0"/>
              <a:t>din PIB</a:t>
            </a:r>
            <a:endParaRPr lang="en-GB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1386260" y="1209053"/>
            <a:ext cx="79928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 spc="-15" dirty="0">
                <a:cs typeface="Calibri"/>
              </a:rPr>
              <a:t>î</a:t>
            </a:r>
            <a:r>
              <a:rPr lang="fr-FR" sz="2400" b="1" spc="-15" dirty="0">
                <a:cs typeface="Calibri"/>
              </a:rPr>
              <a:t>n </a:t>
            </a:r>
            <a:r>
              <a:rPr lang="fr-FR" sz="2400" b="1" spc="-10" dirty="0" err="1">
                <a:cs typeface="Calibri"/>
              </a:rPr>
              <a:t>anul</a:t>
            </a:r>
            <a:r>
              <a:rPr lang="fr-FR" sz="2400" b="1" spc="-10" dirty="0">
                <a:cs typeface="Calibri"/>
              </a:rPr>
              <a:t> </a:t>
            </a:r>
            <a:r>
              <a:rPr lang="fr-FR" sz="2400" b="1" spc="-5" dirty="0" smtClean="0">
                <a:cs typeface="Calibri"/>
              </a:rPr>
              <a:t>202</a:t>
            </a:r>
            <a:r>
              <a:rPr lang="ro-MD" sz="2400" b="1" spc="-5" dirty="0" smtClean="0">
                <a:cs typeface="Calibri"/>
              </a:rPr>
              <a:t>5</a:t>
            </a:r>
            <a:r>
              <a:rPr lang="fr-FR" sz="2400" b="1" spc="-5" dirty="0" smtClean="0">
                <a:cs typeface="Calibri"/>
              </a:rPr>
              <a:t> </a:t>
            </a:r>
            <a:r>
              <a:rPr lang="fr-FR" sz="2400" b="1" spc="-5" dirty="0">
                <a:cs typeface="Calibri"/>
              </a:rPr>
              <a:t>au </a:t>
            </a:r>
            <a:r>
              <a:rPr lang="fr-FR" sz="2400" b="1" spc="-15" dirty="0" err="1">
                <a:cs typeface="Calibri"/>
              </a:rPr>
              <a:t>constituit</a:t>
            </a:r>
            <a:r>
              <a:rPr lang="fr-FR" sz="2400" b="1" spc="-15" dirty="0">
                <a:cs typeface="Calibri"/>
              </a:rPr>
              <a:t> </a:t>
            </a:r>
            <a:r>
              <a:rPr lang="ro-MD" sz="2400" b="1" spc="-15" dirty="0" smtClean="0">
                <a:solidFill>
                  <a:srgbClr val="C00000"/>
                </a:solidFill>
                <a:cs typeface="Calibri"/>
              </a:rPr>
              <a:t>31 372,5 </a:t>
            </a:r>
            <a:r>
              <a:rPr lang="fr-FR" sz="2800" b="1" spc="-10" dirty="0" err="1" smtClean="0">
                <a:solidFill>
                  <a:srgbClr val="C00000"/>
                </a:solidFill>
                <a:cs typeface="Calibri"/>
              </a:rPr>
              <a:t>mil.lei</a:t>
            </a:r>
            <a:r>
              <a:rPr lang="fr-FR" sz="2400" b="1" spc="-10" dirty="0">
                <a:cs typeface="Calibri"/>
              </a:rPr>
              <a:t>, </a:t>
            </a:r>
            <a:r>
              <a:rPr lang="fr-FR" sz="2400" b="1" dirty="0" err="1" smtClean="0">
                <a:cs typeface="Calibri"/>
              </a:rPr>
              <a:t>cu</a:t>
            </a:r>
            <a:r>
              <a:rPr lang="ro-MD" sz="2400" b="1" dirty="0" smtClean="0">
                <a:cs typeface="Calibri"/>
              </a:rPr>
              <a:t> 3 649,1</a:t>
            </a:r>
            <a:r>
              <a:rPr lang="ro-RO" sz="2400" b="1" dirty="0">
                <a:cs typeface="Calibri"/>
              </a:rPr>
              <a:t> </a:t>
            </a:r>
            <a:r>
              <a:rPr lang="ro-RO" sz="2400" b="1" dirty="0" smtClean="0">
                <a:cs typeface="Calibri"/>
              </a:rPr>
              <a:t>mil.lei</a:t>
            </a:r>
            <a:r>
              <a:rPr lang="fr-FR" sz="2400" b="1" dirty="0" smtClean="0">
                <a:cs typeface="Calibri"/>
              </a:rPr>
              <a:t> </a:t>
            </a:r>
            <a:r>
              <a:rPr lang="ro-RO" sz="2400" b="1" dirty="0" smtClean="0">
                <a:cs typeface="Calibri"/>
              </a:rPr>
              <a:t>   </a:t>
            </a:r>
            <a:r>
              <a:rPr lang="ro-MD" sz="2400" b="1" dirty="0" smtClean="0">
                <a:cs typeface="Calibri"/>
              </a:rPr>
              <a:t>sau cu 13,2% </a:t>
            </a:r>
            <a:r>
              <a:rPr lang="fr-FR" sz="2400" b="1" dirty="0" smtClean="0">
                <a:cs typeface="Calibri"/>
              </a:rPr>
              <a:t>mai </a:t>
            </a:r>
            <a:r>
              <a:rPr lang="fr-FR" sz="2400" b="1" dirty="0" err="1">
                <a:cs typeface="Calibri"/>
              </a:rPr>
              <a:t>mult</a:t>
            </a:r>
            <a:r>
              <a:rPr lang="fr-FR" sz="2400" b="1" dirty="0">
                <a:cs typeface="Calibri"/>
              </a:rPr>
              <a:t> față de </a:t>
            </a:r>
            <a:r>
              <a:rPr lang="fr-FR" sz="2400" b="1" dirty="0" smtClean="0">
                <a:cs typeface="Calibri"/>
              </a:rPr>
              <a:t>202</a:t>
            </a:r>
            <a:r>
              <a:rPr lang="ro-RO" sz="2400" b="1" dirty="0">
                <a:cs typeface="Calibri"/>
              </a:rPr>
              <a:t>4</a:t>
            </a:r>
            <a:endParaRPr lang="en-GB" sz="2400" b="1" dirty="0"/>
          </a:p>
        </p:txBody>
      </p:sp>
      <p:cxnSp>
        <p:nvCxnSpPr>
          <p:cNvPr id="16" name="Соединительная линия уступом 15"/>
          <p:cNvCxnSpPr>
            <a:endCxn id="3" idx="0"/>
          </p:cNvCxnSpPr>
          <p:nvPr/>
        </p:nvCxnSpPr>
        <p:spPr>
          <a:xfrm rot="5400000">
            <a:off x="1614495" y="3636430"/>
            <a:ext cx="1525643" cy="519491"/>
          </a:xfrm>
          <a:prstGeom prst="bentConnector3">
            <a:avLst>
              <a:gd name="adj1" fmla="val 790"/>
            </a:avLst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 rot="16200000" flipH="1">
            <a:off x="7785543" y="3636531"/>
            <a:ext cx="1515589" cy="519492"/>
          </a:xfrm>
          <a:prstGeom prst="bentConnector3">
            <a:avLst>
              <a:gd name="adj1" fmla="val 464"/>
            </a:avLst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31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33" name="Овал 17"/>
          <p:cNvSpPr/>
          <p:nvPr/>
        </p:nvSpPr>
        <p:spPr>
          <a:xfrm>
            <a:off x="512726" y="1043795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8,9%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4" name="Овал 17"/>
          <p:cNvSpPr/>
          <p:nvPr/>
        </p:nvSpPr>
        <p:spPr>
          <a:xfrm>
            <a:off x="9293428" y="1043795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22,4%</a:t>
            </a:r>
            <a:endParaRPr lang="en-GB" sz="1400" b="1" dirty="0">
              <a:solidFill>
                <a:schemeClr val="tx1"/>
              </a:solidFill>
            </a:endParaRPr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9032" y="5858597"/>
            <a:ext cx="1917676" cy="1646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en-US" dirty="0" smtClean="0">
                <a:solidFill>
                  <a:prstClr val="black"/>
                </a:solidFill>
              </a:rPr>
              <a:t>7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2637062" y="2485281"/>
            <a:ext cx="5949997" cy="13098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La </a:t>
            </a:r>
            <a:r>
              <a:rPr lang="en-GB" dirty="0" smtClean="0"/>
              <a:t>sf</a:t>
            </a:r>
            <a:r>
              <a:rPr lang="ro-RO" dirty="0"/>
              <a:t>â</a:t>
            </a:r>
            <a:r>
              <a:rPr lang="en-GB" dirty="0" smtClean="0"/>
              <a:t>r</a:t>
            </a:r>
            <a:r>
              <a:rPr lang="ro-RO" dirty="0"/>
              <a:t>ș</a:t>
            </a:r>
            <a:r>
              <a:rPr lang="en-GB" dirty="0" err="1"/>
              <a:t>itul</a:t>
            </a:r>
            <a:r>
              <a:rPr lang="en-GB" dirty="0"/>
              <a:t> </a:t>
            </a:r>
            <a:r>
              <a:rPr lang="en-GB" dirty="0" err="1"/>
              <a:t>anului</a:t>
            </a:r>
            <a:r>
              <a:rPr lang="ro-RO" dirty="0"/>
              <a:t> 20</a:t>
            </a:r>
            <a:r>
              <a:rPr lang="en-US" dirty="0" smtClean="0"/>
              <a:t>2</a:t>
            </a:r>
            <a:r>
              <a:rPr lang="ro-RO" dirty="0"/>
              <a:t>5</a:t>
            </a:r>
            <a:r>
              <a:rPr lang="ro-RO" dirty="0" smtClean="0"/>
              <a:t> </a:t>
            </a:r>
            <a:r>
              <a:rPr lang="ro-RO" dirty="0"/>
              <a:t>numărul de unități de personal încadrat în BPN </a:t>
            </a:r>
            <a:r>
              <a:rPr lang="ro-RO" dirty="0" smtClean="0"/>
              <a:t>a</a:t>
            </a:r>
            <a:r>
              <a:rPr lang="en-GB" dirty="0" smtClean="0"/>
              <a:t> </a:t>
            </a:r>
            <a:r>
              <a:rPr lang="ro-RO" dirty="0" smtClean="0"/>
              <a:t>constituit</a:t>
            </a:r>
            <a:endParaRPr lang="ro-RO" dirty="0"/>
          </a:p>
          <a:p>
            <a:pPr algn="ctr"/>
            <a:r>
              <a:rPr lang="ro-MD" sz="20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176 781 </a:t>
            </a:r>
            <a:r>
              <a:rPr lang="en-US" sz="2000" b="1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unit</a:t>
            </a:r>
            <a:r>
              <a:rPr lang="x-none" sz="20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ăți</a:t>
            </a:r>
            <a:r>
              <a:rPr lang="ro-RO" dirty="0">
                <a:solidFill>
                  <a:srgbClr val="C00000"/>
                </a:solidFill>
              </a:rPr>
              <a:t> </a:t>
            </a:r>
            <a:r>
              <a:rPr lang="ro-RO" dirty="0"/>
              <a:t>inclusiv:</a:t>
            </a:r>
            <a:endParaRPr lang="en-GB" dirty="0"/>
          </a:p>
        </p:txBody>
      </p:sp>
      <p:sp>
        <p:nvSpPr>
          <p:cNvPr id="3" name="Овал 2"/>
          <p:cNvSpPr/>
          <p:nvPr/>
        </p:nvSpPr>
        <p:spPr>
          <a:xfrm>
            <a:off x="1098228" y="4658997"/>
            <a:ext cx="2038684" cy="1038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/>
              <a:t>bugetul de stat</a:t>
            </a:r>
          </a:p>
          <a:p>
            <a:pPr algn="ctr"/>
            <a:r>
              <a:rPr lang="ro-RO" sz="1400" b="1" dirty="0" smtClean="0">
                <a:solidFill>
                  <a:srgbClr val="C00000"/>
                </a:solidFill>
              </a:rPr>
              <a:t>59 201 unități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186459" y="4697685"/>
            <a:ext cx="2079613" cy="10389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/>
              <a:t>bugetele locale</a:t>
            </a:r>
          </a:p>
          <a:p>
            <a:pPr algn="ctr"/>
            <a:r>
              <a:rPr lang="ro-RO" sz="1400" b="1" dirty="0" smtClean="0">
                <a:solidFill>
                  <a:srgbClr val="C00000"/>
                </a:solidFill>
              </a:rPr>
              <a:t>116 384 unități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5315619" y="4693433"/>
            <a:ext cx="2211337" cy="10389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/>
              <a:t> bugetul asigurărilor sociale de stat</a:t>
            </a:r>
          </a:p>
          <a:p>
            <a:pPr algn="ctr"/>
            <a:r>
              <a:rPr lang="ro-RO" sz="1400" b="1" dirty="0" smtClean="0">
                <a:solidFill>
                  <a:srgbClr val="C00000"/>
                </a:solidFill>
              </a:rPr>
              <a:t>941 unități</a:t>
            </a:r>
            <a:endParaRPr lang="en-GB" sz="1400" b="1" dirty="0">
              <a:solidFill>
                <a:srgbClr val="C00000"/>
              </a:solidFill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6426820" y="3742360"/>
            <a:ext cx="11787" cy="951073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4194572" y="3709417"/>
            <a:ext cx="0" cy="9751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7561278" y="4639377"/>
            <a:ext cx="2797083" cy="13423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/>
              <a:t>  fondurile asigurării obligatorii de asistența medicală </a:t>
            </a:r>
            <a:endParaRPr lang="en-US" sz="1400" b="1" dirty="0"/>
          </a:p>
          <a:p>
            <a:pPr algn="ctr"/>
            <a:r>
              <a:rPr lang="ro-RO" sz="1400" b="1" dirty="0"/>
              <a:t>(aparatul administrativ</a:t>
            </a:r>
            <a:r>
              <a:rPr lang="ru-RU" sz="1400" b="1" dirty="0"/>
              <a:t>)</a:t>
            </a:r>
            <a:endParaRPr lang="ro-RO" sz="1400" b="1" dirty="0"/>
          </a:p>
          <a:p>
            <a:pPr algn="ctr"/>
            <a:r>
              <a:rPr lang="ro-RO" sz="1400" b="1" dirty="0" smtClean="0">
                <a:solidFill>
                  <a:srgbClr val="C00000"/>
                </a:solidFill>
              </a:rPr>
              <a:t>255 unități</a:t>
            </a:r>
            <a:endParaRPr lang="en-GB" sz="14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Locuitorii de pe malul drept al Nistrului câștigă un salariu mediu lunar  mai mare cu pes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959" y="5813437"/>
            <a:ext cx="4516333" cy="163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93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8508" y="821053"/>
            <a:ext cx="3805554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ro-RO" spc="-25" dirty="0" smtClean="0">
                <a:solidFill>
                  <a:schemeClr val="accent2">
                    <a:lumMod val="75000"/>
                  </a:schemeClr>
                </a:solidFill>
              </a:rPr>
              <a:t>INVESTIȚII</a:t>
            </a:r>
            <a:r>
              <a:rPr lang="en-US" spc="-25" dirty="0" smtClean="0">
                <a:solidFill>
                  <a:schemeClr val="accent2">
                    <a:lumMod val="75000"/>
                  </a:schemeClr>
                </a:solidFill>
              </a:rPr>
              <a:t>LE</a:t>
            </a:r>
            <a:r>
              <a:rPr lang="ro-RO" spc="-25" dirty="0" smtClean="0">
                <a:solidFill>
                  <a:schemeClr val="accent2">
                    <a:lumMod val="75000"/>
                  </a:schemeClr>
                </a:solidFill>
              </a:rPr>
              <a:t> CAPITALE</a:t>
            </a:r>
            <a:endParaRPr spc="-1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22494" y="2041571"/>
            <a:ext cx="16540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dirty="0"/>
              <a:t>din totalul cheltuielilor BPN</a:t>
            </a:r>
            <a:endParaRPr lang="en-GB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825497" y="2073548"/>
            <a:ext cx="734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dirty="0"/>
              <a:t>din PIB</a:t>
            </a:r>
            <a:endParaRPr lang="en-GB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1612271" y="1274460"/>
            <a:ext cx="75486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400" b="1" spc="-15" dirty="0">
                <a:cs typeface="Calibri"/>
              </a:rPr>
              <a:t>î</a:t>
            </a:r>
            <a:r>
              <a:rPr lang="fr-FR" sz="2400" b="1" spc="-15" dirty="0">
                <a:cs typeface="Calibri"/>
              </a:rPr>
              <a:t>n </a:t>
            </a:r>
            <a:r>
              <a:rPr lang="fr-FR" sz="2400" b="1" spc="-10" dirty="0" err="1">
                <a:cs typeface="Calibri"/>
              </a:rPr>
              <a:t>anul</a:t>
            </a:r>
            <a:r>
              <a:rPr lang="fr-FR" sz="2400" b="1" spc="-10" dirty="0">
                <a:cs typeface="Calibri"/>
              </a:rPr>
              <a:t> </a:t>
            </a:r>
            <a:r>
              <a:rPr lang="fr-FR" sz="2400" b="1" spc="-5" dirty="0" smtClean="0">
                <a:cs typeface="Calibri"/>
              </a:rPr>
              <a:t>202</a:t>
            </a:r>
            <a:r>
              <a:rPr lang="ro-RO" sz="2400" b="1" spc="-5" dirty="0">
                <a:cs typeface="Calibri"/>
              </a:rPr>
              <a:t>5</a:t>
            </a:r>
            <a:r>
              <a:rPr lang="fr-FR" sz="2400" b="1" spc="-5" dirty="0" smtClean="0">
                <a:cs typeface="Calibri"/>
              </a:rPr>
              <a:t> </a:t>
            </a:r>
            <a:r>
              <a:rPr lang="fr-FR" sz="2400" b="1" spc="-5" dirty="0">
                <a:cs typeface="Calibri"/>
              </a:rPr>
              <a:t>au </a:t>
            </a:r>
            <a:r>
              <a:rPr lang="fr-FR" sz="2400" b="1" spc="-15" dirty="0" err="1">
                <a:cs typeface="Calibri"/>
              </a:rPr>
              <a:t>constituit</a:t>
            </a:r>
            <a:r>
              <a:rPr lang="fr-FR" sz="2400" b="1" spc="-15" dirty="0">
                <a:cs typeface="Calibri"/>
              </a:rPr>
              <a:t> </a:t>
            </a:r>
            <a:r>
              <a:rPr lang="ro-RO" sz="2400" b="1" spc="-15" dirty="0" smtClean="0">
                <a:cs typeface="Calibri"/>
              </a:rPr>
              <a:t> </a:t>
            </a:r>
            <a:r>
              <a:rPr lang="ro-RO" sz="2400" b="1" spc="-15" dirty="0" smtClean="0">
                <a:solidFill>
                  <a:srgbClr val="C00000"/>
                </a:solidFill>
                <a:cs typeface="Calibri"/>
              </a:rPr>
              <a:t>4 174,5</a:t>
            </a:r>
            <a:r>
              <a:rPr lang="ro-RO" sz="2400" b="1" spc="-15" dirty="0" smtClean="0">
                <a:cs typeface="Calibri"/>
              </a:rPr>
              <a:t> </a:t>
            </a:r>
            <a:r>
              <a:rPr lang="fr-FR" sz="2800" b="1" spc="-10" dirty="0" err="1" smtClean="0">
                <a:solidFill>
                  <a:srgbClr val="C00000"/>
                </a:solidFill>
                <a:cs typeface="Calibri"/>
              </a:rPr>
              <a:t>mil.lei</a:t>
            </a:r>
            <a:r>
              <a:rPr lang="fr-FR" sz="2400" b="1" spc="-10" dirty="0">
                <a:cs typeface="Calibri"/>
              </a:rPr>
              <a:t>, </a:t>
            </a:r>
            <a:r>
              <a:rPr lang="fr-FR" sz="2400" b="1" dirty="0" err="1">
                <a:cs typeface="Calibri"/>
              </a:rPr>
              <a:t>cu</a:t>
            </a:r>
            <a:r>
              <a:rPr lang="ro-RO" sz="2400" b="1" dirty="0">
                <a:cs typeface="Calibri"/>
              </a:rPr>
              <a:t> </a:t>
            </a:r>
            <a:r>
              <a:rPr lang="ro-RO" sz="2400" b="1" dirty="0" smtClean="0">
                <a:cs typeface="Calibri"/>
              </a:rPr>
              <a:t>1 010,4 mil.lei</a:t>
            </a:r>
            <a:r>
              <a:rPr lang="fr-FR" sz="2400" b="1" dirty="0" smtClean="0">
                <a:cs typeface="Calibri"/>
              </a:rPr>
              <a:t> </a:t>
            </a:r>
            <a:r>
              <a:rPr lang="ro-MD" sz="2400" b="1" dirty="0" smtClean="0">
                <a:cs typeface="Calibri"/>
              </a:rPr>
              <a:t> sau cu 31,9% </a:t>
            </a:r>
            <a:r>
              <a:rPr lang="fr-FR" sz="2400" b="1" dirty="0" smtClean="0">
                <a:cs typeface="Calibri"/>
              </a:rPr>
              <a:t>mai</a:t>
            </a:r>
            <a:r>
              <a:rPr lang="ru-RU" sz="2400" b="1" dirty="0" smtClean="0">
                <a:cs typeface="Calibri"/>
              </a:rPr>
              <a:t> </a:t>
            </a:r>
            <a:r>
              <a:rPr lang="ro-RO" sz="2400" b="1" dirty="0" smtClean="0">
                <a:cs typeface="Calibri"/>
              </a:rPr>
              <a:t>mult</a:t>
            </a:r>
            <a:r>
              <a:rPr lang="fr-FR" sz="2400" b="1" dirty="0" smtClean="0">
                <a:cs typeface="Calibri"/>
              </a:rPr>
              <a:t> </a:t>
            </a:r>
            <a:r>
              <a:rPr lang="fr-FR" sz="2400" b="1" dirty="0">
                <a:cs typeface="Calibri"/>
              </a:rPr>
              <a:t>față de </a:t>
            </a:r>
            <a:r>
              <a:rPr lang="fr-FR" sz="2400" b="1" dirty="0" smtClean="0">
                <a:cs typeface="Calibri"/>
              </a:rPr>
              <a:t>202</a:t>
            </a:r>
            <a:r>
              <a:rPr lang="ro-RO" sz="2400" b="1" dirty="0">
                <a:cs typeface="Calibri"/>
              </a:rPr>
              <a:t>4</a:t>
            </a:r>
            <a:endParaRPr lang="en-GB" sz="2400" b="1" dirty="0"/>
          </a:p>
        </p:txBody>
      </p:sp>
      <p:sp>
        <p:nvSpPr>
          <p:cNvPr id="26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31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33" name="Овал 17"/>
          <p:cNvSpPr/>
          <p:nvPr/>
        </p:nvSpPr>
        <p:spPr>
          <a:xfrm>
            <a:off x="608405" y="1212399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1,2 %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4" name="Овал 17"/>
          <p:cNvSpPr/>
          <p:nvPr/>
        </p:nvSpPr>
        <p:spPr>
          <a:xfrm>
            <a:off x="9132914" y="1209657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3,0 %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8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en-US" dirty="0" smtClean="0">
                <a:solidFill>
                  <a:prstClr val="black"/>
                </a:solidFill>
              </a:rPr>
              <a:t>8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46106" y="2352665"/>
            <a:ext cx="9037098" cy="70788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o-RO" sz="2000" dirty="0" smtClean="0"/>
              <a:t>Cheltuielile pentru investiții capitale în bugetul de stat </a:t>
            </a:r>
          </a:p>
          <a:p>
            <a:pPr algn="ctr"/>
            <a:r>
              <a:rPr lang="ro-RO" sz="2000" dirty="0" smtClean="0"/>
              <a:t>au fost executate în sumă de </a:t>
            </a:r>
            <a:r>
              <a:rPr lang="ro-RO" sz="2000" b="1" dirty="0" smtClean="0"/>
              <a:t>1 802,3 mil.lei</a:t>
            </a:r>
            <a:endParaRPr lang="en-GB" sz="2000" b="1" dirty="0"/>
          </a:p>
        </p:txBody>
      </p:sp>
      <p:sp>
        <p:nvSpPr>
          <p:cNvPr id="3" name="CasetăText 2"/>
          <p:cNvSpPr txBox="1"/>
          <p:nvPr/>
        </p:nvSpPr>
        <p:spPr>
          <a:xfrm>
            <a:off x="1645913" y="3177026"/>
            <a:ext cx="1807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600" dirty="0"/>
              <a:t>î</a:t>
            </a:r>
            <a:r>
              <a:rPr lang="ro-MD" sz="1600" dirty="0" smtClean="0"/>
              <a:t>n milioane lei</a:t>
            </a:r>
            <a:endParaRPr lang="ru-RU" sz="1600" dirty="0"/>
          </a:p>
        </p:txBody>
      </p:sp>
      <p:sp>
        <p:nvSpPr>
          <p:cNvPr id="4" name="CasetăText 3"/>
          <p:cNvSpPr txBox="1"/>
          <p:nvPr/>
        </p:nvSpPr>
        <p:spPr>
          <a:xfrm>
            <a:off x="1274045" y="6899128"/>
            <a:ext cx="676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000" dirty="0" smtClean="0"/>
              <a:t>(71,0%)</a:t>
            </a:r>
            <a:endParaRPr lang="ru-RU" sz="1000" dirty="0"/>
          </a:p>
        </p:txBody>
      </p:sp>
      <p:sp>
        <p:nvSpPr>
          <p:cNvPr id="17" name="CasetăText 16"/>
          <p:cNvSpPr txBox="1"/>
          <p:nvPr/>
        </p:nvSpPr>
        <p:spPr>
          <a:xfrm>
            <a:off x="2356493" y="6772533"/>
            <a:ext cx="676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000" dirty="0" smtClean="0"/>
              <a:t>(13,7%)</a:t>
            </a:r>
            <a:endParaRPr lang="ru-RU" sz="1000" dirty="0"/>
          </a:p>
        </p:txBody>
      </p:sp>
      <p:sp>
        <p:nvSpPr>
          <p:cNvPr id="18" name="CasetăText 17"/>
          <p:cNvSpPr txBox="1"/>
          <p:nvPr/>
        </p:nvSpPr>
        <p:spPr>
          <a:xfrm>
            <a:off x="3528293" y="7035665"/>
            <a:ext cx="676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000" dirty="0" smtClean="0"/>
              <a:t>(4,9%)</a:t>
            </a:r>
            <a:endParaRPr lang="ru-RU" sz="1000" dirty="0"/>
          </a:p>
        </p:txBody>
      </p:sp>
      <p:sp>
        <p:nvSpPr>
          <p:cNvPr id="19" name="CasetăText 18"/>
          <p:cNvSpPr txBox="1"/>
          <p:nvPr/>
        </p:nvSpPr>
        <p:spPr>
          <a:xfrm>
            <a:off x="4610741" y="6911286"/>
            <a:ext cx="676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000" dirty="0" smtClean="0"/>
              <a:t>(4,3%)</a:t>
            </a:r>
            <a:endParaRPr lang="ru-RU" sz="1000" dirty="0"/>
          </a:p>
        </p:txBody>
      </p:sp>
      <p:sp>
        <p:nvSpPr>
          <p:cNvPr id="20" name="CasetăText 19"/>
          <p:cNvSpPr txBox="1"/>
          <p:nvPr/>
        </p:nvSpPr>
        <p:spPr>
          <a:xfrm>
            <a:off x="5730307" y="6895643"/>
            <a:ext cx="676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000" dirty="0" smtClean="0"/>
              <a:t>(2,8%)</a:t>
            </a:r>
            <a:endParaRPr lang="ru-RU" sz="1000" dirty="0"/>
          </a:p>
        </p:txBody>
      </p:sp>
      <p:sp>
        <p:nvSpPr>
          <p:cNvPr id="21" name="CasetăText 20"/>
          <p:cNvSpPr txBox="1"/>
          <p:nvPr/>
        </p:nvSpPr>
        <p:spPr>
          <a:xfrm>
            <a:off x="6773219" y="6762018"/>
            <a:ext cx="676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000" dirty="0" smtClean="0"/>
              <a:t>(2,0%)</a:t>
            </a:r>
            <a:endParaRPr lang="ru-RU" sz="1000" dirty="0"/>
          </a:p>
        </p:txBody>
      </p:sp>
      <p:sp>
        <p:nvSpPr>
          <p:cNvPr id="22" name="CasetăText 21"/>
          <p:cNvSpPr txBox="1"/>
          <p:nvPr/>
        </p:nvSpPr>
        <p:spPr>
          <a:xfrm>
            <a:off x="7878521" y="6757887"/>
            <a:ext cx="676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000" dirty="0" smtClean="0"/>
              <a:t>(0,8%)</a:t>
            </a:r>
            <a:endParaRPr lang="ru-RU" sz="1000" dirty="0"/>
          </a:p>
        </p:txBody>
      </p:sp>
      <p:sp>
        <p:nvSpPr>
          <p:cNvPr id="23" name="CasetăText 22"/>
          <p:cNvSpPr txBox="1"/>
          <p:nvPr/>
        </p:nvSpPr>
        <p:spPr>
          <a:xfrm>
            <a:off x="8983823" y="6880997"/>
            <a:ext cx="676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000" dirty="0" smtClean="0"/>
              <a:t>(0,5%)</a:t>
            </a:r>
            <a:endParaRPr lang="ru-RU" sz="1000" dirty="0"/>
          </a:p>
        </p:txBody>
      </p:sp>
      <p:graphicFrame>
        <p:nvGraphicFramePr>
          <p:cNvPr id="25" name="Diagramă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3344578"/>
              </p:ext>
            </p:extLst>
          </p:nvPr>
        </p:nvGraphicFramePr>
        <p:xfrm>
          <a:off x="868048" y="3346303"/>
          <a:ext cx="9037098" cy="391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2057" y="852467"/>
            <a:ext cx="5715040" cy="40011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o-RO" sz="2000" b="1" dirty="0" smtClean="0">
                <a:solidFill>
                  <a:schemeClr val="accent3">
                    <a:lumMod val="50000"/>
                  </a:schemeClr>
                </a:solidFill>
              </a:rPr>
              <a:t>Fonduri în cadrul BUGETULUI DE STAT</a:t>
            </a:r>
            <a:endParaRPr lang="en-GB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989378" y="1352533"/>
            <a:ext cx="214314" cy="214314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43"/>
          <p:cNvSpPr/>
          <p:nvPr/>
        </p:nvSpPr>
        <p:spPr>
          <a:xfrm>
            <a:off x="2849960" y="1655986"/>
            <a:ext cx="2278836" cy="1190464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tx2"/>
                </a:solidFill>
              </a:rPr>
              <a:t>Fondul rutier</a:t>
            </a:r>
          </a:p>
          <a:p>
            <a:pPr algn="ctr"/>
            <a:r>
              <a:rPr lang="ro-RO" dirty="0" smtClean="0">
                <a:solidFill>
                  <a:schemeClr val="tx1"/>
                </a:solidFill>
              </a:rPr>
              <a:t> 3 552,9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o-RO" dirty="0" smtClean="0"/>
              <a:t>mil.lei</a:t>
            </a:r>
            <a:endParaRPr lang="en-GB" dirty="0"/>
          </a:p>
        </p:txBody>
      </p:sp>
      <p:sp>
        <p:nvSpPr>
          <p:cNvPr id="8" name="Скругленный прямоугольник 43"/>
          <p:cNvSpPr/>
          <p:nvPr/>
        </p:nvSpPr>
        <p:spPr>
          <a:xfrm>
            <a:off x="5396324" y="3210590"/>
            <a:ext cx="2897482" cy="1081521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tx2"/>
                </a:solidFill>
              </a:rPr>
              <a:t>Fondul </a:t>
            </a:r>
            <a:r>
              <a:rPr lang="ro-MD" b="1" dirty="0" smtClean="0">
                <a:solidFill>
                  <a:schemeClr val="tx2"/>
                </a:solidFill>
              </a:rPr>
              <a:t>de reducere a vulnerabilității energetice</a:t>
            </a:r>
            <a:endParaRPr lang="ro-RO" b="1" dirty="0" smtClean="0">
              <a:solidFill>
                <a:schemeClr val="tx2"/>
              </a:solidFill>
            </a:endParaRPr>
          </a:p>
          <a:p>
            <a:pPr algn="ctr"/>
            <a:r>
              <a:rPr lang="ro-RO" dirty="0" smtClean="0"/>
              <a:t> 4 256,7 mil.lei</a:t>
            </a:r>
            <a:endParaRPr lang="en-GB" dirty="0"/>
          </a:p>
        </p:txBody>
      </p:sp>
      <p:sp>
        <p:nvSpPr>
          <p:cNvPr id="9" name="Down Arrow 8"/>
          <p:cNvSpPr/>
          <p:nvPr/>
        </p:nvSpPr>
        <p:spPr>
          <a:xfrm>
            <a:off x="3989378" y="2921028"/>
            <a:ext cx="214314" cy="214314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43"/>
          <p:cNvSpPr/>
          <p:nvPr/>
        </p:nvSpPr>
        <p:spPr>
          <a:xfrm>
            <a:off x="4057996" y="6135490"/>
            <a:ext cx="2577407" cy="131993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tx2"/>
                </a:solidFill>
              </a:rPr>
              <a:t>Fondul viei și vinului</a:t>
            </a:r>
          </a:p>
          <a:p>
            <a:pPr algn="ctr"/>
            <a:r>
              <a:rPr lang="ro-MD" dirty="0" smtClean="0">
                <a:solidFill>
                  <a:schemeClr val="tx1"/>
                </a:solidFill>
              </a:rPr>
              <a:t> 49,8 </a:t>
            </a:r>
            <a:r>
              <a:rPr lang="ro-RO" dirty="0" smtClean="0"/>
              <a:t>mil.lei</a:t>
            </a:r>
            <a:endParaRPr lang="en-GB" dirty="0"/>
          </a:p>
        </p:txBody>
      </p:sp>
      <p:sp>
        <p:nvSpPr>
          <p:cNvPr id="11" name="Down Arrow 10"/>
          <p:cNvSpPr/>
          <p:nvPr/>
        </p:nvSpPr>
        <p:spPr>
          <a:xfrm>
            <a:off x="6775460" y="1352533"/>
            <a:ext cx="214314" cy="214314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43"/>
          <p:cNvSpPr/>
          <p:nvPr/>
        </p:nvSpPr>
        <p:spPr>
          <a:xfrm>
            <a:off x="5267190" y="1640093"/>
            <a:ext cx="3026616" cy="1187436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tx2"/>
                </a:solidFill>
              </a:rPr>
              <a:t>Fondul național de dezvoltare a agriculturii și mediului rural</a:t>
            </a:r>
          </a:p>
          <a:p>
            <a:pPr algn="ctr"/>
            <a:r>
              <a:rPr lang="ro-MD" dirty="0" smtClean="0"/>
              <a:t>1 900 </a:t>
            </a:r>
            <a:r>
              <a:rPr lang="ro-RO" dirty="0" smtClean="0"/>
              <a:t>mil.lei</a:t>
            </a:r>
            <a:endParaRPr lang="en-GB" dirty="0"/>
          </a:p>
        </p:txBody>
      </p:sp>
      <p:sp>
        <p:nvSpPr>
          <p:cNvPr id="13" name="Down Arrow 12"/>
          <p:cNvSpPr/>
          <p:nvPr/>
        </p:nvSpPr>
        <p:spPr>
          <a:xfrm>
            <a:off x="6775460" y="2919345"/>
            <a:ext cx="214314" cy="214314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43"/>
          <p:cNvSpPr/>
          <p:nvPr/>
        </p:nvSpPr>
        <p:spPr>
          <a:xfrm>
            <a:off x="2868404" y="3189253"/>
            <a:ext cx="2398786" cy="1104542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tx2"/>
                </a:solidFill>
              </a:rPr>
              <a:t>Fondul național pentru dezvoltare regională și locală</a:t>
            </a:r>
          </a:p>
          <a:p>
            <a:pPr algn="ctr"/>
            <a:r>
              <a:rPr lang="ro-MD" dirty="0" smtClean="0">
                <a:solidFill>
                  <a:schemeClr val="tx1"/>
                </a:solidFill>
              </a:rPr>
              <a:t>1 930,4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o-RO" dirty="0" smtClean="0"/>
              <a:t>mil.lei </a:t>
            </a:r>
            <a:endParaRPr lang="en-GB" dirty="0"/>
          </a:p>
        </p:txBody>
      </p:sp>
      <p:sp>
        <p:nvSpPr>
          <p:cNvPr id="15" name="Down Arrow 14"/>
          <p:cNvSpPr/>
          <p:nvPr/>
        </p:nvSpPr>
        <p:spPr>
          <a:xfrm>
            <a:off x="6775460" y="4347706"/>
            <a:ext cx="214314" cy="214314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43"/>
          <p:cNvSpPr/>
          <p:nvPr/>
        </p:nvSpPr>
        <p:spPr>
          <a:xfrm>
            <a:off x="2872073" y="4590792"/>
            <a:ext cx="2448923" cy="112968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tx2"/>
                </a:solidFill>
              </a:rPr>
              <a:t>Fondul pentru eficiență energetică</a:t>
            </a:r>
          </a:p>
          <a:p>
            <a:pPr algn="ctr"/>
            <a:r>
              <a:rPr lang="ro-RO" dirty="0" smtClean="0"/>
              <a:t>232,9 mil.lei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85" y="1784061"/>
            <a:ext cx="2365681" cy="13557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28" y="3820199"/>
            <a:ext cx="2349708" cy="126932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51" y="5509617"/>
            <a:ext cx="2341722" cy="15711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43" y="3773629"/>
            <a:ext cx="2078134" cy="13158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149" y="1762285"/>
            <a:ext cx="2087641" cy="137619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149" y="5558467"/>
            <a:ext cx="2087641" cy="15222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22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23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Down Arrow 23"/>
          <p:cNvSpPr/>
          <p:nvPr/>
        </p:nvSpPr>
        <p:spPr>
          <a:xfrm>
            <a:off x="3992329" y="4347706"/>
            <a:ext cx="214314" cy="214314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en-US" dirty="0" smtClean="0">
                <a:solidFill>
                  <a:prstClr val="black"/>
                </a:solidFill>
              </a:rPr>
              <a:t>9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26" name="Скругленный прямоугольник 43"/>
          <p:cNvSpPr/>
          <p:nvPr/>
        </p:nvSpPr>
        <p:spPr>
          <a:xfrm>
            <a:off x="5404340" y="4590792"/>
            <a:ext cx="2889466" cy="112968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tx2"/>
                </a:solidFill>
              </a:rPr>
              <a:t>Fondul național pentru mediu</a:t>
            </a:r>
          </a:p>
          <a:p>
            <a:pPr algn="ctr"/>
            <a:r>
              <a:rPr lang="ro-MD" dirty="0" smtClean="0">
                <a:solidFill>
                  <a:schemeClr val="tx1"/>
                </a:solidFill>
              </a:rPr>
              <a:t> 163,3 </a:t>
            </a:r>
            <a:r>
              <a:rPr lang="ro-RO" dirty="0" smtClean="0"/>
              <a:t>mil.lei</a:t>
            </a:r>
            <a:endParaRPr lang="en-GB" dirty="0"/>
          </a:p>
        </p:txBody>
      </p:sp>
      <p:sp>
        <p:nvSpPr>
          <p:cNvPr id="27" name="Down Arrow 14"/>
          <p:cNvSpPr/>
          <p:nvPr/>
        </p:nvSpPr>
        <p:spPr>
          <a:xfrm>
            <a:off x="5230522" y="5854826"/>
            <a:ext cx="214314" cy="214314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04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2056" y="789607"/>
            <a:ext cx="5584190" cy="77724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078865" marR="5080" indent="-1066800">
              <a:lnSpc>
                <a:spcPts val="2810"/>
              </a:lnSpc>
              <a:spcBef>
                <a:spcPts val="445"/>
              </a:spcBef>
            </a:pPr>
            <a:r>
              <a:rPr spc="-10" dirty="0" smtClean="0">
                <a:solidFill>
                  <a:schemeClr val="accent1">
                    <a:lumMod val="75000"/>
                  </a:schemeClr>
                </a:solidFill>
              </a:rPr>
              <a:t>TRANSFERURI D</a:t>
            </a:r>
            <a:r>
              <a:rPr lang="ro-RO" spc="-10" dirty="0" smtClean="0">
                <a:solidFill>
                  <a:schemeClr val="accent1">
                    <a:lumMod val="75000"/>
                  </a:schemeClr>
                </a:solidFill>
              </a:rPr>
              <a:t>IN</a:t>
            </a:r>
            <a:r>
              <a:rPr spc="-1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BUGETUL DE </a:t>
            </a:r>
            <a:r>
              <a:rPr spc="-120" dirty="0">
                <a:solidFill>
                  <a:schemeClr val="accent1">
                    <a:lumMod val="75000"/>
                  </a:schemeClr>
                </a:solidFill>
              </a:rPr>
              <a:t>STAT  </a:t>
            </a:r>
            <a:r>
              <a:rPr spc="-45" dirty="0">
                <a:solidFill>
                  <a:schemeClr val="accent1">
                    <a:lumMod val="75000"/>
                  </a:schemeClr>
                </a:solidFill>
              </a:rPr>
              <a:t>CĂTRE </a:t>
            </a:r>
            <a:r>
              <a:rPr spc="-10" dirty="0">
                <a:solidFill>
                  <a:schemeClr val="accent1">
                    <a:lumMod val="75000"/>
                  </a:schemeClr>
                </a:solidFill>
              </a:rPr>
              <a:t>BUGETELE</a:t>
            </a:r>
            <a:r>
              <a:rPr spc="3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spc="-20" dirty="0">
                <a:solidFill>
                  <a:schemeClr val="accent1">
                    <a:lumMod val="75000"/>
                  </a:schemeClr>
                </a:solidFill>
              </a:rPr>
              <a:t>LOCALE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74734" y="1528429"/>
            <a:ext cx="93166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Din </a:t>
            </a:r>
            <a:r>
              <a:rPr kumimoji="0" lang="en-GB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bugetul</a:t>
            </a:r>
            <a:r>
              <a:rPr kumimoji="0" lang="en-GB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de stat au </a:t>
            </a:r>
            <a:r>
              <a:rPr kumimoji="0" lang="en-GB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fost</a:t>
            </a:r>
            <a:r>
              <a:rPr kumimoji="0" lang="en-GB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executate</a:t>
            </a:r>
            <a:r>
              <a:rPr kumimoji="0" lang="en-GB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o-RO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transferuri către bugetele locale în sumă de </a:t>
            </a:r>
            <a:r>
              <a:rPr lang="ro-MD" sz="2100" b="1" dirty="0" smtClean="0">
                <a:solidFill>
                  <a:srgbClr val="C00000"/>
                </a:solidFill>
                <a:latin typeface="Calibri"/>
                <a:cs typeface="Times New Roman" panose="02020603050405020304" pitchFamily="18" charset="0"/>
              </a:rPr>
              <a:t>23 191,2</a:t>
            </a:r>
            <a:r>
              <a:rPr kumimoji="0" lang="ro-RO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mil</a:t>
            </a:r>
            <a:r>
              <a:rPr kumimoji="0" lang="ro-RO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o-RO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lei, </a:t>
            </a:r>
            <a:r>
              <a:rPr kumimoji="0" lang="ro-RO" sz="2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cu </a:t>
            </a:r>
            <a:r>
              <a:rPr lang="ro-RO" sz="2100" b="1" noProof="0" dirty="0" smtClean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3 659,6</a:t>
            </a:r>
            <a:r>
              <a:rPr kumimoji="0" lang="ro-RO" sz="2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mil.lei sau cu </a:t>
            </a:r>
            <a:r>
              <a:rPr lang="ro-RO" sz="2100" b="1" dirty="0" smtClean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18,7</a:t>
            </a:r>
            <a:r>
              <a:rPr kumimoji="0" lang="ro-RO" sz="2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% mai </a:t>
            </a:r>
            <a:r>
              <a:rPr lang="ro-RO" sz="2100" b="1" dirty="0" smtClean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mult</a:t>
            </a:r>
            <a:r>
              <a:rPr kumimoji="0" lang="ro-RO" sz="2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comparativ cu anul 202</a:t>
            </a:r>
            <a:r>
              <a:rPr lang="ro-MD" sz="2100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4</a:t>
            </a: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685" y="2705476"/>
            <a:ext cx="1823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 destinație specială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b="1" dirty="0" smtClean="0">
                <a:solidFill>
                  <a:prstClr val="black"/>
                </a:solidFill>
                <a:latin typeface="Calibri"/>
              </a:rPr>
              <a:t>20 197,3 </a:t>
            </a: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6556" y="3379995"/>
            <a:ext cx="19069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 destinație generală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</a:t>
            </a:r>
            <a:r>
              <a:rPr lang="ro-MD" b="1" dirty="0" smtClean="0">
                <a:solidFill>
                  <a:prstClr val="black"/>
                </a:solidFill>
                <a:latin typeface="Calibri"/>
              </a:rPr>
              <a:t>993,9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ro-RO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dintre care:</a:t>
            </a:r>
            <a:endParaRPr kumimoji="0" lang="en-GB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-37447" y="4146243"/>
            <a:ext cx="2607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o-R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pentru echilibrarea </a:t>
            </a:r>
            <a:r>
              <a:rPr kumimoji="0" lang="ro-RO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bugetelor locale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600" b="1" dirty="0" smtClean="0">
                <a:solidFill>
                  <a:prstClr val="black"/>
                </a:solidFill>
                <a:latin typeface="Calibri"/>
              </a:rPr>
              <a:t>2 070,1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 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3122772" y="2263709"/>
            <a:ext cx="7468623" cy="497621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Стрелка вправо 61"/>
          <p:cNvSpPr/>
          <p:nvPr/>
        </p:nvSpPr>
        <p:spPr>
          <a:xfrm>
            <a:off x="1861591" y="2880514"/>
            <a:ext cx="1110019" cy="322798"/>
          </a:xfrm>
          <a:prstGeom prst="rightArrow">
            <a:avLst/>
          </a:prstGeom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5495"/>
              </p:ext>
            </p:extLst>
          </p:nvPr>
        </p:nvGraphicFramePr>
        <p:xfrm>
          <a:off x="3170119" y="2144731"/>
          <a:ext cx="7450478" cy="3964433"/>
        </p:xfrm>
        <a:graphic>
          <a:graphicData uri="http://schemas.openxmlformats.org/drawingml/2006/table">
            <a:tbl>
              <a:tblPr/>
              <a:tblGrid>
                <a:gridCol w="2715808">
                  <a:extLst>
                    <a:ext uri="{9D8B030D-6E8A-4147-A177-3AD203B41FA5}">
                      <a16:colId xmlns:a16="http://schemas.microsoft.com/office/drawing/2014/main" val="1191720619"/>
                    </a:ext>
                  </a:extLst>
                </a:gridCol>
                <a:gridCol w="2502817">
                  <a:extLst>
                    <a:ext uri="{9D8B030D-6E8A-4147-A177-3AD203B41FA5}">
                      <a16:colId xmlns:a16="http://schemas.microsoft.com/office/drawing/2014/main" val="3078097663"/>
                    </a:ext>
                  </a:extLst>
                </a:gridCol>
                <a:gridCol w="2231853">
                  <a:extLst>
                    <a:ext uri="{9D8B030D-6E8A-4147-A177-3AD203B41FA5}">
                      <a16:colId xmlns:a16="http://schemas.microsoft.com/office/drawing/2014/main" val="1522435991"/>
                    </a:ext>
                  </a:extLst>
                </a:gridCol>
              </a:tblGrid>
              <a:tr h="492656">
                <a:tc>
                  <a:txBody>
                    <a:bodyPr/>
                    <a:lstStyle/>
                    <a:p>
                      <a:pPr algn="ctr" fontAlgn="b"/>
                      <a:endParaRPr lang="ro-MD" sz="1050" b="1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Învățăm</a:t>
                      </a:r>
                      <a:r>
                        <a:rPr lang="ro-MD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â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ntul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general</a:t>
                      </a: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o-MD" sz="1050" b="1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Infrastructura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drumurilor</a:t>
                      </a:r>
                      <a:endParaRPr lang="ro-RO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o-RO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publice </a:t>
                      </a:r>
                      <a:r>
                        <a:rPr lang="ro-RO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</a:t>
                      </a:r>
                      <a:r>
                        <a:rPr lang="ro-RO" sz="105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interes raional</a:t>
                      </a:r>
                    </a:p>
                    <a:p>
                      <a:pPr algn="ctr" fontAlgn="b"/>
                      <a:r>
                        <a:rPr lang="ro-RO" sz="105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(municipal)</a:t>
                      </a:r>
                      <a:endParaRPr lang="en-GB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o-MD" sz="1050" b="1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Școli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sportive</a:t>
                      </a: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5506075"/>
                  </a:ext>
                </a:extLst>
              </a:tr>
              <a:tr h="268618">
                <a:tc>
                  <a:txBody>
                    <a:bodyPr/>
                    <a:lstStyle/>
                    <a:p>
                      <a:pPr algn="ctr" fontAlgn="b"/>
                      <a:r>
                        <a:rPr lang="ro-RO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16 676,6 mil</a:t>
                      </a:r>
                      <a:r>
                        <a:rPr lang="ro-R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lei</a:t>
                      </a:r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954,9 mil</a:t>
                      </a:r>
                      <a:r>
                        <a:rPr lang="ro-R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lei</a:t>
                      </a:r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442,2 mil</a:t>
                      </a:r>
                      <a:r>
                        <a:rPr lang="ro-R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lei</a:t>
                      </a:r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411181"/>
                  </a:ext>
                </a:extLst>
              </a:tr>
              <a:tr h="55139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Compensarea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diferenței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tarife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la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energia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electrică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și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gaze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naturale</a:t>
                      </a:r>
                      <a:endParaRPr lang="en-GB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Indmnizații</a:t>
                      </a:r>
                      <a:r>
                        <a:rPr lang="ro-MD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și compensații pentru absolvenții instituțiilor de învățământ</a:t>
                      </a:r>
                      <a:r>
                        <a:rPr lang="ro-MD" sz="105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superior și </a:t>
                      </a:r>
                      <a:r>
                        <a:rPr lang="ro-MD" sz="105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postsecundar</a:t>
                      </a:r>
                      <a:r>
                        <a:rPr lang="ro-MD" sz="105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pedagogic</a:t>
                      </a:r>
                      <a:endParaRPr lang="en-GB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Compensarea</a:t>
                      </a:r>
                      <a:r>
                        <a:rPr lang="en-GB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pentru</a:t>
                      </a:r>
                      <a:r>
                        <a:rPr lang="en-GB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serviciile</a:t>
                      </a:r>
                      <a:r>
                        <a:rPr lang="en-GB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de transport</a:t>
                      </a: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5450017"/>
                  </a:ext>
                </a:extLst>
              </a:tr>
              <a:tr h="312698">
                <a:tc>
                  <a:txBody>
                    <a:bodyPr/>
                    <a:lstStyle/>
                    <a:p>
                      <a:pPr algn="ctr" fontAlgn="b"/>
                      <a:r>
                        <a:rPr lang="ro-RO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131,8  mil. lei</a:t>
                      </a:r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52,4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o-RO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mil</a:t>
                      </a:r>
                      <a:r>
                        <a:rPr lang="ro-R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lei</a:t>
                      </a:r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38,0 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o-RO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mil</a:t>
                      </a:r>
                      <a:r>
                        <a:rPr lang="ro-R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lei</a:t>
                      </a:r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0866844"/>
                  </a:ext>
                </a:extLst>
              </a:tr>
              <a:tr h="381298">
                <a:tc>
                  <a:txBody>
                    <a:bodyPr/>
                    <a:lstStyle/>
                    <a:p>
                      <a:pPr algn="ctr" fontAlgn="b"/>
                      <a:endParaRPr lang="ro-MD" sz="1050" b="1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Indemnizații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pentru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copii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adoptați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și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cei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aflați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sub 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tutela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n-GB" sz="105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curatela</a:t>
                      </a:r>
                      <a:r>
                        <a:rPr lang="en-GB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GB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Servicii</a:t>
                      </a:r>
                      <a:r>
                        <a:rPr lang="en-GB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0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sociale</a:t>
                      </a:r>
                      <a:endParaRPr lang="en-GB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Prestații sociale pentru copii plasați în servicii sociale</a:t>
                      </a: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394854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o-RO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14,6 mil</a:t>
                      </a:r>
                      <a:r>
                        <a:rPr lang="ro-R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lei</a:t>
                      </a:r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11,2 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o-RO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mil</a:t>
                      </a:r>
                      <a:r>
                        <a:rPr lang="ro-R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lei</a:t>
                      </a:r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3,3 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o-RO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mil</a:t>
                      </a:r>
                      <a:r>
                        <a:rPr lang="ro-RO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 lei</a:t>
                      </a:r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1671380"/>
                  </a:ext>
                </a:extLst>
              </a:tr>
              <a:tr h="1015657">
                <a:tc>
                  <a:txBody>
                    <a:bodyPr/>
                    <a:lstStyle/>
                    <a:p>
                      <a:pPr algn="ctr" fontAlgn="b"/>
                      <a:endParaRPr lang="en-GB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o-RO" sz="1050" b="1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en-GB" sz="1050" b="1" dirty="0">
                        <a:solidFill>
                          <a:schemeClr val="tx1"/>
                        </a:solidFill>
                      </a:endParaRPr>
                    </a:p>
                  </a:txBody>
                  <a:tcPr marL="7916" marR="7916" marT="791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862845"/>
                  </a:ext>
                </a:extLst>
              </a:tr>
              <a:tr h="392058">
                <a:tc>
                  <a:txBody>
                    <a:bodyPr/>
                    <a:lstStyle/>
                    <a:p>
                      <a:pPr algn="ctr" fontAlgn="b"/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o-RO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7916" marR="7916" marT="79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00547"/>
                  </a:ext>
                </a:extLst>
              </a:tr>
            </a:tbl>
          </a:graphicData>
        </a:graphic>
      </p:graphicFrame>
      <p:pic>
        <p:nvPicPr>
          <p:cNvPr id="76" name="Рисунок 7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51" y="1146876"/>
            <a:ext cx="1319821" cy="1437661"/>
          </a:xfrm>
          <a:prstGeom prst="rect">
            <a:avLst/>
          </a:prstGeom>
        </p:spPr>
      </p:pic>
      <p:sp>
        <p:nvSpPr>
          <p:cNvPr id="33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4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35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7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1676794" y="3784658"/>
            <a:ext cx="1077618" cy="178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078791" y="4573513"/>
            <a:ext cx="67562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5"/>
          <p:cNvCxnSpPr/>
          <p:nvPr/>
        </p:nvCxnSpPr>
        <p:spPr>
          <a:xfrm flipH="1">
            <a:off x="2747409" y="3765295"/>
            <a:ext cx="29497" cy="23556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7"/>
          <p:cNvCxnSpPr/>
          <p:nvPr/>
        </p:nvCxnSpPr>
        <p:spPr>
          <a:xfrm flipH="1">
            <a:off x="2078791" y="5437609"/>
            <a:ext cx="67562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tăText 11"/>
          <p:cNvSpPr txBox="1"/>
          <p:nvPr/>
        </p:nvSpPr>
        <p:spPr>
          <a:xfrm>
            <a:off x="-93299" y="5007809"/>
            <a:ext cx="256813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o-MD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ro-MD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lte transferuri cu destinație generală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500" b="1" dirty="0" smtClean="0">
                <a:solidFill>
                  <a:prstClr val="black"/>
                </a:solidFill>
                <a:latin typeface="Calibri"/>
              </a:rPr>
              <a:t>875,5</a:t>
            </a:r>
            <a:r>
              <a:rPr kumimoji="0" lang="ro-MD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mil.lei</a:t>
            </a: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2" name="Прямая со стрелкой 7"/>
          <p:cNvCxnSpPr/>
          <p:nvPr/>
        </p:nvCxnSpPr>
        <p:spPr>
          <a:xfrm flipH="1">
            <a:off x="2063497" y="6120919"/>
            <a:ext cx="6909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tăText 37"/>
          <p:cNvSpPr txBox="1"/>
          <p:nvPr/>
        </p:nvSpPr>
        <p:spPr>
          <a:xfrm>
            <a:off x="-56559" y="5881235"/>
            <a:ext cx="22585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o-MD" sz="1500" dirty="0">
                <a:solidFill>
                  <a:prstClr val="black"/>
                </a:solidFill>
                <a:latin typeface="Calibri"/>
              </a:rPr>
              <a:t>d</a:t>
            </a:r>
            <a:r>
              <a:rPr kumimoji="0" lang="ro-MD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compensare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48,3 mil.lei</a:t>
            </a: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asetăText 9"/>
          <p:cNvSpPr txBox="1"/>
          <p:nvPr/>
        </p:nvSpPr>
        <p:spPr>
          <a:xfrm>
            <a:off x="3151666" y="4854999"/>
            <a:ext cx="18074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1050" b="1" dirty="0" smtClean="0">
                <a:latin typeface="+mj-lt"/>
              </a:rPr>
              <a:t>Pentru cantine de ajutor social</a:t>
            </a:r>
            <a:endParaRPr lang="ro-MD" sz="1050" b="1" dirty="0">
              <a:latin typeface="+mj-lt"/>
            </a:endParaRPr>
          </a:p>
          <a:p>
            <a:pPr algn="ctr"/>
            <a:r>
              <a:rPr lang="ro-MD" sz="1400" b="1" dirty="0" smtClean="0">
                <a:latin typeface="+mj-lt"/>
              </a:rPr>
              <a:t>3,4 mil. lei </a:t>
            </a:r>
            <a:endParaRPr lang="ru-RU" sz="1400" b="1" dirty="0">
              <a:latin typeface="+mj-lt"/>
            </a:endParaRPr>
          </a:p>
        </p:txBody>
      </p:sp>
      <p:sp>
        <p:nvSpPr>
          <p:cNvPr id="40" name="CasetăText 39"/>
          <p:cNvSpPr txBox="1"/>
          <p:nvPr/>
        </p:nvSpPr>
        <p:spPr>
          <a:xfrm>
            <a:off x="4933537" y="4854893"/>
            <a:ext cx="2574373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1050" b="1" dirty="0" smtClean="0">
                <a:latin typeface="+mj-lt"/>
              </a:rPr>
              <a:t>Pentru consolidarea sistemului de protecție socială a copilului, inclusiv servicii sociale</a:t>
            </a:r>
            <a:endParaRPr lang="ro-MD" sz="1050" b="1" dirty="0">
              <a:latin typeface="+mj-lt"/>
            </a:endParaRPr>
          </a:p>
          <a:p>
            <a:pPr algn="ctr"/>
            <a:r>
              <a:rPr lang="ro-MD" sz="1400" b="1" dirty="0" smtClean="0">
                <a:latin typeface="+mj-lt"/>
              </a:rPr>
              <a:t>2,7 mil. lei </a:t>
            </a:r>
            <a:endParaRPr lang="ru-RU" sz="1400" b="1" dirty="0">
              <a:latin typeface="+mj-lt"/>
            </a:endParaRPr>
          </a:p>
        </p:txBody>
      </p:sp>
      <p:sp>
        <p:nvSpPr>
          <p:cNvPr id="13" name="CasetăText 12"/>
          <p:cNvSpPr txBox="1"/>
          <p:nvPr/>
        </p:nvSpPr>
        <p:spPr>
          <a:xfrm>
            <a:off x="5191076" y="5727966"/>
            <a:ext cx="215203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o-RO" sz="1100" b="1" dirty="0">
                <a:latin typeface="Calibri" panose="020F0502020204030204" pitchFamily="34" charset="0"/>
              </a:rPr>
              <a:t>Compensarea scutirilor de la plata impozitului funciar (venituri ratate) ale deținătorilor de terenuri agricole situate după traseul Râbnița-Tiraspol </a:t>
            </a:r>
            <a:endParaRPr lang="en-GB" sz="1100" b="1" dirty="0"/>
          </a:p>
          <a:p>
            <a:pPr algn="ctr"/>
            <a:r>
              <a:rPr lang="ro-MD" sz="1200" b="1" dirty="0" smtClean="0"/>
              <a:t>0,3 mil. lei</a:t>
            </a:r>
            <a:endParaRPr lang="ru-RU" sz="1200" b="1" dirty="0"/>
          </a:p>
        </p:txBody>
      </p:sp>
      <p:sp>
        <p:nvSpPr>
          <p:cNvPr id="41" name="CasetăText 40"/>
          <p:cNvSpPr txBox="1"/>
          <p:nvPr/>
        </p:nvSpPr>
        <p:spPr>
          <a:xfrm>
            <a:off x="3094960" y="6456257"/>
            <a:ext cx="2329191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1050" b="1" dirty="0" smtClean="0">
                <a:latin typeface="+mj-lt"/>
              </a:rPr>
              <a:t>Indemnizații pentru susținerea tinerilor specialiști din domeniul culturii </a:t>
            </a:r>
          </a:p>
          <a:p>
            <a:pPr algn="ctr"/>
            <a:r>
              <a:rPr lang="ro-MD" sz="1400" b="1" dirty="0" smtClean="0">
                <a:latin typeface="+mj-lt"/>
              </a:rPr>
              <a:t>0,1 mil. lei</a:t>
            </a:r>
            <a:endParaRPr lang="ru-RU" sz="2000" b="1" dirty="0">
              <a:latin typeface="+mj-lt"/>
            </a:endParaRPr>
          </a:p>
        </p:txBody>
      </p:sp>
      <p:sp>
        <p:nvSpPr>
          <p:cNvPr id="42" name="CasetăText 41"/>
          <p:cNvSpPr txBox="1"/>
          <p:nvPr/>
        </p:nvSpPr>
        <p:spPr>
          <a:xfrm>
            <a:off x="3244223" y="5637163"/>
            <a:ext cx="1807418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1050" b="1" dirty="0" smtClean="0">
                <a:latin typeface="+mj-lt"/>
              </a:rPr>
              <a:t>Pentru finanțarea centrelor de plasament temporar pentru refugiați</a:t>
            </a:r>
            <a:endParaRPr lang="ro-MD" sz="1050" b="1" dirty="0">
              <a:latin typeface="+mj-lt"/>
            </a:endParaRPr>
          </a:p>
          <a:p>
            <a:pPr algn="ctr"/>
            <a:r>
              <a:rPr lang="ro-MD" sz="1400" b="1" dirty="0" smtClean="0">
                <a:latin typeface="+mj-lt"/>
              </a:rPr>
              <a:t>1,8 mil. lei </a:t>
            </a:r>
            <a:endParaRPr lang="ru-RU" sz="1400" b="1" dirty="0">
              <a:latin typeface="+mj-lt"/>
            </a:endParaRPr>
          </a:p>
        </p:txBody>
      </p:sp>
      <p:sp>
        <p:nvSpPr>
          <p:cNvPr id="39" name="CasetăText 38"/>
          <p:cNvSpPr txBox="1"/>
          <p:nvPr/>
        </p:nvSpPr>
        <p:spPr>
          <a:xfrm>
            <a:off x="7886108" y="4981486"/>
            <a:ext cx="200363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Alte </a:t>
            </a:r>
            <a:r>
              <a:rPr kumimoji="0" lang="ro-RO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transferuri</a:t>
            </a:r>
          </a:p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1 864,0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ro-R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mil.lei</a:t>
            </a:r>
          </a:p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(dintre care)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Прямоугольник 48"/>
          <p:cNvSpPr/>
          <p:nvPr/>
        </p:nvSpPr>
        <p:spPr>
          <a:xfrm>
            <a:off x="7285389" y="6008405"/>
            <a:ext cx="1643828" cy="620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</a:t>
            </a:r>
            <a:r>
              <a:rPr kumimoji="0" lang="en-GB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fondu</a:t>
            </a:r>
            <a:r>
              <a:rPr kumimoji="0" lang="ro-MD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rile</a:t>
            </a:r>
            <a:r>
              <a:rPr kumimoji="0" lang="en-GB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lang="en-GB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urgen</a:t>
            </a:r>
            <a:r>
              <a:rPr kumimoji="0" lang="ro-RO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ță</a:t>
            </a:r>
            <a:r>
              <a:rPr kumimoji="0" lang="ro-RO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ale Guvernului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400" b="1" dirty="0" smtClean="0">
                <a:solidFill>
                  <a:prstClr val="black"/>
                </a:solidFill>
                <a:latin typeface="Calibri"/>
              </a:rPr>
              <a:t>145,3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mil. lei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Прямоугольник 49"/>
          <p:cNvSpPr/>
          <p:nvPr/>
        </p:nvSpPr>
        <p:spPr>
          <a:xfrm>
            <a:off x="8961414" y="6008405"/>
            <a:ext cx="1235986" cy="611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fondurile de dezvoltare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400" b="1" dirty="0" smtClean="0">
                <a:solidFill>
                  <a:prstClr val="black"/>
                </a:solidFill>
                <a:latin typeface="Calibri"/>
              </a:rPr>
              <a:t>1 664,7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mil.lei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Прямая соединительная линия 38"/>
          <p:cNvCxnSpPr/>
          <p:nvPr/>
        </p:nvCxnSpPr>
        <p:spPr>
          <a:xfrm>
            <a:off x="7783662" y="5623037"/>
            <a:ext cx="2208523" cy="121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5"/>
          <p:cNvCxnSpPr/>
          <p:nvPr/>
        </p:nvCxnSpPr>
        <p:spPr>
          <a:xfrm>
            <a:off x="8072510" y="5635199"/>
            <a:ext cx="0" cy="366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5"/>
          <p:cNvCxnSpPr/>
          <p:nvPr/>
        </p:nvCxnSpPr>
        <p:spPr>
          <a:xfrm>
            <a:off x="9516430" y="5657595"/>
            <a:ext cx="0" cy="366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24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5499" y="852467"/>
            <a:ext cx="3806098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562735" algn="l"/>
              </a:tabLst>
            </a:pPr>
            <a:r>
              <a:rPr lang="ro-RO" spc="-20" dirty="0"/>
              <a:t>       </a:t>
            </a:r>
            <a:r>
              <a:rPr spc="-20" dirty="0">
                <a:solidFill>
                  <a:schemeClr val="accent4">
                    <a:lumMod val="50000"/>
                  </a:schemeClr>
                </a:solidFill>
              </a:rPr>
              <a:t>PROTECȚIA</a:t>
            </a:r>
            <a:r>
              <a:rPr spc="-55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pc="-10" dirty="0">
                <a:solidFill>
                  <a:schemeClr val="accent4">
                    <a:lumMod val="50000"/>
                  </a:schemeClr>
                </a:solidFill>
              </a:rPr>
              <a:t>SOCIALĂ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14563" y="1387504"/>
            <a:ext cx="7940799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5080" lvl="0" indent="-63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2400" b="1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heltuielile</a:t>
            </a:r>
            <a:r>
              <a:rPr kumimoji="0" sz="2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totale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în anul 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2025 </a:t>
            </a: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 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constituit </a:t>
            </a:r>
            <a:r>
              <a:rPr kumimoji="0" lang="ro-RO" sz="2400" b="1" i="0" u="none" strike="noStrike" kern="1200" cap="none" spc="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54 056,0</a:t>
            </a:r>
            <a:r>
              <a:rPr kumimoji="0" sz="2400" b="1" i="0" u="none" strike="noStrike" kern="1200" cap="none" spc="5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mil.lei</a:t>
            </a:r>
            <a:r>
              <a:rPr kumimoji="0" lang="ro-RO" sz="24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</a:t>
            </a:r>
            <a:r>
              <a:rPr kumimoji="0" lang="ro-RO" sz="2400" b="0" i="0" u="none" strike="noStrike" kern="1200" cap="none" spc="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24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 7 048,2 mil</a:t>
            </a:r>
            <a:r>
              <a:rPr kumimoji="0" lang="ro-RO" sz="2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 </a:t>
            </a:r>
            <a:r>
              <a:rPr kumimoji="0" lang="ro-RO" sz="24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lei sau cu </a:t>
            </a:r>
            <a:r>
              <a:rPr lang="ro-RO" sz="2400" b="1" spc="5" dirty="0" smtClean="0">
                <a:solidFill>
                  <a:prstClr val="black"/>
                </a:solidFill>
                <a:latin typeface="Calibri"/>
                <a:cs typeface="Calibri"/>
              </a:rPr>
              <a:t>15,0</a:t>
            </a:r>
            <a:r>
              <a:rPr kumimoji="0" lang="ro-RO" sz="24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% </a:t>
            </a:r>
            <a:r>
              <a:rPr kumimoji="0" lang="ro-RO" sz="24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mai mult față de </a:t>
            </a:r>
            <a:r>
              <a:rPr kumimoji="0" lang="ro-RO" sz="24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</a:t>
            </a:r>
            <a:r>
              <a:rPr kumimoji="0" lang="en-US" sz="24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lang="ro-RO" sz="2400" b="1" spc="5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113" y="166586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PIB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90056" y="1658691"/>
            <a:ext cx="170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total cheltuielilor BPN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9956" y="2207527"/>
            <a:ext cx="4811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Veniturile bugetului asigurărilor sociale de stat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317160" y="2513205"/>
            <a:ext cx="4911152" cy="30994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12748" y="2526043"/>
            <a:ext cx="4648200" cy="294657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49 202,4 MIL</a:t>
            </a: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 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60948" y="2229491"/>
            <a:ext cx="5423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Cheltuielile totale ale </a:t>
            </a: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bugetului asigurărilor sociale de stat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</a:t>
            </a: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49</a:t>
            </a:r>
            <a:r>
              <a:rPr kumimoji="0" lang="ro-RO" sz="1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079,6</a:t>
            </a: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</a:t>
            </a: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  </a:t>
            </a:r>
            <a:r>
              <a:rPr kumimoji="0" lang="ro-R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dintre care: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57741" y="3153859"/>
            <a:ext cx="1432838" cy="844162"/>
          </a:xfrm>
          <a:prstGeom prst="roundRec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967164" y="3141369"/>
            <a:ext cx="1789968" cy="901282"/>
          </a:xfrm>
          <a:prstGeom prst="roundRec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931620" y="3223398"/>
            <a:ext cx="1229964" cy="673721"/>
          </a:xfrm>
          <a:prstGeom prst="roundRec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6184" y="3176822"/>
            <a:ext cx="823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28</a:t>
            </a:r>
            <a:r>
              <a:rPr kumimoji="0" lang="ro-RO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081,0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76660" y="3432726"/>
            <a:ext cx="13447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Contribuții de asigurări sociale de stat obligatorii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376587" y="3176822"/>
            <a:ext cx="986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20 244,0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001990" y="3437447"/>
            <a:ext cx="16806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Transferuri de la bugetul de stat la bugetul asigurărilor sociale de stat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40657" y="3219188"/>
            <a:ext cx="821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877,4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111180" y="3519818"/>
            <a:ext cx="9346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Alte venituri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24112" y="4049088"/>
            <a:ext cx="3571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ÎN  DOMENIUL  PROTECȚIEI   SOCIALE  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ACTIVEAZĂ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98262" y="4164514"/>
            <a:ext cx="2081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b="1" dirty="0" smtClean="0">
                <a:solidFill>
                  <a:srgbClr val="7030A0"/>
                </a:solidFill>
                <a:latin typeface="Calibri"/>
              </a:rPr>
              <a:t>111</a:t>
            </a: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instituții: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>
            <a:off x="402009" y="4576911"/>
            <a:ext cx="10738" cy="10513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Рисунок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018" y="4532075"/>
            <a:ext cx="1310416" cy="1468674"/>
          </a:xfrm>
          <a:prstGeom prst="rect">
            <a:avLst/>
          </a:prstGeom>
        </p:spPr>
      </p:pic>
      <p:cxnSp>
        <p:nvCxnSpPr>
          <p:cNvPr id="75" name="Прямая соединительная линия 74"/>
          <p:cNvCxnSpPr/>
          <p:nvPr/>
        </p:nvCxnSpPr>
        <p:spPr>
          <a:xfrm>
            <a:off x="7908081" y="2905406"/>
            <a:ext cx="0" cy="4585873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5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6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47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Овал 17"/>
          <p:cNvSpPr/>
          <p:nvPr/>
        </p:nvSpPr>
        <p:spPr>
          <a:xfrm>
            <a:off x="9437505" y="821866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38</a:t>
            </a: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,7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%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Овал 17"/>
          <p:cNvSpPr/>
          <p:nvPr/>
        </p:nvSpPr>
        <p:spPr>
          <a:xfrm>
            <a:off x="261507" y="823223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15,3 %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11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55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627279"/>
              </p:ext>
            </p:extLst>
          </p:nvPr>
        </p:nvGraphicFramePr>
        <p:xfrm>
          <a:off x="5418707" y="2905407"/>
          <a:ext cx="2397080" cy="4662200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397080">
                  <a:extLst>
                    <a:ext uri="{9D8B030D-6E8A-4147-A177-3AD203B41FA5}">
                      <a16:colId xmlns:a16="http://schemas.microsoft.com/office/drawing/2014/main" val="4291831232"/>
                    </a:ext>
                  </a:extLst>
                </a:gridCol>
              </a:tblGrid>
              <a:tr h="408042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Protecția persoanelor în etate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0793271"/>
                  </a:ext>
                </a:extLst>
              </a:tr>
              <a:tr h="45970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Protecția socială a persoanelor cu dizabilități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7804321"/>
                  </a:ext>
                </a:extLst>
              </a:tr>
              <a:tr h="395216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Protecția familiei și copilului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5524675"/>
                  </a:ext>
                </a:extLst>
              </a:tr>
              <a:tr h="43977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Protecția socială în cazuri excepționale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0686179"/>
                  </a:ext>
                </a:extLst>
              </a:tr>
              <a:tr h="459171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Protecția în caz de incapacitate temporară de muncă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7402175"/>
                  </a:ext>
                </a:extLst>
              </a:tr>
              <a:tr h="42229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Protecția socială a unor categorii de cetățeni (diferite plăți; alocații lunare, indemnizații sportivelor/antrenori, compensații participanților la Cernobîl)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5987062"/>
                  </a:ext>
                </a:extLst>
              </a:tr>
              <a:tr h="466321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Susținerea suplimentară a unor categorii de populație (suport lunar ≈180 lei)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07385131"/>
                  </a:ext>
                </a:extLst>
              </a:tr>
              <a:tr h="460216">
                <a:tc>
                  <a:txBody>
                    <a:bodyPr/>
                    <a:lstStyle/>
                    <a:p>
                      <a:pPr algn="l" fontAlgn="b"/>
                      <a:r>
                        <a:rPr lang="ro-MD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Protecția în legătură cu pierderea întreținătorului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4017638"/>
                  </a:ext>
                </a:extLst>
              </a:tr>
              <a:tr h="472425">
                <a:tc>
                  <a:txBody>
                    <a:bodyPr/>
                    <a:lstStyle/>
                    <a:p>
                      <a:pPr algn="l" fontAlgn="b"/>
                      <a:r>
                        <a:rPr lang="ro-MD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Administrarea sistemului public de asigurări sociale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0700354"/>
                  </a:ext>
                </a:extLst>
              </a:tr>
              <a:tr h="42124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Protecția</a:t>
                      </a: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șomerilor</a:t>
                      </a: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31963254"/>
                  </a:ext>
                </a:extLst>
              </a:tr>
            </a:tbl>
          </a:graphicData>
        </a:graphic>
      </p:graphicFrame>
      <p:sp>
        <p:nvSpPr>
          <p:cNvPr id="62" name="Стрелка вниз 61"/>
          <p:cNvSpPr/>
          <p:nvPr/>
        </p:nvSpPr>
        <p:spPr>
          <a:xfrm>
            <a:off x="2800180" y="2874831"/>
            <a:ext cx="138357" cy="259095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Стрелка вниз 63"/>
          <p:cNvSpPr/>
          <p:nvPr/>
        </p:nvSpPr>
        <p:spPr>
          <a:xfrm>
            <a:off x="4452253" y="2875917"/>
            <a:ext cx="131489" cy="241335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Стрелка вниз 65"/>
          <p:cNvSpPr/>
          <p:nvPr/>
        </p:nvSpPr>
        <p:spPr>
          <a:xfrm>
            <a:off x="964385" y="2864597"/>
            <a:ext cx="133843" cy="269329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50324" y="6227423"/>
            <a:ext cx="1597959" cy="1218087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79071" y="6248059"/>
            <a:ext cx="1440000" cy="1243220"/>
          </a:xfrm>
          <a:prstGeom prst="ellipse">
            <a:avLst/>
          </a:prstGeom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1163" y="6306884"/>
            <a:ext cx="112969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Realizarea Programului ”Prima casă”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104,8 mil. lei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3541" y="6275263"/>
            <a:ext cx="1251524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Acordarea compensațiilor la energie sub formă de plată monetară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 algn="ctr">
              <a:defRPr/>
            </a:pPr>
            <a:r>
              <a:rPr lang="ro-MD" sz="1200" b="1" dirty="0"/>
              <a:t>2 </a:t>
            </a:r>
            <a:r>
              <a:rPr lang="ro-MD" sz="1200" b="1" dirty="0" smtClean="0"/>
              <a:t>799,3 </a:t>
            </a:r>
            <a:r>
              <a:rPr kumimoji="0" lang="ro-RO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mil</a:t>
            </a:r>
            <a:r>
              <a:rPr kumimoji="0" lang="ro-R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. lei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71" name="Диаграмма 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4468986"/>
              </p:ext>
            </p:extLst>
          </p:nvPr>
        </p:nvGraphicFramePr>
        <p:xfrm>
          <a:off x="7908081" y="2773740"/>
          <a:ext cx="2832656" cy="4789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50" name="Прямая соединительная линия 66"/>
          <p:cNvCxnSpPr/>
          <p:nvPr/>
        </p:nvCxnSpPr>
        <p:spPr>
          <a:xfrm>
            <a:off x="412748" y="5628240"/>
            <a:ext cx="3098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64"/>
          <p:cNvCxnSpPr/>
          <p:nvPr/>
        </p:nvCxnSpPr>
        <p:spPr>
          <a:xfrm flipV="1">
            <a:off x="405104" y="4564624"/>
            <a:ext cx="332443" cy="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asetăText 15"/>
          <p:cNvSpPr txBox="1"/>
          <p:nvPr/>
        </p:nvSpPr>
        <p:spPr>
          <a:xfrm>
            <a:off x="685334" y="5463476"/>
            <a:ext cx="341802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400" b="1" dirty="0" smtClean="0">
                <a:latin typeface="Calibri"/>
              </a:rPr>
              <a:t>57</a:t>
            </a:r>
            <a:r>
              <a:rPr kumimoji="0" lang="ro-MD" sz="1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instituții întreținute din contul mijloacelor</a:t>
            </a:r>
            <a:r>
              <a:rPr kumimoji="0" lang="ro-MD" sz="1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bugetelor locale de nivelul 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200" baseline="0" dirty="0" smtClean="0">
                <a:latin typeface="Calibri"/>
              </a:rPr>
              <a:t>(bugetele satelor/comunelor, orașelor/municipiilor)</a:t>
            </a:r>
            <a:endParaRPr kumimoji="0" lang="en-GB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CasetăText 2"/>
          <p:cNvSpPr txBox="1"/>
          <p:nvPr/>
        </p:nvSpPr>
        <p:spPr>
          <a:xfrm>
            <a:off x="677721" y="4422530"/>
            <a:ext cx="36218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54</a:t>
            </a:r>
            <a:r>
              <a:rPr kumimoji="0" lang="ro-MD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instituții întreținute din mijloacele bugetului de stat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o-MD" sz="1050" baseline="0" dirty="0" smtClean="0">
                <a:solidFill>
                  <a:prstClr val="black"/>
                </a:solidFill>
                <a:latin typeface="Calibri"/>
              </a:rPr>
              <a:t>14 autorități din subordinea Ministerului Muncii și Protecției</a:t>
            </a:r>
            <a:r>
              <a:rPr lang="ro-MD" sz="1050" dirty="0" smtClean="0">
                <a:solidFill>
                  <a:prstClr val="black"/>
                </a:solidFill>
                <a:latin typeface="Calibri"/>
              </a:rPr>
              <a:t> Sociale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o-MD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40</a:t>
            </a:r>
            <a:r>
              <a:rPr kumimoji="0" lang="ro-MD" sz="105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instituții publice în care Ministerul Muncii și Protecției Sociale are calitatea de fondator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540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/>
          <p:cNvSpPr/>
          <p:nvPr/>
        </p:nvSpPr>
        <p:spPr>
          <a:xfrm>
            <a:off x="391120" y="2496200"/>
            <a:ext cx="1571636" cy="20776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6370" y="976301"/>
            <a:ext cx="4827270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  <a:tabLst>
                <a:tab pos="1678305" algn="l"/>
              </a:tabLst>
            </a:pPr>
            <a:r>
              <a:rPr spc="-20" dirty="0">
                <a:solidFill>
                  <a:schemeClr val="accent4">
                    <a:lumMod val="50000"/>
                  </a:schemeClr>
                </a:solidFill>
              </a:rPr>
              <a:t>PROTECȚIA	</a:t>
            </a:r>
            <a:r>
              <a:rPr spc="-10" dirty="0">
                <a:solidFill>
                  <a:schemeClr val="accent4">
                    <a:lumMod val="50000"/>
                  </a:schemeClr>
                </a:solidFill>
              </a:rPr>
              <a:t>SOCIALĂ 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774801" y="1529562"/>
            <a:ext cx="8072494" cy="3431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-2540" algn="ctr" defTabSz="914400" rtl="0" eaLnBrk="1" fontAlgn="auto" latinLnBrk="0" hangingPunct="1">
              <a:lnSpc>
                <a:spcPct val="1008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5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</a:t>
            </a:r>
            <a:r>
              <a:rPr kumimoji="0" lang="ro-RO" sz="2200" b="0" i="0" u="none" strike="noStrike" kern="1200" cap="none" spc="5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UMĂRUL</a:t>
            </a:r>
            <a:r>
              <a:rPr kumimoji="0" sz="2200" b="0" i="0" u="none" strike="noStrike" kern="1200" cap="none" spc="5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2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PERSOANELOR </a:t>
            </a:r>
            <a:r>
              <a:rPr kumimoji="0" lang="ro-RO" sz="2200" b="0" i="0" u="none" strike="noStrike" kern="1200" cap="none" spc="5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BENEFICIARI DE </a:t>
            </a:r>
            <a:r>
              <a:rPr kumimoji="0" lang="ro-RO" sz="2200" b="0" i="0" u="none" strike="noStrike" kern="1200" cap="none" spc="5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PENSII ȘI ALOCAȚII SOCIALE</a:t>
            </a: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89048" y="1852599"/>
            <a:ext cx="85859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2000" dirty="0">
                <a:solidFill>
                  <a:prstClr val="black"/>
                </a:solidFill>
                <a:latin typeface="Calibri"/>
              </a:rPr>
              <a:t>a</a:t>
            </a:r>
            <a:r>
              <a:rPr kumimoji="0" lang="ro-RO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fost de</a:t>
            </a:r>
            <a:r>
              <a:rPr kumimoji="0" lang="ro-RO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MD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755</a:t>
            </a:r>
            <a:r>
              <a:rPr kumimoji="0" lang="ro-MD" sz="26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890</a:t>
            </a:r>
            <a:r>
              <a:rPr kumimoji="0" lang="ro-MD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PERSOANE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909E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o-MD" sz="2000" i="1" dirty="0" smtClean="0">
                <a:solidFill>
                  <a:prstClr val="black"/>
                </a:solidFill>
                <a:latin typeface="Calibri"/>
              </a:rPr>
              <a:t>inclusiv</a:t>
            </a:r>
            <a:r>
              <a:rPr kumimoji="0" lang="en-GB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:</a:t>
            </a:r>
            <a:endParaRPr kumimoji="0" lang="en-GB" sz="2000" b="0" i="1" u="none" strike="noStrike" kern="1200" cap="none" spc="0" normalizeH="0" baseline="0" noProof="0" dirty="0">
              <a:ln>
                <a:noFill/>
              </a:ln>
              <a:solidFill>
                <a:srgbClr val="2909E9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431238" y="2526460"/>
            <a:ext cx="1631897" cy="20470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583719" y="2503334"/>
            <a:ext cx="1643074" cy="204033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555359" y="2503334"/>
            <a:ext cx="1637674" cy="205496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rot="5400000" flipH="1" flipV="1">
            <a:off x="920902" y="2372101"/>
            <a:ext cx="244572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5373863" y="2258910"/>
            <a:ext cx="0" cy="226382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V="1">
            <a:off x="1030310" y="2252260"/>
            <a:ext cx="8556434" cy="9095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16682" y="2496200"/>
            <a:ext cx="15716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530</a:t>
            </a:r>
            <a:r>
              <a:rPr kumimoji="0" lang="ro-RO" sz="1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070</a:t>
            </a:r>
            <a:endParaRPr kumimoji="0" lang="ro-R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PERSOANE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pentru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limita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vârstă</a:t>
            </a:r>
            <a:r>
              <a:rPr kumimoji="0" lang="ro-R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mărimea medie a pensiei lunare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4 435,33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(față de 3</a:t>
            </a:r>
            <a:r>
              <a:rPr kumimoji="0" lang="ro-RO" sz="1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983,85</a:t>
            </a: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în 2024)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05677" y="2513670"/>
            <a:ext cx="16430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94</a:t>
            </a:r>
            <a:r>
              <a:rPr kumimoji="0" lang="ro-RO" sz="1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415</a:t>
            </a:r>
            <a:endParaRPr kumimoji="0" lang="ro-R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PERSOANE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(pentru dizabilitate)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mărimea </a:t>
            </a: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medie a pensiei  lunare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</a:t>
            </a: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971,05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(față de 2 </a:t>
            </a:r>
            <a:r>
              <a:rPr lang="ro-RO" sz="1200" dirty="0" smtClean="0">
                <a:solidFill>
                  <a:prstClr val="black"/>
                </a:solidFill>
                <a:latin typeface="Calibri"/>
              </a:rPr>
              <a:t>648,91</a:t>
            </a: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în 2024)</a:t>
            </a: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35064" y="2523959"/>
            <a:ext cx="152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 </a:t>
            </a:r>
            <a:r>
              <a:rPr lang="ro-RO" b="1" dirty="0" smtClean="0">
                <a:solidFill>
                  <a:prstClr val="black"/>
                </a:solidFill>
                <a:latin typeface="Calibri"/>
              </a:rPr>
              <a:t>489</a:t>
            </a:r>
            <a:endParaRPr kumimoji="0" lang="ro-R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PERSOANE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(pensii de urmaș)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mărimea medie a pensiei lunare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</a:t>
            </a: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881,24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</a:t>
            </a:r>
          </a:p>
          <a:p>
            <a:pPr lvl="0" algn="ctr">
              <a:defRPr/>
            </a:pP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(față de </a:t>
            </a:r>
            <a:r>
              <a:rPr lang="ro-RO" sz="1200" dirty="0">
                <a:solidFill>
                  <a:prstClr val="black"/>
                </a:solidFill>
              </a:rPr>
              <a:t>3 363,76 </a:t>
            </a: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lei în 2024)</a:t>
            </a: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599808" y="2503334"/>
            <a:ext cx="15765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b="1" dirty="0" smtClean="0">
                <a:solidFill>
                  <a:prstClr val="black"/>
                </a:solidFill>
                <a:latin typeface="Calibri"/>
              </a:rPr>
              <a:t>98 293</a:t>
            </a:r>
            <a:endParaRPr kumimoji="0" lang="ro-R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PERSOANE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(alocații sociale)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mărimea medie a alocației lunare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</a:t>
            </a:r>
            <a:r>
              <a:rPr lang="ro-MD" sz="1400" b="1" dirty="0" smtClean="0">
                <a:solidFill>
                  <a:prstClr val="black"/>
                </a:solidFill>
                <a:latin typeface="Calibri"/>
              </a:rPr>
              <a:t>752,36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(față de 1 </a:t>
            </a:r>
            <a:r>
              <a:rPr lang="ro-RO" sz="1200" dirty="0" smtClean="0">
                <a:solidFill>
                  <a:prstClr val="black"/>
                </a:solidFill>
                <a:latin typeface="Calibri"/>
              </a:rPr>
              <a:t>601,22</a:t>
            </a: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în 2024)</a:t>
            </a: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46328" y="4573513"/>
            <a:ext cx="8577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0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 Ă R I M E A    M E D I E    A    Î N D E M N I Z A Ț I </a:t>
            </a:r>
            <a:r>
              <a:rPr lang="ro-RO" sz="2000" dirty="0" smtClean="0">
                <a:solidFill>
                  <a:srgbClr val="8064A2">
                    <a:lumMod val="75000"/>
                  </a:srgbClr>
                </a:solidFill>
                <a:latin typeface="Calibri"/>
              </a:rPr>
              <a:t>I L O R</a:t>
            </a:r>
            <a:r>
              <a:rPr kumimoji="0" lang="ro-RO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r>
              <a:rPr kumimoji="0" lang="ro-RO" sz="2000" b="0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 E N T R U    C O P I </a:t>
            </a:r>
            <a:r>
              <a:rPr kumimoji="0" lang="ro-R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7" name="Прямая соединительная линия 52"/>
          <p:cNvCxnSpPr/>
          <p:nvPr/>
        </p:nvCxnSpPr>
        <p:spPr>
          <a:xfrm flipV="1">
            <a:off x="3227213" y="2256807"/>
            <a:ext cx="0" cy="267152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52"/>
          <p:cNvCxnSpPr/>
          <p:nvPr/>
        </p:nvCxnSpPr>
        <p:spPr>
          <a:xfrm flipV="1">
            <a:off x="7405256" y="2268245"/>
            <a:ext cx="0" cy="226382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8" name="Скругленный прямоугольник 31"/>
          <p:cNvSpPr/>
          <p:nvPr/>
        </p:nvSpPr>
        <p:spPr>
          <a:xfrm>
            <a:off x="131726" y="5048258"/>
            <a:ext cx="2141548" cy="228599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1726" y="5095514"/>
            <a:ext cx="214154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Î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ndemnizație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unică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 </a:t>
            </a:r>
            <a:r>
              <a:rPr kumimoji="0" lang="en-GB" sz="1500" b="1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nașterea</a:t>
            </a:r>
            <a:r>
              <a:rPr kumimoji="0" lang="en-GB" sz="15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copil</a:t>
            </a:r>
            <a:r>
              <a:rPr kumimoji="0" lang="ro-RO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ului</a:t>
            </a:r>
            <a:r>
              <a:rPr kumimoji="0" lang="en-GB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persoane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asigurate</a:t>
            </a:r>
            <a:r>
              <a:rPr kumimoji="0" lang="en-GB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și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neasigurate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 </a:t>
            </a:r>
            <a:endParaRPr kumimoji="0" lang="ro-RO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5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21</a:t>
            </a:r>
            <a:r>
              <a:rPr kumimoji="0" lang="ro-RO" sz="1500" b="1" i="0" u="none" strike="noStrike" kern="1200" cap="none" spc="5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350,0</a:t>
            </a:r>
            <a:r>
              <a:rPr kumimoji="0" lang="en-US" sz="15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lei</a:t>
            </a:r>
            <a:r>
              <a:rPr kumimoji="0" lang="ro-RO" sz="15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(față </a:t>
            </a:r>
            <a:r>
              <a:rPr kumimoji="0" lang="ro-RO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</a:t>
            </a:r>
            <a:r>
              <a:rPr lang="ro-RO" sz="1250" dirty="0" smtClean="0">
                <a:solidFill>
                  <a:prstClr val="black"/>
                </a:solidFill>
                <a:latin typeface="Calibri"/>
              </a:rPr>
              <a:t>20 000,0</a:t>
            </a:r>
            <a:r>
              <a:rPr kumimoji="0" lang="ro-RO" sz="12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 în 2024 sau cu </a:t>
            </a:r>
            <a:r>
              <a:rPr lang="ro-RO" sz="1250" dirty="0" smtClean="0">
                <a:solidFill>
                  <a:prstClr val="black"/>
                </a:solidFill>
                <a:latin typeface="Calibri"/>
              </a:rPr>
              <a:t>1 350</a:t>
            </a:r>
            <a:r>
              <a:rPr kumimoji="0" lang="ro-RO" sz="12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 mai mult)</a:t>
            </a:r>
            <a:endParaRPr kumimoji="0" lang="en-GB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0" name="Скругленный прямоугольник 31"/>
          <p:cNvSpPr/>
          <p:nvPr/>
        </p:nvSpPr>
        <p:spPr>
          <a:xfrm>
            <a:off x="7931919" y="5030926"/>
            <a:ext cx="2501483" cy="228599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894714" y="5065956"/>
            <a:ext cx="2503453" cy="2221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5080" lvl="0" indent="0" algn="ctr" defTabSz="914400" rtl="0" eaLnBrk="1" fontAlgn="auto" latinLnBrk="0" hangingPunct="1">
              <a:lnSpc>
                <a:spcPts val="181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r>
              <a:rPr kumimoji="0" lang="ro-R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Î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ndemnizație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lunară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suport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pentru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creșterea</a:t>
            </a:r>
            <a:r>
              <a:rPr kumimoji="0" lang="en-GB" sz="15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copiilor</a:t>
            </a:r>
            <a:r>
              <a:rPr kumimoji="0" lang="en-GB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gemeni</a:t>
            </a:r>
            <a:r>
              <a:rPr kumimoji="0" lang="ro-RO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până la vârsta de 3 ani</a:t>
            </a:r>
            <a:r>
              <a:rPr kumimoji="0" lang="en-GB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lang="en-GB" sz="15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sau</a:t>
            </a:r>
            <a:r>
              <a:rPr kumimoji="0" lang="en-GB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mulți</a:t>
            </a:r>
            <a:r>
              <a:rPr kumimoji="0" lang="en-GB" sz="15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copii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născuți</a:t>
            </a:r>
            <a:r>
              <a:rPr kumimoji="0" lang="en-GB" sz="15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dintr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-o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singură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sarcină</a:t>
            </a:r>
            <a:r>
              <a:rPr kumimoji="0" lang="ro-R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</a:t>
            </a:r>
          </a:p>
          <a:p>
            <a:pPr marL="12065" marR="5080" lvl="0" indent="0" algn="ctr" defTabSz="914400" rtl="0" eaLnBrk="1" fontAlgn="auto" latinLnBrk="0" hangingPunct="1">
              <a:lnSpc>
                <a:spcPct val="15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r>
              <a:rPr kumimoji="0" lang="ro-RO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500</a:t>
            </a:r>
            <a:r>
              <a:rPr kumimoji="0" lang="en-GB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,0 lei</a:t>
            </a:r>
            <a:endParaRPr kumimoji="0" lang="ro-RO" sz="15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2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(identic ca în 2024)</a:t>
            </a:r>
            <a:endParaRPr kumimoji="0" lang="en-US" sz="125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5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Скругленный прямоугольник 31"/>
          <p:cNvSpPr/>
          <p:nvPr/>
        </p:nvSpPr>
        <p:spPr>
          <a:xfrm>
            <a:off x="5234432" y="5048258"/>
            <a:ext cx="2586187" cy="22526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Скругленный прямоугольник 31"/>
          <p:cNvSpPr/>
          <p:nvPr/>
        </p:nvSpPr>
        <p:spPr>
          <a:xfrm>
            <a:off x="2474120" y="5091517"/>
            <a:ext cx="2559466" cy="224273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72665" y="5097653"/>
            <a:ext cx="236237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r>
              <a:rPr kumimoji="0" lang="ro-R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Î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ndemnizație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lunară</a:t>
            </a:r>
            <a:r>
              <a:rPr kumimoji="0" lang="en-GB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pentru</a:t>
            </a:r>
            <a:r>
              <a:rPr kumimoji="0" lang="en-GB" sz="15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lang="ro-MD" sz="1500" b="1" dirty="0" smtClean="0">
                <a:solidFill>
                  <a:prstClr val="black"/>
                </a:solidFill>
                <a:latin typeface="Calibri"/>
                <a:cs typeface="Calibri"/>
              </a:rPr>
              <a:t>creșterea</a:t>
            </a:r>
            <a:r>
              <a:rPr kumimoji="0" lang="en-GB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copilului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până</a:t>
            </a:r>
            <a:r>
              <a:rPr kumimoji="0" lang="en-GB" sz="15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 </a:t>
            </a:r>
            <a:r>
              <a:rPr kumimoji="0" lang="en-GB" sz="1500" b="1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vârsta</a:t>
            </a:r>
            <a:r>
              <a:rPr kumimoji="0" lang="en-GB" sz="15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 3</a:t>
            </a:r>
            <a:r>
              <a:rPr kumimoji="0" lang="en-GB" sz="1500" b="1" i="0" u="none" strike="noStrike" kern="1200" cap="none" spc="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ani</a:t>
            </a:r>
            <a:r>
              <a:rPr kumimoji="0" lang="ro-R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</a:t>
            </a:r>
            <a:r>
              <a:rPr kumimoji="0" lang="en-GB" sz="15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persoane</a:t>
            </a:r>
            <a:r>
              <a:rPr kumimoji="0" lang="en-GB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asigurate</a:t>
            </a:r>
            <a:r>
              <a:rPr kumimoji="0" lang="en-GB" sz="15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)</a:t>
            </a:r>
            <a:endParaRPr kumimoji="0" lang="ro-RO" sz="15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endParaRPr kumimoji="0" lang="ro-RO" sz="15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endParaRPr kumimoji="0" lang="ro-RO" sz="15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r>
              <a:rPr lang="ro-RO" sz="1600" b="1" spc="-5" dirty="0" smtClean="0">
                <a:solidFill>
                  <a:prstClr val="black"/>
                </a:solidFill>
                <a:latin typeface="Calibri"/>
                <a:cs typeface="Calibri"/>
              </a:rPr>
              <a:t>5 027,08</a:t>
            </a:r>
            <a:r>
              <a:rPr kumimoji="0" lang="ro-RO" sz="16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lei</a:t>
            </a: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r>
              <a:rPr kumimoji="0" lang="ro-RO" sz="125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(față de 4310,35 lei în 2024 sau cu 716,73 lei mai mult)</a:t>
            </a:r>
            <a:endParaRPr kumimoji="0" lang="ro-RO" sz="1250" b="1" i="0" u="none" strike="noStrike" kern="1200" cap="none" spc="-5" normalizeH="0" baseline="0" noProof="0" dirty="0">
              <a:ln>
                <a:noFill/>
              </a:ln>
              <a:solidFill>
                <a:srgbClr val="2909E9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endParaRPr kumimoji="0" lang="ro-RO" sz="1600" b="1" i="0" u="none" strike="noStrike" kern="1200" cap="none" spc="5" normalizeH="0" baseline="0" noProof="0" dirty="0">
              <a:ln>
                <a:noFill/>
              </a:ln>
              <a:solidFill>
                <a:srgbClr val="2909E9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308527" y="5110189"/>
            <a:ext cx="2437999" cy="2162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r>
              <a:rPr kumimoji="0" lang="ro-RO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Î</a:t>
            </a: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ndemnizație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lunară</a:t>
            </a:r>
            <a:r>
              <a:rPr kumimoji="0" lang="en-GB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pentru</a:t>
            </a:r>
            <a:r>
              <a:rPr kumimoji="0" lang="en-GB" sz="15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îngrijirea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copilului</a:t>
            </a: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până</a:t>
            </a:r>
            <a:r>
              <a:rPr kumimoji="0" lang="en-GB" sz="15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 </a:t>
            </a:r>
            <a:r>
              <a:rPr kumimoji="0" lang="en-GB" sz="1500" b="1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vârsta</a:t>
            </a:r>
            <a:r>
              <a:rPr kumimoji="0" lang="en-GB" sz="15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 2</a:t>
            </a:r>
            <a:r>
              <a:rPr kumimoji="0" lang="en-GB" sz="1500" b="1" i="0" u="none" strike="noStrike" kern="1200" cap="none" spc="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en-GB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ani</a:t>
            </a:r>
            <a:endParaRPr kumimoji="0" lang="ro-RO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r>
              <a:rPr kumimoji="0" lang="ro-RO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(persoane asigurate și neasigurate)</a:t>
            </a: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endParaRPr kumimoji="0" lang="ro-RO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1000</a:t>
            </a:r>
            <a:r>
              <a:rPr kumimoji="0" lang="en-GB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,0 lei</a:t>
            </a:r>
            <a:endParaRPr kumimoji="0" lang="ro-RO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r>
              <a:rPr kumimoji="0" lang="ro-RO" sz="12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(identic ca în 2024)</a:t>
            </a:r>
            <a:endParaRPr kumimoji="0" lang="ro-RO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065" marR="0" lvl="0" indent="0" algn="ctr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1945" algn="l"/>
                <a:tab pos="322580" algn="l"/>
              </a:tabLst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7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9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50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2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12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11268" name="Picture 4" descr="Legile privind protectia sociala a populatiei au fost publicate in MO /  Editorial / Monitorul fiscal FISC.m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726" y="852467"/>
            <a:ext cx="1357322" cy="1357322"/>
          </a:xfrm>
          <a:prstGeom prst="rect">
            <a:avLst/>
          </a:prstGeom>
          <a:noFill/>
        </p:spPr>
      </p:pic>
      <p:sp>
        <p:nvSpPr>
          <p:cNvPr id="46" name="Скругленный прямоугольник 31"/>
          <p:cNvSpPr/>
          <p:nvPr/>
        </p:nvSpPr>
        <p:spPr>
          <a:xfrm>
            <a:off x="8651733" y="2466886"/>
            <a:ext cx="1732691" cy="207766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78"/>
          <p:cNvSpPr txBox="1"/>
          <p:nvPr/>
        </p:nvSpPr>
        <p:spPr>
          <a:xfrm>
            <a:off x="8668824" y="2519020"/>
            <a:ext cx="16850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b="1" dirty="0" smtClean="0">
                <a:solidFill>
                  <a:prstClr val="black"/>
                </a:solidFill>
                <a:latin typeface="Calibri"/>
              </a:rPr>
              <a:t>20 623</a:t>
            </a:r>
            <a:endParaRPr kumimoji="0" lang="ro-RO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PERSOANE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200" dirty="0" smtClean="0">
                <a:solidFill>
                  <a:prstClr val="black"/>
                </a:solidFill>
                <a:latin typeface="Calibri"/>
              </a:rPr>
              <a:t>(în structurile de forță</a:t>
            </a: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ro-R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mărimea medie a pensiei lunare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8 667,94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lei</a:t>
            </a:r>
          </a:p>
          <a:p>
            <a:pPr lvl="0" algn="ctr">
              <a:defRPr/>
            </a:pP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(față de </a:t>
            </a:r>
            <a:r>
              <a:rPr lang="ro-RO" sz="1200" noProof="0" dirty="0" smtClean="0">
                <a:solidFill>
                  <a:prstClr val="black"/>
                </a:solidFill>
              </a:rPr>
              <a:t>7 848,32</a:t>
            </a:r>
            <a:r>
              <a:rPr lang="ro-RO" sz="1200" dirty="0" smtClean="0">
                <a:solidFill>
                  <a:prstClr val="black"/>
                </a:solidFill>
              </a:rPr>
              <a:t> </a:t>
            </a:r>
            <a:r>
              <a:rPr kumimoji="0" lang="ro-RO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lei în 2024)</a:t>
            </a: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Прямая соединительная линия 52"/>
          <p:cNvCxnSpPr/>
          <p:nvPr/>
        </p:nvCxnSpPr>
        <p:spPr>
          <a:xfrm flipV="1">
            <a:off x="9586744" y="2234372"/>
            <a:ext cx="0" cy="226382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78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2994" y="808198"/>
            <a:ext cx="3256327" cy="41614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896619" marR="5080" indent="-884555" algn="ctr">
              <a:lnSpc>
                <a:spcPts val="2810"/>
              </a:lnSpc>
              <a:spcBef>
                <a:spcPts val="445"/>
              </a:spcBef>
            </a:pPr>
            <a:r>
              <a:rPr lang="ro-RO" spc="-10" dirty="0">
                <a:solidFill>
                  <a:schemeClr val="accent6">
                    <a:lumMod val="50000"/>
                  </a:schemeClr>
                </a:solidFill>
              </a:rPr>
              <a:t>OCROTIREA SĂNĂTĂȚII </a:t>
            </a:r>
            <a:endParaRPr spc="-1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6677" y="1204974"/>
            <a:ext cx="8966659" cy="78739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" marR="5080" lvl="0" indent="635" algn="ctr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Cheltuielile </a:t>
            </a:r>
            <a:r>
              <a:rPr kumimoji="0" sz="2400" b="1" i="0" u="none" strike="noStrike" kern="1200" cap="none" spc="-2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totale</a:t>
            </a:r>
            <a:r>
              <a:rPr kumimoji="0" sz="24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24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în anul </a:t>
            </a:r>
            <a:r>
              <a:rPr kumimoji="0" lang="en-US" sz="2400" b="1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202</a:t>
            </a:r>
            <a:r>
              <a:rPr lang="ro-RO" sz="2400" b="1" spc="-10" dirty="0">
                <a:solidFill>
                  <a:prstClr val="black"/>
                </a:solidFill>
                <a:latin typeface="Calibri"/>
                <a:cs typeface="Calibri"/>
              </a:rPr>
              <a:t>5</a:t>
            </a:r>
            <a:r>
              <a:rPr kumimoji="0" lang="ro-RO" sz="2400" b="1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24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 con</a:t>
            </a:r>
            <a:r>
              <a:rPr kumimoji="0" lang="en-US" sz="24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lang="ro-RO" sz="2400" b="1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tituit</a:t>
            </a:r>
            <a:r>
              <a:rPr kumimoji="0" lang="ro-RO" sz="24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</a:p>
          <a:p>
            <a:pPr marL="12065" marR="5080" lvl="0" indent="635" algn="ctr" defTabSz="914400" rtl="0" eaLnBrk="1" fontAlgn="auto" latinLnBrk="0" hangingPunct="1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19</a:t>
            </a:r>
            <a:r>
              <a:rPr kumimoji="0" lang="ro-MD" sz="2400" b="1" i="0" u="none" strike="noStrike" kern="1200" cap="none" spc="-5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393,1</a:t>
            </a:r>
            <a:r>
              <a:rPr kumimoji="0" lang="ro-MD" sz="2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1" i="0" u="none" strike="noStrike" kern="1200" cap="none" spc="-1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mil.lei</a:t>
            </a:r>
            <a:r>
              <a:rPr kumimoji="0" sz="195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</a:t>
            </a:r>
            <a:r>
              <a:rPr kumimoji="0" lang="ro-RO" sz="195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24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 </a:t>
            </a:r>
            <a:r>
              <a:rPr lang="ro-RO" sz="2400" b="1" spc="-15" dirty="0" smtClean="0">
                <a:solidFill>
                  <a:prstClr val="black"/>
                </a:solidFill>
                <a:latin typeface="Calibri"/>
                <a:cs typeface="Calibri"/>
              </a:rPr>
              <a:t>1 315,9</a:t>
            </a:r>
            <a:r>
              <a:rPr kumimoji="0" lang="ro-RO" sz="2400" b="1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mil.lei</a:t>
            </a:r>
            <a:r>
              <a:rPr kumimoji="0" lang="en-US" sz="2400" b="1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MD" sz="2400" b="1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sau cu </a:t>
            </a:r>
            <a:r>
              <a:rPr lang="ro-MD" sz="2400" b="1" spc="-15" dirty="0" smtClean="0">
                <a:solidFill>
                  <a:prstClr val="black"/>
                </a:solidFill>
                <a:latin typeface="Calibri"/>
                <a:cs typeface="Calibri"/>
              </a:rPr>
              <a:t>7,3 </a:t>
            </a:r>
            <a:r>
              <a:rPr kumimoji="0" lang="ro-MD" sz="2400" b="1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 </a:t>
            </a:r>
            <a:r>
              <a:rPr kumimoji="0" lang="ro-RO" sz="2400" b="1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mai mult </a:t>
            </a:r>
            <a:r>
              <a:rPr kumimoji="0" lang="ro-RO" sz="24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față de </a:t>
            </a:r>
            <a:r>
              <a:rPr kumimoji="0" lang="ro-RO" sz="2400" b="1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</a:t>
            </a:r>
            <a:r>
              <a:rPr kumimoji="0" lang="en-US" sz="2400" b="1" i="0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lang="ro-RO" sz="2400" b="1" spc="-15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0942" y="1629730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PIB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81320" y="1636914"/>
            <a:ext cx="10659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totalul cheltuielilor BPN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10513" y="6494656"/>
            <a:ext cx="8347515" cy="8091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4780" marR="135890" lvl="0" indent="0" algn="ctr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Fiecare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cetățean</a:t>
            </a:r>
            <a:r>
              <a:rPr kumimoji="0" lang="ro-RO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care lucrează </a:t>
            </a:r>
            <a:r>
              <a:rPr kumimoji="0" sz="1700" b="0" i="0" u="none" strike="noStrike" kern="1200" cap="none" spc="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achită</a:t>
            </a:r>
            <a:r>
              <a:rPr kumimoji="0" sz="1700" b="0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7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din 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salariul </a:t>
            </a:r>
            <a:r>
              <a:rPr kumimoji="0" sz="1700" b="0" i="0" u="none" strike="noStrike" kern="1200" cap="none" spc="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său</a:t>
            </a:r>
            <a:r>
              <a:rPr kumimoji="0" sz="17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  <a:r>
              <a:rPr kumimoji="0" lang="en-US" sz="17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9</a:t>
            </a:r>
            <a:r>
              <a:rPr kumimoji="0" sz="17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% </a:t>
            </a:r>
            <a:r>
              <a:rPr kumimoji="0" sz="17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pentru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sănătate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r>
              <a:rPr kumimoji="0" lang="ro-RO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În anul 2025, prima</a:t>
            </a:r>
            <a:r>
              <a:rPr kumimoji="0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7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  </a:t>
            </a:r>
            <a:r>
              <a:rPr kumimoji="0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asigurare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obligatorie</a:t>
            </a:r>
            <a:r>
              <a:rPr kumimoji="0" lang="ro-RO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de asistență medicală (polița de asigurare medicală)  în sumă fixă a constituit</a:t>
            </a:r>
            <a:r>
              <a:rPr kumimoji="0" sz="17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1700" b="1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12 636,0</a:t>
            </a:r>
            <a:r>
              <a:rPr kumimoji="0" sz="1700" b="1" i="0" u="none" strike="noStrike" kern="1200" cap="none" spc="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700" b="1" i="0" u="none" strike="noStrike" kern="1200" cap="none" spc="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lei</a:t>
            </a:r>
            <a:endParaRPr kumimoji="0" sz="1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6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30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4" name="Овал 17"/>
          <p:cNvSpPr/>
          <p:nvPr/>
        </p:nvSpPr>
        <p:spPr>
          <a:xfrm>
            <a:off x="9481321" y="785673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3,9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%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Овал 17"/>
          <p:cNvSpPr/>
          <p:nvPr/>
        </p:nvSpPr>
        <p:spPr>
          <a:xfrm>
            <a:off x="216364" y="785673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5,5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%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569" y="6171934"/>
            <a:ext cx="1720318" cy="111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13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67726" y="2096582"/>
            <a:ext cx="5112568" cy="5835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Fondurile asigurării obligatorii de asistență medicală în anul 2025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6184" y="2817402"/>
            <a:ext cx="4260149" cy="5408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Venituri total </a:t>
            </a: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</a:t>
            </a:r>
            <a:r>
              <a:rPr kumimoji="0" lang="ro-RO" sz="1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493,6</a:t>
            </a: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mil. lei, </a:t>
            </a:r>
            <a:r>
              <a:rPr kumimoji="0" lang="ro-RO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inclusiv:</a:t>
            </a:r>
            <a:endParaRPr kumimoji="0" lang="en-GB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2481" y="3814641"/>
            <a:ext cx="1678032" cy="12961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Primele de asigurare obligatorie de asistență medicală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9 855,3 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mil. lei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24041" y="3814641"/>
            <a:ext cx="1497348" cy="12961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Transferuri de la bugetul de stat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7 328,0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mil. lei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34917" y="3800242"/>
            <a:ext cx="1551848" cy="13114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Alte încasări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310,3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mil. lei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988553" y="3437941"/>
            <a:ext cx="179892" cy="297005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2704633" y="3484368"/>
            <a:ext cx="209127" cy="29700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4484045" y="3453722"/>
            <a:ext cx="216024" cy="297005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8673" y="5277699"/>
            <a:ext cx="4462484" cy="56040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Cheltuieli total </a:t>
            </a: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17 396,9  mil. lei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97926" y="2030348"/>
            <a:ext cx="51306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PROGRAME DE CHELTUIELI ALE FONDURILOR ASIGURĂRII OBLIGATORII DE ASISTENȚĂ MEDICALĂ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</a:t>
            </a:r>
            <a:r>
              <a:rPr kumimoji="0" lang="ro-RO" sz="1600" b="1" i="0" u="none" strike="noStrike" kern="1200" cap="none" spc="0" normalizeH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396,9</a:t>
            </a: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mil. lei</a:t>
            </a:r>
            <a:r>
              <a:rPr kumimoji="0" lang="ro-R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lang="ro-RO" sz="1400" i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inclusiv</a:t>
            </a:r>
            <a:r>
              <a:rPr kumimoji="0" lang="ro-RO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</a:rPr>
              <a:t>:</a:t>
            </a:r>
            <a:endParaRPr kumimoji="0" lang="en-GB" sz="1400" b="0" i="1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308585"/>
              </p:ext>
            </p:extLst>
          </p:nvPr>
        </p:nvGraphicFramePr>
        <p:xfrm>
          <a:off x="5600293" y="2817398"/>
          <a:ext cx="4833109" cy="3508663"/>
        </p:xfrm>
        <a:graphic>
          <a:graphicData uri="http://schemas.openxmlformats.org/drawingml/2006/table">
            <a:tbl>
              <a:tblPr bandRow="1"/>
              <a:tblGrid>
                <a:gridCol w="3370348">
                  <a:extLst>
                    <a:ext uri="{9D8B030D-6E8A-4147-A177-3AD203B41FA5}">
                      <a16:colId xmlns:a16="http://schemas.microsoft.com/office/drawing/2014/main" val="2068472364"/>
                    </a:ext>
                  </a:extLst>
                </a:gridCol>
                <a:gridCol w="1462761">
                  <a:extLst>
                    <a:ext uri="{9D8B030D-6E8A-4147-A177-3AD203B41FA5}">
                      <a16:colId xmlns:a16="http://schemas.microsoft.com/office/drawing/2014/main" val="3509731502"/>
                    </a:ext>
                  </a:extLst>
                </a:gridCol>
              </a:tblGrid>
              <a:tr h="2375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,,Asistență medicală spitalicească”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8 511,8 mil. lei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576670"/>
                  </a:ext>
                </a:extLst>
              </a:tr>
              <a:tr h="2587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,,Asistență medicală primară”                  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3 399,6 mil. lei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769073"/>
                  </a:ext>
                </a:extLst>
              </a:tr>
              <a:tr h="4081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,,Asistență medicală urgentă prespitalicească”                                       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1 804,2 mil.lei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979240"/>
                  </a:ext>
                </a:extLst>
              </a:tr>
              <a:tr h="2358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,,Asistență medicală specializată de ambulatoriu”                                           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1 539,7 mil.lei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349540"/>
                  </a:ext>
                </a:extLst>
              </a:tr>
              <a:tr h="4487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,,Servicii destinate compensării medicamentelor și dispozitivelor medicale”                                                     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RO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1 271,5 mil. lei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797517"/>
                  </a:ext>
                </a:extLst>
              </a:tr>
              <a:tr h="2432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o-MD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,,Servicii medicale de înaltă performanță”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372,2 mil. lei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695711"/>
                  </a:ext>
                </a:extLst>
              </a:tr>
              <a:tr h="2656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,,Îngrijiri medicale comunitare și la domiciliu”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o-MD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</a:t>
                      </a:r>
                      <a:r>
                        <a:rPr lang="en-US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mil. lei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472829"/>
                  </a:ext>
                </a:extLst>
              </a:tr>
              <a:tr h="3925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</a:t>
                      </a:r>
                      <a:r>
                        <a:rPr lang="en-US" sz="11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Administrarea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fondurilor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asigurării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obligatorii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11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asisten</a:t>
                      </a:r>
                      <a:r>
                        <a:rPr lang="ro-MD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ț</a:t>
                      </a:r>
                      <a:r>
                        <a:rPr lang="en-US" sz="11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ă </a:t>
                      </a:r>
                      <a:r>
                        <a:rPr lang="en-US" sz="11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medicală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”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126,2 mil. lei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626738"/>
                  </a:ext>
                </a:extLst>
              </a:tr>
              <a:tr h="2329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,,Servicii de îngrijire paliativă”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107,2 mil. lei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021286"/>
                  </a:ext>
                </a:extLst>
              </a:tr>
              <a:tr h="3925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,,Dezvoltarea și modernizarea instituțiilor din domeniul ocrotirii sănătății”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78,1 mil. lei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20393"/>
                  </a:ext>
                </a:extLst>
              </a:tr>
              <a:tr h="3925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,,Programe naționale și speciale în domeniul ocrotirii sănătății”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51,4 mil. lei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04" marR="52804" marT="0" marB="0" anchor="ctr">
                    <a:lnL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4B0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574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46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0208" y="680694"/>
            <a:ext cx="9165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o-MD" dirty="0" smtClean="0"/>
              <a:t>Pentru „Ocrotirea sănătății” în bugetul de stat pentru 2025 au fost executate mijloace financiare</a:t>
            </a:r>
          </a:p>
          <a:p>
            <a:pPr lvl="0" algn="ctr">
              <a:defRPr/>
            </a:pPr>
            <a:r>
              <a:rPr lang="ro-MD" dirty="0" smtClean="0"/>
              <a:t> în sumă de </a:t>
            </a:r>
            <a:r>
              <a:rPr lang="ro-MD" b="1" dirty="0" smtClean="0">
                <a:solidFill>
                  <a:srgbClr val="C00000"/>
                </a:solidFill>
              </a:rPr>
              <a:t>9 237,6 mil.lei </a:t>
            </a:r>
            <a:r>
              <a:rPr lang="ro-MD" b="1" dirty="0" smtClean="0"/>
              <a:t>sau 10,0% </a:t>
            </a:r>
            <a:r>
              <a:rPr lang="ro-MD" dirty="0" smtClean="0"/>
              <a:t>din cheltuielile bugetului de stat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27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14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5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6880" y="6299081"/>
            <a:ext cx="2063176" cy="1150866"/>
          </a:xfrm>
          <a:prstGeom prst="rect">
            <a:avLst/>
          </a:prstGeom>
        </p:spPr>
      </p:pic>
      <p:sp>
        <p:nvSpPr>
          <p:cNvPr id="33" name="object 11"/>
          <p:cNvSpPr txBox="1"/>
          <p:nvPr/>
        </p:nvSpPr>
        <p:spPr>
          <a:xfrm>
            <a:off x="7171448" y="6417171"/>
            <a:ext cx="3392654" cy="93615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lvl="0" indent="-1270" algn="ctr" defTabSz="914400" rtl="0" eaLnBrk="1" fontAlgn="auto" latinLnBrk="0" hangingPunct="1"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În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domeniul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  <a:r>
              <a:rPr kumimoji="0" sz="1400" b="0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sănătă</a:t>
            </a:r>
            <a:r>
              <a:rPr kumimoji="0" lang="ro-RO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ț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ii </a:t>
            </a:r>
            <a:r>
              <a:rPr kumimoji="0" lang="ro-RO" sz="1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activează</a:t>
            </a:r>
            <a:r>
              <a:rPr kumimoji="0" sz="1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endParaRPr kumimoji="0" lang="ro-RO" sz="1400" b="0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-1270" algn="ctr" defTabSz="914400" rtl="0" eaLnBrk="1" fontAlgn="auto" latinLnBrk="0" hangingPunct="1"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 w="22225">
                  <a:solidFill>
                    <a:srgbClr val="C0504D">
                      <a:lumMod val="75000"/>
                    </a:srgbClr>
                  </a:solidFill>
                  <a:prstDash val="solid"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 54 </a:t>
            </a:r>
            <a:r>
              <a:rPr kumimoji="0" lang="en-US" sz="1400" b="1" i="0" u="none" strike="noStrike" kern="1200" cap="none" spc="-5" normalizeH="0" baseline="0" noProof="0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</a:t>
            </a:r>
            <a:r>
              <a:rPr kumimoji="0" lang="ro-RO" sz="1400" b="1" i="0" u="none" strike="noStrike" kern="1200" cap="none" spc="-5" normalizeH="0" baseline="0" noProof="0" dirty="0" smtClean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1400" b="1" i="0" u="none" strike="noStrike" kern="1200" cap="none" spc="-5" normalizeH="0" baseline="0" noProof="0" dirty="0">
                <a:ln>
                  <a:solidFill>
                    <a:srgbClr val="C0504D">
                      <a:lumMod val="75000"/>
                    </a:srgbClr>
                  </a:solidFill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instituții</a:t>
            </a:r>
            <a:endParaRPr kumimoji="0" lang="ro-RO" sz="1400" b="1" i="0" u="none" strike="noStrike" kern="1200" cap="none" spc="0" normalizeH="0" baseline="0" noProof="0" dirty="0">
              <a:ln>
                <a:solidFill>
                  <a:srgbClr val="C0504D">
                    <a:lumMod val="75000"/>
                  </a:srgbClr>
                </a:solidFill>
              </a:ln>
              <a:solidFill>
                <a:srgbClr val="800000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  <a:p>
            <a:pPr marL="12700" marR="5080" lvl="0" indent="-1270" algn="ctr" defTabSz="914400" rtl="0" eaLnBrk="1" fontAlgn="auto" latinLnBrk="0" hangingPunct="1">
              <a:spcBef>
                <a:spcPts val="1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 ocrotire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sănătății 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finanțate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din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mijloacele 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bugetului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</a:t>
            </a:r>
            <a:r>
              <a:rPr kumimoji="0" sz="14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124" y="1282799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PENTRU CE S-AU CHELTUIT CEI MAI MULȚI BANI DIN BUGETUL DE STAT</a:t>
            </a:r>
            <a:endParaRPr kumimoji="0" lang="ro-RO" sz="18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16667"/>
              </p:ext>
            </p:extLst>
          </p:nvPr>
        </p:nvGraphicFramePr>
        <p:xfrm>
          <a:off x="122818" y="2704372"/>
          <a:ext cx="4071753" cy="29260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832867">
                  <a:extLst>
                    <a:ext uri="{9D8B030D-6E8A-4147-A177-3AD203B41FA5}">
                      <a16:colId xmlns:a16="http://schemas.microsoft.com/office/drawing/2014/main" val="1155835202"/>
                    </a:ext>
                  </a:extLst>
                </a:gridCol>
                <a:gridCol w="1238886">
                  <a:extLst>
                    <a:ext uri="{9D8B030D-6E8A-4147-A177-3AD203B41FA5}">
                      <a16:colId xmlns:a16="http://schemas.microsoft.com/office/drawing/2014/main" val="1124662719"/>
                    </a:ext>
                  </a:extLst>
                </a:gridCol>
              </a:tblGrid>
              <a:tr h="198967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9646">
                            <a:lumMod val="75000"/>
                          </a:srgbClr>
                        </a:buClr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ro-RO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Programe naționale și speciale în domeniul ocrotirii sănătății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MD" sz="1400" b="1" dirty="0" smtClean="0">
                          <a:solidFill>
                            <a:schemeClr val="tx1"/>
                          </a:solidFill>
                        </a:rPr>
                        <a:t>548,0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</a:rPr>
                        <a:t> mil. lei </a:t>
                      </a:r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54896"/>
                  </a:ext>
                </a:extLst>
              </a:tr>
              <a:tr h="654742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9646">
                            <a:lumMod val="75000"/>
                          </a:srgbClr>
                        </a:buClr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ro-RO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Servicii de sănătate publică și supraveghere de stat a sănătății publice</a:t>
                      </a:r>
                      <a:endParaRPr kumimoji="0" lang="en-GB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342,1</a:t>
                      </a:r>
                      <a:r>
                        <a:rPr lang="ro-RO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o-RO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mil. lei </a:t>
                      </a:r>
                      <a:endParaRPr kumimoji="0" lang="en-GB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08653"/>
                  </a:ext>
                </a:extLst>
              </a:tr>
              <a:tr h="654742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9646">
                            <a:lumMod val="75000"/>
                          </a:srgbClr>
                        </a:buClr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ro-RO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Dezvoltarea și modernizarea instituțiilor în domeniul ocrotirii sănătății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o-RO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278,8 mil. lei </a:t>
                      </a:r>
                      <a:endParaRPr kumimoji="0" lang="en-GB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821486"/>
                  </a:ext>
                </a:extLst>
              </a:tr>
              <a:tr h="845708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v"/>
                      </a:pPr>
                      <a:r>
                        <a:rPr lang="ro-RO" sz="1400" b="1" dirty="0" smtClean="0"/>
                        <a:t>Cercetări științifice aplicate în domeniul sănătății publice și serviciilor medicale, în direcția ,,Sănătate</a:t>
                      </a:r>
                      <a:r>
                        <a:rPr lang="ro-RO" sz="1400" b="1" baseline="0" dirty="0" smtClean="0"/>
                        <a:t> și biomedicină”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60,0</a:t>
                      </a:r>
                      <a:r>
                        <a:rPr lang="ro-RO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o-RO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mil. lei </a:t>
                      </a:r>
                      <a:endParaRPr kumimoji="0" lang="en-GB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354024"/>
                  </a:ext>
                </a:extLst>
              </a:tr>
            </a:tbl>
          </a:graphicData>
        </a:graphic>
      </p:graphicFrame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98" y="5831303"/>
            <a:ext cx="395486" cy="372222"/>
          </a:xfrm>
          <a:prstGeom prst="rect">
            <a:avLst/>
          </a:prstGeom>
        </p:spPr>
      </p:pic>
      <p:sp>
        <p:nvSpPr>
          <p:cNvPr id="6" name="CasetăText 5"/>
          <p:cNvSpPr txBox="1"/>
          <p:nvPr/>
        </p:nvSpPr>
        <p:spPr>
          <a:xfrm>
            <a:off x="520842" y="5630452"/>
            <a:ext cx="424464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1400" dirty="0" smtClean="0"/>
              <a:t>Proiectul </a:t>
            </a:r>
            <a:r>
              <a:rPr lang="ro-MD" sz="1400" i="1" dirty="0" smtClean="0"/>
              <a:t>,,Programul de profilaxie și control al infecției HIV/SIDA, al infecțiilor cu transmitere sexuală și al tuberculozei în Moldova”</a:t>
            </a:r>
          </a:p>
          <a:p>
            <a:pPr algn="ctr"/>
            <a:r>
              <a:rPr lang="ro-MD" sz="1600" b="1" dirty="0" smtClean="0"/>
              <a:t>102,8 mil. lei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MD" sz="1200" dirty="0"/>
              <a:t>p</a:t>
            </a:r>
            <a:r>
              <a:rPr lang="ro-MD" sz="1200" dirty="0" smtClean="0"/>
              <a:t>entru achiziționarea dispozitivelor medicale (aparate de oxigen, seringi etc);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MD" sz="1200" dirty="0"/>
              <a:t>p</a:t>
            </a:r>
            <a:r>
              <a:rPr lang="ro-MD" sz="1200" dirty="0" smtClean="0"/>
              <a:t>entru achiziționarea medicamentelor împotriva infecției HIV/SIDA, al infecțiilor cu transmitere sexuală și al tuberculozei.</a:t>
            </a:r>
            <a:endParaRPr lang="ru-RU" sz="1200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23909"/>
              </p:ext>
            </p:extLst>
          </p:nvPr>
        </p:nvGraphicFramePr>
        <p:xfrm>
          <a:off x="130367" y="1867292"/>
          <a:ext cx="4064205" cy="8229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95722">
                  <a:extLst>
                    <a:ext uri="{9D8B030D-6E8A-4147-A177-3AD203B41FA5}">
                      <a16:colId xmlns:a16="http://schemas.microsoft.com/office/drawing/2014/main" val="3139064573"/>
                    </a:ext>
                  </a:extLst>
                </a:gridCol>
                <a:gridCol w="1268483">
                  <a:extLst>
                    <a:ext uri="{9D8B030D-6E8A-4147-A177-3AD203B41FA5}">
                      <a16:colId xmlns:a16="http://schemas.microsoft.com/office/drawing/2014/main" val="3493452192"/>
                    </a:ext>
                  </a:extLst>
                </a:gridCol>
              </a:tblGrid>
              <a:tr h="799810">
                <a:tc>
                  <a:txBody>
                    <a:bodyPr/>
                    <a:lstStyle/>
                    <a:p>
                      <a:pPr marL="171450" marR="0" lvl="0" indent="-1714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ro-MD" sz="1200" dirty="0" smtClean="0">
                          <a:solidFill>
                            <a:schemeClr val="tx1"/>
                          </a:solidFill>
                        </a:rPr>
                        <a:t> Asigurarea</a:t>
                      </a:r>
                      <a:r>
                        <a:rPr lang="ro-MD" sz="1200" dirty="0" smtClean="0"/>
                        <a:t> obligatorie de asistență   medicală a unor categorii de persoane neangajate pentru care Guvernul are calitate de asigurat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MD" sz="1400" dirty="0" smtClean="0"/>
                        <a:t>7 177,3 mil. lei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982111"/>
                  </a:ext>
                </a:extLst>
              </a:tr>
            </a:tbl>
          </a:graphicData>
        </a:graphic>
      </p:graphicFrame>
      <p:graphicFrame>
        <p:nvGraphicFramePr>
          <p:cNvPr id="15" name="Diagramă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2647554"/>
              </p:ext>
            </p:extLst>
          </p:nvPr>
        </p:nvGraphicFramePr>
        <p:xfrm>
          <a:off x="3690516" y="793719"/>
          <a:ext cx="7219558" cy="6488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"/>
          <p:cNvSpPr txBox="1"/>
          <p:nvPr/>
        </p:nvSpPr>
        <p:spPr>
          <a:xfrm>
            <a:off x="6688264" y="3361789"/>
            <a:ext cx="1419868" cy="115210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o-RO" sz="1400" dirty="0" smtClean="0"/>
              <a:t>Total persoane asigurate de stat </a:t>
            </a:r>
          </a:p>
          <a:p>
            <a:pPr algn="ctr"/>
            <a:r>
              <a:rPr lang="ro-RO" sz="1800" b="1" dirty="0" smtClean="0"/>
              <a:t>1 571 933</a:t>
            </a:r>
          </a:p>
          <a:p>
            <a:pPr algn="ctr"/>
            <a:r>
              <a:rPr lang="ro-RO" sz="1200" i="1" dirty="0" smtClean="0"/>
              <a:t>inclusiv: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372307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843" y="2664085"/>
            <a:ext cx="3780893" cy="2554418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67436" y="977908"/>
            <a:ext cx="3006725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  <a:tabLst>
                <a:tab pos="1562735" algn="l"/>
              </a:tabLst>
            </a:pPr>
            <a:r>
              <a:rPr lang="ro-RO" spc="-20" dirty="0" smtClean="0">
                <a:solidFill>
                  <a:srgbClr val="0070C0"/>
                </a:solidFill>
              </a:rPr>
              <a:t>ÎNVĂȚĂMÂNT</a:t>
            </a:r>
            <a:endParaRPr spc="-30" dirty="0">
              <a:solidFill>
                <a:srgbClr val="0070C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00830" y="2066913"/>
            <a:ext cx="5453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RO" sz="1000" dirty="0">
                <a:solidFill>
                  <a:prstClr val="black"/>
                </a:solidFill>
              </a:rPr>
              <a:t>din PIB</a:t>
            </a:r>
            <a:endParaRPr lang="en-GB" sz="1000" dirty="0">
              <a:solidFill>
                <a:prstClr val="black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847162" y="2066913"/>
            <a:ext cx="16113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o-RO" sz="1000" dirty="0">
                <a:solidFill>
                  <a:prstClr val="black"/>
                </a:solidFill>
              </a:rPr>
              <a:t>din totalul cheltuielilor BPN</a:t>
            </a:r>
            <a:endParaRPr lang="en-GB" sz="1000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765300" y="1495409"/>
            <a:ext cx="7469832" cy="845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4620" marR="128270" lvl="0" algn="ctr">
              <a:lnSpc>
                <a:spcPct val="101800"/>
              </a:lnSpc>
              <a:spcBef>
                <a:spcPts val="90"/>
              </a:spcBef>
            </a:pPr>
            <a:r>
              <a:rPr lang="en-GB" sz="2400" b="1" spc="5" dirty="0" err="1">
                <a:cs typeface="Calibri"/>
              </a:rPr>
              <a:t>Cheltuielile</a:t>
            </a:r>
            <a:r>
              <a:rPr lang="en-GB" sz="2400" b="1" spc="5" dirty="0">
                <a:cs typeface="Calibri"/>
              </a:rPr>
              <a:t> </a:t>
            </a:r>
            <a:r>
              <a:rPr lang="en-GB" sz="2400" b="1" dirty="0" err="1" smtClean="0">
                <a:cs typeface="Calibri"/>
              </a:rPr>
              <a:t>totale</a:t>
            </a:r>
            <a:r>
              <a:rPr lang="ro-MD" sz="2400" b="1" dirty="0" smtClean="0">
                <a:cs typeface="Calibri"/>
              </a:rPr>
              <a:t> în 2025</a:t>
            </a:r>
            <a:r>
              <a:rPr lang="en-GB" sz="2400" b="1" dirty="0" smtClean="0">
                <a:cs typeface="Calibri"/>
              </a:rPr>
              <a:t> </a:t>
            </a:r>
            <a:r>
              <a:rPr lang="ro-RO" sz="2400" b="1" dirty="0">
                <a:cs typeface="Calibri"/>
              </a:rPr>
              <a:t>au </a:t>
            </a:r>
            <a:r>
              <a:rPr lang="en-GB" sz="2400" b="1" spc="5" dirty="0" err="1">
                <a:cs typeface="Calibri"/>
              </a:rPr>
              <a:t>constitui</a:t>
            </a:r>
            <a:r>
              <a:rPr lang="ro-RO" sz="2400" b="1" spc="5" dirty="0">
                <a:cs typeface="Calibri"/>
              </a:rPr>
              <a:t>t</a:t>
            </a:r>
            <a:r>
              <a:rPr lang="en-GB" sz="2400" b="1" spc="5" dirty="0">
                <a:cs typeface="Calibri"/>
              </a:rPr>
              <a:t> </a:t>
            </a:r>
            <a:r>
              <a:rPr lang="ro-RO" sz="2400" b="1" spc="15" dirty="0" smtClean="0">
                <a:solidFill>
                  <a:srgbClr val="C00000"/>
                </a:solidFill>
                <a:cs typeface="Calibri"/>
              </a:rPr>
              <a:t>22 271,1 </a:t>
            </a:r>
            <a:r>
              <a:rPr lang="en-GB" sz="2400" b="1" spc="5" dirty="0" err="1" smtClean="0">
                <a:solidFill>
                  <a:srgbClr val="C00000"/>
                </a:solidFill>
                <a:cs typeface="Calibri"/>
              </a:rPr>
              <a:t>mil.lei</a:t>
            </a:r>
            <a:r>
              <a:rPr lang="en-GB" sz="2400" b="1" spc="5" dirty="0">
                <a:solidFill>
                  <a:srgbClr val="FF0000"/>
                </a:solidFill>
                <a:cs typeface="Calibri"/>
              </a:rPr>
              <a:t>,</a:t>
            </a:r>
            <a:r>
              <a:rPr lang="ro-RO" sz="2400" b="1" spc="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o-RO" sz="2400" b="1" spc="5" dirty="0">
                <a:cs typeface="Calibri"/>
              </a:rPr>
              <a:t>cu </a:t>
            </a:r>
            <a:r>
              <a:rPr lang="ro-RO" sz="2400" b="1" spc="5" dirty="0" smtClean="0">
                <a:cs typeface="Calibri"/>
              </a:rPr>
              <a:t>2 640,3 mil.lei sau cu 13,4% mai </a:t>
            </a:r>
            <a:r>
              <a:rPr lang="ro-RO" sz="2400" b="1" spc="5" dirty="0">
                <a:cs typeface="Calibri"/>
              </a:rPr>
              <a:t>mult față de </a:t>
            </a:r>
            <a:r>
              <a:rPr lang="ro-RO" sz="2400" b="1" spc="5" dirty="0" smtClean="0">
                <a:cs typeface="Calibri"/>
              </a:rPr>
              <a:t>20</a:t>
            </a:r>
            <a:r>
              <a:rPr lang="en-US" sz="2400" b="1" spc="5" dirty="0" smtClean="0">
                <a:cs typeface="Calibri"/>
              </a:rPr>
              <a:t>2</a:t>
            </a:r>
            <a:r>
              <a:rPr lang="ro-RO" sz="2400" b="1" spc="5" dirty="0">
                <a:cs typeface="Calibri"/>
              </a:rPr>
              <a:t>4</a:t>
            </a:r>
            <a:endParaRPr lang="en-GB" sz="2400" b="1" dirty="0">
              <a:cs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17742" y="2697713"/>
            <a:ext cx="5965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>
                <a:solidFill>
                  <a:schemeClr val="accent1"/>
                </a:solidFill>
              </a:rPr>
              <a:t>Î N   D O M E N I U L    E D U C A Ț I E I    </a:t>
            </a:r>
            <a:r>
              <a:rPr lang="ro-RO" b="1" dirty="0" smtClean="0">
                <a:solidFill>
                  <a:schemeClr val="accent1"/>
                </a:solidFill>
              </a:rPr>
              <a:t>A C T I V E </a:t>
            </a:r>
            <a:r>
              <a:rPr lang="ro-RO" b="1" dirty="0">
                <a:solidFill>
                  <a:schemeClr val="accent1"/>
                </a:solidFill>
              </a:rPr>
              <a:t>A Z Ă</a:t>
            </a:r>
            <a:endParaRPr lang="en-GB" b="1" dirty="0">
              <a:solidFill>
                <a:schemeClr val="accent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4" y="3120673"/>
            <a:ext cx="1103913" cy="116884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27691" y="3287793"/>
            <a:ext cx="1039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/>
              <a:t>instituții de</a:t>
            </a:r>
          </a:p>
          <a:p>
            <a:r>
              <a:rPr lang="ro-RO" sz="1400" dirty="0" smtClean="0"/>
              <a:t>învățământ</a:t>
            </a:r>
            <a:endParaRPr lang="en-GB" sz="1400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962324" y="3811013"/>
            <a:ext cx="0" cy="1169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986383" y="4141465"/>
            <a:ext cx="3102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986383" y="4977725"/>
            <a:ext cx="3224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908309" y="3924799"/>
            <a:ext cx="2028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/>
              <a:t>întreținute din mijloacele </a:t>
            </a:r>
          </a:p>
          <a:p>
            <a:r>
              <a:rPr lang="ro-RO" sz="1400" dirty="0"/>
              <a:t>bugetului de stat</a:t>
            </a:r>
            <a:endParaRPr lang="en-GB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2906249" y="4737347"/>
            <a:ext cx="29101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/>
              <a:t>întreținute din contul </a:t>
            </a:r>
            <a:r>
              <a:rPr lang="en-US" sz="1400" dirty="0" err="1"/>
              <a:t>transferurilor</a:t>
            </a:r>
            <a:r>
              <a:rPr lang="en-US" sz="1400" dirty="0"/>
              <a:t> cu </a:t>
            </a:r>
            <a:r>
              <a:rPr lang="ro-RO" sz="1400" dirty="0"/>
              <a:t>destinație</a:t>
            </a:r>
            <a:r>
              <a:rPr lang="en-US" sz="1400" dirty="0"/>
              <a:t> special</a:t>
            </a:r>
            <a:r>
              <a:rPr lang="ro-RO" sz="1400" dirty="0"/>
              <a:t>ă</a:t>
            </a:r>
            <a:r>
              <a:rPr lang="en-US" sz="1400" dirty="0"/>
              <a:t> </a:t>
            </a:r>
            <a:r>
              <a:rPr lang="en-US" sz="1400" dirty="0" err="1"/>
              <a:t>alocate</a:t>
            </a:r>
            <a:r>
              <a:rPr lang="en-US" sz="1400" dirty="0"/>
              <a:t> din </a:t>
            </a:r>
            <a:r>
              <a:rPr lang="en-US" sz="1400" dirty="0" err="1"/>
              <a:t>bugetul</a:t>
            </a:r>
            <a:r>
              <a:rPr lang="en-US" sz="1400" dirty="0"/>
              <a:t> de stat</a:t>
            </a:r>
            <a:r>
              <a:rPr lang="ro-RO" sz="1400" dirty="0"/>
              <a:t> bugetelor locale</a:t>
            </a:r>
            <a:endParaRPr lang="en-GB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5118100" y="5626946"/>
            <a:ext cx="1622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04760" y="5714400"/>
            <a:ext cx="1121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6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9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31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32" name="Овал 17"/>
          <p:cNvSpPr/>
          <p:nvPr/>
        </p:nvSpPr>
        <p:spPr>
          <a:xfrm>
            <a:off x="608405" y="1138219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6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  <a:r>
              <a:rPr lang="ro-RO" sz="1400" b="1" dirty="0">
                <a:solidFill>
                  <a:schemeClr val="tx1"/>
                </a:solidFill>
              </a:rPr>
              <a:t>3</a:t>
            </a:r>
            <a:r>
              <a:rPr lang="ro-RO" sz="1400" b="1" dirty="0" smtClean="0">
                <a:solidFill>
                  <a:schemeClr val="tx1"/>
                </a:solidFill>
              </a:rPr>
              <a:t>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8" name="Овал 17"/>
          <p:cNvSpPr/>
          <p:nvPr/>
        </p:nvSpPr>
        <p:spPr>
          <a:xfrm>
            <a:off x="9132914" y="1138219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1</a:t>
            </a:r>
            <a:r>
              <a:rPr lang="ro-RO" sz="1400" b="1" dirty="0" smtClean="0">
                <a:solidFill>
                  <a:schemeClr val="tx1"/>
                </a:solidFill>
              </a:rPr>
              <a:t>5,9%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7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ro-RO" dirty="0" smtClean="0">
                <a:solidFill>
                  <a:prstClr val="black"/>
                </a:solidFill>
              </a:rPr>
              <a:t>1</a:t>
            </a:r>
            <a:r>
              <a:rPr lang="ro-MD" dirty="0">
                <a:solidFill>
                  <a:prstClr val="black"/>
                </a:solidFill>
              </a:rPr>
              <a:t>5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60486" y="6281755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>
                <a:solidFill>
                  <a:schemeClr val="accent1"/>
                </a:solidFill>
              </a:rPr>
              <a:t>În total în grădinițele și instituțiile publice de învățământ din republică sunt </a:t>
            </a:r>
            <a:r>
              <a:rPr lang="ro-MD" dirty="0" smtClean="0">
                <a:solidFill>
                  <a:schemeClr val="accent1"/>
                </a:solidFill>
              </a:rPr>
              <a:t>peste</a:t>
            </a:r>
            <a:r>
              <a:rPr lang="ro-RO" dirty="0" smtClean="0">
                <a:solidFill>
                  <a:schemeClr val="accent1"/>
                </a:solidFill>
              </a:rPr>
              <a:t>                         </a:t>
            </a:r>
            <a:r>
              <a:rPr lang="ro-RO" b="1" dirty="0" smtClean="0">
                <a:solidFill>
                  <a:srgbClr val="0070C0"/>
                </a:solidFill>
              </a:rPr>
              <a:t>492</a:t>
            </a:r>
            <a:r>
              <a:rPr lang="ro-RO" dirty="0" smtClean="0">
                <a:solidFill>
                  <a:schemeClr val="accent1"/>
                </a:solidFill>
              </a:rPr>
              <a:t> mii de copii, elevi și studenți bugetari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CasetăText 2"/>
          <p:cNvSpPr txBox="1"/>
          <p:nvPr/>
        </p:nvSpPr>
        <p:spPr>
          <a:xfrm>
            <a:off x="1885075" y="3289111"/>
            <a:ext cx="91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 smtClean="0"/>
              <a:t>2 795</a:t>
            </a:r>
            <a:endParaRPr lang="ru-RU" sz="2400" b="1" dirty="0"/>
          </a:p>
        </p:txBody>
      </p:sp>
      <p:sp>
        <p:nvSpPr>
          <p:cNvPr id="4" name="CasetăText 3"/>
          <p:cNvSpPr txBox="1"/>
          <p:nvPr/>
        </p:nvSpPr>
        <p:spPr>
          <a:xfrm>
            <a:off x="2376107" y="3970858"/>
            <a:ext cx="597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107</a:t>
            </a:r>
            <a:endParaRPr lang="ru-RU" dirty="0"/>
          </a:p>
        </p:txBody>
      </p:sp>
      <p:sp>
        <p:nvSpPr>
          <p:cNvPr id="34" name="CasetăText 33"/>
          <p:cNvSpPr txBox="1"/>
          <p:nvPr/>
        </p:nvSpPr>
        <p:spPr>
          <a:xfrm>
            <a:off x="2296649" y="4802586"/>
            <a:ext cx="79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2 688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3900" y="835100"/>
            <a:ext cx="6750050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308600" algn="l"/>
              </a:tabLst>
            </a:pPr>
            <a:r>
              <a:rPr lang="ro-RO" spc="-25" dirty="0">
                <a:solidFill>
                  <a:srgbClr val="0070C0"/>
                </a:solidFill>
              </a:rPr>
              <a:t>                                 </a:t>
            </a:r>
            <a:r>
              <a:rPr lang="ro-RO" spc="-25" dirty="0" smtClean="0">
                <a:solidFill>
                  <a:srgbClr val="0070C0"/>
                </a:solidFill>
              </a:rPr>
              <a:t>ÎNVĂȚĂMÂNT</a:t>
            </a:r>
            <a:endParaRPr spc="-35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9500" y="6700000"/>
            <a:ext cx="8074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b="1" dirty="0"/>
              <a:t>Notă: </a:t>
            </a:r>
            <a:r>
              <a:rPr lang="ro-RO" sz="1000" dirty="0"/>
              <a:t>În informația din tabel nu sunt incluse datele ce țin de instituțiile de învățământ extrașcolar, instituțiile specializate de învățământ de formare continuă, agențiile și centrele din domeniul „Învățământului”</a:t>
            </a:r>
            <a:endParaRPr lang="en-US" sz="1000" dirty="0"/>
          </a:p>
        </p:txBody>
      </p:sp>
      <p:sp>
        <p:nvSpPr>
          <p:cNvPr id="9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11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2" name="object 16"/>
          <p:cNvSpPr txBox="1">
            <a:spLocks/>
          </p:cNvSpPr>
          <p:nvPr/>
        </p:nvSpPr>
        <p:spPr>
          <a:xfrm rot="10800000" flipH="1" flipV="1">
            <a:off x="10275922" y="7282664"/>
            <a:ext cx="157480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ro-RO" dirty="0" smtClean="0">
                <a:solidFill>
                  <a:prstClr val="black"/>
                </a:solidFill>
              </a:rPr>
              <a:t>16</a:t>
            </a:r>
            <a:endParaRPr lang="ro-RO" dirty="0">
              <a:solidFill>
                <a:prstClr val="black"/>
              </a:solidFill>
            </a:endParaRPr>
          </a:p>
        </p:txBody>
      </p:sp>
      <p:graphicFrame>
        <p:nvGraphicFramePr>
          <p:cNvPr id="13" name="object 6"/>
          <p:cNvGraphicFramePr>
            <a:graphicFrameLocks noGrp="1"/>
          </p:cNvGraphicFramePr>
          <p:nvPr>
            <p:extLst/>
          </p:nvPr>
        </p:nvGraphicFramePr>
        <p:xfrm>
          <a:off x="846105" y="1387117"/>
          <a:ext cx="9063962" cy="5335316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{2D5ABB26-0587-4C30-8999-92F81FD0307C}</a:tableStyleId>
              </a:tblPr>
              <a:tblGrid>
                <a:gridCol w="1714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7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9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92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8333">
                  <a:extLst>
                    <a:ext uri="{9D8B030D-6E8A-4147-A177-3AD203B41FA5}">
                      <a16:colId xmlns:a16="http://schemas.microsoft.com/office/drawing/2014/main" val="125333467"/>
                    </a:ext>
                  </a:extLst>
                </a:gridCol>
                <a:gridCol w="1228810">
                  <a:extLst>
                    <a:ext uri="{9D8B030D-6E8A-4147-A177-3AD203B41FA5}">
                      <a16:colId xmlns:a16="http://schemas.microsoft.com/office/drawing/2014/main" val="1895334574"/>
                    </a:ext>
                  </a:extLst>
                </a:gridCol>
              </a:tblGrid>
              <a:tr h="15370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ro-RO" sz="1550" b="1" baseline="0" dirty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     </a:t>
                      </a:r>
                      <a:r>
                        <a:rPr lang="ro-RO" sz="1550" b="1" dirty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Grădinițe</a:t>
                      </a:r>
                      <a:endParaRPr sz="1550" b="1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3175" marB="0" vert="vert27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ro-RO" sz="1550" b="1" dirty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ro-RO" sz="1550" b="1" dirty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     Școli, gimnazii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lang="ro-RO" sz="1550" b="1" dirty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     și licee</a:t>
                      </a:r>
                      <a:endParaRPr sz="1550" b="1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3175" marB="0" vert="vert27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330200" marR="323850" algn="just">
                        <a:lnSpc>
                          <a:spcPct val="101899"/>
                        </a:lnSpc>
                        <a:spcBef>
                          <a:spcPts val="1435"/>
                        </a:spcBef>
                      </a:pPr>
                      <a:r>
                        <a:rPr lang="ro-RO" sz="1550" b="1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Școli internat</a:t>
                      </a:r>
                      <a:endParaRPr sz="1550" b="1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182245" marB="0" vert="vert27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9906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4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o-RO" sz="1550" b="1" i="0" u="none" strike="noStrike" kern="0" cap="none" spc="5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  Școli profesionale</a:t>
                      </a:r>
                      <a:r>
                        <a:rPr kumimoji="0" lang="ro-RO" sz="15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și  </a:t>
                      </a:r>
                      <a:r>
                        <a:rPr lang="ro-RO" sz="155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Centre de excelențe</a:t>
                      </a:r>
                      <a:r>
                        <a:rPr kumimoji="0" lang="ro-RO" sz="155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    </a:t>
                      </a:r>
                      <a:endParaRPr kumimoji="0" lang="en-GB" sz="15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63500" marB="0" vert="vert27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101600" marR="96520" indent="1905" algn="ctr">
                        <a:lnSpc>
                          <a:spcPct val="101899"/>
                        </a:lnSpc>
                        <a:spcBef>
                          <a:spcPts val="500"/>
                        </a:spcBef>
                      </a:pPr>
                      <a:r>
                        <a:rPr lang="ro-RO" sz="1550" b="1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   </a:t>
                      </a:r>
                      <a:r>
                        <a:rPr lang="ro-RO" sz="155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Colegii și Centre de excelențe</a:t>
                      </a:r>
                      <a:endParaRPr sz="1550" b="1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63500" marB="0" vert="vert27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9906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o-RO" sz="1550" b="1" i="0" u="none" strike="noStrike" kern="0" cap="none" spc="5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9906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o-RO" sz="1550" b="1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</a:t>
                      </a:r>
                      <a:r>
                        <a:rPr kumimoji="0" lang="en-GB" sz="1550" b="1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Universități</a:t>
                      </a:r>
                      <a:endParaRPr kumimoji="0" lang="en-GB" sz="15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101600" marR="96520" indent="1905" algn="just">
                        <a:lnSpc>
                          <a:spcPct val="101899"/>
                        </a:lnSpc>
                        <a:spcBef>
                          <a:spcPts val="500"/>
                        </a:spcBef>
                      </a:pPr>
                      <a:endParaRPr sz="1550" b="1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63500" marB="0" vert="vert27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4846">
                <a:tc>
                  <a:txBody>
                    <a:bodyPr/>
                    <a:lstStyle/>
                    <a:p>
                      <a:pPr marL="330200" marR="323850" lvl="0" indent="0" algn="ctr" defTabSz="914400" eaLnBrk="1" fontAlgn="auto" latinLnBrk="0" hangingPunct="1">
                        <a:lnSpc>
                          <a:spcPct val="101899"/>
                        </a:lnSpc>
                        <a:spcBef>
                          <a:spcPts val="14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50" b="1" i="0" u="none" strike="noStrike" kern="0" cap="none" spc="1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Numărul</a:t>
                      </a:r>
                      <a:r>
                        <a:rPr kumimoji="0" lang="en-GB" sz="1550" b="1" i="0" u="none" strike="noStrike" kern="0" cap="none" spc="-6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GB" sz="1550" b="1" i="0" u="none" strike="noStrike" kern="0" cap="none" spc="2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de  </a:t>
                      </a:r>
                      <a:r>
                        <a:rPr kumimoji="0" lang="en-GB" sz="1550" b="1" i="0" u="none" strike="noStrike" kern="0" cap="none" spc="5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copii</a:t>
                      </a:r>
                      <a:r>
                        <a:rPr kumimoji="0" lang="en-GB" sz="1550" b="1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, </a:t>
                      </a:r>
                      <a:r>
                        <a:rPr kumimoji="0" lang="en-GB" sz="1550" b="1" i="0" u="none" strike="noStrike" kern="0" cap="none" spc="5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elevi</a:t>
                      </a:r>
                      <a:r>
                        <a:rPr kumimoji="0" lang="en-GB" sz="1550" b="1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,  </a:t>
                      </a:r>
                      <a:r>
                        <a:rPr kumimoji="0" lang="en-GB" sz="1550" b="1" i="0" u="none" strike="noStrike" kern="0" cap="none" spc="1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studenți</a:t>
                      </a:r>
                      <a:endParaRPr kumimoji="0" lang="en-GB" sz="1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117 969</a:t>
                      </a:r>
                      <a:endParaRPr lang="ro-RO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324 026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  <a:endParaRPr lang="ro-RO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strike="noStrik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12 781</a:t>
                      </a:r>
                      <a:endParaRPr lang="en-GB" sz="1800" b="1" strike="noStrik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lang="ro-RO" sz="1800" b="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159</a:t>
                      </a:r>
                      <a:endParaRPr lang="ro-RO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23 808</a:t>
                      </a: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879">
                <a:tc>
                  <a:txBody>
                    <a:bodyPr/>
                    <a:lstStyle/>
                    <a:p>
                      <a:pPr marL="441959" marR="290830" lvl="0" indent="-140970" algn="ctr" defTabSz="914400" eaLnBrk="1" fontAlgn="auto" latinLnBrk="0" hangingPunct="1">
                        <a:lnSpc>
                          <a:spcPct val="101899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o-RO" sz="15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Număr</a:t>
                      </a:r>
                      <a:r>
                        <a:rPr kumimoji="0" lang="en-US" sz="155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ul</a:t>
                      </a:r>
                      <a:r>
                        <a:rPr kumimoji="0" lang="ro-RO" sz="15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de</a:t>
                      </a:r>
                      <a:r>
                        <a:rPr kumimoji="0" lang="en-US" sz="15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55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</a:t>
                      </a:r>
                      <a:r>
                        <a:rPr kumimoji="0" lang="ro-RO" sz="155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nstituții</a:t>
                      </a:r>
                      <a:endParaRPr kumimoji="0" lang="en-GB" sz="15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1270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1 357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1 098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o-RO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ro-RO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o-RO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174">
                <a:tc>
                  <a:txBody>
                    <a:bodyPr/>
                    <a:lstStyle/>
                    <a:p>
                      <a:pPr marL="561975" marR="316230" lvl="0" indent="-239395" algn="ctr" defTabSz="914400" eaLnBrk="1" fontAlgn="auto" latinLnBrk="0" hangingPunct="1">
                        <a:lnSpc>
                          <a:spcPct val="101899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o-RO" sz="155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561975" marR="316230" lvl="0" indent="-239395" algn="ctr" defTabSz="914400" eaLnBrk="1" fontAlgn="auto" latinLnBrk="0" hangingPunct="1">
                        <a:lnSpc>
                          <a:spcPct val="101899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55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</a:t>
                      </a:r>
                      <a:r>
                        <a:rPr kumimoji="0" lang="en-GB" sz="1550" b="1" i="0" u="none" strike="noStrike" kern="0" cap="none" spc="5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</a:t>
                      </a:r>
                      <a:r>
                        <a:rPr kumimoji="0" lang="en-GB" sz="1550" b="1" i="0" u="none" strike="noStrike" kern="0" cap="none" spc="-1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el</a:t>
                      </a:r>
                      <a:r>
                        <a:rPr kumimoji="0" lang="en-GB" sz="1550" b="1" i="0" u="none" strike="noStrike" kern="0" cap="none" spc="5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tu</a:t>
                      </a:r>
                      <a:r>
                        <a:rPr kumimoji="0" lang="en-GB" sz="1550" b="1" i="0" u="none" strike="noStrike" kern="0" cap="none" spc="-1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ieli</a:t>
                      </a:r>
                      <a:r>
                        <a:rPr kumimoji="0" lang="en-GB" sz="1550" b="1" i="0" u="none" strike="noStrike" kern="0" cap="none" spc="5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</a:t>
                      </a:r>
                      <a:r>
                        <a:rPr kumimoji="0" lang="en-GB" sz="1550" b="1" i="0" u="none" strike="noStrike" kern="0" cap="none" spc="-1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e</a:t>
                      </a:r>
                      <a:r>
                        <a:rPr kumimoji="0" lang="en-GB" sz="15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,  </a:t>
                      </a:r>
                      <a:r>
                        <a:rPr kumimoji="0" lang="en-GB" sz="1550" b="1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mil.lei</a:t>
                      </a:r>
                      <a:endParaRPr kumimoji="0" lang="en-GB" sz="1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6 298,6</a:t>
                      </a:r>
                      <a:endParaRPr lang="ro-RO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10 762,6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77,2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703,2 </a:t>
                      </a: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868,3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1 631,3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2669">
                <a:tc>
                  <a:txBody>
                    <a:bodyPr/>
                    <a:lstStyle/>
                    <a:p>
                      <a:pPr marL="101600" marR="96520" lvl="0" indent="1905" algn="ctr" defTabSz="914400" eaLnBrk="1" fontAlgn="auto" latinLnBrk="0" hangingPunct="1">
                        <a:lnSpc>
                          <a:spcPct val="101899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o-RO" sz="1550" b="1" i="0" u="none" strike="noStrike" kern="0" cap="none" spc="5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101600" marR="96520" lvl="0" indent="1905" algn="ctr" defTabSz="914400" eaLnBrk="1" fontAlgn="auto" latinLnBrk="0" hangingPunct="1">
                        <a:lnSpc>
                          <a:spcPct val="101899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50" b="1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Cheltuielile </a:t>
                      </a:r>
                      <a:r>
                        <a:rPr kumimoji="0" lang="it-IT" sz="1550" b="1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medii </a:t>
                      </a:r>
                      <a:r>
                        <a:rPr kumimoji="0" lang="it-IT" sz="1550" b="1" i="0" u="none" strike="noStrike" kern="0" cap="none" spc="2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pe </a:t>
                      </a:r>
                      <a:r>
                        <a:rPr kumimoji="0" lang="it-IT" sz="1550" b="1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 </a:t>
                      </a:r>
                      <a:r>
                        <a:rPr kumimoji="0" lang="it-IT" sz="1550" b="1" i="0" u="none" strike="noStrike" kern="0" cap="none" spc="1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la</a:t>
                      </a:r>
                      <a:r>
                        <a:rPr kumimoji="0" lang="it-IT" sz="1550" b="1" i="0" u="none" strike="noStrike" kern="0" cap="none" spc="-114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it-IT" sz="1550" b="1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un </a:t>
                      </a:r>
                      <a:r>
                        <a:rPr kumimoji="0" lang="it-IT" sz="1550" b="1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copil, </a:t>
                      </a:r>
                      <a:r>
                        <a:rPr kumimoji="0" lang="it-IT" sz="1550" b="1" i="0" u="none" strike="noStrike" kern="0" cap="none" spc="-1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elev,  </a:t>
                      </a:r>
                      <a:r>
                        <a:rPr kumimoji="0" lang="it-IT" sz="1550" b="1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student,</a:t>
                      </a:r>
                      <a:r>
                        <a:rPr kumimoji="0" lang="ro-RO" sz="1550" b="1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550" b="1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 </a:t>
                      </a:r>
                      <a:r>
                        <a:rPr kumimoji="0" lang="ro-RO" sz="1550" b="1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mii</a:t>
                      </a:r>
                      <a:r>
                        <a:rPr kumimoji="0" lang="it-IT" sz="1550" b="1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it-IT" sz="15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lei</a:t>
                      </a:r>
                      <a:endParaRPr kumimoji="0" lang="it-IT" sz="15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1270" marB="0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7E5E52"/>
                      </a:solidFill>
                      <a:prstDash val="soli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53,4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33,2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104,3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55,0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7E5E52"/>
                      </a:solidFill>
                      <a:prstDash val="soli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66,0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68,5</a:t>
                      </a:r>
                      <a:endParaRPr lang="ro-RO" sz="18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1152" marB="0" anchor="ctr">
                    <a:lnL w="19050">
                      <a:solidFill>
                        <a:srgbClr val="7E5E52"/>
                      </a:solidFill>
                      <a:prstDash val="solid"/>
                    </a:lnL>
                    <a:lnR w="19050">
                      <a:solidFill>
                        <a:srgbClr val="7E5E52"/>
                      </a:solidFill>
                      <a:prstDash val="solid"/>
                    </a:lnR>
                    <a:lnT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E5E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75000"/>
                          </a:schemeClr>
                        </a:gs>
                        <a:gs pos="41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85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82599" y="860090"/>
            <a:ext cx="637866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o-RO" sz="2600" b="1" kern="0" spc="-15" dirty="0">
                <a:solidFill>
                  <a:srgbClr val="0070C0"/>
                </a:solidFill>
                <a:ea typeface="+mj-ea"/>
                <a:cs typeface="Calibri"/>
              </a:rPr>
              <a:t>CULTURĂ, SPORT, TINERET, CULTE ȘI ODIHNĂ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6106" y="2138351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dirty="0"/>
              <a:t>din PIB </a:t>
            </a:r>
            <a:endParaRPr lang="en-GB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8704286" y="2138351"/>
            <a:ext cx="1676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dirty="0"/>
              <a:t>din totalul cheltuielilor BPN </a:t>
            </a:r>
            <a:endParaRPr lang="en-GB" sz="1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85996" y="1495409"/>
            <a:ext cx="7359965" cy="858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4620" marR="128270" lvl="0" algn="ctr">
              <a:lnSpc>
                <a:spcPct val="101800"/>
              </a:lnSpc>
              <a:spcBef>
                <a:spcPts val="90"/>
              </a:spcBef>
            </a:pPr>
            <a:r>
              <a:rPr lang="en-GB" sz="2400" b="1" spc="5" dirty="0">
                <a:cs typeface="Calibri"/>
              </a:rPr>
              <a:t>Cheltuielile </a:t>
            </a:r>
            <a:r>
              <a:rPr lang="en-GB" sz="2400" b="1" dirty="0" err="1">
                <a:cs typeface="Calibri"/>
              </a:rPr>
              <a:t>totale</a:t>
            </a:r>
            <a:r>
              <a:rPr lang="en-GB" sz="2400" b="1" dirty="0">
                <a:cs typeface="Calibri"/>
              </a:rPr>
              <a:t> </a:t>
            </a:r>
            <a:r>
              <a:rPr lang="ro-RO" sz="2400" b="1" dirty="0" smtClean="0">
                <a:cs typeface="Calibri"/>
              </a:rPr>
              <a:t>în 202</a:t>
            </a:r>
            <a:r>
              <a:rPr lang="ro-MD" sz="2400" b="1" dirty="0">
                <a:cs typeface="Calibri"/>
              </a:rPr>
              <a:t>5</a:t>
            </a:r>
            <a:r>
              <a:rPr lang="ro-RO" sz="2400" b="1" dirty="0" smtClean="0">
                <a:cs typeface="Calibri"/>
              </a:rPr>
              <a:t> au </a:t>
            </a:r>
            <a:r>
              <a:rPr lang="en-GB" sz="2400" b="1" spc="5" dirty="0" err="1">
                <a:cs typeface="Calibri"/>
              </a:rPr>
              <a:t>constitui</a:t>
            </a:r>
            <a:r>
              <a:rPr lang="ro-RO" sz="2400" b="1" spc="5" dirty="0">
                <a:cs typeface="Calibri"/>
              </a:rPr>
              <a:t>t</a:t>
            </a:r>
            <a:r>
              <a:rPr lang="en-GB" sz="2400" b="1" spc="5" dirty="0">
                <a:cs typeface="Calibri"/>
              </a:rPr>
              <a:t> </a:t>
            </a:r>
            <a:r>
              <a:rPr lang="ru-RU" sz="2400" b="1" spc="15" dirty="0" smtClean="0">
                <a:solidFill>
                  <a:srgbClr val="C00000"/>
                </a:solidFill>
                <a:cs typeface="Calibri"/>
              </a:rPr>
              <a:t>3 </a:t>
            </a:r>
            <a:r>
              <a:rPr lang="ro-MD" sz="2400" b="1" spc="15" dirty="0" smtClean="0">
                <a:solidFill>
                  <a:srgbClr val="C00000"/>
                </a:solidFill>
                <a:cs typeface="Calibri"/>
              </a:rPr>
              <a:t>699,0</a:t>
            </a:r>
            <a:r>
              <a:rPr lang="ru-RU" sz="2400" b="1" spc="15" dirty="0" smtClean="0">
                <a:solidFill>
                  <a:srgbClr val="C00000"/>
                </a:solidFill>
                <a:cs typeface="Calibri"/>
              </a:rPr>
              <a:t> </a:t>
            </a:r>
            <a:r>
              <a:rPr lang="en-GB" sz="2400" b="1" spc="5" dirty="0" err="1" smtClean="0">
                <a:solidFill>
                  <a:srgbClr val="C00000"/>
                </a:solidFill>
                <a:cs typeface="Calibri"/>
              </a:rPr>
              <a:t>mil.lei</a:t>
            </a:r>
            <a:r>
              <a:rPr lang="ro-RO" sz="2400" b="1" spc="5" dirty="0">
                <a:cs typeface="Calibri"/>
              </a:rPr>
              <a:t>,</a:t>
            </a:r>
          </a:p>
          <a:p>
            <a:pPr marL="134620" marR="128270" algn="ctr">
              <a:lnSpc>
                <a:spcPct val="101800"/>
              </a:lnSpc>
              <a:spcBef>
                <a:spcPts val="90"/>
              </a:spcBef>
            </a:pPr>
            <a:r>
              <a:rPr lang="ro-RO" sz="2400" b="1" dirty="0">
                <a:solidFill>
                  <a:prstClr val="black"/>
                </a:solidFill>
                <a:cs typeface="Calibri"/>
              </a:rPr>
              <a:t>cu </a:t>
            </a:r>
            <a:r>
              <a:rPr lang="ro-MD" sz="2400" b="1" dirty="0" smtClean="0">
                <a:solidFill>
                  <a:prstClr val="black"/>
                </a:solidFill>
                <a:cs typeface="Calibri"/>
              </a:rPr>
              <a:t>456,1</a:t>
            </a:r>
            <a:r>
              <a:rPr lang="en-GB" sz="2400" b="1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lang="ro-RO" sz="2400" b="1" dirty="0">
                <a:solidFill>
                  <a:prstClr val="black"/>
                </a:solidFill>
                <a:cs typeface="Calibri"/>
              </a:rPr>
              <a:t>mil. lei </a:t>
            </a:r>
            <a:r>
              <a:rPr lang="ro-RO" sz="2400" b="1" dirty="0" smtClean="0">
                <a:solidFill>
                  <a:prstClr val="black"/>
                </a:solidFill>
                <a:cs typeface="Calibri"/>
              </a:rPr>
              <a:t> sau cu </a:t>
            </a:r>
            <a:r>
              <a:rPr lang="ro-MD" sz="2400" b="1" dirty="0" smtClean="0">
                <a:solidFill>
                  <a:prstClr val="black"/>
                </a:solidFill>
                <a:cs typeface="Calibri"/>
              </a:rPr>
              <a:t>14,1</a:t>
            </a:r>
            <a:r>
              <a:rPr lang="ro-RO" sz="2400" b="1" dirty="0" smtClean="0">
                <a:solidFill>
                  <a:prstClr val="black"/>
                </a:solidFill>
                <a:cs typeface="Calibri"/>
              </a:rPr>
              <a:t>% mai </a:t>
            </a:r>
            <a:r>
              <a:rPr lang="en-US" sz="2400" b="1" dirty="0" err="1" smtClean="0">
                <a:solidFill>
                  <a:prstClr val="black"/>
                </a:solidFill>
                <a:cs typeface="Calibri"/>
              </a:rPr>
              <a:t>mult</a:t>
            </a:r>
            <a:r>
              <a:rPr lang="ro-RO" sz="2400" b="1" dirty="0" smtClean="0">
                <a:solidFill>
                  <a:prstClr val="black"/>
                </a:solidFill>
                <a:cs typeface="Calibri"/>
              </a:rPr>
              <a:t> </a:t>
            </a:r>
            <a:r>
              <a:rPr lang="ro-RO" sz="2400" b="1" dirty="0">
                <a:solidFill>
                  <a:prstClr val="black"/>
                </a:solidFill>
                <a:cs typeface="Calibri"/>
              </a:rPr>
              <a:t>față de </a:t>
            </a:r>
            <a:r>
              <a:rPr lang="ro-RO" sz="2400" b="1" dirty="0" smtClean="0">
                <a:solidFill>
                  <a:prstClr val="black"/>
                </a:solidFill>
                <a:cs typeface="Calibri"/>
              </a:rPr>
              <a:t>20</a:t>
            </a:r>
            <a:r>
              <a:rPr lang="en-US" sz="2400" b="1" dirty="0" smtClean="0">
                <a:solidFill>
                  <a:prstClr val="black"/>
                </a:solidFill>
                <a:cs typeface="Calibri"/>
              </a:rPr>
              <a:t>2</a:t>
            </a:r>
            <a:r>
              <a:rPr lang="ro-MD" sz="2400" b="1" dirty="0">
                <a:solidFill>
                  <a:prstClr val="black"/>
                </a:solidFill>
                <a:cs typeface="Calibri"/>
              </a:rPr>
              <a:t>4</a:t>
            </a:r>
            <a:r>
              <a:rPr lang="ro-RO" sz="2400" b="1" dirty="0" smtClean="0">
                <a:solidFill>
                  <a:prstClr val="black"/>
                </a:solidFill>
                <a:cs typeface="Calibri"/>
              </a:rPr>
              <a:t> </a:t>
            </a:r>
            <a:endParaRPr lang="ru-RU" sz="2400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6238" y="2818565"/>
            <a:ext cx="78877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În cadrul sectorului activează </a:t>
            </a:r>
            <a:r>
              <a:rPr lang="ro-RO" sz="2000" b="1" dirty="0" smtClean="0"/>
              <a:t>2 709 instituții </a:t>
            </a:r>
            <a:r>
              <a:rPr lang="ro-RO" dirty="0"/>
              <a:t>finanțate din mijloacele bugetului de stat și din contul mijloacelor bugetelor locale, </a:t>
            </a:r>
            <a:r>
              <a:rPr lang="ro-RO" i="1" dirty="0" smtClean="0"/>
              <a:t>dintre care:</a:t>
            </a:r>
            <a:endParaRPr lang="ro-RO" sz="2800" b="1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794" y="2470619"/>
            <a:ext cx="673608" cy="71323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59" y="5825326"/>
            <a:ext cx="1492503" cy="1492503"/>
          </a:xfrm>
          <a:prstGeom prst="rect">
            <a:avLst/>
          </a:prstGeom>
        </p:spPr>
      </p:pic>
      <p:sp>
        <p:nvSpPr>
          <p:cNvPr id="28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9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30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31" name="Овал 17"/>
          <p:cNvSpPr/>
          <p:nvPr/>
        </p:nvSpPr>
        <p:spPr>
          <a:xfrm>
            <a:off x="9061476" y="1209657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2,</a:t>
            </a:r>
            <a:r>
              <a:rPr lang="ru-RU" sz="1400" b="1" dirty="0" smtClean="0">
                <a:solidFill>
                  <a:schemeClr val="tx1"/>
                </a:solidFill>
              </a:rPr>
              <a:t>6</a:t>
            </a:r>
            <a:r>
              <a:rPr lang="ro-RO" sz="1400" b="1" dirty="0" smtClean="0">
                <a:solidFill>
                  <a:schemeClr val="tx1"/>
                </a:solidFill>
              </a:rPr>
              <a:t>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2" name="Овал 17"/>
          <p:cNvSpPr/>
          <p:nvPr/>
        </p:nvSpPr>
        <p:spPr>
          <a:xfrm>
            <a:off x="679843" y="1209657"/>
            <a:ext cx="952081" cy="854514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chemeClr val="tx1"/>
                </a:solidFill>
              </a:rPr>
              <a:t>1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  <a:r>
              <a:rPr lang="ro-RO" sz="1400" b="1" dirty="0" smtClean="0">
                <a:solidFill>
                  <a:schemeClr val="tx1"/>
                </a:solidFill>
              </a:rPr>
              <a:t>05%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3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en-US" dirty="0" smtClean="0">
                <a:solidFill>
                  <a:prstClr val="black"/>
                </a:solidFill>
              </a:rPr>
              <a:t>1</a:t>
            </a:r>
            <a:r>
              <a:rPr lang="ro-MD" dirty="0" smtClean="0">
                <a:solidFill>
                  <a:prstClr val="black"/>
                </a:solidFill>
              </a:rPr>
              <a:t>7</a:t>
            </a:r>
            <a:endParaRPr lang="ro-RO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7288" y="3847942"/>
            <a:ext cx="2857374" cy="218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45576" y="2394300"/>
            <a:ext cx="562053" cy="3419952"/>
          </a:xfrm>
          <a:prstGeom prst="rect">
            <a:avLst/>
          </a:prstGeom>
        </p:spPr>
      </p:pic>
      <p:graphicFrame>
        <p:nvGraphicFramePr>
          <p:cNvPr id="18" name="Diagramă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421079"/>
              </p:ext>
            </p:extLst>
          </p:nvPr>
        </p:nvGraphicFramePr>
        <p:xfrm>
          <a:off x="1531906" y="3495673"/>
          <a:ext cx="6211042" cy="3026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21766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6774" y="734996"/>
            <a:ext cx="7920880" cy="391215"/>
          </a:xfrm>
        </p:spPr>
        <p:txBody>
          <a:bodyPr>
            <a:noAutofit/>
          </a:bodyPr>
          <a:lstStyle/>
          <a:p>
            <a:pPr algn="ctr"/>
            <a:r>
              <a:rPr lang="ro-RO" sz="2600" kern="0" spc="-12" dirty="0" smtClean="0">
                <a:solidFill>
                  <a:srgbClr val="0070C0"/>
                </a:solidFill>
              </a:rPr>
              <a:t>PENTRU CE AU FOST CHELTUIȚI BANII ALOCAȚI</a:t>
            </a:r>
            <a:endParaRPr lang="ro-RO" sz="2600" spc="-12" dirty="0">
              <a:solidFill>
                <a:srgbClr val="0070C0"/>
              </a:solidFill>
              <a:ea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" r="3620"/>
          <a:stretch/>
        </p:blipFill>
        <p:spPr>
          <a:xfrm>
            <a:off x="9275790" y="707500"/>
            <a:ext cx="1349474" cy="2002356"/>
          </a:xfrm>
          <a:prstGeom prst="rect">
            <a:avLst/>
          </a:prstGeom>
        </p:spPr>
      </p:pic>
      <p:sp>
        <p:nvSpPr>
          <p:cNvPr id="25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27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0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lang="ro-MD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CasetăText 3"/>
          <p:cNvSpPr txBox="1"/>
          <p:nvPr/>
        </p:nvSpPr>
        <p:spPr>
          <a:xfrm>
            <a:off x="3746733" y="1087019"/>
            <a:ext cx="3776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Domeniul Sport și Tineret</a:t>
            </a:r>
            <a:endParaRPr lang="ru-RU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setăText 5"/>
          <p:cNvSpPr txBox="1"/>
          <p:nvPr/>
        </p:nvSpPr>
        <p:spPr>
          <a:xfrm>
            <a:off x="839744" y="1518063"/>
            <a:ext cx="2422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MD" sz="1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școlilor sportive din subordinea autorităților publice locale</a:t>
            </a:r>
          </a:p>
          <a:p>
            <a:pPr lvl="0" algn="ctr" defTabSz="802020">
              <a:defRPr/>
            </a:pPr>
            <a:r>
              <a:rPr lang="ro-MD" sz="1200" b="1" kern="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442,2 </a:t>
            </a:r>
            <a:r>
              <a:rPr lang="ro-MD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mil. lei</a:t>
            </a:r>
            <a:endParaRPr lang="en-US" sz="1200" b="1" kern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CasetăText 23"/>
          <p:cNvSpPr txBox="1"/>
          <p:nvPr/>
        </p:nvSpPr>
        <p:spPr>
          <a:xfrm>
            <a:off x="3664433" y="1568933"/>
            <a:ext cx="3152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RO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RO" sz="1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ctivitatea </a:t>
            </a:r>
            <a:r>
              <a:rPr lang="ro-RO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instituțiilor sportive din subordinea </a:t>
            </a:r>
            <a:endParaRPr lang="ro-RO" sz="1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ro-RO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Ministerului Educației și Cercetării</a:t>
            </a:r>
          </a:p>
          <a:p>
            <a:pPr lvl="0" algn="ctr" defTabSz="802020">
              <a:defRPr/>
            </a:pPr>
            <a:r>
              <a:rPr lang="ro-RO" sz="12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138,5 </a:t>
            </a:r>
            <a:r>
              <a:rPr lang="ro-RO" sz="1200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mil. lei</a:t>
            </a:r>
          </a:p>
        </p:txBody>
      </p:sp>
      <p:sp>
        <p:nvSpPr>
          <p:cNvPr id="28" name="CasetăText 27"/>
          <p:cNvSpPr txBox="1"/>
          <p:nvPr/>
        </p:nvSpPr>
        <p:spPr>
          <a:xfrm>
            <a:off x="7219733" y="1600710"/>
            <a:ext cx="2231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RO" sz="1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Calendarul </a:t>
            </a:r>
            <a:r>
              <a:rPr lang="ro-RO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acțiunilor </a:t>
            </a:r>
            <a:r>
              <a:rPr lang="ro-RO" sz="1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sportive naționale și internaționale  </a:t>
            </a:r>
            <a:endParaRPr lang="ro-RO" sz="1200" i="1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ro-RO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91,6 mil. lei</a:t>
            </a:r>
          </a:p>
        </p:txBody>
      </p:sp>
      <p:sp>
        <p:nvSpPr>
          <p:cNvPr id="29" name="CasetăText 28"/>
          <p:cNvSpPr txBox="1"/>
          <p:nvPr/>
        </p:nvSpPr>
        <p:spPr>
          <a:xfrm>
            <a:off x="7430671" y="3205361"/>
            <a:ext cx="2022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MD" sz="1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Acordarea premiilor sportivilor de performanță</a:t>
            </a:r>
          </a:p>
          <a:p>
            <a:pPr lvl="0" algn="ctr" defTabSz="802020">
              <a:defRPr/>
            </a:pPr>
            <a:r>
              <a:rPr lang="ro-MD" sz="1200" b="1" kern="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0,6 mil</a:t>
            </a:r>
            <a:r>
              <a:rPr lang="ro-MD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lei</a:t>
            </a:r>
            <a:endParaRPr lang="en-US" sz="1200" b="1" kern="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CasetăText 30"/>
          <p:cNvSpPr txBox="1"/>
          <p:nvPr/>
        </p:nvSpPr>
        <p:spPr>
          <a:xfrm>
            <a:off x="954212" y="2413273"/>
            <a:ext cx="2104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Acordarea burselor sportivilor de performanță</a:t>
            </a:r>
            <a:endParaRPr lang="pt-BR" sz="1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pt-BR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47,2 mil. lei</a:t>
            </a:r>
          </a:p>
        </p:txBody>
      </p:sp>
      <p:sp>
        <p:nvSpPr>
          <p:cNvPr id="33" name="CasetăText 32"/>
          <p:cNvSpPr txBox="1"/>
          <p:nvPr/>
        </p:nvSpPr>
        <p:spPr>
          <a:xfrm>
            <a:off x="1026220" y="3188919"/>
            <a:ext cx="1972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MD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Prevenirea și combaterea dopajului în sport</a:t>
            </a:r>
          </a:p>
          <a:p>
            <a:pPr lvl="0" algn="ctr" defTabSz="802020">
              <a:defRPr/>
            </a:pPr>
            <a:r>
              <a:rPr lang="ro-MD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  mil. lei</a:t>
            </a:r>
          </a:p>
        </p:txBody>
      </p:sp>
      <p:sp>
        <p:nvSpPr>
          <p:cNvPr id="35" name="CasetăText 34"/>
          <p:cNvSpPr txBox="1"/>
          <p:nvPr/>
        </p:nvSpPr>
        <p:spPr>
          <a:xfrm>
            <a:off x="7315772" y="2413273"/>
            <a:ext cx="2076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Dezvoltarea activităților de tineret</a:t>
            </a:r>
          </a:p>
          <a:p>
            <a:pPr lvl="0" algn="ctr" defTabSz="802020">
              <a:defRPr/>
            </a:pPr>
            <a:r>
              <a:rPr lang="pt-BR" sz="12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</a:t>
            </a:r>
            <a:r>
              <a:rPr lang="ro-MD" sz="12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pt-BR" sz="12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sz="1200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mil. lei</a:t>
            </a:r>
          </a:p>
        </p:txBody>
      </p:sp>
      <p:sp>
        <p:nvSpPr>
          <p:cNvPr id="46" name="CasetăText 45"/>
          <p:cNvSpPr txBox="1"/>
          <p:nvPr/>
        </p:nvSpPr>
        <p:spPr>
          <a:xfrm>
            <a:off x="812455" y="4388635"/>
            <a:ext cx="2700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MD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Susținerea activității teatrelor, circului și organizațiilor concertistice din subordinea Ministerului Culturii </a:t>
            </a:r>
            <a:endParaRPr lang="ro-MD" sz="1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ro-MD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333,6 mil. lei</a:t>
            </a:r>
          </a:p>
        </p:txBody>
      </p:sp>
      <p:sp>
        <p:nvSpPr>
          <p:cNvPr id="47" name="CasetăText 46"/>
          <p:cNvSpPr txBox="1"/>
          <p:nvPr/>
        </p:nvSpPr>
        <p:spPr>
          <a:xfrm>
            <a:off x="3903656" y="3207102"/>
            <a:ext cx="2447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 de dezvoltare a centrelor de tineret la nivel local</a:t>
            </a:r>
          </a:p>
          <a:p>
            <a:pPr lvl="0" algn="ctr" defTabSz="802020">
              <a:defRPr/>
            </a:pPr>
            <a:r>
              <a:rPr lang="pt-BR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 mil. lei</a:t>
            </a:r>
          </a:p>
        </p:txBody>
      </p:sp>
      <p:sp>
        <p:nvSpPr>
          <p:cNvPr id="48" name="CasetăText 47"/>
          <p:cNvSpPr txBox="1"/>
          <p:nvPr/>
        </p:nvSpPr>
        <p:spPr>
          <a:xfrm>
            <a:off x="1152370" y="6081708"/>
            <a:ext cx="1767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it-IT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Fondul mass-media</a:t>
            </a:r>
            <a:endParaRPr lang="it-IT" sz="1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it-IT" sz="1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10,9 mil. lei</a:t>
            </a:r>
          </a:p>
        </p:txBody>
      </p:sp>
      <p:sp>
        <p:nvSpPr>
          <p:cNvPr id="49" name="CasetăText 48"/>
          <p:cNvSpPr txBox="1"/>
          <p:nvPr/>
        </p:nvSpPr>
        <p:spPr>
          <a:xfrm>
            <a:off x="7120354" y="4429497"/>
            <a:ext cx="2474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Acordarea indemnizației de merit pentru 260 de oameni de creație</a:t>
            </a:r>
          </a:p>
          <a:p>
            <a:pPr lvl="0" algn="ctr" defTabSz="802020">
              <a:defRPr/>
            </a:pPr>
            <a:r>
              <a:rPr lang="pt-BR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41,1  mil. lei</a:t>
            </a:r>
          </a:p>
        </p:txBody>
      </p:sp>
      <p:sp>
        <p:nvSpPr>
          <p:cNvPr id="50" name="CasetăText 49"/>
          <p:cNvSpPr txBox="1"/>
          <p:nvPr/>
        </p:nvSpPr>
        <p:spPr>
          <a:xfrm>
            <a:off x="3906614" y="2415243"/>
            <a:ext cx="2536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Susținerea proiectelor de granturi pentru tineret</a:t>
            </a:r>
          </a:p>
          <a:p>
            <a:pPr lvl="0" algn="ctr" defTabSz="802020">
              <a:defRPr/>
            </a:pPr>
            <a:r>
              <a:rPr lang="pt-BR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16,3  mil. lei</a:t>
            </a:r>
          </a:p>
        </p:txBody>
      </p:sp>
      <p:sp>
        <p:nvSpPr>
          <p:cNvPr id="51" name="CasetăText 50"/>
          <p:cNvSpPr txBox="1"/>
          <p:nvPr/>
        </p:nvSpPr>
        <p:spPr>
          <a:xfrm>
            <a:off x="3352522" y="3936227"/>
            <a:ext cx="4370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Domeniul Cultura, </a:t>
            </a:r>
            <a:r>
              <a:rPr lang="ro-MD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Teleradio</a:t>
            </a:r>
            <a:r>
              <a:rPr lang="ro-MD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și Presa</a:t>
            </a:r>
            <a:endParaRPr lang="ru-RU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CasetăText 51"/>
          <p:cNvSpPr txBox="1"/>
          <p:nvPr/>
        </p:nvSpPr>
        <p:spPr>
          <a:xfrm>
            <a:off x="4208634" y="6080264"/>
            <a:ext cx="2074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MD" sz="1200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Distribuția ziarelor</a:t>
            </a:r>
          </a:p>
          <a:p>
            <a:pPr lvl="0" algn="ctr" defTabSz="802020">
              <a:defRPr/>
            </a:pPr>
            <a:r>
              <a:rPr lang="ro-MD" sz="1200" b="1" kern="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 </a:t>
            </a:r>
            <a:r>
              <a:rPr lang="ro-MD" sz="1200" b="1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mil. lei</a:t>
            </a:r>
            <a:endParaRPr lang="en-US" sz="1200" b="1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CasetăText 52"/>
          <p:cNvSpPr txBox="1"/>
          <p:nvPr/>
        </p:nvSpPr>
        <p:spPr>
          <a:xfrm>
            <a:off x="1000071" y="6704136"/>
            <a:ext cx="2402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 „Diplomație culturală”</a:t>
            </a:r>
          </a:p>
          <a:p>
            <a:pPr lvl="0" algn="ctr" defTabSz="802020">
              <a:defRPr/>
            </a:pPr>
            <a:r>
              <a:rPr lang="pt-BR" sz="1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 mil. lei</a:t>
            </a:r>
          </a:p>
        </p:txBody>
      </p:sp>
      <p:sp>
        <p:nvSpPr>
          <p:cNvPr id="54" name="CasetăText 53"/>
          <p:cNvSpPr txBox="1"/>
          <p:nvPr/>
        </p:nvSpPr>
        <p:spPr>
          <a:xfrm>
            <a:off x="4138568" y="673549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 Național ,,Cluburile de lectură”</a:t>
            </a:r>
            <a:endParaRPr lang="pt-BR" sz="1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pt-BR" sz="1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 mil. lei</a:t>
            </a:r>
          </a:p>
        </p:txBody>
      </p:sp>
      <p:sp>
        <p:nvSpPr>
          <p:cNvPr id="55" name="CasetăText 54"/>
          <p:cNvSpPr txBox="1"/>
          <p:nvPr/>
        </p:nvSpPr>
        <p:spPr>
          <a:xfrm>
            <a:off x="1062904" y="5335984"/>
            <a:ext cx="1995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it-IT" sz="1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Fondul </a:t>
            </a:r>
            <a:r>
              <a:rPr lang="it-IT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național al culturii</a:t>
            </a:r>
          </a:p>
          <a:p>
            <a:pPr lvl="0" algn="ctr" defTabSz="802020">
              <a:defRPr/>
            </a:pPr>
            <a:r>
              <a:rPr lang="it-IT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32,2 mil. lei</a:t>
            </a:r>
          </a:p>
        </p:txBody>
      </p:sp>
      <p:sp>
        <p:nvSpPr>
          <p:cNvPr id="56" name="CasetăText 55"/>
          <p:cNvSpPr txBox="1"/>
          <p:nvPr/>
        </p:nvSpPr>
        <p:spPr>
          <a:xfrm>
            <a:off x="4022274" y="4429497"/>
            <a:ext cx="2437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MD" sz="1200" i="1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Susținerea activității furnizorului public național de servicii media</a:t>
            </a:r>
            <a:endParaRPr lang="ro-MD" sz="1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ro-MD" sz="1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210,7 mil. lei</a:t>
            </a:r>
          </a:p>
        </p:txBody>
      </p:sp>
      <p:sp>
        <p:nvSpPr>
          <p:cNvPr id="57" name="CasetăText 56"/>
          <p:cNvSpPr txBox="1"/>
          <p:nvPr/>
        </p:nvSpPr>
        <p:spPr>
          <a:xfrm>
            <a:off x="3946970" y="5367342"/>
            <a:ext cx="279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RO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Susținerea și promovarea activităților culturale</a:t>
            </a:r>
            <a:endParaRPr lang="ro-RO" sz="1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ro-RO" sz="1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22,4 mil. lei</a:t>
            </a:r>
          </a:p>
        </p:txBody>
      </p:sp>
      <p:sp>
        <p:nvSpPr>
          <p:cNvPr id="58" name="CasetăText 57"/>
          <p:cNvSpPr txBox="1"/>
          <p:nvPr/>
        </p:nvSpPr>
        <p:spPr>
          <a:xfrm>
            <a:off x="6658025" y="5367342"/>
            <a:ext cx="3489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Susținerea Programului de investiții, proiectelor de cinematografice și a altor genuri de activitate</a:t>
            </a:r>
            <a:endParaRPr lang="pt-BR" sz="1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pt-BR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18,8 mil. lei</a:t>
            </a:r>
          </a:p>
        </p:txBody>
      </p:sp>
      <p:sp>
        <p:nvSpPr>
          <p:cNvPr id="59" name="CasetăText 58"/>
          <p:cNvSpPr txBox="1"/>
          <p:nvPr/>
        </p:nvSpPr>
        <p:spPr>
          <a:xfrm>
            <a:off x="6605169" y="6076364"/>
            <a:ext cx="349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 național </a:t>
            </a:r>
          </a:p>
          <a:p>
            <a:pPr lvl="0" algn="ctr" defTabSz="802020">
              <a:defRPr/>
            </a:pPr>
            <a:r>
              <a:rPr lang="pt-BR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„Voucher Cultural”</a:t>
            </a:r>
          </a:p>
          <a:p>
            <a:pPr lvl="0" algn="ctr" defTabSz="802020">
              <a:defRPr/>
            </a:pPr>
            <a:r>
              <a:rPr lang="pt-BR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5,6 mil. lei</a:t>
            </a:r>
          </a:p>
        </p:txBody>
      </p:sp>
      <p:sp>
        <p:nvSpPr>
          <p:cNvPr id="60" name="CasetăText 59"/>
          <p:cNvSpPr txBox="1"/>
          <p:nvPr/>
        </p:nvSpPr>
        <p:spPr>
          <a:xfrm>
            <a:off x="7368054" y="6776144"/>
            <a:ext cx="2147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802020">
              <a:defRPr/>
            </a:pPr>
            <a:r>
              <a:rPr lang="ro-MD" sz="1200" i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Acordarea Premiului Național</a:t>
            </a:r>
            <a:endParaRPr lang="ro-MD" sz="12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802020">
              <a:defRPr/>
            </a:pPr>
            <a:r>
              <a:rPr lang="ro-MD" sz="1200" b="1" kern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 mil. lei</a:t>
            </a:r>
          </a:p>
        </p:txBody>
      </p:sp>
      <p:cxnSp>
        <p:nvCxnSpPr>
          <p:cNvPr id="9" name="Conector drept 8"/>
          <p:cNvCxnSpPr/>
          <p:nvPr/>
        </p:nvCxnSpPr>
        <p:spPr>
          <a:xfrm>
            <a:off x="1286774" y="1456351"/>
            <a:ext cx="7444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drept 60"/>
          <p:cNvCxnSpPr/>
          <p:nvPr/>
        </p:nvCxnSpPr>
        <p:spPr>
          <a:xfrm>
            <a:off x="1364623" y="4380342"/>
            <a:ext cx="7444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22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omogramă 4"/>
          <p:cNvGraphicFramePr/>
          <p:nvPr>
            <p:extLst/>
          </p:nvPr>
        </p:nvGraphicFramePr>
        <p:xfrm>
          <a:off x="197400" y="1379489"/>
          <a:ext cx="10189860" cy="4850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upare 8"/>
          <p:cNvGrpSpPr/>
          <p:nvPr/>
        </p:nvGrpSpPr>
        <p:grpSpPr>
          <a:xfrm>
            <a:off x="6642844" y="2773313"/>
            <a:ext cx="1509186" cy="3168352"/>
            <a:chOff x="4249962" y="1728191"/>
            <a:chExt cx="1509186" cy="3744415"/>
          </a:xfrm>
          <a:scene3d>
            <a:camera prst="orthographicFront"/>
            <a:lightRig rig="flat" dir="t"/>
          </a:scene3d>
        </p:grpSpPr>
        <p:sp>
          <p:nvSpPr>
            <p:cNvPr id="10" name="Dreptunghi rotunjit 9"/>
            <p:cNvSpPr/>
            <p:nvPr/>
          </p:nvSpPr>
          <p:spPr>
            <a:xfrm>
              <a:off x="4249962" y="1728191"/>
              <a:ext cx="1509186" cy="3744415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CasetăText 10"/>
            <p:cNvSpPr txBox="1"/>
            <p:nvPr/>
          </p:nvSpPr>
          <p:spPr>
            <a:xfrm>
              <a:off x="4294165" y="1772394"/>
              <a:ext cx="1420780" cy="36560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5400" tIns="19050" rIns="25400" bIns="190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o-RO" sz="1600" kern="1200" dirty="0" smtClean="0"/>
                <a:t>Asigurarea accesului populației la o diversitate de servicii media audiovizuale</a:t>
              </a:r>
              <a:endParaRPr lang="ro-RO" sz="1600" kern="1200" dirty="0"/>
            </a:p>
          </p:txBody>
        </p:sp>
      </p:grpSp>
      <p:grpSp>
        <p:nvGrpSpPr>
          <p:cNvPr id="12" name="Grupare 11"/>
          <p:cNvGrpSpPr/>
          <p:nvPr/>
        </p:nvGrpSpPr>
        <p:grpSpPr>
          <a:xfrm>
            <a:off x="8731076" y="2701304"/>
            <a:ext cx="1509186" cy="3240361"/>
            <a:chOff x="4249962" y="1728191"/>
            <a:chExt cx="1509186" cy="3744415"/>
          </a:xfrm>
          <a:scene3d>
            <a:camera prst="orthographicFront"/>
            <a:lightRig rig="flat" dir="t"/>
          </a:scene3d>
        </p:grpSpPr>
        <p:sp>
          <p:nvSpPr>
            <p:cNvPr id="13" name="Dreptunghi rotunjit 12"/>
            <p:cNvSpPr/>
            <p:nvPr/>
          </p:nvSpPr>
          <p:spPr>
            <a:xfrm>
              <a:off x="4249962" y="1728191"/>
              <a:ext cx="1509186" cy="3744415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4" name="CasetăText 13"/>
            <p:cNvSpPr txBox="1"/>
            <p:nvPr/>
          </p:nvSpPr>
          <p:spPr>
            <a:xfrm>
              <a:off x="4294165" y="1772394"/>
              <a:ext cx="1420780" cy="365600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5400" tIns="19050" rIns="25400" bIns="190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o-RO" sz="1600" kern="1200" dirty="0" smtClean="0"/>
                <a:t>Prevenirea și combaterea fenomenului dopajului în sport</a:t>
              </a:r>
              <a:endParaRPr lang="ro-RO" sz="1600" kern="1200" dirty="0"/>
            </a:p>
          </p:txBody>
        </p:sp>
      </p:grpSp>
      <p:sp>
        <p:nvSpPr>
          <p:cNvPr id="15" name="CasetăText 14"/>
          <p:cNvSpPr txBox="1"/>
          <p:nvPr/>
        </p:nvSpPr>
        <p:spPr>
          <a:xfrm>
            <a:off x="1013951" y="683302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dirty="0" smtClean="0"/>
              <a:t>Cum au fost executate cheltuielile pentru </a:t>
            </a:r>
            <a:r>
              <a:rPr lang="ro-MD" i="1" dirty="0" smtClean="0"/>
              <a:t>Cultură, Sport și Tineret </a:t>
            </a:r>
          </a:p>
          <a:p>
            <a:pPr algn="ctr"/>
            <a:r>
              <a:rPr lang="ro-MD" dirty="0" smtClean="0"/>
              <a:t>de către autoritățile administrației publice centrale</a:t>
            </a:r>
            <a:endParaRPr lang="ru-RU" dirty="0"/>
          </a:p>
        </p:txBody>
      </p:sp>
      <p:sp>
        <p:nvSpPr>
          <p:cNvPr id="17" name="Săgeată la dreapta 16"/>
          <p:cNvSpPr/>
          <p:nvPr/>
        </p:nvSpPr>
        <p:spPr>
          <a:xfrm rot="5400000">
            <a:off x="5189122" y="6123427"/>
            <a:ext cx="474489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ăgeată la dreapta 17"/>
          <p:cNvSpPr/>
          <p:nvPr/>
        </p:nvSpPr>
        <p:spPr>
          <a:xfrm rot="5400000">
            <a:off x="7167720" y="6111253"/>
            <a:ext cx="474489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ăgeată la dreapta 19"/>
          <p:cNvSpPr/>
          <p:nvPr/>
        </p:nvSpPr>
        <p:spPr>
          <a:xfrm rot="5400000">
            <a:off x="2563200" y="6111775"/>
            <a:ext cx="474489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Oval 21"/>
          <p:cNvSpPr/>
          <p:nvPr/>
        </p:nvSpPr>
        <p:spPr>
          <a:xfrm>
            <a:off x="8537700" y="6496714"/>
            <a:ext cx="1658359" cy="92803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MD" dirty="0" smtClean="0"/>
              <a:t>4,7 mil. lei</a:t>
            </a:r>
            <a:endParaRPr lang="ru-RU" dirty="0"/>
          </a:p>
        </p:txBody>
      </p:sp>
      <p:sp>
        <p:nvSpPr>
          <p:cNvPr id="23" name="Oval 22"/>
          <p:cNvSpPr/>
          <p:nvPr/>
        </p:nvSpPr>
        <p:spPr>
          <a:xfrm>
            <a:off x="6651704" y="6565806"/>
            <a:ext cx="1506522" cy="92803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MD" dirty="0" smtClean="0"/>
              <a:t>210,7 mil. lei</a:t>
            </a:r>
            <a:endParaRPr lang="ru-RU" dirty="0"/>
          </a:p>
        </p:txBody>
      </p:sp>
      <p:sp>
        <p:nvSpPr>
          <p:cNvPr id="24" name="Oval 23"/>
          <p:cNvSpPr/>
          <p:nvPr/>
        </p:nvSpPr>
        <p:spPr>
          <a:xfrm>
            <a:off x="4830145" y="6565806"/>
            <a:ext cx="1293322" cy="92803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MD" dirty="0" smtClean="0"/>
              <a:t>18,3 mil. lei</a:t>
            </a:r>
            <a:endParaRPr lang="ru-RU" dirty="0"/>
          </a:p>
        </p:txBody>
      </p:sp>
      <p:sp>
        <p:nvSpPr>
          <p:cNvPr id="25" name="Oval 24"/>
          <p:cNvSpPr/>
          <p:nvPr/>
        </p:nvSpPr>
        <p:spPr>
          <a:xfrm>
            <a:off x="2148526" y="6578896"/>
            <a:ext cx="1159179" cy="92803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MD" sz="1400" i="1" dirty="0" smtClean="0"/>
              <a:t>Tineret</a:t>
            </a:r>
          </a:p>
          <a:p>
            <a:pPr algn="ctr"/>
            <a:r>
              <a:rPr lang="ro-MD" sz="1600" dirty="0" smtClean="0"/>
              <a:t>38,8 </a:t>
            </a:r>
          </a:p>
          <a:p>
            <a:pPr algn="ctr"/>
            <a:r>
              <a:rPr lang="ro-MD" sz="1600" dirty="0" smtClean="0"/>
              <a:t>mil. lei</a:t>
            </a:r>
            <a:endParaRPr lang="ru-RU" sz="1400" dirty="0"/>
          </a:p>
        </p:txBody>
      </p:sp>
      <p:sp>
        <p:nvSpPr>
          <p:cNvPr id="26" name="Oval 25"/>
          <p:cNvSpPr/>
          <p:nvPr/>
        </p:nvSpPr>
        <p:spPr>
          <a:xfrm>
            <a:off x="559484" y="6529040"/>
            <a:ext cx="1281177" cy="92803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MD" sz="1400" i="1" dirty="0" smtClean="0"/>
              <a:t>Cultură</a:t>
            </a:r>
          </a:p>
          <a:p>
            <a:pPr algn="ctr"/>
            <a:r>
              <a:rPr lang="ro-MD" dirty="0" smtClean="0"/>
              <a:t>737,6 mil. lei</a:t>
            </a:r>
            <a:endParaRPr lang="ru-RU" dirty="0"/>
          </a:p>
        </p:txBody>
      </p:sp>
      <p:sp>
        <p:nvSpPr>
          <p:cNvPr id="27" name="Săgeată curbată la dreapta 26"/>
          <p:cNvSpPr/>
          <p:nvPr/>
        </p:nvSpPr>
        <p:spPr>
          <a:xfrm>
            <a:off x="197399" y="6106785"/>
            <a:ext cx="496570" cy="63327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Săgeată la dreapta 27"/>
          <p:cNvSpPr/>
          <p:nvPr/>
        </p:nvSpPr>
        <p:spPr>
          <a:xfrm rot="5400000">
            <a:off x="3501849" y="6129803"/>
            <a:ext cx="474489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Oval 28"/>
          <p:cNvSpPr/>
          <p:nvPr/>
        </p:nvSpPr>
        <p:spPr>
          <a:xfrm>
            <a:off x="3336096" y="6578896"/>
            <a:ext cx="1218516" cy="91494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MD" sz="1400" i="1" dirty="0" smtClean="0"/>
              <a:t>Sport</a:t>
            </a:r>
          </a:p>
          <a:p>
            <a:pPr algn="ctr"/>
            <a:r>
              <a:rPr lang="ro-MD" sz="1600" dirty="0" smtClean="0"/>
              <a:t>281,6 mil. lei</a:t>
            </a:r>
            <a:endParaRPr lang="ru-RU" sz="1600" dirty="0"/>
          </a:p>
        </p:txBody>
      </p:sp>
      <p:sp>
        <p:nvSpPr>
          <p:cNvPr id="30" name="Săgeată curbată la stânga 29"/>
          <p:cNvSpPr/>
          <p:nvPr/>
        </p:nvSpPr>
        <p:spPr>
          <a:xfrm>
            <a:off x="10073447" y="6017155"/>
            <a:ext cx="504056" cy="70398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1" name="Imagin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526" y="99041"/>
            <a:ext cx="499915" cy="493819"/>
          </a:xfrm>
          <a:prstGeom prst="rect">
            <a:avLst/>
          </a:prstGeom>
        </p:spPr>
      </p:pic>
      <p:pic>
        <p:nvPicPr>
          <p:cNvPr id="32" name="Imagin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312" y="170001"/>
            <a:ext cx="1835055" cy="438950"/>
          </a:xfrm>
          <a:prstGeom prst="rect">
            <a:avLst/>
          </a:prstGeom>
        </p:spPr>
      </p:pic>
      <p:pic>
        <p:nvPicPr>
          <p:cNvPr id="33" name="Imagine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" y="604047"/>
            <a:ext cx="10693311" cy="79255"/>
          </a:xfrm>
          <a:prstGeom prst="rect">
            <a:avLst/>
          </a:prstGeom>
        </p:spPr>
      </p:pic>
      <p:sp>
        <p:nvSpPr>
          <p:cNvPr id="34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lang="ro-MD" dirty="0">
                <a:solidFill>
                  <a:prstClr val="black"/>
                </a:solidFill>
              </a:rPr>
              <a:t>9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533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475" y="661661"/>
            <a:ext cx="2988056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ro-RO" spc="-15" dirty="0"/>
              <a:t>          </a:t>
            </a:r>
            <a:r>
              <a:rPr lang="ro-RO" spc="-15" dirty="0" smtClean="0">
                <a:solidFill>
                  <a:schemeClr val="accent2">
                    <a:lumMod val="75000"/>
                  </a:schemeClr>
                </a:solidFill>
              </a:rPr>
              <a:t>TRANSPORT</a:t>
            </a:r>
            <a:endParaRPr spc="-15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9708962" y="7067856"/>
            <a:ext cx="187325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17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11440" y="1015917"/>
            <a:ext cx="777065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2700" lvl="0" algn="ctr">
              <a:spcBef>
                <a:spcPts val="110"/>
              </a:spcBef>
              <a:defRPr/>
            </a:pP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Cheltuielile totale în 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20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lang="ro-RO" sz="2000" b="1" dirty="0">
                <a:solidFill>
                  <a:prstClr val="black"/>
                </a:solidFill>
                <a:latin typeface="Calibri"/>
                <a:cs typeface="Calibri"/>
              </a:rPr>
              <a:t>5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au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constituit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lang="ro-RO" sz="2000" b="1" dirty="0">
                <a:solidFill>
                  <a:srgbClr val="C00000"/>
                </a:solidFill>
                <a:cs typeface="Calibri"/>
              </a:rPr>
              <a:t>4 </a:t>
            </a:r>
            <a:r>
              <a:rPr lang="ro-RO" sz="2000" b="1" dirty="0" smtClean="0">
                <a:solidFill>
                  <a:srgbClr val="C00000"/>
                </a:solidFill>
                <a:cs typeface="Calibri"/>
              </a:rPr>
              <a:t>974,9 </a:t>
            </a:r>
            <a:r>
              <a:rPr lang="ro-RO" sz="2000" b="1" dirty="0">
                <a:solidFill>
                  <a:srgbClr val="C00000"/>
                </a:solidFill>
                <a:cs typeface="Calibri"/>
              </a:rPr>
              <a:t>m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il.lei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cu </a:t>
            </a:r>
            <a:r>
              <a:rPr kumimoji="0" lang="ro-MD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783,9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mil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.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l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ei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GB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sau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cu </a:t>
            </a:r>
            <a:r>
              <a:rPr lang="ro-RO" sz="2000" b="1" dirty="0" smtClean="0">
                <a:solidFill>
                  <a:prstClr val="black"/>
                </a:solidFill>
                <a:latin typeface="Calibri"/>
                <a:cs typeface="Calibri"/>
              </a:rPr>
              <a:t>18,7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%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mai </a:t>
            </a:r>
            <a:r>
              <a:rPr lang="ro-MD" sz="2000" b="1" dirty="0" smtClean="0">
                <a:solidFill>
                  <a:prstClr val="black"/>
                </a:solidFill>
                <a:latin typeface="Calibri"/>
                <a:cs typeface="Calibri"/>
              </a:rPr>
              <a:t>mult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față de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20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lang="ro-RO" sz="2000" b="1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47" y="2444737"/>
            <a:ext cx="882923" cy="929248"/>
          </a:xfrm>
          <a:prstGeom prst="rect">
            <a:avLst/>
          </a:prstGeom>
        </p:spPr>
      </p:pic>
      <p:cxnSp>
        <p:nvCxnSpPr>
          <p:cNvPr id="17" name="Скругленная соединительная линия 16"/>
          <p:cNvCxnSpPr/>
          <p:nvPr/>
        </p:nvCxnSpPr>
        <p:spPr>
          <a:xfrm rot="5400000">
            <a:off x="4229763" y="1923568"/>
            <a:ext cx="414569" cy="158592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Скругленная соединительная линия 18"/>
          <p:cNvCxnSpPr/>
          <p:nvPr/>
        </p:nvCxnSpPr>
        <p:spPr>
          <a:xfrm rot="16200000" flipH="1">
            <a:off x="5782103" y="1977518"/>
            <a:ext cx="433727" cy="151002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9030" y="3755472"/>
            <a:ext cx="10072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                    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o-MD" sz="2000" b="1" dirty="0">
                <a:solidFill>
                  <a:srgbClr val="800000"/>
                </a:solidFill>
                <a:latin typeface="Calibri"/>
              </a:rPr>
              <a:t> </a:t>
            </a:r>
            <a:r>
              <a:rPr lang="ro-MD" sz="2000" b="1" dirty="0" smtClean="0">
                <a:solidFill>
                  <a:srgbClr val="800000"/>
                </a:solidFill>
                <a:latin typeface="Calibri"/>
              </a:rPr>
              <a:t>         4 262,8</a:t>
            </a:r>
            <a:r>
              <a:rPr kumimoji="0" lang="ro-MD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mil. lei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2080" y="5121002"/>
            <a:ext cx="20431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Reparația și întreținerea drumurilor </a:t>
            </a: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naționale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o-RO" sz="1600" b="1" dirty="0" smtClean="0">
                <a:solidFill>
                  <a:prstClr val="black"/>
                </a:solidFill>
                <a:latin typeface="Calibri"/>
              </a:rPr>
              <a:t>2 598,0</a:t>
            </a: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</a:t>
            </a: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51428" y="5037191"/>
            <a:ext cx="2682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Întreținerea </a:t>
            </a: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drumurilor </a:t>
            </a: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comunale și străzi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MD" sz="1600" b="1" dirty="0" smtClean="0">
                <a:solidFill>
                  <a:prstClr val="black"/>
                </a:solidFill>
                <a:latin typeface="Calibri"/>
              </a:rPr>
              <a:t>709,9</a:t>
            </a:r>
            <a:r>
              <a:rPr kumimoji="0" lang="ro-MD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96184" y="5895220"/>
            <a:ext cx="9606740" cy="161093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22080" y="5960581"/>
            <a:ext cx="81095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31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86014" y="2486858"/>
            <a:ext cx="1485656" cy="1018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object 16"/>
          <p:cNvSpPr txBox="1">
            <a:spLocks/>
          </p:cNvSpPr>
          <p:nvPr/>
        </p:nvSpPr>
        <p:spPr>
          <a:xfrm rot="10800000" flipH="1" flipV="1">
            <a:off x="10301788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dirty="0" smtClean="0">
                <a:solidFill>
                  <a:prstClr val="black"/>
                </a:solidFill>
              </a:rPr>
              <a:t>20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8" name="Овал 17"/>
          <p:cNvSpPr/>
          <p:nvPr/>
        </p:nvSpPr>
        <p:spPr>
          <a:xfrm>
            <a:off x="346040" y="902791"/>
            <a:ext cx="952081" cy="854514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1,4%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Овал 17"/>
          <p:cNvSpPr/>
          <p:nvPr/>
        </p:nvSpPr>
        <p:spPr>
          <a:xfrm>
            <a:off x="9507187" y="837923"/>
            <a:ext cx="952081" cy="854514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3,6%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8195" y="1712073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PIB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109749" y="1679641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totalul </a:t>
            </a:r>
            <a:endParaRPr kumimoji="0" lang="ro-RO" sz="1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cheltuielilor </a:t>
            </a: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BPN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9822" y="1531674"/>
            <a:ext cx="9331467" cy="11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050" b="1" i="1" u="none" strike="noStrike" kern="1200" cap="none" spc="-1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lvl="0" algn="ctr">
              <a:defRPr/>
            </a:pPr>
            <a:r>
              <a:rPr lang="ro-RO" b="1" i="1" spc="-15" dirty="0" smtClean="0">
                <a:solidFill>
                  <a:prstClr val="black"/>
                </a:solidFill>
                <a:cs typeface="Calibri"/>
              </a:rPr>
              <a:t>REȚEAUA DRUMURILOR </a:t>
            </a:r>
            <a:r>
              <a:rPr lang="ro-RO" b="1" i="1" spc="-15" dirty="0">
                <a:solidFill>
                  <a:prstClr val="black"/>
                </a:solidFill>
                <a:cs typeface="Calibri"/>
              </a:rPr>
              <a:t>PUBLICE NAȚIONALE ȘI </a:t>
            </a:r>
            <a:r>
              <a:rPr lang="ro-RO" b="1" i="1" spc="-15" dirty="0" smtClean="0">
                <a:solidFill>
                  <a:prstClr val="black"/>
                </a:solidFill>
                <a:cs typeface="Calibri"/>
              </a:rPr>
              <a:t>LOCALE DE </a:t>
            </a:r>
            <a:r>
              <a:rPr lang="ro-RO" b="1" i="1" spc="-15" dirty="0">
                <a:solidFill>
                  <a:prstClr val="black"/>
                </a:solidFill>
                <a:cs typeface="Calibri"/>
              </a:rPr>
              <a:t>IMPORTANȚĂ </a:t>
            </a:r>
            <a:r>
              <a:rPr lang="ro-RO" b="1" i="1" spc="-15" dirty="0" smtClean="0">
                <a:solidFill>
                  <a:prstClr val="black"/>
                </a:solidFill>
                <a:cs typeface="Calibri"/>
              </a:rPr>
              <a:t>RAIONALĂ</a:t>
            </a:r>
          </a:p>
          <a:p>
            <a:pPr lvl="0" algn="ctr">
              <a:defRPr/>
            </a:pPr>
            <a:r>
              <a:rPr lang="ro-RO" sz="1400" spc="-15" dirty="0" smtClean="0">
                <a:solidFill>
                  <a:prstClr val="black"/>
                </a:solidFill>
                <a:cs typeface="Calibri"/>
              </a:rPr>
              <a:t>Administratori Ministerul </a:t>
            </a:r>
            <a:r>
              <a:rPr lang="ro-RO" sz="1400" spc="-15" dirty="0">
                <a:solidFill>
                  <a:prstClr val="black"/>
                </a:solidFill>
                <a:cs typeface="Calibri"/>
              </a:rPr>
              <a:t>Infrastructurii și Dezvoltării </a:t>
            </a:r>
            <a:r>
              <a:rPr lang="ro-RO" sz="1400" spc="-15" dirty="0" smtClean="0">
                <a:solidFill>
                  <a:prstClr val="black"/>
                </a:solidFill>
                <a:cs typeface="Calibri"/>
              </a:rPr>
              <a:t>Regionale/</a:t>
            </a:r>
            <a:r>
              <a:rPr lang="ro-RO" sz="1400" spc="-15" dirty="0" err="1" smtClean="0">
                <a:solidFill>
                  <a:prstClr val="black"/>
                </a:solidFill>
                <a:cs typeface="Calibri"/>
              </a:rPr>
              <a:t>Î.S.„</a:t>
            </a:r>
            <a:r>
              <a:rPr lang="ro-RO" sz="1400" spc="-15" dirty="0" err="1">
                <a:solidFill>
                  <a:prstClr val="black"/>
                </a:solidFill>
                <a:cs typeface="Calibri"/>
              </a:rPr>
              <a:t>Administrația</a:t>
            </a:r>
            <a:r>
              <a:rPr lang="ro-RO" sz="1400" spc="-15" dirty="0">
                <a:solidFill>
                  <a:prstClr val="black"/>
                </a:solidFill>
                <a:cs typeface="Calibri"/>
              </a:rPr>
              <a:t> de Stat a Drumurilor” și APL de nivelul II</a:t>
            </a:r>
            <a:endParaRPr lang="ro-RO" sz="1400" spc="-15" noProof="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400" b="1" i="1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9 621,24 </a:t>
            </a:r>
            <a:r>
              <a:rPr kumimoji="0" lang="pt-BR" sz="2400" b="1" i="1" u="none" strike="noStrike" kern="1200" cap="none" spc="-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41811" y="2710390"/>
            <a:ext cx="151994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5 993,24 KM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drumuri naționale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912212" y="2620226"/>
            <a:ext cx="1941033" cy="8002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3 628 KM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drumuri locale de importanță raională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89409" y="5232025"/>
            <a:ext cx="2632624" cy="597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Întreținerea drumurilor </a:t>
            </a:r>
            <a:r>
              <a:rPr kumimoji="0" lang="en-GB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raionale</a:t>
            </a: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(municipale)</a:t>
            </a:r>
            <a:endParaRPr lang="ro-RO" sz="1400" dirty="0">
              <a:solidFill>
                <a:prstClr val="black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o-MD" sz="1600" b="1" noProof="0" dirty="0" smtClean="0">
                <a:solidFill>
                  <a:prstClr val="black"/>
                </a:solidFill>
                <a:latin typeface="Calibri"/>
              </a:rPr>
              <a:t>954,9</a:t>
            </a:r>
            <a:r>
              <a:rPr kumimoji="0" lang="ro-MD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1961845" y="4806165"/>
            <a:ext cx="2455127" cy="144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20406" y="6187821"/>
            <a:ext cx="5365044" cy="1236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178"/>
            <a:r>
              <a:rPr lang="ro-RO" sz="1270" dirty="0">
                <a:solidFill>
                  <a:prstClr val="black"/>
                </a:solidFill>
                <a:latin typeface="Calibri"/>
              </a:rPr>
              <a:t>  În anul </a:t>
            </a:r>
            <a:r>
              <a:rPr lang="ro-RO" sz="1270" dirty="0" smtClean="0">
                <a:solidFill>
                  <a:prstClr val="black"/>
                </a:solidFill>
                <a:latin typeface="Calibri"/>
              </a:rPr>
              <a:t>2025 </a:t>
            </a:r>
            <a:r>
              <a:rPr lang="ro-RO" sz="1270" dirty="0">
                <a:solidFill>
                  <a:prstClr val="black"/>
                </a:solidFill>
                <a:latin typeface="Calibri"/>
              </a:rPr>
              <a:t>au derulat </a:t>
            </a:r>
            <a:r>
              <a:rPr lang="ro-RO" sz="1270" dirty="0" smtClean="0">
                <a:solidFill>
                  <a:prstClr val="black"/>
                </a:solidFill>
                <a:latin typeface="Calibri"/>
              </a:rPr>
              <a:t>următoarele </a:t>
            </a:r>
            <a:r>
              <a:rPr lang="ro-RO" sz="1270" dirty="0">
                <a:solidFill>
                  <a:prstClr val="black"/>
                </a:solidFill>
                <a:latin typeface="Calibri"/>
              </a:rPr>
              <a:t>proiecte finanțate din surse </a:t>
            </a:r>
            <a:r>
              <a:rPr lang="ro-RO" sz="1270" dirty="0" smtClean="0">
                <a:solidFill>
                  <a:prstClr val="black"/>
                </a:solidFill>
                <a:latin typeface="Calibri"/>
              </a:rPr>
              <a:t>externe:</a:t>
            </a:r>
            <a:endParaRPr lang="ro-RO" sz="1270" dirty="0">
              <a:solidFill>
                <a:prstClr val="black"/>
              </a:solidFill>
              <a:latin typeface="Calibri"/>
            </a:endParaRPr>
          </a:p>
          <a:p>
            <a:pPr marL="259118" indent="-259118" defTabSz="829178">
              <a:buFont typeface="Arial" panose="020B0604020202020204" pitchFamily="34" charset="0"/>
              <a:buChar char="•"/>
            </a:pPr>
            <a:r>
              <a:rPr lang="ro-MD" sz="1270" dirty="0">
                <a:solidFill>
                  <a:prstClr val="black"/>
                </a:solidFill>
                <a:latin typeface="Calibri"/>
              </a:rPr>
              <a:t>Proiectul de susținere a Programului în sectorul drumurilor </a:t>
            </a:r>
            <a:r>
              <a:rPr lang="ro-MD" sz="1270" dirty="0" smtClean="0">
                <a:solidFill>
                  <a:prstClr val="black"/>
                </a:solidFill>
                <a:latin typeface="Calibri"/>
              </a:rPr>
              <a:t>– 825,0 </a:t>
            </a:r>
            <a:r>
              <a:rPr lang="ro-MD" sz="1270" dirty="0">
                <a:solidFill>
                  <a:prstClr val="black"/>
                </a:solidFill>
                <a:latin typeface="Calibri"/>
              </a:rPr>
              <a:t>mil. lei.</a:t>
            </a:r>
          </a:p>
          <a:p>
            <a:pPr marL="259118" indent="-259118" defTabSz="829178">
              <a:buFont typeface="Arial" panose="020B0604020202020204" pitchFamily="34" charset="0"/>
              <a:buChar char="•"/>
            </a:pPr>
            <a:r>
              <a:rPr lang="ro-MD" sz="1270" dirty="0">
                <a:solidFill>
                  <a:prstClr val="black"/>
                </a:solidFill>
                <a:latin typeface="Calibri"/>
              </a:rPr>
              <a:t>Proiectul ,, Moldova drumuri III” – </a:t>
            </a:r>
            <a:r>
              <a:rPr lang="ro-MD" sz="1270" dirty="0" smtClean="0">
                <a:solidFill>
                  <a:prstClr val="black"/>
                </a:solidFill>
                <a:latin typeface="Calibri"/>
              </a:rPr>
              <a:t>129,3 </a:t>
            </a:r>
            <a:r>
              <a:rPr lang="ro-MD" sz="1270" dirty="0">
                <a:solidFill>
                  <a:prstClr val="black"/>
                </a:solidFill>
                <a:latin typeface="Calibri"/>
              </a:rPr>
              <a:t>mil. lei</a:t>
            </a:r>
            <a:r>
              <a:rPr lang="ro-MD" sz="1270" dirty="0" smtClean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259118" indent="-259118" defTabSz="829178">
              <a:buFont typeface="Arial" panose="020B0604020202020204" pitchFamily="34" charset="0"/>
              <a:buChar char="•"/>
            </a:pPr>
            <a:r>
              <a:rPr lang="ro-MD" sz="1270" dirty="0" smtClean="0">
                <a:solidFill>
                  <a:prstClr val="black"/>
                </a:solidFill>
                <a:latin typeface="Calibri"/>
              </a:rPr>
              <a:t>Proiectul ,,Conectivitatea rurală Moldova”- 0,6 mil. lei.</a:t>
            </a:r>
          </a:p>
          <a:p>
            <a:pPr defTabSz="829178"/>
            <a:endParaRPr lang="ru-RU" sz="1088" dirty="0">
              <a:solidFill>
                <a:prstClr val="black"/>
              </a:solidFill>
              <a:latin typeface="Calibri"/>
            </a:endParaRPr>
          </a:p>
          <a:p>
            <a:pPr defTabSz="829178"/>
            <a:endParaRPr lang="en-GB" sz="127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CasetăText 2"/>
          <p:cNvSpPr txBox="1"/>
          <p:nvPr/>
        </p:nvSpPr>
        <p:spPr>
          <a:xfrm>
            <a:off x="1640560" y="3515639"/>
            <a:ext cx="8527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b="1" i="1" dirty="0" smtClean="0"/>
              <a:t>FINANȚAREA LUCRĂRILOR </a:t>
            </a:r>
            <a:r>
              <a:rPr lang="ro-MD" b="1" i="1" dirty="0"/>
              <a:t>DE ÎNTREȚINERE ȘI </a:t>
            </a:r>
            <a:r>
              <a:rPr lang="ro-MD" b="1" i="1" dirty="0" smtClean="0"/>
              <a:t>REPARAȚIE A </a:t>
            </a:r>
            <a:r>
              <a:rPr lang="ro-MD" b="1" i="1" dirty="0"/>
              <a:t>DRUMURILOR PUBLICE</a:t>
            </a:r>
            <a:endParaRPr lang="ru-RU" b="1" i="1" dirty="0"/>
          </a:p>
        </p:txBody>
      </p:sp>
      <p:sp>
        <p:nvSpPr>
          <p:cNvPr id="4" name="CasetăText 3"/>
          <p:cNvSpPr txBox="1"/>
          <p:nvPr/>
        </p:nvSpPr>
        <p:spPr>
          <a:xfrm>
            <a:off x="5959104" y="5927632"/>
            <a:ext cx="4235038" cy="1904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o-MD" sz="1200" dirty="0" smtClean="0"/>
              <a:t>Lucrări de </a:t>
            </a:r>
            <a:r>
              <a:rPr lang="ro-MD" sz="1200" dirty="0"/>
              <a:t>reabilitare a drumului R34 Hâncești Leova Cantemir Cahul </a:t>
            </a:r>
            <a:r>
              <a:rPr lang="ro-MD" sz="1200" dirty="0" smtClean="0"/>
              <a:t>Giurgiulești, sector km </a:t>
            </a:r>
            <a:r>
              <a:rPr lang="ro-MD" sz="1200" dirty="0"/>
              <a:t>83+000 km </a:t>
            </a:r>
            <a:r>
              <a:rPr lang="ro-MD" sz="1200" dirty="0" smtClean="0"/>
              <a:t>125+000;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o-MD" sz="1200" dirty="0" smtClean="0"/>
              <a:t>Construcția </a:t>
            </a:r>
            <a:r>
              <a:rPr lang="ro-MD" sz="1200" dirty="0"/>
              <a:t>drumului de ocolire a </a:t>
            </a:r>
            <a:r>
              <a:rPr lang="ro-MD" sz="1200" dirty="0" smtClean="0"/>
              <a:t>or. Cimișlia</a:t>
            </a:r>
            <a:r>
              <a:rPr lang="ro-MD" sz="1200" dirty="0"/>
              <a:t>, M3 Chișinău Comrat Giurgiulești </a:t>
            </a:r>
            <a:r>
              <a:rPr lang="ro-MD" sz="1200" dirty="0" smtClean="0"/>
              <a:t>frontiera cu România </a:t>
            </a:r>
            <a:r>
              <a:rPr lang="ro-MD" sz="1200" dirty="0"/>
              <a:t>sector km 0+000 </a:t>
            </a:r>
            <a:r>
              <a:rPr lang="ro-MD" sz="1200" dirty="0" smtClean="0"/>
              <a:t>km 7+400.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o-MD" sz="1200" dirty="0" smtClean="0"/>
              <a:t>Construcția </a:t>
            </a:r>
            <a:r>
              <a:rPr lang="ro-MD" sz="1200" dirty="0"/>
              <a:t>drumului de acces spre Postul vamal Ungheni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o-MD" sz="1200" dirty="0"/>
              <a:t>Reconstrucția drumului de acces spre Postul vamal </a:t>
            </a:r>
            <a:r>
              <a:rPr lang="ro-MD" sz="1200" dirty="0" smtClean="0"/>
              <a:t>Leușeni, r. Hâncești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o-MD" sz="1088" dirty="0" smtClean="0">
              <a:solidFill>
                <a:prstClr val="black"/>
              </a:solidFill>
            </a:endParaRPr>
          </a:p>
          <a:p>
            <a:pPr marL="259118" lvl="0" indent="-259118" defTabSz="829178">
              <a:buFont typeface="Wingdings" panose="05000000000000000000" pitchFamily="2" charset="2"/>
              <a:buChar char="ü"/>
            </a:pPr>
            <a:endParaRPr lang="ru-RU" sz="1088" dirty="0">
              <a:solidFill>
                <a:prstClr val="black"/>
              </a:solidFill>
            </a:endParaRPr>
          </a:p>
        </p:txBody>
      </p:sp>
      <p:cxnSp>
        <p:nvCxnSpPr>
          <p:cNvPr id="46" name="Прямая соединительная линия 20"/>
          <p:cNvCxnSpPr/>
          <p:nvPr/>
        </p:nvCxnSpPr>
        <p:spPr>
          <a:xfrm>
            <a:off x="8368483" y="4888042"/>
            <a:ext cx="0" cy="20073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20"/>
          <p:cNvCxnSpPr/>
          <p:nvPr/>
        </p:nvCxnSpPr>
        <p:spPr>
          <a:xfrm>
            <a:off x="1961843" y="4820582"/>
            <a:ext cx="2" cy="33565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20"/>
          <p:cNvCxnSpPr/>
          <p:nvPr/>
        </p:nvCxnSpPr>
        <p:spPr>
          <a:xfrm>
            <a:off x="4410549" y="4825810"/>
            <a:ext cx="2" cy="33565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2" name="CasetăText 51"/>
          <p:cNvSpPr txBox="1"/>
          <p:nvPr/>
        </p:nvSpPr>
        <p:spPr>
          <a:xfrm>
            <a:off x="2113027" y="4116228"/>
            <a:ext cx="2152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dirty="0" smtClean="0"/>
              <a:t>Fondul rutier</a:t>
            </a:r>
          </a:p>
          <a:p>
            <a:pPr algn="ctr"/>
            <a:r>
              <a:rPr lang="ro-MD" b="1" dirty="0" smtClean="0"/>
              <a:t>3 552,9 mil. lei</a:t>
            </a:r>
            <a:endParaRPr lang="en-US" b="1" dirty="0"/>
          </a:p>
        </p:txBody>
      </p:sp>
      <p:sp>
        <p:nvSpPr>
          <p:cNvPr id="54" name="CasetăText 53"/>
          <p:cNvSpPr txBox="1"/>
          <p:nvPr/>
        </p:nvSpPr>
        <p:spPr>
          <a:xfrm>
            <a:off x="6846831" y="4250128"/>
            <a:ext cx="3043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dirty="0" smtClean="0"/>
              <a:t>Transferuri generale către APL de nivelul I</a:t>
            </a:r>
            <a:endParaRPr lang="en-US" dirty="0"/>
          </a:p>
        </p:txBody>
      </p:sp>
      <p:cxnSp>
        <p:nvCxnSpPr>
          <p:cNvPr id="61" name="Скругленная соединительная линия 33"/>
          <p:cNvCxnSpPr/>
          <p:nvPr/>
        </p:nvCxnSpPr>
        <p:spPr>
          <a:xfrm rot="5400000">
            <a:off x="4548402" y="3568386"/>
            <a:ext cx="376229" cy="137718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5" name="Скругленная соединительная линия 44"/>
          <p:cNvCxnSpPr/>
          <p:nvPr/>
        </p:nvCxnSpPr>
        <p:spPr>
          <a:xfrm rot="16200000" flipH="1">
            <a:off x="5965567" y="3512828"/>
            <a:ext cx="433727" cy="1510028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85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6260" y="753798"/>
            <a:ext cx="9001188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x-none" spc="-5" dirty="0"/>
              <a:t>DRUMURI REPARATE </a:t>
            </a:r>
            <a:r>
              <a:rPr spc="-5" dirty="0"/>
              <a:t>DIN </a:t>
            </a:r>
            <a:r>
              <a:rPr spc="-15" dirty="0"/>
              <a:t>BANII </a:t>
            </a:r>
            <a:r>
              <a:rPr spc="-45" dirty="0"/>
              <a:t>ALOCAȚI </a:t>
            </a:r>
            <a:r>
              <a:rPr spc="-5" dirty="0"/>
              <a:t>ÎN ANUL</a:t>
            </a:r>
            <a:r>
              <a:rPr spc="-25" dirty="0"/>
              <a:t> </a:t>
            </a:r>
            <a:r>
              <a:rPr spc="-15" dirty="0"/>
              <a:t>20</a:t>
            </a:r>
            <a:r>
              <a:rPr lang="ro-RO" spc="-15" dirty="0"/>
              <a:t>25</a:t>
            </a:r>
            <a:endParaRPr spc="-15" dirty="0"/>
          </a:p>
        </p:txBody>
      </p:sp>
      <p:sp>
        <p:nvSpPr>
          <p:cNvPr id="12" name="TextBox 11"/>
          <p:cNvSpPr txBox="1"/>
          <p:nvPr/>
        </p:nvSpPr>
        <p:spPr>
          <a:xfrm>
            <a:off x="1386260" y="1199868"/>
            <a:ext cx="75608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Î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ntre</a:t>
            </a:r>
            <a:r>
              <a:rPr kumimoji="0" lang="ro-R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ț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inerea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drumurilor naționale în sumă </a:t>
            </a:r>
            <a:r>
              <a:rPr kumimoji="0" lang="ro-RO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400,8 mil </a:t>
            </a:r>
            <a:r>
              <a:rPr kumimoji="0" lang="ro-R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lei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lang="ro-MD" dirty="0">
                <a:solidFill>
                  <a:prstClr val="black"/>
                </a:solidFill>
              </a:rPr>
              <a:t>1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11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13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6376" y="4658872"/>
            <a:ext cx="2071702" cy="1434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6376" y="1650091"/>
            <a:ext cx="2071702" cy="136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9847" y="3215689"/>
            <a:ext cx="2060551" cy="1156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A3C3869-15AB-04E0-F08A-2D298307DD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1409377"/>
              </p:ext>
            </p:extLst>
          </p:nvPr>
        </p:nvGraphicFramePr>
        <p:xfrm>
          <a:off x="842963" y="1417638"/>
          <a:ext cx="6472237" cy="5864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Документ" r:id="rId7" imgW="6188809" imgH="6140197" progId="Word.Document.12">
                  <p:embed/>
                </p:oleObj>
              </mc:Choice>
              <mc:Fallback>
                <p:oleObj name="Документ" r:id="rId7" imgW="6188809" imgH="6140197" progId="Word.Documen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A3C3869-15AB-04E0-F08A-2D298307DD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2963" y="1417638"/>
                        <a:ext cx="6472237" cy="5864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C007478-5ED0-C0BB-731C-325F117D00F8}"/>
              </a:ext>
            </a:extLst>
          </p:cNvPr>
          <p:cNvSpPr txBox="1"/>
          <p:nvPr/>
        </p:nvSpPr>
        <p:spPr>
          <a:xfrm>
            <a:off x="786583" y="6974879"/>
            <a:ext cx="94893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anul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ro-MD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fost realizată r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eparaţia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drumurilor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construcţiilor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inginereşti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sumă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1628,5  mil. lei</a:t>
            </a:r>
            <a:r>
              <a:rPr lang="ro-MD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fiind reparate peste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285 km de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drumuri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regionale</a:t>
            </a:r>
            <a:r>
              <a:rPr lang="ro-MD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și 5 poduri.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804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94" y="2199349"/>
            <a:ext cx="1832093" cy="16713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8" y="5789313"/>
            <a:ext cx="1334070" cy="1334070"/>
          </a:xfrm>
          <a:prstGeom prst="rect">
            <a:avLst/>
          </a:prstGeom>
        </p:spPr>
      </p:pic>
      <p:sp>
        <p:nvSpPr>
          <p:cNvPr id="22" name="Скругленный прямоугольник 21"/>
          <p:cNvSpPr/>
          <p:nvPr/>
        </p:nvSpPr>
        <p:spPr>
          <a:xfrm>
            <a:off x="4166025" y="4412017"/>
            <a:ext cx="2463431" cy="105992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205195" y="4400157"/>
            <a:ext cx="2340008" cy="116955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254523" y="5866737"/>
            <a:ext cx="2296813" cy="10746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333727" y="5773882"/>
            <a:ext cx="2283531" cy="105992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37917" y="4338716"/>
            <a:ext cx="2661854" cy="128754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150584" y="5784261"/>
            <a:ext cx="2526010" cy="1320754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/>
              <a:solidFill>
                <a:srgbClr val="9BBB59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0750" y="781029"/>
            <a:ext cx="3310088" cy="41614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400300" marR="5080" indent="-2388235">
              <a:lnSpc>
                <a:spcPts val="2810"/>
              </a:lnSpc>
              <a:spcBef>
                <a:spcPts val="445"/>
              </a:spcBef>
            </a:pPr>
            <a:r>
              <a:rPr lang="ro-RO" spc="-25" dirty="0"/>
              <a:t>         </a:t>
            </a:r>
            <a:r>
              <a:rPr spc="-25" dirty="0">
                <a:solidFill>
                  <a:schemeClr val="accent3">
                    <a:lumMod val="50000"/>
                  </a:schemeClr>
                </a:solidFill>
              </a:rPr>
              <a:t>AGRICULTURĂ</a:t>
            </a:r>
            <a:endParaRPr spc="-55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6259" y="1226751"/>
            <a:ext cx="7456885" cy="15837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  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Cheltuielile 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pentru agricultură în 20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lang="ro-RO" sz="2000" b="1" dirty="0">
                <a:solidFill>
                  <a:prstClr val="black"/>
                </a:solidFill>
                <a:latin typeface="Calibri"/>
                <a:cs typeface="Calibri"/>
              </a:rPr>
              <a:t>5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constituit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MD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</a:t>
            </a:r>
            <a:r>
              <a:rPr lang="ro-MD" sz="2000" b="1" dirty="0" smtClean="0">
                <a:solidFill>
                  <a:srgbClr val="C00000"/>
                </a:solidFill>
                <a:latin typeface="Calibri"/>
              </a:rPr>
              <a:t>598,7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mil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 lei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 cu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lang="ro-RO" sz="2000" b="1" dirty="0" smtClean="0">
                <a:solidFill>
                  <a:prstClr val="black"/>
                </a:solidFill>
                <a:latin typeface="Calibri"/>
                <a:cs typeface="Calibri"/>
              </a:rPr>
              <a:t>533,1</a:t>
            </a:r>
            <a:r>
              <a:rPr kumimoji="0" lang="ro-MD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mil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 lei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sau cu 17,4% mai </a:t>
            </a:r>
            <a:r>
              <a:rPr kumimoji="0" lang="ro-RO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mult față de </a:t>
            </a:r>
            <a:r>
              <a:rPr kumimoji="0" lang="ro-R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lang="ro-RO" sz="2000" b="1" dirty="0">
                <a:solidFill>
                  <a:prstClr val="black"/>
                </a:solidFill>
                <a:latin typeface="Calibri"/>
                <a:cs typeface="Calibri"/>
              </a:rPr>
              <a:t>4</a:t>
            </a:r>
            <a:endParaRPr kumimoji="0" lang="ro-RO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CUM AU FOST </a:t>
            </a:r>
            <a:r>
              <a:rPr lang="ro-RO" sz="2400" b="1" dirty="0" smtClean="0">
                <a:solidFill>
                  <a:srgbClr val="009900"/>
                </a:solidFill>
                <a:latin typeface="Calibri"/>
                <a:cs typeface="Calibri"/>
              </a:rPr>
              <a:t>CHELTUIȚI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BANII: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1233" y="2968329"/>
            <a:ext cx="188029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2 041,2 MIL</a:t>
            </a: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Subvenționarea producătorilor agricoli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39411" y="2963534"/>
            <a:ext cx="2214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477,5 MIL</a:t>
            </a: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Dezvoltarea durabilă a sectoarelor fitotehnie și horticultură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8758" y="2963534"/>
            <a:ext cx="167639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b="1" dirty="0" smtClean="0">
                <a:solidFill>
                  <a:srgbClr val="009900"/>
                </a:solidFill>
                <a:latin typeface="Calibri"/>
              </a:rPr>
              <a:t>738,6</a:t>
            </a:r>
            <a:r>
              <a:rPr kumimoji="0" lang="ro-RO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</a:t>
            </a:r>
            <a:r>
              <a:rPr kumimoji="0" lang="ro-RO" sz="18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Proiecte </a:t>
            </a: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finanțate din surse externe</a:t>
            </a: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dintre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care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83285" y="4445446"/>
            <a:ext cx="22264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200,6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</a:t>
            </a:r>
            <a:r>
              <a:rPr kumimoji="0" lang="ro-R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  <a:endParaRPr kumimoji="0" lang="ro-R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Proiectul </a:t>
            </a:r>
            <a:r>
              <a:rPr lang="ro-RO" sz="1400" dirty="0" smtClean="0">
                <a:solidFill>
                  <a:prstClr val="black"/>
                </a:solidFill>
                <a:latin typeface="Calibri"/>
              </a:rPr>
              <a:t>,,</a:t>
            </a: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Investiții pentru Guvernanță, Creștere </a:t>
            </a:r>
            <a:r>
              <a:rPr lang="ro-RO" sz="1400" noProof="0" dirty="0" smtClean="0">
                <a:solidFill>
                  <a:prstClr val="black"/>
                </a:solidFill>
                <a:latin typeface="Calibri"/>
              </a:rPr>
              <a:t>și</a:t>
            </a: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Reziliență în Agricultură ”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7914" y="4460898"/>
            <a:ext cx="25134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236,1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MIL. 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LEI</a:t>
            </a: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o-RO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Proiectul ,,Modernizarea mașinilor și echipamentelor agricole”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44509" y="5924839"/>
            <a:ext cx="18488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27,5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</a:t>
            </a:r>
            <a:r>
              <a:rPr kumimoji="0" lang="ro-R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Proiectul </a:t>
            </a: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,,Livada </a:t>
            </a: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Moldovei”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05092" y="5989745"/>
            <a:ext cx="21956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o-MD" sz="1400" b="1" dirty="0" smtClean="0">
                <a:solidFill>
                  <a:prstClr val="black"/>
                </a:solidFill>
                <a:latin typeface="Calibri"/>
              </a:rPr>
              <a:t>5,5</a:t>
            </a:r>
            <a:r>
              <a:rPr kumimoji="0" lang="ro-MD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</a:t>
            </a:r>
            <a:r>
              <a:rPr kumimoji="0" lang="ro-R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LEI</a:t>
            </a:r>
            <a:endParaRPr kumimoji="0" lang="ro-R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dirty="0" smtClean="0">
                <a:solidFill>
                  <a:prstClr val="black"/>
                </a:solidFill>
                <a:latin typeface="Calibri"/>
              </a:rPr>
              <a:t>Asigurarea fermierilor cu fertilizanți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marL="0" marR="0" lvl="0" indent="0" algn="l" defTabSz="829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5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2020" y="96067"/>
            <a:ext cx="500288" cy="492251"/>
          </a:xfrm>
          <a:prstGeom prst="rect">
            <a:avLst/>
          </a:prstGeom>
        </p:spPr>
      </p:pic>
      <p:sp>
        <p:nvSpPr>
          <p:cNvPr id="36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MINISTERUL</a:t>
            </a:r>
            <a:r>
              <a:rPr kumimoji="0" sz="11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FINANȚELOR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 REPUBLICII</a:t>
            </a:r>
            <a:r>
              <a:rPr kumimoji="0" sz="95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5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MOLDOVA</a:t>
            </a:r>
            <a:endParaRPr kumimoji="0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lang="ro-MD" dirty="0">
                <a:solidFill>
                  <a:prstClr val="black"/>
                </a:solidFill>
              </a:rPr>
              <a:t>2</a:t>
            </a:r>
            <a:endParaRPr kumimoji="0" lang="ro-RO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211360" y="4530400"/>
            <a:ext cx="24016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214,4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o-R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MIL. LEI</a:t>
            </a:r>
            <a:endParaRPr kumimoji="0" lang="ro-R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Proiectul </a:t>
            </a: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,, Agricultura competitivă”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53482" y="5859862"/>
            <a:ext cx="25357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54,5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MIL. lei</a:t>
            </a:r>
            <a:endParaRPr kumimoji="0" lang="ro-RO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Proiectul  ,,Îmbunătățirea capacităților pentru transformarea zonei rurale IFAD VIII”  </a:t>
            </a:r>
          </a:p>
        </p:txBody>
      </p:sp>
      <p:cxnSp>
        <p:nvCxnSpPr>
          <p:cNvPr id="32" name="Прямая соединительная линия 31"/>
          <p:cNvCxnSpPr>
            <a:stCxn id="19" idx="2"/>
          </p:cNvCxnSpPr>
          <p:nvPr/>
        </p:nvCxnSpPr>
        <p:spPr>
          <a:xfrm>
            <a:off x="8266958" y="3948419"/>
            <a:ext cx="0" cy="17548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H="1" flipV="1">
            <a:off x="2106340" y="4047991"/>
            <a:ext cx="6148764" cy="17261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2106340" y="4065367"/>
            <a:ext cx="0" cy="2594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5561209" y="4065252"/>
            <a:ext cx="0" cy="3295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8266958" y="4111641"/>
            <a:ext cx="0" cy="2132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8255104" y="4065252"/>
            <a:ext cx="1700108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9955212" y="4065252"/>
            <a:ext cx="0" cy="233880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3906540" y="4047991"/>
            <a:ext cx="0" cy="235606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936225" y="4065252"/>
            <a:ext cx="0" cy="233880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3560750" y="6404060"/>
            <a:ext cx="34579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171" name="Прямая соединительная линия 7170"/>
          <p:cNvCxnSpPr/>
          <p:nvPr/>
        </p:nvCxnSpPr>
        <p:spPr>
          <a:xfrm>
            <a:off x="9955212" y="6404060"/>
            <a:ext cx="0" cy="19452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173" name="Прямая со стрелкой 7172"/>
          <p:cNvCxnSpPr/>
          <p:nvPr/>
        </p:nvCxnSpPr>
        <p:spPr>
          <a:xfrm flipH="1">
            <a:off x="9734562" y="6598582"/>
            <a:ext cx="2206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175" name="Прямая со стрелкой 7174"/>
          <p:cNvCxnSpPr/>
          <p:nvPr/>
        </p:nvCxnSpPr>
        <p:spPr>
          <a:xfrm flipH="1" flipV="1">
            <a:off x="6619745" y="6400806"/>
            <a:ext cx="349336" cy="32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84135" y="1816894"/>
            <a:ext cx="57419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PIB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43145" y="1743232"/>
            <a:ext cx="1640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din totalul cheltuielilor BPN 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22164" y="901104"/>
            <a:ext cx="864000" cy="864000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1400" b="1" dirty="0" smtClean="0">
                <a:solidFill>
                  <a:prstClr val="black"/>
                </a:solidFill>
                <a:latin typeface="Calibri"/>
              </a:rPr>
              <a:t>1,0</a:t>
            </a: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9105157" y="901105"/>
            <a:ext cx="864000" cy="864000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2,6%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36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01084" y="3874870"/>
            <a:ext cx="2668222" cy="52133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o-RO" sz="1600" b="1" dirty="0" smtClean="0">
                <a:solidFill>
                  <a:prstClr val="black"/>
                </a:solidFill>
              </a:rPr>
              <a:t>51 994,8 MIL. LEI   </a:t>
            </a:r>
            <a:r>
              <a:rPr lang="ro-RO" sz="1100" dirty="0" smtClean="0">
                <a:solidFill>
                  <a:prstClr val="black"/>
                </a:solidFill>
              </a:rPr>
              <a:t>(39,2% </a:t>
            </a:r>
            <a:r>
              <a:rPr lang="ro-RO" sz="1100" dirty="0">
                <a:solidFill>
                  <a:prstClr val="black"/>
                </a:solidFill>
              </a:rPr>
              <a:t>din total datoriei)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06031" y="2649473"/>
            <a:ext cx="4317186" cy="56194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1600" b="1" dirty="0" smtClean="0">
                <a:solidFill>
                  <a:schemeClr val="tx1"/>
                </a:solidFill>
              </a:rPr>
              <a:t>80 782,2 MIL</a:t>
            </a:r>
            <a:r>
              <a:rPr lang="ro-RO" sz="1600" b="1" dirty="0">
                <a:solidFill>
                  <a:schemeClr val="tx1"/>
                </a:solidFill>
              </a:rPr>
              <a:t>. </a:t>
            </a:r>
            <a:r>
              <a:rPr lang="ro-RO" sz="1600" b="1" dirty="0" smtClean="0">
                <a:solidFill>
                  <a:schemeClr val="tx1"/>
                </a:solidFill>
              </a:rPr>
              <a:t>LEI  </a:t>
            </a:r>
            <a:r>
              <a:rPr lang="ro-RO" sz="1100" dirty="0" smtClean="0">
                <a:solidFill>
                  <a:schemeClr val="tx1"/>
                </a:solidFill>
              </a:rPr>
              <a:t>(60,8% din total datoriei)</a:t>
            </a:r>
            <a:endParaRPr lang="ro-RO" sz="1100" dirty="0">
              <a:solidFill>
                <a:schemeClr val="tx1"/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5591" y="841555"/>
            <a:ext cx="2535555" cy="4210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381760" algn="l"/>
                <a:tab pos="1898650" algn="l"/>
              </a:tabLst>
            </a:pPr>
            <a:r>
              <a:rPr spc="-60" dirty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spc="-229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spc="-75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spc="-5" dirty="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spc="-15" dirty="0">
                <a:solidFill>
                  <a:schemeClr val="accent6">
                    <a:lumMod val="75000"/>
                  </a:schemeClr>
                </a:solidFill>
              </a:rPr>
              <a:t>R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spc="-5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spc="-10" dirty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spc="-5" dirty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spc="-40" dirty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spc="-200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spc="-229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spc="-5" dirty="0">
                <a:solidFill>
                  <a:schemeClr val="accent6">
                    <a:lumMod val="75000"/>
                  </a:schemeClr>
                </a:solidFill>
              </a:rPr>
              <a:t>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618" y="1352533"/>
            <a:ext cx="5429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 smtClean="0"/>
              <a:t>La sfârșitul anului </a:t>
            </a:r>
            <a:r>
              <a:rPr lang="ro-RO" sz="2000" b="1" dirty="0"/>
              <a:t>20</a:t>
            </a:r>
            <a:r>
              <a:rPr lang="en-US" sz="2000" b="1" dirty="0" smtClean="0"/>
              <a:t>2</a:t>
            </a:r>
            <a:r>
              <a:rPr lang="ro-RO" sz="2000" b="1" dirty="0"/>
              <a:t>5</a:t>
            </a:r>
            <a:r>
              <a:rPr lang="ro-RO" sz="2000" b="1" dirty="0" smtClean="0"/>
              <a:t> datoria </a:t>
            </a:r>
            <a:r>
              <a:rPr lang="ro-RO" sz="2000" b="1" dirty="0"/>
              <a:t>de stat </a:t>
            </a:r>
            <a:r>
              <a:rPr lang="ro-RO" sz="2000" b="1" dirty="0" smtClean="0"/>
              <a:t>a constituit </a:t>
            </a:r>
            <a:endParaRPr lang="ro-RO" sz="2000" b="1" dirty="0"/>
          </a:p>
          <a:p>
            <a:pPr algn="ctr"/>
            <a:r>
              <a:rPr lang="ro-RO" sz="2400" b="1" dirty="0" smtClean="0">
                <a:solidFill>
                  <a:srgbClr val="C00000"/>
                </a:solidFill>
              </a:rPr>
              <a:t>132 777,0 MIL</a:t>
            </a:r>
            <a:r>
              <a:rPr lang="ro-RO" sz="2400" b="1" dirty="0">
                <a:solidFill>
                  <a:srgbClr val="C00000"/>
                </a:solidFill>
              </a:rPr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LEI</a:t>
            </a:r>
            <a:endParaRPr lang="ro-RO" sz="2400" b="1" dirty="0">
              <a:solidFill>
                <a:srgbClr val="C00000"/>
              </a:solidFill>
            </a:endParaRPr>
          </a:p>
          <a:p>
            <a:pPr algn="ctr"/>
            <a:r>
              <a:rPr lang="ro-RO" sz="1600" dirty="0" smtClean="0"/>
              <a:t>Dintre care: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51893" y="2548447"/>
            <a:ext cx="16472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/>
              <a:t>DATORIA DE STAT </a:t>
            </a:r>
          </a:p>
          <a:p>
            <a:r>
              <a:rPr lang="ro-RO" sz="1600" b="1" dirty="0" smtClean="0"/>
              <a:t>EXTERNĂ</a:t>
            </a:r>
          </a:p>
          <a:p>
            <a:r>
              <a:rPr lang="ro-RO" sz="1600" b="1" dirty="0" smtClean="0"/>
              <a:t> </a:t>
            </a:r>
            <a:r>
              <a:rPr lang="en-GB" sz="1100" b="1" dirty="0" smtClean="0"/>
              <a:t>2</a:t>
            </a:r>
            <a:r>
              <a:rPr lang="ro-RO" sz="1100" b="1" dirty="0" smtClean="0"/>
              <a:t>2,9 % din PIB</a:t>
            </a:r>
            <a:endParaRPr lang="en-GB" sz="1100" b="1" dirty="0"/>
          </a:p>
          <a:p>
            <a:endParaRPr lang="ro-RO" sz="1600" b="1" dirty="0"/>
          </a:p>
          <a:p>
            <a:endParaRPr lang="en-GB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26994" y="3709987"/>
            <a:ext cx="16740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/>
              <a:t>DATORIA DE STAT </a:t>
            </a:r>
            <a:r>
              <a:rPr lang="ro-RO" sz="1600" b="1" dirty="0" smtClean="0"/>
              <a:t>INTERNĂ</a:t>
            </a:r>
          </a:p>
          <a:p>
            <a:r>
              <a:rPr lang="ro-RO" sz="1600" b="1" dirty="0" smtClean="0"/>
              <a:t> </a:t>
            </a:r>
            <a:r>
              <a:rPr lang="en-US" sz="1100" b="1" dirty="0" smtClean="0"/>
              <a:t>1</a:t>
            </a:r>
            <a:r>
              <a:rPr lang="ro-RO" sz="1100" b="1" dirty="0" smtClean="0"/>
              <a:t>4,7 </a:t>
            </a:r>
            <a:r>
              <a:rPr lang="ro-RO" sz="1100" b="1" dirty="0"/>
              <a:t>% </a:t>
            </a:r>
            <a:r>
              <a:rPr lang="ro-RO" sz="1100" b="1" dirty="0" smtClean="0"/>
              <a:t>din PIB</a:t>
            </a:r>
            <a:endParaRPr lang="en-GB" sz="1100" b="1" dirty="0"/>
          </a:p>
          <a:p>
            <a:endParaRPr lang="ro-RO" sz="1600" b="1" dirty="0"/>
          </a:p>
          <a:p>
            <a:endParaRPr lang="en-GB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561146" y="1684451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b="1" dirty="0" smtClean="0"/>
              <a:t>cu 11 383,0 MIL.LEI</a:t>
            </a:r>
            <a:endParaRPr lang="ro-RO" sz="1200" b="1" dirty="0"/>
          </a:p>
          <a:p>
            <a:r>
              <a:rPr lang="ro-RO" sz="1200" dirty="0"/>
              <a:t>sau cu </a:t>
            </a:r>
            <a:r>
              <a:rPr lang="ro-RO" sz="1200" dirty="0" smtClean="0"/>
              <a:t>9,4% </a:t>
            </a:r>
            <a:r>
              <a:rPr lang="ro-RO" sz="1200" dirty="0"/>
              <a:t>mai mult față de </a:t>
            </a:r>
            <a:r>
              <a:rPr lang="ro-RO" sz="1200" dirty="0" smtClean="0"/>
              <a:t>2024</a:t>
            </a:r>
            <a:endParaRPr lang="en-GB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769306" y="4750496"/>
            <a:ext cx="5792368" cy="12926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o-RO" sz="1400" b="1" dirty="0">
                <a:solidFill>
                  <a:srgbClr val="800000"/>
                </a:solidFill>
              </a:rPr>
              <a:t>CHELTUIELILE   PENTRU   SERVICIUL   DATORIEI </a:t>
            </a:r>
            <a:r>
              <a:rPr lang="ro-RO" sz="1400" b="1" dirty="0" smtClean="0">
                <a:solidFill>
                  <a:srgbClr val="800000"/>
                </a:solidFill>
              </a:rPr>
              <a:t>*  </a:t>
            </a:r>
            <a:r>
              <a:rPr lang="ro-RO" sz="1400" b="1" dirty="0">
                <a:solidFill>
                  <a:srgbClr val="800000"/>
                </a:solidFill>
              </a:rPr>
              <a:t>DE   </a:t>
            </a:r>
            <a:r>
              <a:rPr lang="ro-RO" sz="1400" b="1" dirty="0" smtClean="0">
                <a:solidFill>
                  <a:srgbClr val="800000"/>
                </a:solidFill>
              </a:rPr>
              <a:t>STAT  </a:t>
            </a:r>
            <a:r>
              <a:rPr lang="ro-RO" sz="1400" b="1" dirty="0">
                <a:solidFill>
                  <a:srgbClr val="800000"/>
                </a:solidFill>
              </a:rPr>
              <a:t>ÎN   ANUL   20</a:t>
            </a:r>
            <a:r>
              <a:rPr lang="en-US" sz="1400" b="1" dirty="0" smtClean="0">
                <a:solidFill>
                  <a:srgbClr val="800000"/>
                </a:solidFill>
              </a:rPr>
              <a:t>2</a:t>
            </a:r>
            <a:r>
              <a:rPr lang="ro-MD" sz="1400" b="1" dirty="0">
                <a:solidFill>
                  <a:srgbClr val="800000"/>
                </a:solidFill>
              </a:rPr>
              <a:t>5</a:t>
            </a:r>
            <a:r>
              <a:rPr lang="ro-RO" sz="1400" b="1" dirty="0" smtClean="0">
                <a:solidFill>
                  <a:srgbClr val="800000"/>
                </a:solidFill>
              </a:rPr>
              <a:t>   </a:t>
            </a:r>
            <a:r>
              <a:rPr lang="ro-RO" sz="1400" b="1" dirty="0">
                <a:solidFill>
                  <a:srgbClr val="800000"/>
                </a:solidFill>
              </a:rPr>
              <a:t>AU   </a:t>
            </a:r>
            <a:r>
              <a:rPr lang="ro-RO" sz="1400" b="1" dirty="0" smtClean="0">
                <a:solidFill>
                  <a:srgbClr val="800000"/>
                </a:solidFill>
              </a:rPr>
              <a:t>CONSTITUIT</a:t>
            </a:r>
            <a:endParaRPr lang="en-US" sz="1400" b="1" dirty="0" smtClean="0">
              <a:solidFill>
                <a:srgbClr val="80000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800000"/>
                </a:solidFill>
              </a:rPr>
              <a:t>4 </a:t>
            </a:r>
            <a:r>
              <a:rPr lang="ro-MD" sz="1600" b="1" dirty="0" smtClean="0">
                <a:solidFill>
                  <a:srgbClr val="800000"/>
                </a:solidFill>
              </a:rPr>
              <a:t>268,8</a:t>
            </a:r>
            <a:r>
              <a:rPr lang="ro-RO" sz="1600" b="1" dirty="0" smtClean="0">
                <a:solidFill>
                  <a:srgbClr val="800000"/>
                </a:solidFill>
              </a:rPr>
              <a:t> MIL</a:t>
            </a:r>
            <a:r>
              <a:rPr lang="ro-RO" sz="1600" b="1" dirty="0">
                <a:solidFill>
                  <a:srgbClr val="800000"/>
                </a:solidFill>
              </a:rPr>
              <a:t>. </a:t>
            </a:r>
            <a:r>
              <a:rPr lang="ro-RO" sz="1600" b="1" dirty="0" smtClean="0">
                <a:solidFill>
                  <a:srgbClr val="800000"/>
                </a:solidFill>
              </a:rPr>
              <a:t>LEI</a:t>
            </a:r>
            <a:endParaRPr lang="en-US" sz="1600" b="1" dirty="0">
              <a:solidFill>
                <a:srgbClr val="800000"/>
              </a:solidFill>
            </a:endParaRPr>
          </a:p>
          <a:p>
            <a:pPr algn="ctr"/>
            <a:r>
              <a:rPr lang="ro-RO" sz="1600" dirty="0" smtClean="0"/>
              <a:t>cu </a:t>
            </a:r>
            <a:r>
              <a:rPr lang="ro-MD" sz="1600" dirty="0" smtClean="0"/>
              <a:t>53,6</a:t>
            </a:r>
            <a:r>
              <a:rPr lang="ro-RO" sz="1600" dirty="0" smtClean="0"/>
              <a:t> </a:t>
            </a:r>
            <a:r>
              <a:rPr lang="ro-RO" sz="1600" dirty="0"/>
              <a:t>mil. lei mai </a:t>
            </a:r>
            <a:r>
              <a:rPr lang="ro-RO" sz="1600" dirty="0" smtClean="0"/>
              <a:t>puțin </a:t>
            </a:r>
            <a:r>
              <a:rPr lang="ro-RO" sz="1600" dirty="0"/>
              <a:t>față de </a:t>
            </a:r>
            <a:r>
              <a:rPr lang="ro-RO" sz="1600" dirty="0" smtClean="0"/>
              <a:t>2024</a:t>
            </a:r>
            <a:endParaRPr lang="en-GB" sz="1600" dirty="0"/>
          </a:p>
          <a:p>
            <a:pPr algn="ctr"/>
            <a:endParaRPr lang="en-GB" sz="1600" b="1" dirty="0">
              <a:solidFill>
                <a:srgbClr val="800000"/>
              </a:solidFill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6079890" y="5725641"/>
            <a:ext cx="328614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5973541" y="5851134"/>
            <a:ext cx="214314" cy="15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9258087" y="5830034"/>
            <a:ext cx="214314" cy="15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69307" y="5944688"/>
            <a:ext cx="2377594" cy="11387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sz="1400" dirty="0"/>
              <a:t>Serviciul datoriei de stat interne a constituit</a:t>
            </a:r>
            <a:r>
              <a:rPr lang="en-US" sz="1400" dirty="0"/>
              <a:t> </a:t>
            </a:r>
            <a:r>
              <a:rPr lang="ro-RO" sz="1400" b="1" dirty="0" smtClean="0"/>
              <a:t>2 486,2 mil</a:t>
            </a:r>
            <a:r>
              <a:rPr lang="ro-RO" sz="1400" b="1" dirty="0"/>
              <a:t>. lei, </a:t>
            </a:r>
            <a:r>
              <a:rPr lang="ro-RO" sz="1400" b="1" dirty="0" smtClean="0"/>
              <a:t>cu 9,0 mil.lei</a:t>
            </a:r>
            <a:r>
              <a:rPr lang="ro-RO" sz="1400" dirty="0" smtClean="0"/>
              <a:t> </a:t>
            </a:r>
            <a:r>
              <a:rPr lang="ro-RO" sz="1400" dirty="0"/>
              <a:t>sau cu </a:t>
            </a:r>
            <a:r>
              <a:rPr lang="ro-RO" sz="1400" dirty="0" smtClean="0"/>
              <a:t>0,4</a:t>
            </a:r>
            <a:r>
              <a:rPr lang="en-US" sz="1400" dirty="0" smtClean="0"/>
              <a:t> %</a:t>
            </a:r>
            <a:r>
              <a:rPr lang="ro-RO" sz="1400" dirty="0" smtClean="0"/>
              <a:t> </a:t>
            </a:r>
            <a:r>
              <a:rPr lang="ro-RO" sz="1400" dirty="0"/>
              <a:t>mai </a:t>
            </a:r>
            <a:r>
              <a:rPr lang="ro-RO" sz="1400" dirty="0" smtClean="0"/>
              <a:t>puțin </a:t>
            </a:r>
            <a:r>
              <a:rPr lang="ro-RO" sz="1400" dirty="0"/>
              <a:t>față de </a:t>
            </a:r>
            <a:r>
              <a:rPr lang="ro-RO" sz="1400" dirty="0" smtClean="0"/>
              <a:t>2024</a:t>
            </a:r>
          </a:p>
          <a:p>
            <a:endParaRPr lang="en-GB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7146901" y="5944688"/>
            <a:ext cx="3414773" cy="11541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sz="1200" dirty="0"/>
              <a:t>Serviciul datoriei de stat externe a constituit </a:t>
            </a:r>
            <a:r>
              <a:rPr lang="ro-RO" sz="1200" b="1" dirty="0" smtClean="0"/>
              <a:t>1 782,6 </a:t>
            </a:r>
            <a:r>
              <a:rPr lang="ro-RO" sz="1200" b="1" dirty="0"/>
              <a:t>mil. </a:t>
            </a:r>
            <a:r>
              <a:rPr lang="ro-RO" sz="1200" b="1" dirty="0" smtClean="0"/>
              <a:t>lei, cu 44,6 mil</a:t>
            </a:r>
            <a:r>
              <a:rPr lang="ro-RO" sz="1200" b="1" dirty="0"/>
              <a:t>. le</a:t>
            </a:r>
            <a:r>
              <a:rPr lang="ro-RO" sz="1200" dirty="0"/>
              <a:t>i sau </a:t>
            </a:r>
            <a:r>
              <a:rPr lang="ro-RO" sz="1200" dirty="0" smtClean="0"/>
              <a:t>cu 2,4% </a:t>
            </a:r>
            <a:r>
              <a:rPr lang="ro-RO" sz="1200" dirty="0"/>
              <a:t>mai </a:t>
            </a:r>
            <a:r>
              <a:rPr lang="ro-RO" sz="1200" dirty="0" smtClean="0"/>
              <a:t>puțin față </a:t>
            </a:r>
            <a:r>
              <a:rPr lang="ro-RO" sz="1200" dirty="0"/>
              <a:t>de </a:t>
            </a:r>
            <a:r>
              <a:rPr lang="ro-RO" sz="1200" dirty="0" smtClean="0"/>
              <a:t>2024: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sz="1050" dirty="0" smtClean="0"/>
              <a:t>În favoarea creditorilor multilaterali-</a:t>
            </a:r>
            <a:r>
              <a:rPr lang="en-US" sz="1050" b="1" dirty="0">
                <a:solidFill>
                  <a:srgbClr val="FF0000"/>
                </a:solidFill>
              </a:rPr>
              <a:t> 1 599,2</a:t>
            </a:r>
            <a:r>
              <a:rPr lang="ro-RO" sz="1050" dirty="0" smtClean="0"/>
              <a:t>  mil. lei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o-RO" sz="1050" dirty="0" smtClean="0"/>
              <a:t>În favoarea creditorilor bilaterali-</a:t>
            </a:r>
            <a:r>
              <a:rPr lang="en-US" sz="1050" b="1" dirty="0">
                <a:solidFill>
                  <a:srgbClr val="FF0000"/>
                </a:solidFill>
              </a:rPr>
              <a:t> 183,4</a:t>
            </a:r>
            <a:r>
              <a:rPr lang="ro-RO" sz="1050" dirty="0" smtClean="0"/>
              <a:t> mil. lei</a:t>
            </a:r>
          </a:p>
          <a:p>
            <a:endParaRPr lang="en-GB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6425168" y="2617329"/>
            <a:ext cx="1503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b="1" dirty="0" smtClean="0"/>
              <a:t> cu 3 349,4 MIL.LEI </a:t>
            </a:r>
            <a:r>
              <a:rPr lang="ro-RO" sz="1200" dirty="0"/>
              <a:t>sau cu </a:t>
            </a:r>
            <a:r>
              <a:rPr lang="ro-RO" sz="1200" dirty="0" smtClean="0"/>
              <a:t>4,3% </a:t>
            </a:r>
            <a:r>
              <a:rPr lang="ro-RO" sz="1200" dirty="0"/>
              <a:t>mai mult față de </a:t>
            </a:r>
            <a:r>
              <a:rPr lang="ro-RO" sz="1200" dirty="0" smtClean="0"/>
              <a:t>2024</a:t>
            </a:r>
            <a:endParaRPr lang="en-GB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9616" y="6958720"/>
            <a:ext cx="5802058" cy="2769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/>
              <a:t>*</a:t>
            </a:r>
            <a:r>
              <a:rPr lang="en-US" sz="1200" dirty="0" err="1"/>
              <a:t>serviciul</a:t>
            </a:r>
            <a:r>
              <a:rPr lang="en-US" sz="1200" dirty="0"/>
              <a:t> </a:t>
            </a:r>
            <a:r>
              <a:rPr lang="en-US" sz="1200" dirty="0" err="1"/>
              <a:t>datoriei</a:t>
            </a:r>
            <a:r>
              <a:rPr lang="en-US" sz="1200" dirty="0"/>
              <a:t> include </a:t>
            </a:r>
            <a:r>
              <a:rPr lang="en-US" sz="1200" dirty="0" err="1"/>
              <a:t>achitarea</a:t>
            </a:r>
            <a:r>
              <a:rPr lang="en-US" sz="1200" dirty="0"/>
              <a:t> dob</a:t>
            </a:r>
            <a:r>
              <a:rPr lang="ro-RO" sz="1200" dirty="0" err="1"/>
              <a:t>ânzii</a:t>
            </a:r>
            <a:r>
              <a:rPr lang="ro-RO" sz="1200" dirty="0"/>
              <a:t> și comisioanelor aferente</a:t>
            </a:r>
            <a:endParaRPr lang="ru-RU" sz="1200" dirty="0"/>
          </a:p>
        </p:txBody>
      </p:sp>
      <p:sp>
        <p:nvSpPr>
          <p:cNvPr id="38" name="TextBox 37"/>
          <p:cNvSpPr txBox="1"/>
          <p:nvPr/>
        </p:nvSpPr>
        <p:spPr>
          <a:xfrm>
            <a:off x="4769306" y="3812372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b="1" dirty="0" smtClean="0"/>
              <a:t>cu 8 033,6 MIL.LEI </a:t>
            </a:r>
            <a:r>
              <a:rPr lang="ro-RO" sz="1200" dirty="0"/>
              <a:t>sau cu </a:t>
            </a:r>
            <a:r>
              <a:rPr lang="ro-RO" sz="1200" dirty="0" smtClean="0"/>
              <a:t>18,3% </a:t>
            </a:r>
            <a:r>
              <a:rPr lang="ro-RO" sz="1200" dirty="0"/>
              <a:t>mai mult față de </a:t>
            </a:r>
            <a:r>
              <a:rPr lang="ro-RO" sz="1200" dirty="0" smtClean="0"/>
              <a:t>2024</a:t>
            </a:r>
            <a:endParaRPr lang="en-GB" sz="1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148471" y="5959085"/>
            <a:ext cx="4607182" cy="1054135"/>
          </a:xfrm>
          <a:prstGeom prst="rect">
            <a:avLst/>
          </a:prstGeom>
          <a:gradFill>
            <a:gsLst>
              <a:gs pos="97875">
                <a:schemeClr val="accent6">
                  <a:lumMod val="75000"/>
                </a:schemeClr>
              </a:gs>
              <a:gs pos="73000">
                <a:schemeClr val="accent6">
                  <a:lumMod val="75000"/>
                </a:schemeClr>
              </a:gs>
              <a:gs pos="85000">
                <a:schemeClr val="accent6">
                  <a:lumMod val="75000"/>
                </a:schemeClr>
              </a:gs>
              <a:gs pos="25000">
                <a:schemeClr val="accent6">
                  <a:lumMod val="60000"/>
                  <a:lumOff val="40000"/>
                </a:schemeClr>
              </a:gs>
              <a:gs pos="22000">
                <a:schemeClr val="accent6">
                  <a:lumMod val="60000"/>
                  <a:lumOff val="40000"/>
                </a:schemeClr>
              </a:gs>
              <a:gs pos="4000">
                <a:schemeClr val="accent6">
                  <a:lumMod val="60000"/>
                  <a:lumOff val="40000"/>
                </a:schemeClr>
              </a:gs>
              <a:gs pos="94000">
                <a:schemeClr val="accent6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sz="1600" b="1" dirty="0">
                <a:solidFill>
                  <a:srgbClr val="FF0000"/>
                </a:solidFill>
              </a:rPr>
              <a:t>ÎN ANUL </a:t>
            </a:r>
            <a:r>
              <a:rPr lang="ro-RO" sz="1600" b="1" dirty="0" smtClean="0">
                <a:solidFill>
                  <a:srgbClr val="FF0000"/>
                </a:solidFill>
              </a:rPr>
              <a:t>2025 </a:t>
            </a:r>
            <a:r>
              <a:rPr lang="ro-RO" sz="1600" b="1" dirty="0">
                <a:solidFill>
                  <a:srgbClr val="FF0000"/>
                </a:solidFill>
              </a:rPr>
              <a:t>AU FOST: 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endParaRPr lang="ro-RO" sz="15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o-RO" sz="1500" dirty="0">
                <a:solidFill>
                  <a:schemeClr val="tx1"/>
                </a:solidFill>
              </a:rPr>
              <a:t> </a:t>
            </a:r>
            <a:r>
              <a:rPr lang="ro-RO" sz="1200" dirty="0" smtClean="0">
                <a:solidFill>
                  <a:schemeClr val="tx1"/>
                </a:solidFill>
              </a:rPr>
              <a:t>debursate </a:t>
            </a:r>
            <a:r>
              <a:rPr lang="ro-RO" sz="1200" dirty="0">
                <a:solidFill>
                  <a:schemeClr val="tx1"/>
                </a:solidFill>
              </a:rPr>
              <a:t>împrumuturi de stat externe în sumă </a:t>
            </a:r>
            <a:r>
              <a:rPr lang="ro-RO" sz="1200" dirty="0" smtClean="0">
                <a:solidFill>
                  <a:schemeClr val="tx1"/>
                </a:solidFill>
              </a:rPr>
              <a:t>de </a:t>
            </a:r>
            <a:r>
              <a:rPr lang="ro-MD" sz="1200" b="1" dirty="0" smtClean="0">
                <a:solidFill>
                  <a:schemeClr val="tx1"/>
                </a:solidFill>
              </a:rPr>
              <a:t>12 221,2 m</a:t>
            </a:r>
            <a:r>
              <a:rPr lang="ro-RO" sz="1200" b="1" dirty="0" err="1" smtClean="0">
                <a:solidFill>
                  <a:schemeClr val="tx1"/>
                </a:solidFill>
              </a:rPr>
              <a:t>il.lei</a:t>
            </a:r>
            <a:r>
              <a:rPr lang="ro-RO" sz="1200" b="1" dirty="0" smtClean="0">
                <a:solidFill>
                  <a:schemeClr val="tx1"/>
                </a:solidFill>
              </a:rPr>
              <a:t>.</a:t>
            </a:r>
            <a:endParaRPr lang="ro-RO" sz="1200" b="1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o-RO" sz="1200" dirty="0">
                <a:solidFill>
                  <a:schemeClr val="tx1"/>
                </a:solidFill>
              </a:rPr>
              <a:t> rambursate împrumuturi de stat externe în sumă de </a:t>
            </a:r>
            <a:r>
              <a:rPr lang="ro-RO" sz="1200" b="1" dirty="0" smtClean="0">
                <a:solidFill>
                  <a:schemeClr val="tx1"/>
                </a:solidFill>
              </a:rPr>
              <a:t>7 922,7 mil.lei, </a:t>
            </a:r>
          </a:p>
          <a:p>
            <a:pPr algn="just"/>
            <a:r>
              <a:rPr lang="ro-RO" sz="1200" dirty="0">
                <a:solidFill>
                  <a:schemeClr val="tx1"/>
                </a:solidFill>
              </a:rPr>
              <a:t>d</a:t>
            </a:r>
            <a:r>
              <a:rPr lang="ro-RO" sz="1200" dirty="0" smtClean="0">
                <a:solidFill>
                  <a:schemeClr val="tx1"/>
                </a:solidFill>
              </a:rPr>
              <a:t>intre care împrumut </a:t>
            </a:r>
            <a:r>
              <a:rPr lang="ro-RO" sz="1200" dirty="0" err="1" smtClean="0">
                <a:solidFill>
                  <a:schemeClr val="tx1"/>
                </a:solidFill>
              </a:rPr>
              <a:t>recreditat</a:t>
            </a:r>
            <a:r>
              <a:rPr lang="ro-RO" sz="1200" dirty="0" smtClean="0">
                <a:solidFill>
                  <a:schemeClr val="tx1"/>
                </a:solidFill>
              </a:rPr>
              <a:t> de către ,,</a:t>
            </a:r>
            <a:r>
              <a:rPr lang="ro-RO" sz="1200" dirty="0" err="1" smtClean="0">
                <a:solidFill>
                  <a:schemeClr val="tx1"/>
                </a:solidFill>
              </a:rPr>
              <a:t>Energocom</a:t>
            </a:r>
            <a:r>
              <a:rPr lang="ro-RO" sz="1200" dirty="0" smtClean="0">
                <a:solidFill>
                  <a:schemeClr val="tx1"/>
                </a:solidFill>
              </a:rPr>
              <a:t>”- </a:t>
            </a:r>
            <a:r>
              <a:rPr lang="ro-RO" sz="1200" b="1" dirty="0" smtClean="0">
                <a:solidFill>
                  <a:schemeClr val="tx1"/>
                </a:solidFill>
              </a:rPr>
              <a:t>4 339,6 mil. lei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33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9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41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69383" y="804778"/>
            <a:ext cx="2000264" cy="174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40953" y="2250868"/>
            <a:ext cx="1536433" cy="1536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object 16"/>
          <p:cNvSpPr txBox="1">
            <a:spLocks/>
          </p:cNvSpPr>
          <p:nvPr/>
        </p:nvSpPr>
        <p:spPr>
          <a:xfrm rot="10800000" flipH="1" flipV="1">
            <a:off x="10275922" y="7281886"/>
            <a:ext cx="157480" cy="1428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en-US" dirty="0" smtClean="0">
                <a:solidFill>
                  <a:prstClr val="black"/>
                </a:solidFill>
              </a:rPr>
              <a:t>2</a:t>
            </a:r>
            <a:r>
              <a:rPr lang="ro-MD" dirty="0">
                <a:solidFill>
                  <a:prstClr val="black"/>
                </a:solidFill>
              </a:rPr>
              <a:t>3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61080" y="3934540"/>
            <a:ext cx="732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dirty="0" smtClean="0"/>
              <a:t>inclusiv:</a:t>
            </a:r>
            <a:endParaRPr lang="en-GB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6666342" y="3773602"/>
            <a:ext cx="3767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o-RO" sz="1200" dirty="0" smtClean="0"/>
              <a:t>VMS emise pe piața internă- </a:t>
            </a:r>
            <a:r>
              <a:rPr lang="ro-RO" sz="1200" b="1" dirty="0" smtClean="0">
                <a:solidFill>
                  <a:srgbClr val="FF0000"/>
                </a:solidFill>
              </a:rPr>
              <a:t>39 949,9 </a:t>
            </a:r>
            <a:r>
              <a:rPr lang="ro-RO" sz="1200" b="1" dirty="0" smtClean="0"/>
              <a:t>mil. lei (76,8%)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o-RO" sz="1200" dirty="0" smtClean="0"/>
              <a:t>VMS convertite- </a:t>
            </a:r>
            <a:r>
              <a:rPr lang="en-US" sz="1200" b="1" dirty="0" smtClean="0">
                <a:solidFill>
                  <a:srgbClr val="FF0000"/>
                </a:solidFill>
              </a:rPr>
              <a:t>983,7</a:t>
            </a:r>
            <a:r>
              <a:rPr lang="ro-RO" sz="1200" b="1" dirty="0"/>
              <a:t> </a:t>
            </a:r>
            <a:r>
              <a:rPr lang="ro-RO" sz="1200" b="1" dirty="0" smtClean="0"/>
              <a:t>mil. lei (1,9%)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o-RO" sz="1200" dirty="0" smtClean="0"/>
              <a:t>VMS emise pentru executarea obligațiilor de plată derivate din garanțiile de stat- </a:t>
            </a:r>
            <a:r>
              <a:rPr lang="en-US" sz="1200" b="1" dirty="0">
                <a:solidFill>
                  <a:srgbClr val="FF0000"/>
                </a:solidFill>
              </a:rPr>
              <a:t>11 061,2</a:t>
            </a:r>
            <a:r>
              <a:rPr lang="ro-RO" sz="1200" b="1" dirty="0" smtClean="0"/>
              <a:t> mil. lei (21,3%)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1520" y="4872247"/>
            <a:ext cx="4061084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o-RO" sz="1200" dirty="0" smtClean="0"/>
              <a:t>Soldul garanțiilor de stat externe a constituit </a:t>
            </a:r>
            <a:r>
              <a:rPr lang="ro-RO" sz="1400" b="1" dirty="0" smtClean="0"/>
              <a:t>2 028,1 mil. </a:t>
            </a:r>
            <a:r>
              <a:rPr lang="ro-RO" sz="1200" b="1" dirty="0" smtClean="0"/>
              <a:t>lei.</a:t>
            </a:r>
          </a:p>
          <a:p>
            <a:endParaRPr lang="ro-RO" sz="1200" dirty="0"/>
          </a:p>
          <a:p>
            <a:r>
              <a:rPr lang="ro-RO" sz="1200" dirty="0" smtClean="0"/>
              <a:t>Soldul garanțiilor de stat interne a constituit </a:t>
            </a:r>
            <a:r>
              <a:rPr lang="ro-RO" sz="1400" b="1" dirty="0" smtClean="0"/>
              <a:t>4 460,8 mil.lei </a:t>
            </a:r>
            <a:r>
              <a:rPr lang="ro-RO" sz="1200" dirty="0" smtClean="0"/>
              <a:t>(Prima casă)</a:t>
            </a:r>
            <a:r>
              <a:rPr lang="ro-RO" sz="1400" b="1" dirty="0" smtClean="0"/>
              <a:t>.</a:t>
            </a:r>
            <a:endParaRPr lang="en-GB" sz="1400" b="1" dirty="0"/>
          </a:p>
        </p:txBody>
      </p:sp>
      <p:sp>
        <p:nvSpPr>
          <p:cNvPr id="28" name="Овал 27"/>
          <p:cNvSpPr/>
          <p:nvPr/>
        </p:nvSpPr>
        <p:spPr>
          <a:xfrm>
            <a:off x="522163" y="901102"/>
            <a:ext cx="900000" cy="900000"/>
          </a:xfrm>
          <a:prstGeom prst="ellipse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3</a:t>
            </a:r>
            <a:r>
              <a:rPr lang="ro-RO" sz="1400" b="1" dirty="0" smtClean="0"/>
              <a:t>7,6%</a:t>
            </a:r>
            <a:endParaRPr lang="en-GB" sz="14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28768" y="1816108"/>
            <a:ext cx="57419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o-RO" sz="1000" dirty="0">
                <a:solidFill>
                  <a:prstClr val="black"/>
                </a:solidFill>
              </a:rPr>
              <a:t>din PIB </a:t>
            </a:r>
            <a:endParaRPr lang="en-GB" sz="1000" dirty="0">
              <a:solidFill>
                <a:prstClr val="black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945906" y="5094791"/>
            <a:ext cx="904850" cy="67914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MD" sz="1100" dirty="0" smtClean="0">
                <a:solidFill>
                  <a:schemeClr val="tx1"/>
                </a:solidFill>
              </a:rPr>
              <a:t>1,2 % </a:t>
            </a:r>
          </a:p>
          <a:p>
            <a:pPr algn="ctr"/>
            <a:r>
              <a:rPr lang="ro-MD" sz="1100" dirty="0" smtClean="0">
                <a:solidFill>
                  <a:schemeClr val="tx1"/>
                </a:solidFill>
              </a:rPr>
              <a:t>din PIB</a:t>
            </a:r>
            <a:endParaRPr lang="ru-RU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01451" y="794532"/>
            <a:ext cx="3071894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888489" algn="l"/>
              </a:tabLst>
            </a:pPr>
            <a:r>
              <a:rPr lang="ro-RO" spc="-10" dirty="0">
                <a:solidFill>
                  <a:schemeClr val="tx2">
                    <a:lumMod val="75000"/>
                  </a:schemeClr>
                </a:solidFill>
              </a:rPr>
              <a:t>ASISTENȚA EXTERNĂ</a:t>
            </a:r>
            <a:endParaRPr spc="-5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2094" y="1333153"/>
            <a:ext cx="358140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o-RO" sz="1600" b="1" dirty="0">
                <a:solidFill>
                  <a:schemeClr val="accent6">
                    <a:lumMod val="75000"/>
                  </a:schemeClr>
                </a:solidFill>
              </a:rPr>
              <a:t>PRINCIPALELE PROIECTE FINANȚATE DIN SURSE </a:t>
            </a:r>
            <a:r>
              <a:rPr lang="ro-RO" sz="1600" b="1" dirty="0" smtClean="0">
                <a:solidFill>
                  <a:schemeClr val="accent6">
                    <a:lumMod val="75000"/>
                  </a:schemeClr>
                </a:solidFill>
              </a:rPr>
              <a:t>EXTERNE (MIL.LEI)</a:t>
            </a:r>
            <a:endParaRPr lang="en-GB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25361" y="1178921"/>
            <a:ext cx="4286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600" b="1" dirty="0">
                <a:solidFill>
                  <a:schemeClr val="accent6">
                    <a:lumMod val="75000"/>
                  </a:schemeClr>
                </a:solidFill>
              </a:rPr>
              <a:t>BUGETUL DE STAT. SURSELE </a:t>
            </a:r>
            <a:r>
              <a:rPr lang="ro-RO" sz="1600" b="1" dirty="0" smtClean="0">
                <a:solidFill>
                  <a:schemeClr val="accent6">
                    <a:lumMod val="75000"/>
                  </a:schemeClr>
                </a:solidFill>
              </a:rPr>
              <a:t>EXTERNE, </a:t>
            </a:r>
          </a:p>
          <a:p>
            <a:pPr algn="ctr"/>
            <a:r>
              <a:rPr lang="ro-RO" sz="1600" b="1" dirty="0" smtClean="0">
                <a:solidFill>
                  <a:schemeClr val="accent6">
                    <a:lumMod val="75000"/>
                  </a:schemeClr>
                </a:solidFill>
              </a:rPr>
              <a:t>MIL. DOLARI SUA </a:t>
            </a:r>
            <a:endParaRPr lang="en-GB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754736"/>
              </p:ext>
            </p:extLst>
          </p:nvPr>
        </p:nvGraphicFramePr>
        <p:xfrm>
          <a:off x="6550197" y="1841099"/>
          <a:ext cx="3900412" cy="1844764"/>
        </p:xfrm>
        <a:graphic>
          <a:graphicData uri="http://schemas.openxmlformats.org/drawingml/2006/table">
            <a:tbl>
              <a:tblPr firstRow="1">
                <a:tableStyleId>{35758FB7-9AC5-4552-8A53-C91805E547FA}</a:tableStyleId>
              </a:tblPr>
              <a:tblGrid>
                <a:gridCol w="1427927">
                  <a:extLst>
                    <a:ext uri="{9D8B030D-6E8A-4147-A177-3AD203B41FA5}">
                      <a16:colId xmlns:a16="http://schemas.microsoft.com/office/drawing/2014/main" val="3146418911"/>
                    </a:ext>
                  </a:extLst>
                </a:gridCol>
                <a:gridCol w="871614">
                  <a:extLst>
                    <a:ext uri="{9D8B030D-6E8A-4147-A177-3AD203B41FA5}">
                      <a16:colId xmlns:a16="http://schemas.microsoft.com/office/drawing/2014/main" val="612397188"/>
                    </a:ext>
                  </a:extLst>
                </a:gridCol>
                <a:gridCol w="836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4675">
                  <a:extLst>
                    <a:ext uri="{9D8B030D-6E8A-4147-A177-3AD203B41FA5}">
                      <a16:colId xmlns:a16="http://schemas.microsoft.com/office/drawing/2014/main" val="3109907697"/>
                    </a:ext>
                  </a:extLst>
                </a:gridCol>
              </a:tblGrid>
              <a:tr h="421261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202</a:t>
                      </a:r>
                      <a:r>
                        <a:rPr lang="ro-MD" sz="1100" u="none" strike="noStrike" dirty="0" smtClean="0">
                          <a:effectLst/>
                        </a:rPr>
                        <a:t>3</a:t>
                      </a:r>
                      <a:endParaRPr lang="ro-RO" sz="1100" u="none" strike="noStrike" dirty="0">
                        <a:effectLst/>
                      </a:endParaRPr>
                    </a:p>
                    <a:p>
                      <a:pPr algn="ctr" fontAlgn="b"/>
                      <a:r>
                        <a:rPr lang="ro-RO" sz="1100" u="none" strike="noStrike" dirty="0">
                          <a:effectLst/>
                        </a:rPr>
                        <a:t>executat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202</a:t>
                      </a:r>
                      <a:r>
                        <a:rPr lang="ro-MD" sz="1100" u="none" strike="noStrike" dirty="0" smtClean="0">
                          <a:effectLst/>
                        </a:rPr>
                        <a:t>4</a:t>
                      </a:r>
                      <a:endParaRPr lang="ro-RO" sz="1100" u="none" strike="noStrike" dirty="0">
                        <a:effectLst/>
                      </a:endParaRPr>
                    </a:p>
                    <a:p>
                      <a:pPr algn="ctr" fontAlgn="b"/>
                      <a:r>
                        <a:rPr lang="ro-RO" sz="1100" u="none" strike="noStrike" dirty="0">
                          <a:effectLst/>
                        </a:rPr>
                        <a:t>executat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202</a:t>
                      </a:r>
                      <a:r>
                        <a:rPr lang="ro-MD" sz="1100" u="none" strike="noStrike" dirty="0" smtClean="0">
                          <a:effectLst/>
                        </a:rPr>
                        <a:t>5</a:t>
                      </a:r>
                      <a:endParaRPr lang="ro-RO" sz="1100" u="none" strike="noStrike" dirty="0">
                        <a:effectLst/>
                      </a:endParaRPr>
                    </a:p>
                    <a:p>
                      <a:pPr algn="ctr" fontAlgn="b"/>
                      <a:r>
                        <a:rPr lang="ro-RO" sz="1100" u="none" strike="noStrike" dirty="0">
                          <a:effectLst/>
                        </a:rPr>
                        <a:t>executat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3066845"/>
                  </a:ext>
                </a:extLst>
              </a:tr>
              <a:tr h="32302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 err="1">
                          <a:effectLst/>
                        </a:rPr>
                        <a:t>Proiecte</a:t>
                      </a:r>
                      <a:r>
                        <a:rPr lang="en-GB" sz="1100" u="none" strike="noStrike" dirty="0">
                          <a:effectLst/>
                        </a:rPr>
                        <a:t> </a:t>
                      </a:r>
                      <a:r>
                        <a:rPr lang="en-GB" sz="1100" u="none" strike="noStrike" dirty="0" err="1">
                          <a:effectLst/>
                        </a:rPr>
                        <a:t>investiționale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37,9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latin typeface="+mn-lt"/>
                        </a:rPr>
                        <a:t>39,6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latin typeface="+mn-lt"/>
                        </a:rPr>
                        <a:t>41,3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425796"/>
                  </a:ext>
                </a:extLst>
              </a:tr>
              <a:tr h="28290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 err="1">
                          <a:effectLst/>
                        </a:rPr>
                        <a:t>Suport</a:t>
                      </a:r>
                      <a:r>
                        <a:rPr lang="en-GB" sz="1100" u="none" strike="noStrike" dirty="0">
                          <a:effectLst/>
                        </a:rPr>
                        <a:t> </a:t>
                      </a:r>
                      <a:r>
                        <a:rPr lang="en-GB" sz="1100" u="none" strike="noStrike" dirty="0" err="1">
                          <a:effectLst/>
                        </a:rPr>
                        <a:t>bugetar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249,2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latin typeface="+mn-lt"/>
                        </a:rPr>
                        <a:t>99,9</a:t>
                      </a:r>
                      <a:endParaRPr lang="en-GB" sz="12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>
                          <a:latin typeface="+mn-lt"/>
                        </a:rPr>
                        <a:t>218,6</a:t>
                      </a:r>
                      <a:endParaRPr lang="en-GB" sz="12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9698527"/>
                  </a:ext>
                </a:extLst>
              </a:tr>
              <a:tr h="235068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9632058"/>
                  </a:ext>
                </a:extLst>
              </a:tr>
              <a:tr h="291256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 err="1">
                          <a:effectLst/>
                        </a:rPr>
                        <a:t>Proiecte</a:t>
                      </a:r>
                      <a:r>
                        <a:rPr lang="en-GB" sz="1100" u="none" strike="noStrike" dirty="0">
                          <a:effectLst/>
                        </a:rPr>
                        <a:t> </a:t>
                      </a:r>
                      <a:r>
                        <a:rPr lang="en-GB" sz="1100" u="none" strike="noStrike" dirty="0" err="1">
                          <a:effectLst/>
                        </a:rPr>
                        <a:t>investiționale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401,1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latin typeface="+mn-lt"/>
                        </a:rPr>
                        <a:t>409,8</a:t>
                      </a:r>
                      <a:endParaRPr lang="en-GB" sz="12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>
                          <a:latin typeface="+mn-lt"/>
                        </a:rPr>
                        <a:t>170,8</a:t>
                      </a:r>
                      <a:endParaRPr lang="en-GB" sz="12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0233042"/>
                  </a:ext>
                </a:extLst>
              </a:tr>
              <a:tr h="291256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 err="1">
                          <a:effectLst/>
                        </a:rPr>
                        <a:t>Suport</a:t>
                      </a:r>
                      <a:r>
                        <a:rPr lang="en-GB" sz="1100" u="none" strike="noStrike" dirty="0">
                          <a:effectLst/>
                        </a:rPr>
                        <a:t> </a:t>
                      </a:r>
                      <a:r>
                        <a:rPr lang="en-GB" sz="1100" u="none" strike="noStrike" dirty="0" err="1">
                          <a:effectLst/>
                        </a:rPr>
                        <a:t>bugetar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MD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549,5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latin typeface="+mn-lt"/>
                        </a:rPr>
                        <a:t>584,2</a:t>
                      </a:r>
                      <a:endParaRPr lang="en-GB" sz="12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MD" sz="1200" dirty="0" smtClean="0">
                          <a:latin typeface="+mn-lt"/>
                        </a:rPr>
                        <a:t>544,0</a:t>
                      </a:r>
                      <a:endParaRPr lang="en-GB" sz="1200" dirty="0"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7582941"/>
                  </a:ext>
                </a:extLst>
              </a:tr>
            </a:tbl>
          </a:graphicData>
        </a:graphic>
      </p:graphicFrame>
      <p:cxnSp>
        <p:nvCxnSpPr>
          <p:cNvPr id="19" name="Прямая соединительная линия 18"/>
          <p:cNvCxnSpPr/>
          <p:nvPr/>
        </p:nvCxnSpPr>
        <p:spPr>
          <a:xfrm>
            <a:off x="5811047" y="1786362"/>
            <a:ext cx="428628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48409" y="2007931"/>
            <a:ext cx="369332" cy="72153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o-RO" sz="1200" dirty="0"/>
              <a:t>Granturi</a:t>
            </a:r>
            <a:endParaRPr lang="en-GB" sz="1200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461440" y="1901758"/>
            <a:ext cx="1359" cy="87631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024129" y="2848555"/>
            <a:ext cx="369332" cy="93040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r>
              <a:rPr lang="ro-RO" sz="1200" dirty="0"/>
              <a:t>Împrumuturi</a:t>
            </a:r>
            <a:endParaRPr lang="en-GB" sz="1200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458740" y="2861930"/>
            <a:ext cx="5400" cy="87765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1" name="object 4"/>
          <p:cNvSpPr/>
          <p:nvPr/>
        </p:nvSpPr>
        <p:spPr>
          <a:xfrm>
            <a:off x="0" y="626673"/>
            <a:ext cx="10693400" cy="82918"/>
          </a:xfrm>
          <a:custGeom>
            <a:avLst/>
            <a:gdLst/>
            <a:ahLst/>
            <a:cxnLst/>
            <a:rect l="l" t="t" r="r" b="b"/>
            <a:pathLst>
              <a:path w="10692765" h="91440">
                <a:moveTo>
                  <a:pt x="0" y="91439"/>
                </a:moveTo>
                <a:lnTo>
                  <a:pt x="0" y="9143"/>
                </a:lnTo>
                <a:lnTo>
                  <a:pt x="10692384" y="0"/>
                </a:lnTo>
                <a:lnTo>
                  <a:pt x="10692384" y="82295"/>
                </a:lnTo>
                <a:lnTo>
                  <a:pt x="0" y="91439"/>
                </a:lnTo>
                <a:close/>
              </a:path>
            </a:pathLst>
          </a:custGeom>
          <a:solidFill>
            <a:srgbClr val="001F60"/>
          </a:solid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3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040" y="109017"/>
            <a:ext cx="500288" cy="492251"/>
          </a:xfrm>
          <a:prstGeom prst="rect">
            <a:avLst/>
          </a:prstGeom>
        </p:spPr>
      </p:pic>
      <p:sp>
        <p:nvSpPr>
          <p:cNvPr id="25" name="object 9"/>
          <p:cNvSpPr txBox="1"/>
          <p:nvPr/>
        </p:nvSpPr>
        <p:spPr>
          <a:xfrm>
            <a:off x="846328" y="235214"/>
            <a:ext cx="1757171" cy="33150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10" dirty="0">
                <a:latin typeface="Calibri"/>
                <a:cs typeface="Calibri"/>
              </a:rPr>
              <a:t>MINISTERUL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10" dirty="0">
                <a:latin typeface="Calibri"/>
                <a:cs typeface="Calibri"/>
              </a:rPr>
              <a:t>FINANȚELOR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b="1" spc="5" dirty="0">
                <a:latin typeface="Calibri"/>
                <a:cs typeface="Calibri"/>
              </a:rPr>
              <a:t>AL REPUBLICII</a:t>
            </a:r>
            <a:r>
              <a:rPr sz="950" b="1" spc="-40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MOLDOVA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27" name="object 16"/>
          <p:cNvSpPr txBox="1">
            <a:spLocks/>
          </p:cNvSpPr>
          <p:nvPr/>
        </p:nvSpPr>
        <p:spPr>
          <a:xfrm rot="10800000" flipH="1" flipV="1">
            <a:off x="10275922" y="7282664"/>
            <a:ext cx="157480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b="0" i="0" kern="1200">
                <a:solidFill>
                  <a:srgbClr val="898989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ts val="1100"/>
              </a:lnSpc>
              <a:defRPr/>
            </a:pPr>
            <a:r>
              <a:rPr lang="ro-MD" dirty="0" smtClean="0">
                <a:solidFill>
                  <a:prstClr val="black"/>
                </a:solidFill>
              </a:rPr>
              <a:t>24</a:t>
            </a:r>
            <a:endParaRPr lang="ro-RO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75399" y="3729359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 smtClean="0">
                <a:solidFill>
                  <a:schemeClr val="accent6">
                    <a:lumMod val="75000"/>
                  </a:schemeClr>
                </a:solidFill>
              </a:rPr>
              <a:t>Principalii parteneri de dezvoltare</a:t>
            </a:r>
          </a:p>
          <a:p>
            <a:pPr algn="ctr"/>
            <a:r>
              <a:rPr lang="ro-RO" b="1" dirty="0" smtClean="0">
                <a:solidFill>
                  <a:schemeClr val="accent6">
                    <a:lumMod val="75000"/>
                  </a:schemeClr>
                </a:solidFill>
              </a:rPr>
              <a:t>Asistență externă a Guvernului RM în anul 2025 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54385" y="5875637"/>
            <a:ext cx="85725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TextBox 31"/>
          <p:cNvSpPr txBox="1"/>
          <p:nvPr/>
        </p:nvSpPr>
        <p:spPr>
          <a:xfrm rot="5400000">
            <a:off x="9571906" y="6376769"/>
            <a:ext cx="738664" cy="121444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o-RO" sz="1200" b="1" dirty="0" smtClean="0"/>
              <a:t>Fondul</a:t>
            </a:r>
            <a:r>
              <a:rPr lang="ro-RO" sz="1200" dirty="0" smtClean="0"/>
              <a:t> </a:t>
            </a:r>
            <a:r>
              <a:rPr lang="ro-RO" sz="1200" b="1" dirty="0" smtClean="0"/>
              <a:t>Monetar</a:t>
            </a:r>
            <a:r>
              <a:rPr lang="ro-RO" sz="1200" dirty="0" smtClean="0"/>
              <a:t> </a:t>
            </a:r>
            <a:r>
              <a:rPr lang="ro-RO" sz="1200" b="1" dirty="0" smtClean="0"/>
              <a:t>Internațional</a:t>
            </a:r>
          </a:p>
          <a:p>
            <a:pPr algn="ctr"/>
            <a:r>
              <a:rPr lang="ro-MD" sz="1200" b="1" dirty="0" smtClean="0"/>
              <a:t>14,0</a:t>
            </a:r>
            <a:r>
              <a:rPr lang="en-GB" sz="1200" b="1" dirty="0" smtClean="0"/>
              <a:t> </a:t>
            </a:r>
            <a:r>
              <a:rPr lang="ro-RO" sz="1200" b="1" dirty="0" smtClean="0"/>
              <a:t>Mil. $ SUA</a:t>
            </a:r>
            <a:endParaRPr lang="en-GB" sz="1200" b="1" dirty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50238" y="4524768"/>
            <a:ext cx="1250165" cy="69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Box 33"/>
          <p:cNvSpPr txBox="1"/>
          <p:nvPr/>
        </p:nvSpPr>
        <p:spPr>
          <a:xfrm rot="5400000">
            <a:off x="7705887" y="4838307"/>
            <a:ext cx="553998" cy="121444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o-RO" sz="1200" b="1" dirty="0" smtClean="0"/>
              <a:t>Banca Mondială</a:t>
            </a:r>
            <a:endParaRPr lang="en-GB" sz="1200" b="1" dirty="0" smtClean="0"/>
          </a:p>
          <a:p>
            <a:pPr algn="ctr"/>
            <a:r>
              <a:rPr lang="en-GB" sz="1200" b="1" dirty="0" smtClean="0"/>
              <a:t> </a:t>
            </a:r>
            <a:r>
              <a:rPr lang="ro-MD" sz="1200" b="1" dirty="0" smtClean="0"/>
              <a:t>191,8 </a:t>
            </a:r>
            <a:r>
              <a:rPr lang="ro-RO" sz="1200" b="1" dirty="0" smtClean="0"/>
              <a:t>Mil</a:t>
            </a:r>
            <a:r>
              <a:rPr lang="ro-RO" sz="1200" b="1" dirty="0"/>
              <a:t>.$ SUA </a:t>
            </a:r>
            <a:endParaRPr lang="en-GB" sz="1200" b="1" dirty="0"/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0954" y="5880244"/>
            <a:ext cx="135732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/>
          <p:cNvSpPr txBox="1"/>
          <p:nvPr/>
        </p:nvSpPr>
        <p:spPr>
          <a:xfrm rot="5400000">
            <a:off x="6631352" y="6380249"/>
            <a:ext cx="738664" cy="121444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o-RO" sz="1200" b="1" dirty="0" smtClean="0"/>
              <a:t>Banca Europeană de Investiții</a:t>
            </a:r>
            <a:endParaRPr lang="en-GB" sz="1200" b="1" dirty="0" smtClean="0"/>
          </a:p>
          <a:p>
            <a:pPr algn="ctr"/>
            <a:r>
              <a:rPr lang="ro-MD" sz="1200" b="1" dirty="0" smtClean="0"/>
              <a:t>43,8</a:t>
            </a:r>
            <a:r>
              <a:rPr lang="en-GB" sz="1200" b="1" dirty="0" smtClean="0"/>
              <a:t> </a:t>
            </a:r>
            <a:r>
              <a:rPr lang="ro-RO" sz="1200" b="1" dirty="0" smtClean="0"/>
              <a:t>Mil</a:t>
            </a:r>
            <a:r>
              <a:rPr lang="ro-RO" sz="1200" b="1" dirty="0"/>
              <a:t>.$ SUA </a:t>
            </a:r>
            <a:endParaRPr lang="en-GB" sz="1200" b="1" dirty="0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074266" y="4499381"/>
            <a:ext cx="1156791" cy="6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TextBox 35"/>
          <p:cNvSpPr txBox="1"/>
          <p:nvPr/>
        </p:nvSpPr>
        <p:spPr>
          <a:xfrm rot="5400000">
            <a:off x="9362883" y="4814128"/>
            <a:ext cx="553998" cy="121444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o-RO" sz="1200" b="1" dirty="0" smtClean="0"/>
              <a:t>BERD</a:t>
            </a:r>
            <a:endParaRPr lang="en-GB" sz="1200" b="1" dirty="0" smtClean="0"/>
          </a:p>
          <a:p>
            <a:pPr algn="ctr"/>
            <a:r>
              <a:rPr lang="en-GB" sz="1200" b="1" dirty="0" smtClean="0"/>
              <a:t> </a:t>
            </a:r>
            <a:r>
              <a:rPr lang="ro-MD" sz="1200" b="1" dirty="0" smtClean="0"/>
              <a:t>66,2 </a:t>
            </a:r>
            <a:r>
              <a:rPr lang="ro-RO" sz="1200" b="1" dirty="0" smtClean="0"/>
              <a:t>Mil</a:t>
            </a:r>
            <a:r>
              <a:rPr lang="ro-RO" sz="1200" b="1" dirty="0"/>
              <a:t>.$ SUA </a:t>
            </a:r>
            <a:endParaRPr lang="en-GB" sz="1200" b="1" dirty="0"/>
          </a:p>
        </p:txBody>
      </p:sp>
      <p:sp>
        <p:nvSpPr>
          <p:cNvPr id="38" name="TextBox 37"/>
          <p:cNvSpPr txBox="1"/>
          <p:nvPr/>
        </p:nvSpPr>
        <p:spPr>
          <a:xfrm rot="5400000">
            <a:off x="4977368" y="6105179"/>
            <a:ext cx="738664" cy="172819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o-RO" sz="1200" b="1" dirty="0" smtClean="0"/>
              <a:t>Agenția Franceză pentru Dezvoltare</a:t>
            </a:r>
          </a:p>
          <a:p>
            <a:pPr algn="ctr"/>
            <a:r>
              <a:rPr lang="en-GB" sz="1200" b="1" dirty="0" smtClean="0"/>
              <a:t> </a:t>
            </a:r>
            <a:r>
              <a:rPr lang="ro-MD" sz="1200" b="1" dirty="0" smtClean="0"/>
              <a:t>53,3 </a:t>
            </a:r>
            <a:r>
              <a:rPr lang="ro-RO" sz="1200" b="1" dirty="0" smtClean="0"/>
              <a:t>Mil. $ SUA</a:t>
            </a:r>
            <a:endParaRPr lang="en-GB" sz="1200" b="1" dirty="0"/>
          </a:p>
        </p:txBody>
      </p:sp>
      <p:pic>
        <p:nvPicPr>
          <p:cNvPr id="1026" name="Picture 2" descr="https://md.ambafrance.org/local/cache-vignettes/L534xH300/926417db4c87c745f16ffdc68eac6c-01f76.png?169767543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393" y="5778768"/>
            <a:ext cx="1264775" cy="71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37"/>
          <p:cNvSpPr txBox="1"/>
          <p:nvPr/>
        </p:nvSpPr>
        <p:spPr>
          <a:xfrm rot="5400000">
            <a:off x="8232664" y="6174946"/>
            <a:ext cx="553998" cy="172819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o-RO" sz="1200" b="1" dirty="0" smtClean="0"/>
              <a:t>Guvernul Canadei</a:t>
            </a:r>
          </a:p>
          <a:p>
            <a:pPr algn="ctr"/>
            <a:r>
              <a:rPr lang="en-GB" sz="1200" b="1" dirty="0" smtClean="0"/>
              <a:t> </a:t>
            </a:r>
            <a:r>
              <a:rPr lang="ro-MD" sz="1200" b="1" dirty="0" smtClean="0"/>
              <a:t>28,2 </a:t>
            </a:r>
            <a:r>
              <a:rPr lang="ro-RO" sz="1200" b="1" dirty="0" smtClean="0"/>
              <a:t>Mil. $ SUA</a:t>
            </a:r>
            <a:endParaRPr lang="en-GB" sz="1200" b="1" dirty="0"/>
          </a:p>
        </p:txBody>
      </p:sp>
      <p:pic>
        <p:nvPicPr>
          <p:cNvPr id="39" name="Imagine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9393" y="5875637"/>
            <a:ext cx="960540" cy="818034"/>
          </a:xfrm>
          <a:prstGeom prst="rect">
            <a:avLst/>
          </a:prstGeom>
        </p:spPr>
      </p:pic>
      <p:sp>
        <p:nvSpPr>
          <p:cNvPr id="30" name="TextBox 33"/>
          <p:cNvSpPr txBox="1"/>
          <p:nvPr/>
        </p:nvSpPr>
        <p:spPr>
          <a:xfrm rot="5400000">
            <a:off x="5791594" y="4847028"/>
            <a:ext cx="738664" cy="121444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o-RO" sz="1200" b="1" dirty="0" smtClean="0"/>
              <a:t>Comisia Europeană</a:t>
            </a:r>
            <a:endParaRPr lang="en-GB" sz="1200" b="1" dirty="0" smtClean="0"/>
          </a:p>
          <a:p>
            <a:pPr algn="ctr"/>
            <a:r>
              <a:rPr lang="en-GB" sz="1200" b="1" dirty="0" smtClean="0"/>
              <a:t> </a:t>
            </a:r>
            <a:r>
              <a:rPr lang="ro-MD" sz="1200" b="1" dirty="0" smtClean="0"/>
              <a:t>474,7 </a:t>
            </a:r>
            <a:r>
              <a:rPr lang="ro-RO" sz="1200" b="1" dirty="0" smtClean="0"/>
              <a:t>Mil</a:t>
            </a:r>
            <a:r>
              <a:rPr lang="ro-RO" sz="1200" b="1" dirty="0"/>
              <a:t>.$ SUA </a:t>
            </a:r>
            <a:endParaRPr lang="en-GB" sz="1200" b="1" dirty="0"/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 rotWithShape="1">
          <a:blip r:embed="rId10"/>
          <a:srcRect l="6866" t="20624" r="5404" b="29803"/>
          <a:stretch/>
        </p:blipFill>
        <p:spPr>
          <a:xfrm>
            <a:off x="5520714" y="4353109"/>
            <a:ext cx="1431357" cy="792088"/>
          </a:xfrm>
          <a:prstGeom prst="rect">
            <a:avLst/>
          </a:prstGeom>
        </p:spPr>
      </p:pic>
      <p:graphicFrame>
        <p:nvGraphicFramePr>
          <p:cNvPr id="33" name="Diagramă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7780465"/>
              </p:ext>
            </p:extLst>
          </p:nvPr>
        </p:nvGraphicFramePr>
        <p:xfrm>
          <a:off x="189234" y="2007931"/>
          <a:ext cx="5714526" cy="5554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166280</TotalTime>
  <Words>4198</Words>
  <Application>Microsoft Office PowerPoint</Application>
  <PresentationFormat>Particularizare</PresentationFormat>
  <Paragraphs>848</Paragraphs>
  <Slides>24</Slides>
  <Notes>6</Notes>
  <HiddenSlides>0</HiddenSlides>
  <MMClips>0</MMClips>
  <ScaleCrop>false</ScaleCrop>
  <HeadingPairs>
    <vt:vector size="8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Servere OLE încorporate</vt:lpstr>
      </vt:variant>
      <vt:variant>
        <vt:i4>1</vt:i4>
      </vt:variant>
      <vt:variant>
        <vt:lpstr>Titluri diapozitive</vt:lpstr>
      </vt:variant>
      <vt:variant>
        <vt:i4>24</vt:i4>
      </vt:variant>
    </vt:vector>
  </HeadingPairs>
  <TitlesOfParts>
    <vt:vector size="31" baseType="lpstr">
      <vt:lpstr>Times New Roman</vt:lpstr>
      <vt:lpstr>Verdana</vt:lpstr>
      <vt:lpstr>Calibri</vt:lpstr>
      <vt:lpstr>Arial</vt:lpstr>
      <vt:lpstr>Wingdings</vt:lpstr>
      <vt:lpstr>Office Theme</vt:lpstr>
      <vt:lpstr>Документ</vt:lpstr>
      <vt:lpstr>MINISTERUL FINANȚELOR AL REPUBLICII MOLDOVA</vt:lpstr>
      <vt:lpstr>Prezentare PowerPoint</vt:lpstr>
      <vt:lpstr>BUGETUL PUBLIC NAȚIONAL</vt:lpstr>
      <vt:lpstr>Prezentare PowerPoint</vt:lpstr>
      <vt:lpstr>Prezentare PowerPoint</vt:lpstr>
      <vt:lpstr>CHELTUIELILE BUGETULUI PUBLIC NAȚIONAL</vt:lpstr>
      <vt:lpstr>CHELTUIELILE DE PERSONAL</vt:lpstr>
      <vt:lpstr>INVESTIȚIILE CAPITALE</vt:lpstr>
      <vt:lpstr>Prezentare PowerPoint</vt:lpstr>
      <vt:lpstr>TRANSFERURI DIN BUGETUL DE STAT  CĂTRE BUGETELE LOCALE</vt:lpstr>
      <vt:lpstr>       PROTECȚIA SOCIALĂ</vt:lpstr>
      <vt:lpstr>PROTECȚIA SOCIALĂ </vt:lpstr>
      <vt:lpstr>OCROTIREA SĂNĂTĂȚII </vt:lpstr>
      <vt:lpstr>Prezentare PowerPoint</vt:lpstr>
      <vt:lpstr>ÎNVĂȚĂMÂNT</vt:lpstr>
      <vt:lpstr>                                 ÎNVĂȚĂMÂNT</vt:lpstr>
      <vt:lpstr>Prezentare PowerPoint</vt:lpstr>
      <vt:lpstr>PENTRU CE AU FOST CHELTUIȚI BANII ALOCAȚI</vt:lpstr>
      <vt:lpstr>Prezentare PowerPoint</vt:lpstr>
      <vt:lpstr>          TRANSPORT</vt:lpstr>
      <vt:lpstr>DRUMURI REPARATE DIN BANII ALOCAȚI ÎN ANUL 2025</vt:lpstr>
      <vt:lpstr>         AGRICULTURĂ</vt:lpstr>
      <vt:lpstr>DATORIA DE STAT</vt:lpstr>
      <vt:lpstr>ASISTENȚA EXTERNĂ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RAPORT PENTRU CETATENI 2018.pptx</dc:title>
  <dc:creator>belaiadian</dc:creator>
  <cp:lastModifiedBy>Gabriela Catana</cp:lastModifiedBy>
  <cp:revision>1965</cp:revision>
  <cp:lastPrinted>2026-11-06T06:23:43Z</cp:lastPrinted>
  <dcterms:created xsi:type="dcterms:W3CDTF">2020-06-05T19:29:52Z</dcterms:created>
  <dcterms:modified xsi:type="dcterms:W3CDTF">2026-11-06T06:27:34Z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2019-10-03T00:00:00Z</vt:filetime>
  </property>
  <property fmtid="{D5CDD505-2E9C-101B-9397-08002B2CF9AE}" pid="3" name="LastSaved">
    <vt:filetime>2020-06-05T00:00:00Z</vt:filetime>
  </property>
</Properties>
</file>