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98" r:id="rId4"/>
    <p:sldId id="290" r:id="rId5"/>
    <p:sldId id="291" r:id="rId6"/>
    <p:sldId id="327" r:id="rId7"/>
    <p:sldId id="316" r:id="rId8"/>
    <p:sldId id="307" r:id="rId9"/>
    <p:sldId id="314" r:id="rId10"/>
    <p:sldId id="328" r:id="rId11"/>
    <p:sldId id="323" r:id="rId12"/>
    <p:sldId id="329" r:id="rId13"/>
    <p:sldId id="325" r:id="rId14"/>
    <p:sldId id="326" r:id="rId15"/>
    <p:sldId id="270" r:id="rId16"/>
    <p:sldId id="300" r:id="rId17"/>
    <p:sldId id="301" r:id="rId18"/>
    <p:sldId id="333" r:id="rId19"/>
    <p:sldId id="331" r:id="rId20"/>
    <p:sldId id="320" r:id="rId21"/>
    <p:sldId id="321" r:id="rId22"/>
    <p:sldId id="334" r:id="rId23"/>
    <p:sldId id="322" r:id="rId24"/>
    <p:sldId id="332" r:id="rId25"/>
    <p:sldId id="265" r:id="rId26"/>
    <p:sldId id="266" r:id="rId27"/>
  </p:sldIdLst>
  <p:sldSz cx="10693400" cy="7562850"/>
  <p:notesSz cx="9309100" cy="70231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926DE6-F623-4A3B-9DAA-9CED96D91616}">
          <p14:sldIdLst>
            <p14:sldId id="256"/>
            <p14:sldId id="258"/>
            <p14:sldId id="298"/>
            <p14:sldId id="290"/>
            <p14:sldId id="291"/>
            <p14:sldId id="327"/>
            <p14:sldId id="316"/>
            <p14:sldId id="307"/>
            <p14:sldId id="314"/>
            <p14:sldId id="328"/>
            <p14:sldId id="323"/>
            <p14:sldId id="329"/>
            <p14:sldId id="325"/>
            <p14:sldId id="326"/>
            <p14:sldId id="270"/>
            <p14:sldId id="300"/>
            <p14:sldId id="301"/>
            <p14:sldId id="333"/>
            <p14:sldId id="331"/>
            <p14:sldId id="320"/>
            <p14:sldId id="321"/>
            <p14:sldId id="334"/>
            <p14:sldId id="322"/>
            <p14:sldId id="332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9E9"/>
    <a:srgbClr val="800000"/>
    <a:srgbClr val="A3D9FD"/>
    <a:srgbClr val="56C2DC"/>
    <a:srgbClr val="009900"/>
    <a:srgbClr val="FFFFCC"/>
    <a:srgbClr val="00CC66"/>
    <a:srgbClr val="59595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2" autoAdjust="0"/>
  </p:normalViewPr>
  <p:slideViewPr>
    <p:cSldViewPr>
      <p:cViewPr varScale="1">
        <p:scale>
          <a:sx n="75" d="100"/>
          <a:sy n="75" d="100"/>
        </p:scale>
        <p:origin x="90" y="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24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.marian\Desktop\Raportul%20pentru%20cetateni\Diagrame\Diagrame%20pu%20Raportul%20pentru%20cetateni%202020%20(1).xls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dejda.filimon\Desktop\&#1056;&#1072;&#1073;&#1086;&#1095;&#1080;&#1081;%20&#1089;&#1090;&#1086;&#1083;\Raportul%20pentru%20cetateni\2024\Diagrame%20pu%20Raportul%20pu%20cetateni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dejda.filimon\Desktop\&#1056;&#1072;&#1073;&#1086;&#1095;&#1080;&#1081;%20&#1089;&#1090;&#1086;&#1083;\Raportul%20pentru%20cetateni\2024\Diagrame%20pu%20Raportul%20pu%20cetateni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339989703203875E-3"/>
          <c:y val="3.0435179494575589E-2"/>
          <c:w val="0.96870867044215858"/>
          <c:h val="0.939129641010848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BPN!$A$3</c:f>
              <c:strCache>
                <c:ptCount val="1"/>
                <c:pt idx="0">
                  <c:v>Venituri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442441967606976E-2"/>
                  <c:y val="-3.3202013994082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42-473A-B149-CB6E7E5B0A44}"/>
                </c:ext>
              </c:extLst>
            </c:dLbl>
            <c:dLbl>
              <c:idx val="2"/>
              <c:layout>
                <c:manualLayout>
                  <c:x val="-2.3024833973777071E-2"/>
                  <c:y val="-3.3202013994082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42-473A-B149-CB6E7E5B0A44}"/>
                </c:ext>
              </c:extLst>
            </c:dLbl>
            <c:dLbl>
              <c:idx val="4"/>
              <c:layout>
                <c:manualLayout>
                  <c:x val="-1.760722597994727E-2"/>
                  <c:y val="-1.936784149654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42-473A-B149-CB6E7E5B0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BPN!$B$2:$F$2</c:f>
              <c:strCache>
                <c:ptCount val="5"/>
                <c:pt idx="0">
                  <c:v>2024 precizat </c:v>
                </c:pt>
                <c:pt idx="2">
                  <c:v>2024 executat </c:v>
                </c:pt>
                <c:pt idx="4">
                  <c:v>devieri</c:v>
                </c:pt>
              </c:strCache>
            </c:strRef>
          </c:cat>
          <c:val>
            <c:numRef>
              <c:f>BPN!$B$3:$F$3</c:f>
              <c:numCache>
                <c:formatCode>General</c:formatCode>
                <c:ptCount val="5"/>
                <c:pt idx="0">
                  <c:v>109939.3</c:v>
                </c:pt>
                <c:pt idx="2">
                  <c:v>110338.5</c:v>
                </c:pt>
                <c:pt idx="4">
                  <c:v>397.6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2-473A-B149-CB6E7E5B0A44}"/>
            </c:ext>
          </c:extLst>
        </c:ser>
        <c:ser>
          <c:idx val="1"/>
          <c:order val="1"/>
          <c:tx>
            <c:strRef>
              <c:f>BPN!$A$4</c:f>
              <c:strCache>
                <c:ptCount val="1"/>
                <c:pt idx="0">
                  <c:v>Cheltuieli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860049961436892E-2"/>
                  <c:y val="-1.660100699704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2-473A-B149-CB6E7E5B0A44}"/>
                </c:ext>
              </c:extLst>
            </c:dLbl>
            <c:dLbl>
              <c:idx val="2"/>
              <c:layout>
                <c:manualLayout>
                  <c:x val="4.4695265949096667E-2"/>
                  <c:y val="-2.490151049556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42-473A-B149-CB6E7E5B0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BPN!$B$2:$F$2</c:f>
              <c:strCache>
                <c:ptCount val="5"/>
                <c:pt idx="0">
                  <c:v>2024 precizat </c:v>
                </c:pt>
                <c:pt idx="2">
                  <c:v>2024 executat </c:v>
                </c:pt>
                <c:pt idx="4">
                  <c:v>devieri</c:v>
                </c:pt>
              </c:strCache>
            </c:strRef>
          </c:cat>
          <c:val>
            <c:numRef>
              <c:f>BPN!$B$4:$F$4</c:f>
              <c:numCache>
                <c:formatCode>General</c:formatCode>
                <c:ptCount val="5"/>
                <c:pt idx="0">
                  <c:v>127350.3</c:v>
                </c:pt>
                <c:pt idx="2">
                  <c:v>122962.6</c:v>
                </c:pt>
                <c:pt idx="4">
                  <c:v>-4389.3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2-473A-B149-CB6E7E5B0A44}"/>
            </c:ext>
          </c:extLst>
        </c:ser>
        <c:ser>
          <c:idx val="2"/>
          <c:order val="2"/>
          <c:tx>
            <c:strRef>
              <c:f>BPN!$A$5</c:f>
              <c:strCache>
                <c:ptCount val="1"/>
                <c:pt idx="0">
                  <c:v>Deficit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C630117-6308-4301-889B-F0F114638F9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097-4C34-943E-267AFEF33ACC}"/>
                </c:ext>
              </c:extLst>
            </c:dLbl>
            <c:dLbl>
              <c:idx val="4"/>
              <c:layout>
                <c:manualLayout>
                  <c:x val="2.5733637970691923E-2"/>
                  <c:y val="-1.106733799802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42-473A-B149-CB6E7E5B0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BPN!$B$2:$F$2</c:f>
              <c:strCache>
                <c:ptCount val="5"/>
                <c:pt idx="0">
                  <c:v>2024 precizat </c:v>
                </c:pt>
                <c:pt idx="2">
                  <c:v>2024 executat </c:v>
                </c:pt>
                <c:pt idx="4">
                  <c:v>devieri</c:v>
                </c:pt>
              </c:strCache>
            </c:strRef>
          </c:cat>
          <c:val>
            <c:numRef>
              <c:f>BPN!$B$5:$F$5</c:f>
              <c:numCache>
                <c:formatCode>General</c:formatCode>
                <c:ptCount val="5"/>
                <c:pt idx="0">
                  <c:v>-17411</c:v>
                </c:pt>
                <c:pt idx="2">
                  <c:v>-12624.1</c:v>
                </c:pt>
                <c:pt idx="4">
                  <c:v>4786.8999999999996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2-473A-B149-CB6E7E5B0A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9551360"/>
        <c:axId val="1589551776"/>
        <c:axId val="0"/>
      </c:bar3DChart>
      <c:catAx>
        <c:axId val="1589551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9551776"/>
        <c:crosses val="autoZero"/>
        <c:auto val="1"/>
        <c:lblAlgn val="ctr"/>
        <c:lblOffset val="100"/>
        <c:noMultiLvlLbl val="0"/>
      </c:catAx>
      <c:valAx>
        <c:axId val="1589551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955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65685836265177"/>
          <c:y val="0.21713146906964853"/>
          <c:w val="0.39639808300776769"/>
          <c:h val="0.65618199256821574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BD-446C-B43F-5F17396FD6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BD-446C-B43F-5F17396FD6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BD-446C-B43F-5F17396FD6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BD-446C-B43F-5F17396FD6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9BD-446C-B43F-5F17396FD6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9BD-446C-B43F-5F17396FD6C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9BD-446C-B43F-5F17396FD6C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9BD-446C-B43F-5F17396FD6C2}"/>
              </c:ext>
            </c:extLst>
          </c:dPt>
          <c:dLbls>
            <c:dLbl>
              <c:idx val="0"/>
              <c:layout>
                <c:manualLayout>
                  <c:x val="0.23441285000422571"/>
                  <c:y val="-8.752735229759306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BD-446C-B43F-5F17396FD6C2}"/>
                </c:ext>
              </c:extLst>
            </c:dLbl>
            <c:dLbl>
              <c:idx val="1"/>
              <c:layout>
                <c:manualLayout>
                  <c:x val="7.5075349584644346E-2"/>
                  <c:y val="0.12983235410672134"/>
                </c:manualLayout>
              </c:layout>
              <c:numFmt formatCode="0.0%" sourceLinked="0"/>
              <c:spPr>
                <a:xfrm>
                  <a:off x="5925524" y="1147022"/>
                  <a:ext cx="1718738" cy="491205"/>
                </a:xfrm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2585"/>
                        <a:gd name="adj2" fmla="val 26937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9032444670737428"/>
                      <c:h val="0.11284504097819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9BD-446C-B43F-5F17396FD6C2}"/>
                </c:ext>
              </c:extLst>
            </c:dLbl>
            <c:dLbl>
              <c:idx val="2"/>
              <c:layout>
                <c:manualLayout>
                  <c:x val="2.9980929229969214E-2"/>
                  <c:y val="0.17505470459518604"/>
                </c:manualLayout>
              </c:layout>
              <c:numFmt formatCode="0.0%" sourceLinked="0"/>
              <c:spPr>
                <a:xfrm>
                  <a:off x="6086422" y="1741340"/>
                  <a:ext cx="1530868" cy="812824"/>
                </a:xfrm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4757"/>
                        <a:gd name="adj2" fmla="val -46488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6952056425206194"/>
                      <c:h val="0.186730531768868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9BD-446C-B43F-5F17396FD6C2}"/>
                </c:ext>
              </c:extLst>
            </c:dLbl>
            <c:dLbl>
              <c:idx val="3"/>
              <c:layout>
                <c:manualLayout>
                  <c:x val="-6.7304082774804791E-2"/>
                  <c:y val="-8.898614150255299E-2"/>
                </c:manualLayout>
              </c:layout>
              <c:numFmt formatCode="0.0%" sourceLinked="0"/>
              <c:spPr>
                <a:xfrm>
                  <a:off x="1032947" y="3406751"/>
                  <a:ext cx="1764446" cy="622324"/>
                </a:xfrm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0904"/>
                        <a:gd name="adj2" fmla="val -74903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953859068901779"/>
                      <c:h val="0.142966855620071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9BD-446C-B43F-5F17396FD6C2}"/>
                </c:ext>
              </c:extLst>
            </c:dLbl>
            <c:dLbl>
              <c:idx val="4"/>
              <c:layout>
                <c:manualLayout>
                  <c:x val="-0.14289113848134127"/>
                  <c:y val="0.23632385120350111"/>
                </c:manualLayout>
              </c:layout>
              <c:numFmt formatCode="0.0%" sourceLinked="0"/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6885"/>
                        <a:gd name="adj2" fmla="val -47270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59BD-446C-B43F-5F17396FD6C2}"/>
                </c:ext>
              </c:extLst>
            </c:dLbl>
            <c:dLbl>
              <c:idx val="5"/>
              <c:layout>
                <c:manualLayout>
                  <c:x val="-0.23193802520194176"/>
                  <c:y val="4.52224653537563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98914288283334"/>
                      <c:h val="0.130350511437711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9BD-446C-B43F-5F17396FD6C2}"/>
                </c:ext>
              </c:extLst>
            </c:dLbl>
            <c:dLbl>
              <c:idx val="6"/>
              <c:layout>
                <c:manualLayout>
                  <c:x val="-6.6975100001207377E-2"/>
                  <c:y val="-7.00218818380743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BD-446C-B43F-5F17396FD6C2}"/>
                </c:ext>
              </c:extLst>
            </c:dLbl>
            <c:dLbl>
              <c:idx val="7"/>
              <c:layout>
                <c:manualLayout>
                  <c:x val="8.5481447022987336E-2"/>
                  <c:y val="-7.00218818380743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9922034932802"/>
                      <c:h val="0.12159777620795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9BD-446C-B43F-5F17396FD6C2}"/>
                </c:ext>
              </c:extLst>
            </c:dLbl>
            <c:numFmt formatCode="0.0%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'investitii '!$A$3:$A$10</c:f>
              <c:strCache>
                <c:ptCount val="8"/>
                <c:pt idx="0">
                  <c:v>Servicii de stat cu destinație generală 3,1 mil.lei</c:v>
                </c:pt>
                <c:pt idx="1">
                  <c:v>Apărare națională 251,0 mil.lei</c:v>
                </c:pt>
                <c:pt idx="2">
                  <c:v>Ordine publică și securitate națională 22,8 mil.lei</c:v>
                </c:pt>
                <c:pt idx="3">
                  <c:v>Servicii în domeniul economiei 1 224,8 mil.lei</c:v>
                </c:pt>
                <c:pt idx="4">
                  <c:v>Gospodăria de locuințe și gospodăria serviciilor comunale 69,7 mil.lei</c:v>
                </c:pt>
                <c:pt idx="5">
                  <c:v>Ocrotirea sănătății 6,3 mil.lei</c:v>
                </c:pt>
                <c:pt idx="6">
                  <c:v>Cultură, sport, tineret, culte și odihnă 8,4 mil.lei</c:v>
                </c:pt>
                <c:pt idx="7">
                  <c:v>Învățămînt 15,5 mil.lei</c:v>
                </c:pt>
              </c:strCache>
            </c:strRef>
          </c:cat>
          <c:val>
            <c:numRef>
              <c:f>'investitii '!$D$3:$D$10</c:f>
              <c:numCache>
                <c:formatCode>0.0</c:formatCode>
                <c:ptCount val="8"/>
                <c:pt idx="0">
                  <c:v>0.19355644355644358</c:v>
                </c:pt>
                <c:pt idx="1">
                  <c:v>15.671828171828173</c:v>
                </c:pt>
                <c:pt idx="2">
                  <c:v>1.4235764235764237</c:v>
                </c:pt>
                <c:pt idx="3">
                  <c:v>76.473526473526476</c:v>
                </c:pt>
                <c:pt idx="4">
                  <c:v>4.3518981018981027</c:v>
                </c:pt>
                <c:pt idx="5">
                  <c:v>0.39335664335664339</c:v>
                </c:pt>
                <c:pt idx="6">
                  <c:v>0.52447552447552448</c:v>
                </c:pt>
                <c:pt idx="7">
                  <c:v>0.96778221778221785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BD-446C-B43F-5F17396FD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8064A2">
        <a:alpha val="50000"/>
      </a:srgbClr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" lastClr="FFFFFF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94970656514594E-2"/>
          <c:y val="1.2298736090839424E-2"/>
          <c:w val="0.9631606140547897"/>
          <c:h val="0.9830715396377798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8064A2">
                    <a:lumMod val="110000"/>
                    <a:satMod val="105000"/>
                    <a:tint val="67000"/>
                  </a:srgbClr>
                </a:gs>
                <a:gs pos="50000">
                  <a:srgbClr val="8064A2">
                    <a:lumMod val="105000"/>
                    <a:satMod val="103000"/>
                    <a:tint val="73000"/>
                  </a:srgbClr>
                </a:gs>
                <a:gs pos="100000">
                  <a:srgbClr val="8064A2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8064A2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80,9 </a:t>
                    </a:r>
                    <a:r>
                      <a:rPr lang="en-US" dirty="0"/>
                      <a:t>mil. 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81250105907673"/>
                      <c:h val="6.6216687442969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09F-4EF0-9779-554D5FF77D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137,7 </a:t>
                    </a:r>
                    <a:r>
                      <a:rPr lang="en-US" dirty="0"/>
                      <a:t>mil. 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35636942855045"/>
                      <c:h val="6.6216687442969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09F-4EF0-9779-554D5FF77D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319,0 </a:t>
                    </a:r>
                    <a:r>
                      <a:rPr lang="en-US" dirty="0"/>
                      <a:t>mil. 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29006840223447"/>
                      <c:h val="6.6216687442969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09F-4EF0-9779-554D5FF77D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669,1 </a:t>
                    </a:r>
                    <a:r>
                      <a:rPr lang="en-US" dirty="0"/>
                      <a:t>mil. 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60774057986569"/>
                      <c:h val="6.6216687442969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09F-4EF0-9779-554D5FF77D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806,8 </a:t>
                    </a:r>
                    <a:r>
                      <a:rPr lang="en-US" dirty="0"/>
                      <a:t>mil. 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64089109302363"/>
                      <c:h val="6.6216687442969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09F-4EF0-9779-554D5FF77D3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074,4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mil. 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5161007902119"/>
                      <c:h val="6.6216687442969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09F-4EF0-9779-554D5FF77D3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707,5 </a:t>
                    </a:r>
                    <a:r>
                      <a:rPr lang="en-US" dirty="0" smtClean="0"/>
                      <a:t>mil</a:t>
                    </a:r>
                    <a:r>
                      <a:rPr lang="en-US" dirty="0"/>
                      <a:t>. 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28524466084129"/>
                      <c:h val="9.5347360991917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09F-4EF0-9779-554D5FF77D3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4 446,9 </a:t>
                    </a:r>
                    <a:r>
                      <a:rPr lang="en-US" dirty="0"/>
                      <a:t>mil.</a:t>
                    </a:r>
                    <a:r>
                      <a:rPr lang="en-US" baseline="0" dirty="0"/>
                      <a:t> 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98476059217924"/>
                      <c:h val="6.6216687442969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09F-4EF0-9779-554D5FF77D37}"/>
                </c:ext>
              </c:extLst>
            </c:dLbl>
            <c:dLbl>
              <c:idx val="8"/>
              <c:layout>
                <c:manualLayout>
                  <c:x val="-5.3101047215051878E-2"/>
                  <c:y val="-2.31473071196944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5 000,3 </a:t>
                    </a:r>
                    <a:r>
                      <a:rPr lang="en-US" dirty="0"/>
                      <a:t>mil. lei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87858179743678"/>
                      <c:h val="9.24537126940078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09F-4EF0-9779-554D5FF77D37}"/>
                </c:ext>
              </c:extLst>
            </c:dLbl>
            <c:dLbl>
              <c:idx val="9"/>
              <c:layout>
                <c:manualLayout>
                  <c:x val="-0.15581121453851471"/>
                  <c:y val="4.62962962962962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28</a:t>
                    </a:r>
                    <a:r>
                      <a:rPr lang="en-US" baseline="0" dirty="0" smtClean="0"/>
                      <a:t> 480,0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mil. lei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99112096346164"/>
                      <c:h val="9.7083333333333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09F-4EF0-9779-554D5FF77D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'protectia sociala'!$D$3:$D$12</c:f>
              <c:numCache>
                <c:formatCode>General</c:formatCode>
                <c:ptCount val="10"/>
                <c:pt idx="0" formatCode="0.0">
                  <c:v>70.599999999999994</c:v>
                </c:pt>
                <c:pt idx="1">
                  <c:v>148.6</c:v>
                </c:pt>
                <c:pt idx="2">
                  <c:v>277.3</c:v>
                </c:pt>
                <c:pt idx="3" formatCode="0.0">
                  <c:v>577.29999999999995</c:v>
                </c:pt>
                <c:pt idx="4">
                  <c:v>690.6</c:v>
                </c:pt>
                <c:pt idx="5" formatCode="0.0">
                  <c:v>934</c:v>
                </c:pt>
                <c:pt idx="6">
                  <c:v>1536.8</c:v>
                </c:pt>
                <c:pt idx="7">
                  <c:v>3823.2</c:v>
                </c:pt>
                <c:pt idx="8" formatCode="0.0">
                  <c:v>4585.8999999999996</c:v>
                </c:pt>
                <c:pt idx="9" formatCode="0.0">
                  <c:v>25880.400000000001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9F-4EF0-9779-554D5FF77D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4404976"/>
        <c:axId val="744398736"/>
      </c:barChart>
      <c:catAx>
        <c:axId val="744404976"/>
        <c:scaling>
          <c:orientation val="minMax"/>
        </c:scaling>
        <c:delete val="1"/>
        <c:axPos val="l"/>
        <c:majorTickMark val="none"/>
        <c:minorTickMark val="none"/>
        <c:tickLblPos val="nextTo"/>
        <c:crossAx val="744398736"/>
        <c:crosses val="autoZero"/>
        <c:auto val="1"/>
        <c:lblAlgn val="ctr"/>
        <c:lblOffset val="100"/>
        <c:noMultiLvlLbl val="0"/>
      </c:catAx>
      <c:valAx>
        <c:axId val="74439873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74440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8397891012572"/>
          <c:y val="0.29443417063387622"/>
          <c:w val="0.49977937251429705"/>
          <c:h val="0.5932667480834015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DB-41B4-BE6E-77F4E5A53E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DB-41B4-BE6E-77F4E5A53E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DB-41B4-BE6E-77F4E5A53E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5DB-41B4-BE6E-77F4E5A53E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5DB-41B4-BE6E-77F4E5A53E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5DB-41B4-BE6E-77F4E5A53E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5DB-41B4-BE6E-77F4E5A53E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5DB-41B4-BE6E-77F4E5A53E9B}"/>
              </c:ext>
            </c:extLst>
          </c:dPt>
          <c:dLbls>
            <c:dLbl>
              <c:idx val="0"/>
              <c:layout>
                <c:manualLayout>
                  <c:x val="0.17518671888375278"/>
                  <c:y val="0.13763357110580821"/>
                </c:manualLayout>
              </c:layout>
              <c:tx>
                <c:rich>
                  <a:bodyPr/>
                  <a:lstStyle/>
                  <a:p>
                    <a:fld id="{0A168EB2-68FA-4024-A1D9-729373F5FE32}" type="CATEGORYNAME">
                      <a:rPr lang="it-IT"/>
                      <a:pPr/>
                      <a:t>[ИМЯ КАТЕГОРИИ]</a:t>
                    </a:fld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871 094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DB-41B4-BE6E-77F4E5A53E9B}"/>
                </c:ext>
              </c:extLst>
            </c:dLbl>
            <c:dLbl>
              <c:idx val="1"/>
              <c:layout>
                <c:manualLayout>
                  <c:x val="-0.14855399075617187"/>
                  <c:y val="8.2736674622116146E-2"/>
                </c:manualLayout>
              </c:layout>
              <c:tx>
                <c:rich>
                  <a:bodyPr/>
                  <a:lstStyle/>
                  <a:p>
                    <a:fld id="{56E1D280-F5F7-45E0-A671-D545D62107FA}" type="CATEGORYNAME">
                      <a:rPr lang="en-US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133 327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DB-41B4-BE6E-77F4E5A53E9B}"/>
                </c:ext>
              </c:extLst>
            </c:dLbl>
            <c:dLbl>
              <c:idx val="2"/>
              <c:layout>
                <c:manualLayout>
                  <c:x val="-0.20456615120522023"/>
                  <c:y val="0.10501193317422435"/>
                </c:manualLayout>
              </c:layout>
              <c:tx>
                <c:rich>
                  <a:bodyPr/>
                  <a:lstStyle/>
                  <a:p>
                    <a:fld id="{AC51C509-64B1-4646-B97B-9CCA5C8569D2}" type="CATEGORYNAME">
                      <a:rPr lang="en-US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491 856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5DB-41B4-BE6E-77F4E5A53E9B}"/>
                </c:ext>
              </c:extLst>
            </c:dLbl>
            <c:dLbl>
              <c:idx val="3"/>
              <c:layout>
                <c:manualLayout>
                  <c:x val="-0.29050853872538762"/>
                  <c:y val="-3.48721377980619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7676DC-3EAD-43B1-BF39-A706091E1A99}" type="CATEGORYNAME">
                      <a:rPr lang="it-IT"/>
                      <a:pPr>
                        <a:defRPr b="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7 077</a:t>
                    </a:r>
                  </a:p>
                </c:rich>
              </c:tx>
              <c:spPr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  <a:tileRect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3506"/>
                        <a:gd name="adj2" fmla="val 36609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5DB-41B4-BE6E-77F4E5A53E9B}"/>
                </c:ext>
              </c:extLst>
            </c:dLbl>
            <c:dLbl>
              <c:idx val="4"/>
              <c:layout>
                <c:manualLayout>
                  <c:x val="-0.19430825439112986"/>
                  <c:y val="-0.2145421312781762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DCEB55-5A1C-4598-A821-5AAC8F81C853}" type="CATEGORYNAME">
                      <a:rPr lang="it-IT"/>
                      <a:pPr>
                        <a:defRPr b="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2 120</a:t>
                    </a:r>
                  </a:p>
                </c:rich>
              </c:tx>
              <c:spPr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  <a:tileRect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8967"/>
                        <a:gd name="adj2" fmla="val 132012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5DB-41B4-BE6E-77F4E5A53E9B}"/>
                </c:ext>
              </c:extLst>
            </c:dLbl>
            <c:dLbl>
              <c:idx val="5"/>
              <c:layout>
                <c:manualLayout>
                  <c:x val="0.37799079218223841"/>
                  <c:y val="2.419119440203589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80E260-17F9-48A9-9E0D-9F4D283AB1B5}" type="CATEGORYNAME">
                      <a:rPr lang="it-IT"/>
                      <a:pPr>
                        <a:defRPr b="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8 278</a:t>
                    </a:r>
                  </a:p>
                </c:rich>
              </c:tx>
              <c:spPr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  <a:tileRect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05696"/>
                        <a:gd name="adj2" fmla="val 1949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5DB-41B4-BE6E-77F4E5A53E9B}"/>
                </c:ext>
              </c:extLst>
            </c:dLbl>
            <c:dLbl>
              <c:idx val="6"/>
              <c:layout>
                <c:manualLayout>
                  <c:x val="2.5176690901018425E-2"/>
                  <c:y val="-0.2624941645140207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AC0715-685D-4986-9A1B-E7884DF64F5E}" type="CATEGORYNAME">
                      <a:rPr lang="en-US" smtClean="0"/>
                      <a:pPr>
                        <a:defRPr b="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en-US" baseline="0" dirty="0" smtClean="0"/>
                      <a:t>
5 454</a:t>
                    </a:r>
                  </a:p>
                </c:rich>
              </c:tx>
              <c:spPr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  <a:tileRect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0738"/>
                        <a:gd name="adj2" fmla="val 148542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5DB-41B4-BE6E-77F4E5A53E9B}"/>
                </c:ext>
              </c:extLst>
            </c:dLbl>
            <c:dLbl>
              <c:idx val="7"/>
              <c:layout>
                <c:manualLayout>
                  <c:x val="0.24870088581913652"/>
                  <c:y val="-0.2057935050608792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5B3D2A-9E4C-46D0-89EA-2A9F0D77BAF4}" type="CATEGORYNAME">
                      <a:rPr lang="it-IT"/>
                      <a:pPr>
                        <a:defRPr b="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2 710</a:t>
                    </a:r>
                  </a:p>
                </c:rich>
              </c:tx>
              <c:spPr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  <a:tileRect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63390"/>
                        <a:gd name="adj2" fmla="val 109751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5DB-41B4-BE6E-77F4E5A53E9B}"/>
                </c:ext>
              </c:extLst>
            </c:dLbl>
            <c:spPr>
              <a:gradFill rotWithShape="1">
                <a:gsLst>
                  <a:gs pos="0">
                    <a:sysClr val="window" lastClr="FFFFFF"/>
                  </a:gs>
                  <a:gs pos="100000">
                    <a:srgbClr val="A5A5A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'ocrotirea sanatatii'!$A$4:$A$11</c:f>
              <c:strCache>
                <c:ptCount val="8"/>
                <c:pt idx="0">
                  <c:v>Copii, elevi, studenți, rezidenți</c:v>
                </c:pt>
                <c:pt idx="1">
                  <c:v>Persoane cu dizabilități</c:v>
                </c:pt>
                <c:pt idx="2">
                  <c:v>Pensionari</c:v>
                </c:pt>
                <c:pt idx="3">
                  <c:v>Persoane din familii defavorizate</c:v>
                </c:pt>
                <c:pt idx="4">
                  <c:v>Șomeri înregistrați la agențiile teritoriale</c:v>
                </c:pt>
                <c:pt idx="5">
                  <c:v>Părinți cu 4 și mai mulți copii</c:v>
                </c:pt>
                <c:pt idx="6">
                  <c:v>Gravidele, parturientele și lăuzele</c:v>
                </c:pt>
                <c:pt idx="7">
                  <c:v>Persoane care îngrijesc la domiciliu alte persoane</c:v>
                </c:pt>
              </c:strCache>
            </c:strRef>
          </c:cat>
          <c:val>
            <c:numRef>
              <c:f>'ocrotirea sanatatii'!$B$4:$B$11</c:f>
              <c:numCache>
                <c:formatCode>#,##0</c:formatCode>
                <c:ptCount val="8"/>
                <c:pt idx="0">
                  <c:v>877370</c:v>
                </c:pt>
                <c:pt idx="1">
                  <c:v>129593</c:v>
                </c:pt>
                <c:pt idx="2">
                  <c:v>468512</c:v>
                </c:pt>
                <c:pt idx="3">
                  <c:v>9396</c:v>
                </c:pt>
                <c:pt idx="4">
                  <c:v>8004</c:v>
                </c:pt>
                <c:pt idx="5">
                  <c:v>6086</c:v>
                </c:pt>
                <c:pt idx="6">
                  <c:v>5708</c:v>
                </c:pt>
                <c:pt idx="7">
                  <c:v>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5DB-41B4-BE6E-77F4E5A53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803636898652781E-2"/>
          <c:y val="0.13486495644643903"/>
          <c:w val="0.95839272620269444"/>
          <c:h val="0.86513504355356319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347289391842857E-2"/>
                  <c:y val="-3.67813517581197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D-4481-8109-9A9BB6F6257B}"/>
                </c:ext>
              </c:extLst>
            </c:dLbl>
            <c:dLbl>
              <c:idx val="1"/>
              <c:layout>
                <c:manualLayout>
                  <c:x val="1.7021157462534141E-2"/>
                  <c:y val="-3.678135175811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D-4481-8109-9A9BB6F6257B}"/>
                </c:ext>
              </c:extLst>
            </c:dLbl>
            <c:dLbl>
              <c:idx val="2"/>
              <c:layout>
                <c:manualLayout>
                  <c:x val="1.5129917744474744E-2"/>
                  <c:y val="-4.29115770511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D-4481-8109-9A9BB6F6257B}"/>
                </c:ext>
              </c:extLst>
            </c:dLbl>
            <c:dLbl>
              <c:idx val="3"/>
              <c:layout>
                <c:manualLayout>
                  <c:x val="2.080363689865285E-2"/>
                  <c:y val="-4.29115770511397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3D-4481-8109-9A9BB6F6257B}"/>
                </c:ext>
              </c:extLst>
            </c:dLbl>
            <c:dLbl>
              <c:idx val="4"/>
              <c:layout>
                <c:manualLayout>
                  <c:x val="1.5129917744474744E-2"/>
                  <c:y val="-3.67813517581198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D-4481-8109-9A9BB6F6257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D-4481-8109-9A9BB6F6257B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Foaie1!$C$100:$H$100</c:f>
              <c:numCache>
                <c:formatCode>General</c:formatCode>
                <c:ptCount val="6"/>
                <c:pt idx="0">
                  <c:v>1186</c:v>
                </c:pt>
                <c:pt idx="1">
                  <c:v>103</c:v>
                </c:pt>
                <c:pt idx="2">
                  <c:v>1155</c:v>
                </c:pt>
                <c:pt idx="3">
                  <c:v>36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3D-4481-8109-9A9BB6F625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404224"/>
        <c:axId val="118405760"/>
        <c:axId val="0"/>
      </c:bar3DChart>
      <c:catAx>
        <c:axId val="118404224"/>
        <c:scaling>
          <c:orientation val="minMax"/>
        </c:scaling>
        <c:delete val="1"/>
        <c:axPos val="b"/>
        <c:majorTickMark val="out"/>
        <c:minorTickMark val="none"/>
        <c:tickLblPos val="none"/>
        <c:crossAx val="118405760"/>
        <c:crosses val="autoZero"/>
        <c:auto val="1"/>
        <c:lblAlgn val="ctr"/>
        <c:lblOffset val="100"/>
        <c:noMultiLvlLbl val="0"/>
      </c:catAx>
      <c:valAx>
        <c:axId val="118405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8404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72053872053875E-3"/>
          <c:y val="0.12365643949678704"/>
          <c:w val="0.94074074074074077"/>
          <c:h val="0.8555008210180623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386026193246017E-2"/>
                  <c:y val="-4.73469182328974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33-402E-B524-335EE26FC706}"/>
                </c:ext>
              </c:extLst>
            </c:dLbl>
            <c:dLbl>
              <c:idx val="1"/>
              <c:layout>
                <c:manualLayout>
                  <c:x val="1.9122894561780051E-2"/>
                  <c:y val="-3.55101886746730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33-402E-B524-335EE26FC706}"/>
                </c:ext>
              </c:extLst>
            </c:dLbl>
            <c:dLbl>
              <c:idx val="2"/>
              <c:layout>
                <c:manualLayout>
                  <c:x val="1.1473736737067959E-2"/>
                  <c:y val="-2.95918238955609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33-402E-B524-335EE26FC706}"/>
                </c:ext>
              </c:extLst>
            </c:dLbl>
            <c:dLbl>
              <c:idx val="3"/>
              <c:layout>
                <c:manualLayout>
                  <c:x val="1.3386026193245965E-2"/>
                  <c:y val="-4.73469182328973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33-402E-B524-335EE26FC706}"/>
                </c:ext>
              </c:extLst>
            </c:dLbl>
            <c:dLbl>
              <c:idx val="4"/>
              <c:layout>
                <c:manualLayout>
                  <c:x val="1.7210605105602045E-2"/>
                  <c:y val="-4.1428553453785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33-402E-B524-335EE26FC706}"/>
                </c:ext>
              </c:extLst>
            </c:dLbl>
            <c:dLbl>
              <c:idx val="5"/>
              <c:layout>
                <c:manualLayout>
                  <c:x val="9.5614472808900255E-3"/>
                  <c:y val="-1.7755094337336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33-402E-B524-335EE26FC706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'[Diagrame pu Raportul pentru cetateni 2020 (1).xls]Foaie1'!$C$100:$H$100</c:f>
              <c:numCache>
                <c:formatCode>General</c:formatCode>
                <c:ptCount val="6"/>
                <c:pt idx="0">
                  <c:v>1186</c:v>
                </c:pt>
                <c:pt idx="1">
                  <c:v>103</c:v>
                </c:pt>
                <c:pt idx="2">
                  <c:v>1155</c:v>
                </c:pt>
                <c:pt idx="3">
                  <c:v>36</c:v>
                </c:pt>
                <c:pt idx="4">
                  <c:v>93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3-402E-B524-335EE26FC7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0007088"/>
        <c:axId val="1"/>
        <c:axId val="0"/>
      </c:bar3DChart>
      <c:catAx>
        <c:axId val="1900007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000070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ysClr val="window" lastClr="FFFFFF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i="0" baseline="0" dirty="0">
                <a:effectLst/>
                <a:latin typeface="+mj-lt"/>
                <a:cs typeface="Times New Roman" panose="02020603050405020304" pitchFamily="18" charset="0"/>
              </a:rPr>
              <a:t>S</a:t>
            </a:r>
            <a:r>
              <a:rPr lang="ro-RO" sz="1400" b="0" i="0" baseline="0" dirty="0" err="1">
                <a:effectLst/>
                <a:latin typeface="+mj-lt"/>
                <a:cs typeface="Times New Roman" panose="02020603050405020304" pitchFamily="18" charset="0"/>
              </a:rPr>
              <a:t>tatistica</a:t>
            </a:r>
            <a:r>
              <a:rPr lang="ro-RO" sz="1400" b="0" i="0" baseline="0" dirty="0">
                <a:effectLst/>
                <a:latin typeface="+mj-lt"/>
                <a:cs typeface="Times New Roman" panose="02020603050405020304" pitchFamily="18" charset="0"/>
              </a:rPr>
              <a:t> accidentelor rutiere</a:t>
            </a:r>
            <a:endParaRPr lang="en-US" sz="1800" dirty="0">
              <a:effectLst/>
              <a:latin typeface="+mj-lt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5359898278170057E-3"/>
          <c:y val="8.7666711083675311E-2"/>
          <c:w val="0.99483643231560126"/>
          <c:h val="0.617594141289128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Accidente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3.8541666666666669E-2"/>
                  <c:y val="5.6317185483722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26-43CB-999A-5B4543A1DB58}"/>
                </c:ext>
              </c:extLst>
            </c:dLbl>
            <c:dLbl>
              <c:idx val="1"/>
              <c:layout>
                <c:manualLayout>
                  <c:x val="-4.1319444444444443E-2"/>
                  <c:y val="6.43624976956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26-43CB-999A-5B4543A1DB58}"/>
                </c:ext>
              </c:extLst>
            </c:dLbl>
            <c:dLbl>
              <c:idx val="2"/>
              <c:layout>
                <c:manualLayout>
                  <c:x val="-3.9930555555555552E-2"/>
                  <c:y val="7.2407809907643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26-43CB-999A-5B4543A1DB58}"/>
                </c:ext>
              </c:extLst>
            </c:dLbl>
            <c:dLbl>
              <c:idx val="3"/>
              <c:layout>
                <c:manualLayout>
                  <c:x val="-3.8541666666666669E-2"/>
                  <c:y val="8.0453122119604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26-43CB-999A-5B4543A1DB58}"/>
                </c:ext>
              </c:extLst>
            </c:dLbl>
            <c:dLbl>
              <c:idx val="4"/>
              <c:layout>
                <c:manualLayout>
                  <c:x val="-3.5763888888888887E-2"/>
                  <c:y val="7.643046601362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26-43CB-999A-5B4543A1DB58}"/>
                </c:ext>
              </c:extLst>
            </c:dLbl>
            <c:dLbl>
              <c:idx val="5"/>
              <c:layout>
                <c:manualLayout>
                  <c:x val="-3.8541666666666766E-2"/>
                  <c:y val="7.2407809907643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26-43CB-999A-5B4543A1DB58}"/>
                </c:ext>
              </c:extLst>
            </c:dLbl>
            <c:dLbl>
              <c:idx val="6"/>
              <c:layout>
                <c:manualLayout>
                  <c:x val="-3.5060137618186722E-2"/>
                  <c:y val="5.31138854234315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2479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26-43CB-999A-5B4543A1DB58}"/>
                </c:ext>
              </c:extLst>
            </c:dLbl>
            <c:dLbl>
              <c:idx val="7"/>
              <c:layout>
                <c:manualLayout>
                  <c:x val="-3.5658555975742953E-2"/>
                  <c:y val="6.1047870860586009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2640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26-43CB-999A-5B4543A1DB58}"/>
                </c:ext>
              </c:extLst>
            </c:dLbl>
            <c:dLbl>
              <c:idx val="8"/>
              <c:layout>
                <c:manualLayout>
                  <c:x val="-3.5253223891915701E-2"/>
                  <c:y val="7.82613796975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26-43CB-999A-5B4543A1DB58}"/>
                </c:ext>
              </c:extLst>
            </c:dLbl>
            <c:dLbl>
              <c:idx val="9"/>
              <c:layout>
                <c:manualLayout>
                  <c:x val="-3.8727007374828433E-2"/>
                  <c:y val="4.6956827818555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26-43CB-999A-5B4543A1DB58}"/>
                </c:ext>
              </c:extLst>
            </c:dLbl>
            <c:dLbl>
              <c:idx val="10"/>
              <c:layout>
                <c:manualLayout>
                  <c:x val="-4.9487827470829443E-2"/>
                  <c:y val="3.178175992806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26-43CB-999A-5B4543A1DB58}"/>
                </c:ext>
              </c:extLst>
            </c:dLbl>
            <c:dLbl>
              <c:idx val="11"/>
              <c:layout>
                <c:manualLayout>
                  <c:x val="-4.3584262643256259E-2"/>
                  <c:y val="6.8602815119431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26-43CB-999A-5B4543A1DB58}"/>
                </c:ext>
              </c:extLst>
            </c:dLbl>
            <c:dLbl>
              <c:idx val="12"/>
              <c:layout>
                <c:manualLayout>
                  <c:x val="-5.3028739952415097E-2"/>
                  <c:y val="5.8734186523912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26-43CB-999A-5B4543A1DB58}"/>
                </c:ext>
              </c:extLst>
            </c:dLbl>
            <c:dLbl>
              <c:idx val="13"/>
              <c:layout>
                <c:manualLayout>
                  <c:x val="-4.1551176767204809E-2"/>
                  <c:y val="4.132798697584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26-43CB-999A-5B4543A1DB58}"/>
                </c:ext>
              </c:extLst>
            </c:dLbl>
            <c:dLbl>
              <c:idx val="14"/>
              <c:layout>
                <c:manualLayout>
                  <c:x val="-1.3020008820535067E-2"/>
                  <c:y val="4.8926694712834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D26-43CB-999A-5B4543A1D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2929</c:v>
                </c:pt>
                <c:pt idx="1">
                  <c:v>2826</c:v>
                </c:pt>
                <c:pt idx="2">
                  <c:v>2713</c:v>
                </c:pt>
                <c:pt idx="3">
                  <c:v>2605</c:v>
                </c:pt>
                <c:pt idx="4">
                  <c:v>2537</c:v>
                </c:pt>
                <c:pt idx="5">
                  <c:v>2527</c:v>
                </c:pt>
                <c:pt idx="6">
                  <c:v>2479</c:v>
                </c:pt>
                <c:pt idx="7">
                  <c:v>2640</c:v>
                </c:pt>
                <c:pt idx="8">
                  <c:v>2613</c:v>
                </c:pt>
                <c:pt idx="9">
                  <c:v>2572</c:v>
                </c:pt>
                <c:pt idx="10">
                  <c:v>1988</c:v>
                </c:pt>
                <c:pt idx="11">
                  <c:v>2517</c:v>
                </c:pt>
                <c:pt idx="12">
                  <c:v>2312</c:v>
                </c:pt>
                <c:pt idx="13">
                  <c:v>1976</c:v>
                </c:pt>
                <c:pt idx="14">
                  <c:v>2014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D26-43CB-999A-5B4543A1DB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Traumați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1998190677226337E-2"/>
                  <c:y val="4.1707840793284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D26-43CB-999A-5B4543A1DB58}"/>
                </c:ext>
              </c:extLst>
            </c:dLbl>
            <c:dLbl>
              <c:idx val="1"/>
              <c:layout>
                <c:manualLayout>
                  <c:x val="-4.131936278364453E-2"/>
                  <c:y val="-5.7890168431651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D26-43CB-999A-5B4543A1DB58}"/>
                </c:ext>
              </c:extLst>
            </c:dLbl>
            <c:dLbl>
              <c:idx val="2"/>
              <c:layout>
                <c:manualLayout>
                  <c:x val="-3.7152777777777778E-2"/>
                  <c:y val="-5.6317185483722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D26-43CB-999A-5B4543A1DB58}"/>
                </c:ext>
              </c:extLst>
            </c:dLbl>
            <c:dLbl>
              <c:idx val="3"/>
              <c:layout>
                <c:manualLayout>
                  <c:x val="-3.8541666666666669E-2"/>
                  <c:y val="-7.2407809907643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D26-43CB-999A-5B4543A1DB58}"/>
                </c:ext>
              </c:extLst>
            </c:dLbl>
            <c:dLbl>
              <c:idx val="4"/>
              <c:layout>
                <c:manualLayout>
                  <c:x val="-4.2708333333333334E-2"/>
                  <c:y val="-6.8385153801663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D26-43CB-999A-5B4543A1DB58}"/>
                </c:ext>
              </c:extLst>
            </c:dLbl>
            <c:dLbl>
              <c:idx val="5"/>
              <c:layout>
                <c:manualLayout>
                  <c:x val="-3.8541666666666766E-2"/>
                  <c:y val="-7.643046601362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D26-43CB-999A-5B4543A1DB58}"/>
                </c:ext>
              </c:extLst>
            </c:dLbl>
            <c:dLbl>
              <c:idx val="6"/>
              <c:layout>
                <c:manualLayout>
                  <c:x val="-4.422217877667272E-2"/>
                  <c:y val="-6.3006128381379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D26-43CB-999A-5B4543A1DB58}"/>
                </c:ext>
              </c:extLst>
            </c:dLbl>
            <c:dLbl>
              <c:idx val="7"/>
              <c:layout>
                <c:manualLayout>
                  <c:x val="-4.4338847268032555E-2"/>
                  <c:y val="-6.5659466911764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D26-43CB-999A-5B4543A1DB58}"/>
                </c:ext>
              </c:extLst>
            </c:dLbl>
            <c:dLbl>
              <c:idx val="8"/>
              <c:layout>
                <c:manualLayout>
                  <c:x val="-3.1922210610789807E-2"/>
                  <c:y val="-5.6348193382267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D26-43CB-999A-5B4543A1DB58}"/>
                </c:ext>
              </c:extLst>
            </c:dLbl>
            <c:dLbl>
              <c:idx val="9"/>
              <c:layout>
                <c:manualLayout>
                  <c:x val="-2.9844305291826214E-2"/>
                  <c:y val="-4.6956827818555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D26-43CB-999A-5B4543A1DB58}"/>
                </c:ext>
              </c:extLst>
            </c:dLbl>
            <c:dLbl>
              <c:idx val="10"/>
              <c:layout>
                <c:manualLayout>
                  <c:x val="-3.6994807214782773E-2"/>
                  <c:y val="-6.4307892354084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D26-43CB-999A-5B4543A1DB58}"/>
                </c:ext>
              </c:extLst>
            </c:dLbl>
            <c:dLbl>
              <c:idx val="11"/>
              <c:layout>
                <c:manualLayout>
                  <c:x val="-4.3584262643256259E-2"/>
                  <c:y val="-5.3637647908256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D26-43CB-999A-5B4543A1DB58}"/>
                </c:ext>
              </c:extLst>
            </c:dLbl>
            <c:dLbl>
              <c:idx val="12"/>
              <c:layout>
                <c:manualLayout>
                  <c:x val="-4.8238327054569693E-2"/>
                  <c:y val="-5.9478559021865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D26-43CB-999A-5B4543A1DB58}"/>
                </c:ext>
              </c:extLst>
            </c:dLbl>
            <c:dLbl>
              <c:idx val="13"/>
              <c:layout>
                <c:manualLayout>
                  <c:x val="-4.3266938157028846E-2"/>
                  <c:y val="-7.563967290952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D26-43CB-999A-5B4543A1DB58}"/>
                </c:ext>
              </c:extLst>
            </c:dLbl>
            <c:dLbl>
              <c:idx val="14"/>
              <c:layout>
                <c:manualLayout>
                  <c:x val="-1.497496256174855E-2"/>
                  <c:y val="-6.0438858174678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D26-43CB-999A-5B4543A1D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3745</c:v>
                </c:pt>
                <c:pt idx="1">
                  <c:v>3535</c:v>
                </c:pt>
                <c:pt idx="2">
                  <c:v>3509</c:v>
                </c:pt>
                <c:pt idx="3">
                  <c:v>3220</c:v>
                </c:pt>
                <c:pt idx="4">
                  <c:v>3077</c:v>
                </c:pt>
                <c:pt idx="5">
                  <c:v>3021</c:v>
                </c:pt>
                <c:pt idx="6">
                  <c:v>2949</c:v>
                </c:pt>
                <c:pt idx="7">
                  <c:v>3004</c:v>
                </c:pt>
                <c:pt idx="8">
                  <c:v>3123</c:v>
                </c:pt>
                <c:pt idx="9">
                  <c:v>3031</c:v>
                </c:pt>
                <c:pt idx="10">
                  <c:v>2248</c:v>
                </c:pt>
                <c:pt idx="11">
                  <c:v>2834</c:v>
                </c:pt>
                <c:pt idx="12">
                  <c:v>2586</c:v>
                </c:pt>
                <c:pt idx="13">
                  <c:v>2285</c:v>
                </c:pt>
                <c:pt idx="14">
                  <c:v>2375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1D26-43CB-999A-5B4543A1DB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Decedați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pPr>
              <a:ln w="38100"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3.0816054243219596E-2"/>
                  <c:y val="-4.0226561059802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D26-43CB-999A-5B4543A1DB58}"/>
                </c:ext>
              </c:extLst>
            </c:dLbl>
            <c:dLbl>
              <c:idx val="1"/>
              <c:layout>
                <c:manualLayout>
                  <c:x val="-3.2204943132108484E-2"/>
                  <c:y val="-4.0226561059801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D26-43CB-999A-5B4543A1DB58}"/>
                </c:ext>
              </c:extLst>
            </c:dLbl>
            <c:dLbl>
              <c:idx val="2"/>
              <c:layout>
                <c:manualLayout>
                  <c:x val="-3.2204943132108484E-2"/>
                  <c:y val="-4.0226561059801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D26-43CB-999A-5B4543A1DB58}"/>
                </c:ext>
              </c:extLst>
            </c:dLbl>
            <c:dLbl>
              <c:idx val="3"/>
              <c:layout>
                <c:manualLayout>
                  <c:x val="-3.2204943132108484E-2"/>
                  <c:y val="-6.0339841589703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D26-43CB-999A-5B4543A1DB58}"/>
                </c:ext>
              </c:extLst>
            </c:dLbl>
            <c:dLbl>
              <c:idx val="4"/>
              <c:layout>
                <c:manualLayout>
                  <c:x val="-3.359383202099727E-2"/>
                  <c:y val="-5.6317185483722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D26-43CB-999A-5B4543A1DB58}"/>
                </c:ext>
              </c:extLst>
            </c:dLbl>
            <c:dLbl>
              <c:idx val="5"/>
              <c:layout>
                <c:manualLayout>
                  <c:x val="-3.0816020442173093E-2"/>
                  <c:y val="-5.7429915543074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D26-43CB-999A-5B4543A1DB58}"/>
                </c:ext>
              </c:extLst>
            </c:dLbl>
            <c:dLbl>
              <c:idx val="6"/>
              <c:layout>
                <c:manualLayout>
                  <c:x val="-3.7524510263650362E-2"/>
                  <c:y val="-5.6705181275490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D26-43CB-999A-5B4543A1DB58}"/>
                </c:ext>
              </c:extLst>
            </c:dLbl>
            <c:dLbl>
              <c:idx val="7"/>
              <c:layout>
                <c:manualLayout>
                  <c:x val="-4.4978407882529645E-2"/>
                  <c:y val="-6.0352878108011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D26-43CB-999A-5B4543A1DB58}"/>
                </c:ext>
              </c:extLst>
            </c:dLbl>
            <c:dLbl>
              <c:idx val="8"/>
              <c:layout>
                <c:manualLayout>
                  <c:x val="-4.9761426219597532E-2"/>
                  <c:y val="-6.308635264161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D26-43CB-999A-5B4543A1DB58}"/>
                </c:ext>
              </c:extLst>
            </c:dLbl>
            <c:dLbl>
              <c:idx val="9"/>
              <c:layout>
                <c:manualLayout>
                  <c:x val="-4.4000161598206342E-2"/>
                  <c:y val="-6.3086352641613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D26-43CB-999A-5B4543A1DB58}"/>
                </c:ext>
              </c:extLst>
            </c:dLbl>
            <c:dLbl>
              <c:idx val="10"/>
              <c:layout>
                <c:manualLayout>
                  <c:x val="-3.6018364481868619E-2"/>
                  <c:y val="-5.4172058475129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D26-43CB-999A-5B4543A1DB58}"/>
                </c:ext>
              </c:extLst>
            </c:dLbl>
            <c:dLbl>
              <c:idx val="11"/>
              <c:layout>
                <c:manualLayout>
                  <c:x val="-4.05295876215774E-2"/>
                  <c:y val="-5.0564473772725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D26-43CB-999A-5B4543A1DB58}"/>
                </c:ext>
              </c:extLst>
            </c:dLbl>
            <c:dLbl>
              <c:idx val="12"/>
              <c:layout>
                <c:manualLayout>
                  <c:x val="-4.8653324233815291E-2"/>
                  <c:y val="-5.4172058475129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D26-43CB-999A-5B4543A1DB58}"/>
                </c:ext>
              </c:extLst>
            </c:dLbl>
            <c:dLbl>
              <c:idx val="13"/>
              <c:layout>
                <c:manualLayout>
                  <c:x val="-2.6320668554864923E-2"/>
                  <c:y val="-5.5718255740735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D26-43CB-999A-5B4543A1DB58}"/>
                </c:ext>
              </c:extLst>
            </c:dLbl>
            <c:dLbl>
              <c:idx val="14"/>
              <c:layout>
                <c:manualLayout>
                  <c:x val="-2.041722245784594E-2"/>
                  <c:y val="-5.1804735578295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D26-43CB-999A-5B4543A1D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452</c:v>
                </c:pt>
                <c:pt idx="1">
                  <c:v>443</c:v>
                </c:pt>
                <c:pt idx="2">
                  <c:v>445</c:v>
                </c:pt>
                <c:pt idx="3">
                  <c:v>301</c:v>
                </c:pt>
                <c:pt idx="4">
                  <c:v>324</c:v>
                </c:pt>
                <c:pt idx="5">
                  <c:v>297</c:v>
                </c:pt>
                <c:pt idx="6">
                  <c:v>311</c:v>
                </c:pt>
                <c:pt idx="7">
                  <c:v>302</c:v>
                </c:pt>
                <c:pt idx="8">
                  <c:v>274</c:v>
                </c:pt>
                <c:pt idx="9">
                  <c:v>277</c:v>
                </c:pt>
                <c:pt idx="10">
                  <c:v>244</c:v>
                </c:pt>
                <c:pt idx="11">
                  <c:v>254</c:v>
                </c:pt>
                <c:pt idx="12">
                  <c:v>217</c:v>
                </c:pt>
                <c:pt idx="13">
                  <c:v>197</c:v>
                </c:pt>
                <c:pt idx="14">
                  <c:v>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1D26-43CB-999A-5B4543A1DB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18153408"/>
        <c:axId val="-118144160"/>
      </c:lineChart>
      <c:catAx>
        <c:axId val="-11815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accent1"/>
            </a:solidFill>
          </a:ln>
        </c:spPr>
        <c:txPr>
          <a:bodyPr/>
          <a:lstStyle/>
          <a:p>
            <a:pPr>
              <a:defRPr sz="1000" b="1" i="0">
                <a:effectLst/>
              </a:defRPr>
            </a:pPr>
            <a:endParaRPr lang="en-US"/>
          </a:p>
        </c:txPr>
        <c:crossAx val="-118144160"/>
        <c:crosses val="autoZero"/>
        <c:auto val="1"/>
        <c:lblAlgn val="ctr"/>
        <c:lblOffset val="100"/>
        <c:noMultiLvlLbl val="0"/>
      </c:catAx>
      <c:valAx>
        <c:axId val="-11814416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-118153408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0.21946262825054075"/>
          <c:y val="0.8431321705521172"/>
          <c:w val="0.42886198070344278"/>
          <c:h val="8.3768309055562831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 w="5715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i="0" baseline="0" dirty="0" smtClean="0">
                <a:effectLst/>
                <a:latin typeface="+mj-lt"/>
                <a:cs typeface="Times New Roman" panose="02020603050405020304" pitchFamily="18" charset="0"/>
              </a:rPr>
              <a:t>S</a:t>
            </a:r>
            <a:r>
              <a:rPr lang="ro-RO" sz="1400" b="0" i="0" baseline="0" dirty="0" err="1" smtClean="0">
                <a:effectLst/>
                <a:latin typeface="+mj-lt"/>
                <a:cs typeface="Times New Roman" panose="02020603050405020304" pitchFamily="18" charset="0"/>
              </a:rPr>
              <a:t>tatistica</a:t>
            </a:r>
            <a:r>
              <a:rPr lang="ro-RO" sz="1400" b="0" i="0" baseline="0" dirty="0" smtClean="0">
                <a:effectLst/>
                <a:latin typeface="+mj-lt"/>
                <a:cs typeface="Times New Roman" panose="02020603050405020304" pitchFamily="18" charset="0"/>
              </a:rPr>
              <a:t> accidentelor rutiere</a:t>
            </a:r>
            <a:endParaRPr lang="en-US" sz="1800" dirty="0">
              <a:effectLst/>
              <a:latin typeface="+mj-lt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0190065461701948E-4"/>
          <c:y val="8.4788686373700475E-2"/>
          <c:w val="0.99483643231560126"/>
          <c:h val="0.617594141289128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Accidente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3.8541666666666669E-2"/>
                  <c:y val="5.6317185483722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20-4395-B71A-B49EDF808287}"/>
                </c:ext>
              </c:extLst>
            </c:dLbl>
            <c:dLbl>
              <c:idx val="1"/>
              <c:layout>
                <c:manualLayout>
                  <c:x val="-4.1319444444444443E-2"/>
                  <c:y val="6.43624976956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20-4395-B71A-B49EDF808287}"/>
                </c:ext>
              </c:extLst>
            </c:dLbl>
            <c:dLbl>
              <c:idx val="2"/>
              <c:layout>
                <c:manualLayout>
                  <c:x val="-3.9930555555555552E-2"/>
                  <c:y val="7.2407809907643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20-4395-B71A-B49EDF808287}"/>
                </c:ext>
              </c:extLst>
            </c:dLbl>
            <c:dLbl>
              <c:idx val="3"/>
              <c:layout>
                <c:manualLayout>
                  <c:x val="-3.8541666666666669E-2"/>
                  <c:y val="8.0453122119604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20-4395-B71A-B49EDF808287}"/>
                </c:ext>
              </c:extLst>
            </c:dLbl>
            <c:dLbl>
              <c:idx val="4"/>
              <c:layout>
                <c:manualLayout>
                  <c:x val="-3.5763888888888887E-2"/>
                  <c:y val="7.643046601362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20-4395-B71A-B49EDF808287}"/>
                </c:ext>
              </c:extLst>
            </c:dLbl>
            <c:dLbl>
              <c:idx val="5"/>
              <c:layout>
                <c:manualLayout>
                  <c:x val="-3.8541666666666766E-2"/>
                  <c:y val="7.2407809907643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20-4395-B71A-B49EDF808287}"/>
                </c:ext>
              </c:extLst>
            </c:dLbl>
            <c:dLbl>
              <c:idx val="6"/>
              <c:layout>
                <c:manualLayout>
                  <c:x val="-3.5060137618186722E-2"/>
                  <c:y val="5.31138854234315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2479</a:t>
                    </a:r>
                    <a:endParaRPr lang="en-US" sz="10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20-4395-B71A-B49EDF808287}"/>
                </c:ext>
              </c:extLst>
            </c:dLbl>
            <c:dLbl>
              <c:idx val="7"/>
              <c:layout>
                <c:manualLayout>
                  <c:x val="-3.5658555975742953E-2"/>
                  <c:y val="6.1047870860586009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2640</a:t>
                    </a:r>
                    <a:endParaRPr lang="en-US" sz="10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20-4395-B71A-B49EDF808287}"/>
                </c:ext>
              </c:extLst>
            </c:dLbl>
            <c:dLbl>
              <c:idx val="8"/>
              <c:layout>
                <c:manualLayout>
                  <c:x val="-3.5253223891915701E-2"/>
                  <c:y val="7.82613796975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31-4AE6-908E-4739BCCE79A6}"/>
                </c:ext>
              </c:extLst>
            </c:dLbl>
            <c:dLbl>
              <c:idx val="9"/>
              <c:layout>
                <c:manualLayout>
                  <c:x val="-3.8727007374828433E-2"/>
                  <c:y val="4.6956827818555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31-4AE6-908E-4739BCCE79A6}"/>
                </c:ext>
              </c:extLst>
            </c:dLbl>
            <c:dLbl>
              <c:idx val="10"/>
              <c:layout>
                <c:manualLayout>
                  <c:x val="-4.9487827470829443E-2"/>
                  <c:y val="3.178175992806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31-4AE6-908E-4739BCCE79A6}"/>
                </c:ext>
              </c:extLst>
            </c:dLbl>
            <c:dLbl>
              <c:idx val="11"/>
              <c:layout>
                <c:manualLayout>
                  <c:x val="-4.3584262643256259E-2"/>
                  <c:y val="6.8602815119431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31-4AE6-908E-4739BCCE79A6}"/>
                </c:ext>
              </c:extLst>
            </c:dLbl>
            <c:dLbl>
              <c:idx val="12"/>
              <c:layout>
                <c:manualLayout>
                  <c:x val="-5.3028739952415097E-2"/>
                  <c:y val="5.8734186523912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31-4AE6-908E-4739BCCE79A6}"/>
                </c:ext>
              </c:extLst>
            </c:dLbl>
            <c:dLbl>
              <c:idx val="13"/>
              <c:layout>
                <c:manualLayout>
                  <c:x val="-1.3642603924239298E-2"/>
                  <c:y val="5.5718255740735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EA-4D0A-8575-7C0A50C80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2929</c:v>
                </c:pt>
                <c:pt idx="1">
                  <c:v>2826</c:v>
                </c:pt>
                <c:pt idx="2">
                  <c:v>2713</c:v>
                </c:pt>
                <c:pt idx="3">
                  <c:v>2605</c:v>
                </c:pt>
                <c:pt idx="4">
                  <c:v>2537</c:v>
                </c:pt>
                <c:pt idx="5">
                  <c:v>2527</c:v>
                </c:pt>
                <c:pt idx="6">
                  <c:v>2479</c:v>
                </c:pt>
                <c:pt idx="7">
                  <c:v>2640</c:v>
                </c:pt>
                <c:pt idx="8">
                  <c:v>2613</c:v>
                </c:pt>
                <c:pt idx="9">
                  <c:v>2572</c:v>
                </c:pt>
                <c:pt idx="10">
                  <c:v>1988</c:v>
                </c:pt>
                <c:pt idx="11">
                  <c:v>2517</c:v>
                </c:pt>
                <c:pt idx="12">
                  <c:v>2312</c:v>
                </c:pt>
                <c:pt idx="13">
                  <c:v>1976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F20-4395-B71A-B49EDF8082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Traumați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1998190677226337E-2"/>
                  <c:y val="4.1707840793284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20-4395-B71A-B49EDF808287}"/>
                </c:ext>
              </c:extLst>
            </c:dLbl>
            <c:dLbl>
              <c:idx val="1"/>
              <c:layout>
                <c:manualLayout>
                  <c:x val="-4.131936278364453E-2"/>
                  <c:y val="-5.7890168431651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20-4395-B71A-B49EDF808287}"/>
                </c:ext>
              </c:extLst>
            </c:dLbl>
            <c:dLbl>
              <c:idx val="2"/>
              <c:layout>
                <c:manualLayout>
                  <c:x val="-3.7152777777777778E-2"/>
                  <c:y val="-5.6317185483722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20-4395-B71A-B49EDF808287}"/>
                </c:ext>
              </c:extLst>
            </c:dLbl>
            <c:dLbl>
              <c:idx val="3"/>
              <c:layout>
                <c:manualLayout>
                  <c:x val="-3.8541666666666669E-2"/>
                  <c:y val="-7.2407809907643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20-4395-B71A-B49EDF808287}"/>
                </c:ext>
              </c:extLst>
            </c:dLbl>
            <c:dLbl>
              <c:idx val="4"/>
              <c:layout>
                <c:manualLayout>
                  <c:x val="-4.2708333333333334E-2"/>
                  <c:y val="-6.8385153801663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20-4395-B71A-B49EDF808287}"/>
                </c:ext>
              </c:extLst>
            </c:dLbl>
            <c:dLbl>
              <c:idx val="5"/>
              <c:layout>
                <c:manualLayout>
                  <c:x val="-3.8541666666666766E-2"/>
                  <c:y val="-7.643046601362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F20-4395-B71A-B49EDF808287}"/>
                </c:ext>
              </c:extLst>
            </c:dLbl>
            <c:dLbl>
              <c:idx val="6"/>
              <c:layout>
                <c:manualLayout>
                  <c:x val="-4.422217877667272E-2"/>
                  <c:y val="-6.3006128381379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20-4395-B71A-B49EDF808287}"/>
                </c:ext>
              </c:extLst>
            </c:dLbl>
            <c:dLbl>
              <c:idx val="7"/>
              <c:layout>
                <c:manualLayout>
                  <c:x val="-4.4338847268032555E-2"/>
                  <c:y val="-6.5659466911764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20-4395-B71A-B49EDF808287}"/>
                </c:ext>
              </c:extLst>
            </c:dLbl>
            <c:dLbl>
              <c:idx val="8"/>
              <c:layout>
                <c:manualLayout>
                  <c:x val="-3.1922210610789807E-2"/>
                  <c:y val="-5.6348193382267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31-4AE6-908E-4739BCCE79A6}"/>
                </c:ext>
              </c:extLst>
            </c:dLbl>
            <c:dLbl>
              <c:idx val="9"/>
              <c:layout>
                <c:manualLayout>
                  <c:x val="-2.9844305291826214E-2"/>
                  <c:y val="-4.6956827818555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31-4AE6-908E-4739BCCE79A6}"/>
                </c:ext>
              </c:extLst>
            </c:dLbl>
            <c:dLbl>
              <c:idx val="10"/>
              <c:layout>
                <c:manualLayout>
                  <c:x val="-3.6994807214782773E-2"/>
                  <c:y val="-6.4307892354084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31-4AE6-908E-4739BCCE79A6}"/>
                </c:ext>
              </c:extLst>
            </c:dLbl>
            <c:dLbl>
              <c:idx val="11"/>
              <c:layout>
                <c:manualLayout>
                  <c:x val="-4.3584262643256259E-2"/>
                  <c:y val="-5.3637647908256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31-4AE6-908E-4739BCCE79A6}"/>
                </c:ext>
              </c:extLst>
            </c:dLbl>
            <c:dLbl>
              <c:idx val="12"/>
              <c:layout>
                <c:manualLayout>
                  <c:x val="-4.8238327054569693E-2"/>
                  <c:y val="-5.9478559021865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31-4AE6-908E-4739BCCE79A6}"/>
                </c:ext>
              </c:extLst>
            </c:dLbl>
            <c:dLbl>
              <c:idx val="13"/>
              <c:layout>
                <c:manualLayout>
                  <c:x val="-6.7710730553747992E-3"/>
                  <c:y val="-5.837150601410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EA-4D0A-8575-7C0A50C80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3745</c:v>
                </c:pt>
                <c:pt idx="1">
                  <c:v>3535</c:v>
                </c:pt>
                <c:pt idx="2">
                  <c:v>3509</c:v>
                </c:pt>
                <c:pt idx="3">
                  <c:v>3220</c:v>
                </c:pt>
                <c:pt idx="4">
                  <c:v>3077</c:v>
                </c:pt>
                <c:pt idx="5">
                  <c:v>3021</c:v>
                </c:pt>
                <c:pt idx="6">
                  <c:v>2949</c:v>
                </c:pt>
                <c:pt idx="7">
                  <c:v>3004</c:v>
                </c:pt>
                <c:pt idx="8">
                  <c:v>3123</c:v>
                </c:pt>
                <c:pt idx="9">
                  <c:v>3031</c:v>
                </c:pt>
                <c:pt idx="10">
                  <c:v>2248</c:v>
                </c:pt>
                <c:pt idx="11">
                  <c:v>2834</c:v>
                </c:pt>
                <c:pt idx="12">
                  <c:v>2586</c:v>
                </c:pt>
                <c:pt idx="13">
                  <c:v>2285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F20-4395-B71A-B49EDF8082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Decedați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pPr>
              <a:ln w="38100"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3.0816054243219596E-2"/>
                  <c:y val="-4.0226561059802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F20-4395-B71A-B49EDF808287}"/>
                </c:ext>
              </c:extLst>
            </c:dLbl>
            <c:dLbl>
              <c:idx val="1"/>
              <c:layout>
                <c:manualLayout>
                  <c:x val="-3.2204943132108484E-2"/>
                  <c:y val="-4.0226561059801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20-4395-B71A-B49EDF808287}"/>
                </c:ext>
              </c:extLst>
            </c:dLbl>
            <c:dLbl>
              <c:idx val="2"/>
              <c:layout>
                <c:manualLayout>
                  <c:x val="-3.2204943132108484E-2"/>
                  <c:y val="-4.0226561059801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F20-4395-B71A-B49EDF808287}"/>
                </c:ext>
              </c:extLst>
            </c:dLbl>
            <c:dLbl>
              <c:idx val="3"/>
              <c:layout>
                <c:manualLayout>
                  <c:x val="-3.2204943132108484E-2"/>
                  <c:y val="-6.0339841589703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F20-4395-B71A-B49EDF808287}"/>
                </c:ext>
              </c:extLst>
            </c:dLbl>
            <c:dLbl>
              <c:idx val="4"/>
              <c:layout>
                <c:manualLayout>
                  <c:x val="-3.359383202099727E-2"/>
                  <c:y val="-5.6317185483722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F20-4395-B71A-B49EDF808287}"/>
                </c:ext>
              </c:extLst>
            </c:dLbl>
            <c:dLbl>
              <c:idx val="5"/>
              <c:layout>
                <c:manualLayout>
                  <c:x val="-3.0816020442173093E-2"/>
                  <c:y val="-5.7429915543074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F20-4395-B71A-B49EDF808287}"/>
                </c:ext>
              </c:extLst>
            </c:dLbl>
            <c:dLbl>
              <c:idx val="6"/>
              <c:layout>
                <c:manualLayout>
                  <c:x val="-3.7524510263650362E-2"/>
                  <c:y val="-5.6705181275490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F20-4395-B71A-B49EDF808287}"/>
                </c:ext>
              </c:extLst>
            </c:dLbl>
            <c:dLbl>
              <c:idx val="7"/>
              <c:layout>
                <c:manualLayout>
                  <c:x val="-4.4978407882529645E-2"/>
                  <c:y val="-6.0352878108011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F20-4395-B71A-B49EDF808287}"/>
                </c:ext>
              </c:extLst>
            </c:dLbl>
            <c:dLbl>
              <c:idx val="8"/>
              <c:layout>
                <c:manualLayout>
                  <c:x val="-4.9761426219597532E-2"/>
                  <c:y val="-6.308635264161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31-4AE6-908E-4739BCCE79A6}"/>
                </c:ext>
              </c:extLst>
            </c:dLbl>
            <c:dLbl>
              <c:idx val="9"/>
              <c:layout>
                <c:manualLayout>
                  <c:x val="-4.4000161598206342E-2"/>
                  <c:y val="-6.3086352641613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31-4AE6-908E-4739BCCE79A6}"/>
                </c:ext>
              </c:extLst>
            </c:dLbl>
            <c:dLbl>
              <c:idx val="10"/>
              <c:layout>
                <c:manualLayout>
                  <c:x val="-3.6018364481868619E-2"/>
                  <c:y val="-5.4172058475129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31-4AE6-908E-4739BCCE79A6}"/>
                </c:ext>
              </c:extLst>
            </c:dLbl>
            <c:dLbl>
              <c:idx val="11"/>
              <c:layout>
                <c:manualLayout>
                  <c:x val="-4.05295876215774E-2"/>
                  <c:y val="-5.0564473772725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31-4AE6-908E-4739BCCE79A6}"/>
                </c:ext>
              </c:extLst>
            </c:dLbl>
            <c:dLbl>
              <c:idx val="12"/>
              <c:layout>
                <c:manualLayout>
                  <c:x val="-4.8653324233815291E-2"/>
                  <c:y val="-5.4172058475129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31-4AE6-908E-4739BCCE79A6}"/>
                </c:ext>
              </c:extLst>
            </c:dLbl>
            <c:dLbl>
              <c:idx val="13"/>
              <c:layout>
                <c:manualLayout>
                  <c:x val="-2.6320668554864923E-2"/>
                  <c:y val="-5.5718255740735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EA-4D0A-8575-7C0A50C80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452</c:v>
                </c:pt>
                <c:pt idx="1">
                  <c:v>443</c:v>
                </c:pt>
                <c:pt idx="2">
                  <c:v>445</c:v>
                </c:pt>
                <c:pt idx="3">
                  <c:v>301</c:v>
                </c:pt>
                <c:pt idx="4">
                  <c:v>324</c:v>
                </c:pt>
                <c:pt idx="5">
                  <c:v>297</c:v>
                </c:pt>
                <c:pt idx="6">
                  <c:v>311</c:v>
                </c:pt>
                <c:pt idx="7">
                  <c:v>302</c:v>
                </c:pt>
                <c:pt idx="8">
                  <c:v>274</c:v>
                </c:pt>
                <c:pt idx="9">
                  <c:v>277</c:v>
                </c:pt>
                <c:pt idx="10">
                  <c:v>244</c:v>
                </c:pt>
                <c:pt idx="11">
                  <c:v>254</c:v>
                </c:pt>
                <c:pt idx="12">
                  <c:v>217</c:v>
                </c:pt>
                <c:pt idx="13">
                  <c:v>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5F20-4395-B71A-B49EDF8082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18153408"/>
        <c:axId val="-118144160"/>
      </c:lineChart>
      <c:catAx>
        <c:axId val="-11815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accent1"/>
            </a:solidFill>
          </a:ln>
        </c:spPr>
        <c:txPr>
          <a:bodyPr/>
          <a:lstStyle/>
          <a:p>
            <a:pPr>
              <a:defRPr sz="1000" b="1" i="0">
                <a:effectLst/>
              </a:defRPr>
            </a:pPr>
            <a:endParaRPr lang="en-US"/>
          </a:p>
        </c:txPr>
        <c:crossAx val="-118144160"/>
        <c:crosses val="autoZero"/>
        <c:auto val="1"/>
        <c:lblAlgn val="ctr"/>
        <c:lblOffset val="100"/>
        <c:noMultiLvlLbl val="0"/>
      </c:catAx>
      <c:valAx>
        <c:axId val="-11814416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-118153408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0.21946262825054075"/>
          <c:y val="0.8431321705521172"/>
          <c:w val="0.42886198070344278"/>
          <c:h val="8.3768309055562831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 w="5715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95268345801057"/>
          <c:y val="2.342155678843192E-2"/>
          <c:w val="0.41141367027941322"/>
          <c:h val="0.947429442748330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D07F65F-C6AF-471C-9100-667528DE05D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mil.lei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0B9-4908-9806-E5E490F513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BB4135-7519-4F4D-9C99-DCCAA74A2E2D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mil.lei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0B9-4908-9806-E5E490F513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8D055AA-74AE-499E-8E7A-5A11B90A3CB8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mil.lei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0B9-4908-9806-E5E490F513F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E88D548-CD46-4FA7-9951-51B136D0B56D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mil.lei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0B9-4908-9806-E5E490F513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D42EEE-32B0-484A-BB77-92CBA756505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mil.lei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9-4908-9806-E5E490F513F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5C0E9A9-81BB-4508-AB84-BF0A9D26DBBE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mil.lei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0B9-4908-9806-E5E490F513F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F4A6BCA-7DB5-4A6D-90A7-4F97488169F3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mil.lei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0B9-4908-9806-E5E490F513F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1F374B9-B401-484C-93D4-5A4F9CD414C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mil.lei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0B9-4908-9806-E5E490F513F8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A1D912-099F-4FA5-B9FF-ED2D1A15C19F}" type="VALUE">
                      <a:rPr lang="en-US" sz="1000" smtClean="0"/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000" dirty="0" smtClean="0"/>
                      <a:t> </a:t>
                    </a:r>
                    <a:r>
                      <a:rPr lang="en-US" sz="1000" dirty="0" err="1" smtClean="0"/>
                      <a:t>mil.lei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B9-4908-9806-E5E490F513F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631B785-A522-406C-92F4-697E8078DB68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mil.lei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0B9-4908-9806-E5E490F513F8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3B97E5-914F-428C-8E2F-54E1E83B7F33}" type="VALUE">
                      <a:rPr lang="en-US" sz="1000" smtClean="0"/>
                      <a:pPr algn="l"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000" dirty="0" smtClean="0"/>
                      <a:t> </a:t>
                    </a:r>
                    <a:r>
                      <a:rPr lang="en-US" sz="1000" dirty="0" err="1" smtClean="0"/>
                      <a:t>mil.lei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9-4908-9806-E5E490F513F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'asistenta externă'!$A$2:$A$12</c:f>
              <c:strCache>
                <c:ptCount val="11"/>
                <c:pt idx="0">
                  <c:v>Proiectul ”Securitatea aprovizionării cu apă și canalizare în Moldova” (pregătirea proiectelor)</c:v>
                </c:pt>
                <c:pt idx="1">
                  <c:v>Proiectul ”Îmbunătățirea calității educației”</c:v>
                </c:pt>
                <c:pt idx="2">
                  <c:v>Proiectul ”Investiții pentru guvernanță, creștere și reziliență în agricultură”</c:v>
                </c:pt>
                <c:pt idx="3">
                  <c:v>Proiectul ”Îmbunătățirea infrastructurii de apă în Moldova Centrală”</c:v>
                </c:pt>
                <c:pt idx="4">
                  <c:v>Proiectul ”Competitivitatea întreprinderilor micro, mici și mijlocii”</c:v>
                </c:pt>
                <c:pt idx="5">
                  <c:v>Proiectul ”Înregistrarea și evaluarea funciară”</c:v>
                </c:pt>
                <c:pt idx="6">
                  <c:v>Programul sectorului energetic</c:v>
                </c:pt>
                <c:pt idx="7">
                  <c:v>Proiectul ”Programul de profilaxie și control al infecției HIV/SIDA, al infecțiilor cu transmitere sexuală și al tuberculozei”</c:v>
                </c:pt>
                <c:pt idx="8">
                  <c:v>Proiectul ”Susținerea învățămîntului superior”</c:v>
                </c:pt>
                <c:pt idx="9">
                  <c:v>Proiectul ”Răspuns de urgență la COVID-19”</c:v>
                </c:pt>
                <c:pt idx="10">
                  <c:v>Proiectele de susțnere a Programului în sectorul drumurilor </c:v>
                </c:pt>
              </c:strCache>
            </c:strRef>
          </c:cat>
          <c:val>
            <c:numRef>
              <c:f>'asistenta externă'!$B$2:$B$12</c:f>
              <c:numCache>
                <c:formatCode>General</c:formatCode>
                <c:ptCount val="11"/>
                <c:pt idx="0" formatCode="0.0">
                  <c:v>24.1</c:v>
                </c:pt>
                <c:pt idx="1">
                  <c:v>25.2</c:v>
                </c:pt>
                <c:pt idx="2">
                  <c:v>56.5</c:v>
                </c:pt>
                <c:pt idx="3">
                  <c:v>79.599999999999994</c:v>
                </c:pt>
                <c:pt idx="4" formatCode="0.0">
                  <c:v>92</c:v>
                </c:pt>
                <c:pt idx="5">
                  <c:v>94.4</c:v>
                </c:pt>
                <c:pt idx="6">
                  <c:v>108.6</c:v>
                </c:pt>
                <c:pt idx="7">
                  <c:v>169.9</c:v>
                </c:pt>
                <c:pt idx="8">
                  <c:v>204.8</c:v>
                </c:pt>
                <c:pt idx="9">
                  <c:v>373.7</c:v>
                </c:pt>
                <c:pt idx="10">
                  <c:v>866.7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9-4908-9806-E5E490F513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19757919"/>
        <c:axId val="1219756671"/>
      </c:barChart>
      <c:catAx>
        <c:axId val="1219757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756671"/>
        <c:crosses val="autoZero"/>
        <c:auto val="1"/>
        <c:lblAlgn val="ctr"/>
        <c:lblOffset val="100"/>
        <c:noMultiLvlLbl val="0"/>
      </c:catAx>
      <c:valAx>
        <c:axId val="121975667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21975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macroeconom!$A$6:$B$6</c:f>
              <c:strCache>
                <c:ptCount val="2"/>
                <c:pt idx="0">
                  <c:v>Produsul intern  brut  (PIB)</c:v>
                </c:pt>
                <c:pt idx="1">
                  <c:v>mlrd. lei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618110236220522E-2"/>
                  <c:y val="-6.4814814814814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7C-4A81-891A-75F0E88D192C}"/>
                </c:ext>
              </c:extLst>
            </c:dLbl>
            <c:dLbl>
              <c:idx val="1"/>
              <c:layout>
                <c:manualLayout>
                  <c:x val="-4.0951443569553804E-2"/>
                  <c:y val="-8.7962962962963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7C-4A81-891A-75F0E88D192C}"/>
                </c:ext>
              </c:extLst>
            </c:dLbl>
            <c:dLbl>
              <c:idx val="2"/>
              <c:layout>
                <c:manualLayout>
                  <c:x val="-4.928477690288724E-2"/>
                  <c:y val="-8.7962962962963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7C-4A81-891A-75F0E88D192C}"/>
                </c:ext>
              </c:extLst>
            </c:dLbl>
            <c:dLbl>
              <c:idx val="3"/>
              <c:layout>
                <c:manualLayout>
                  <c:x val="-5.5794719844679014E-2"/>
                  <c:y val="-6.9444444444444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7C-4A81-891A-75F0E88D19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macroeconom!$C$3:$F$5</c:f>
              <c:strCache>
                <c:ptCount val="4"/>
                <c:pt idx="0">
                  <c:v>efectivi  pentru 2021</c:v>
                </c:pt>
              </c:strCache>
              <c:extLst/>
            </c:strRef>
          </c:cat>
          <c:val>
            <c:numRef>
              <c:f>macroeconom!$C$6:$F$6</c:f>
              <c:numCache>
                <c:formatCode>General</c:formatCode>
                <c:ptCount val="4"/>
                <c:pt idx="0" formatCode="0.0">
                  <c:v>242.1</c:v>
                </c:pt>
                <c:pt idx="1">
                  <c:v>274.5</c:v>
                </c:pt>
                <c:pt idx="2">
                  <c:v>300.39999999999998</c:v>
                </c:pt>
                <c:pt idx="3">
                  <c:v>323.8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D7C-4A81-891A-75F0E88D19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66962592"/>
        <c:axId val="1966963008"/>
      </c:lineChart>
      <c:catAx>
        <c:axId val="19669625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RO">
                    <a:solidFill>
                      <a:schemeClr val="tx1"/>
                    </a:solidFill>
                  </a:rPr>
                  <a:t>   </a:t>
                </a:r>
                <a:r>
                  <a:rPr lang="ro-RO" sz="1100">
                    <a:solidFill>
                      <a:schemeClr val="tx1"/>
                    </a:solidFill>
                  </a:rPr>
                  <a:t>2021                          2022                             2023                           2024 </a:t>
                </a:r>
                <a:endParaRPr lang="ru-RU" sz="11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420485564304462"/>
              <c:y val="0.67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966963008"/>
        <c:crosses val="autoZero"/>
        <c:auto val="1"/>
        <c:lblAlgn val="ctr"/>
        <c:lblOffset val="100"/>
        <c:noMultiLvlLbl val="0"/>
      </c:catAx>
      <c:valAx>
        <c:axId val="1966963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6696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macroeconom!$A$8:$B$8</c:f>
              <c:strCache>
                <c:ptCount val="2"/>
                <c:pt idx="0">
                  <c:v>Salariu mediu</c:v>
                </c:pt>
                <c:pt idx="1">
                  <c:v>lei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macroeconom!$C$8:$F$8</c:f>
              <c:numCache>
                <c:formatCode>#,##0</c:formatCode>
                <c:ptCount val="4"/>
                <c:pt idx="0">
                  <c:v>9116</c:v>
                </c:pt>
                <c:pt idx="1">
                  <c:v>10529</c:v>
                </c:pt>
                <c:pt idx="2">
                  <c:v>12355</c:v>
                </c:pt>
                <c:pt idx="3">
                  <c:v>14096.7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F1-479A-B459-122CAAE041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66567504"/>
        <c:axId val="1966567920"/>
      </c:lineChart>
      <c:catAx>
        <c:axId val="1966567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6567920"/>
        <c:crosses val="autoZero"/>
        <c:auto val="1"/>
        <c:lblAlgn val="ctr"/>
        <c:lblOffset val="100"/>
        <c:noMultiLvlLbl val="0"/>
      </c:catAx>
      <c:valAx>
        <c:axId val="1966567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6656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macroeconom!$A$7:$B$7</c:f>
              <c:strCache>
                <c:ptCount val="2"/>
                <c:pt idx="0">
                  <c:v>Inflația medie anuală</c:v>
                </c:pt>
                <c:pt idx="1">
                  <c:v>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macroeconom!$C$7:$F$7</c:f>
              <c:numCache>
                <c:formatCode>General</c:formatCode>
                <c:ptCount val="4"/>
                <c:pt idx="0" formatCode="0.0">
                  <c:v>5.0999999999999996</c:v>
                </c:pt>
                <c:pt idx="1">
                  <c:v>28.7</c:v>
                </c:pt>
                <c:pt idx="2" formatCode="0.0">
                  <c:v>4.2</c:v>
                </c:pt>
                <c:pt idx="3" formatCode="0.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80-460A-9F3C-89B2F65FA06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868368"/>
        <c:axId val="88867536"/>
      </c:lineChart>
      <c:catAx>
        <c:axId val="88868368"/>
        <c:scaling>
          <c:orientation val="minMax"/>
        </c:scaling>
        <c:delete val="1"/>
        <c:axPos val="b"/>
        <c:majorTickMark val="none"/>
        <c:minorTickMark val="none"/>
        <c:tickLblPos val="nextTo"/>
        <c:crossAx val="88867536"/>
        <c:crosses val="autoZero"/>
        <c:auto val="1"/>
        <c:lblAlgn val="ctr"/>
        <c:lblOffset val="100"/>
        <c:noMultiLvlLbl val="0"/>
      </c:catAx>
      <c:valAx>
        <c:axId val="88867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8886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800376226642851E-2"/>
          <c:y val="0.10761459953426065"/>
          <c:w val="0.91050830425338314"/>
          <c:h val="0.82390338258030071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4F81BD">
                    <a:satMod val="103000"/>
                    <a:lumMod val="102000"/>
                    <a:tint val="94000"/>
                  </a:srgbClr>
                </a:gs>
                <a:gs pos="50000">
                  <a:srgbClr val="4F81BD">
                    <a:satMod val="110000"/>
                    <a:lumMod val="100000"/>
                    <a:shade val="100000"/>
                  </a:srgbClr>
                </a:gs>
                <a:gs pos="100000">
                  <a:srgbClr val="4F81BD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9.9176161691671844E-3"/>
                  <c:y val="-8.223633747988323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5B-4C4B-8995-22765030BF30}"/>
                </c:ext>
              </c:extLst>
            </c:dLbl>
            <c:dLbl>
              <c:idx val="1"/>
              <c:layout>
                <c:manualLayout>
                  <c:x val="3.06376551398748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11 447,6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5B-4C4B-8995-22765030BF30}"/>
                </c:ext>
              </c:extLst>
            </c:dLbl>
            <c:dLbl>
              <c:idx val="2"/>
              <c:layout>
                <c:manualLayout>
                  <c:x val="3.564195968737642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5B-4C4B-8995-22765030BF30}"/>
                </c:ext>
              </c:extLst>
            </c:dLbl>
            <c:dLbl>
              <c:idx val="3"/>
              <c:layout>
                <c:manualLayout>
                  <c:x val="2.17427136725296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33 410,1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5B-4C4B-8995-22765030B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'venituri BPN'!$A$23:$A$26</c:f>
              <c:strCache>
                <c:ptCount val="4"/>
                <c:pt idx="0">
                  <c:v>Taxa asupra comerțului exterior</c:v>
                </c:pt>
                <c:pt idx="1">
                  <c:v>Accize</c:v>
                </c:pt>
                <c:pt idx="2">
                  <c:v>Impozitul pe venit</c:v>
                </c:pt>
                <c:pt idx="3">
                  <c:v>TVA</c:v>
                </c:pt>
              </c:strCache>
            </c:strRef>
          </c:cat>
          <c:val>
            <c:numRef>
              <c:f>'venituri BPN'!$B$23:$B$26</c:f>
              <c:numCache>
                <c:formatCode>#,##0.0</c:formatCode>
                <c:ptCount val="4"/>
                <c:pt idx="0">
                  <c:v>2578.6</c:v>
                </c:pt>
                <c:pt idx="1">
                  <c:v>11471.8</c:v>
                </c:pt>
                <c:pt idx="2">
                  <c:v>17734.7</c:v>
                </c:pt>
                <c:pt idx="3">
                  <c:v>38119.5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5B-4C4B-8995-22765030BF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902510064"/>
        <c:axId val="1902519632"/>
      </c:barChart>
      <c:catAx>
        <c:axId val="190251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02519632"/>
        <c:crosses val="autoZero"/>
        <c:auto val="1"/>
        <c:lblAlgn val="ctr"/>
        <c:lblOffset val="100"/>
        <c:noMultiLvlLbl val="0"/>
      </c:catAx>
      <c:valAx>
        <c:axId val="190251963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90251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06779841187164E-2"/>
          <c:y val="0.14814814814814814"/>
          <c:w val="0.82936743066002039"/>
          <c:h val="0.7492877492877493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C0504D">
                    <a:satMod val="103000"/>
                    <a:lumMod val="102000"/>
                    <a:tint val="94000"/>
                  </a:srgbClr>
                </a:gs>
                <a:gs pos="50000">
                  <a:srgbClr val="C0504D">
                    <a:satMod val="110000"/>
                    <a:lumMod val="100000"/>
                    <a:shade val="100000"/>
                  </a:srgbClr>
                </a:gs>
                <a:gs pos="100000">
                  <a:srgbClr val="C0504D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3.0991224899811848E-2"/>
                  <c:y val="2.27920227920227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DC-4C58-A736-DDE6F3655466}"/>
                </c:ext>
              </c:extLst>
            </c:dLbl>
            <c:dLbl>
              <c:idx val="1"/>
              <c:layout>
                <c:manualLayout>
                  <c:x val="0"/>
                  <c:y val="1.1396011396011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DC-4C58-A736-DDE6F3655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'venituri BPN'!$A$31:$A$32</c:f>
              <c:strCache>
                <c:ptCount val="2"/>
                <c:pt idx="0">
                  <c:v>Prime de asigurăre obligatorie de asistența medicală</c:v>
                </c:pt>
                <c:pt idx="1">
                  <c:v>Contribuții de asigurări sociale de stat</c:v>
                </c:pt>
              </c:strCache>
            </c:strRef>
          </c:cat>
          <c:val>
            <c:numRef>
              <c:f>'venituri BPN'!$B$31:$B$32</c:f>
              <c:numCache>
                <c:formatCode>#,##0.0</c:formatCode>
                <c:ptCount val="2"/>
                <c:pt idx="0">
                  <c:v>8685</c:v>
                </c:pt>
                <c:pt idx="1">
                  <c:v>24879.200000000001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DC-4C58-A736-DDE6F36554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902513392"/>
        <c:axId val="1902523792"/>
      </c:barChart>
      <c:catAx>
        <c:axId val="190251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2523792"/>
        <c:crosses val="autoZero"/>
        <c:auto val="1"/>
        <c:lblAlgn val="ctr"/>
        <c:lblOffset val="100"/>
        <c:noMultiLvlLbl val="0"/>
      </c:catAx>
      <c:valAx>
        <c:axId val="190252379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90251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333333333333333E-2"/>
          <c:y val="0.11875848502597471"/>
          <c:w val="0.85887836616750413"/>
          <c:h val="0.762483029948050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9BBB59">
                    <a:satMod val="103000"/>
                    <a:lumMod val="102000"/>
                    <a:tint val="94000"/>
                  </a:srgbClr>
                </a:gs>
                <a:gs pos="50000">
                  <a:srgbClr val="9BBB59">
                    <a:satMod val="110000"/>
                    <a:lumMod val="100000"/>
                    <a:shade val="100000"/>
                  </a:srgbClr>
                </a:gs>
                <a:gs pos="100000">
                  <a:srgbClr val="9BBB5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2.4982988404621657E-2"/>
                  <c:y val="-9.896426094472486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1 173,4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28-4E31-8681-568C1D9373F3}"/>
                </c:ext>
              </c:extLst>
            </c:dLbl>
            <c:dLbl>
              <c:idx val="1"/>
              <c:layout>
                <c:manualLayout>
                  <c:x val="8.5009863288633501E-3"/>
                  <c:y val="-2.474106523618121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8-4E31-8681-568C1D937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'venituri BPN'!$A$36:$A$37</c:f>
              <c:strCache>
                <c:ptCount val="2"/>
                <c:pt idx="0">
                  <c:v>Venituri din proprietate</c:v>
                </c:pt>
                <c:pt idx="1">
                  <c:v>Venituri din vânzarea mărfurilor și serviciilor</c:v>
                </c:pt>
              </c:strCache>
            </c:strRef>
          </c:cat>
          <c:val>
            <c:numRef>
              <c:f>'venituri BPN'!$B$36:$B$37</c:f>
              <c:numCache>
                <c:formatCode>#,##0.0</c:formatCode>
                <c:ptCount val="2"/>
                <c:pt idx="0">
                  <c:v>1178.9000000000001</c:v>
                </c:pt>
                <c:pt idx="1">
                  <c:v>2427.9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28-4E31-8681-568C1D9373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5062496"/>
        <c:axId val="105063328"/>
      </c:barChart>
      <c:catAx>
        <c:axId val="105062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063328"/>
        <c:crosses val="autoZero"/>
        <c:auto val="1"/>
        <c:lblAlgn val="ctr"/>
        <c:lblOffset val="100"/>
        <c:noMultiLvlLbl val="0"/>
      </c:catAx>
      <c:valAx>
        <c:axId val="105063328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0506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85744174855458E-2"/>
          <c:y val="0.10149946017108871"/>
          <c:w val="0.89532460467761432"/>
          <c:h val="0.7970010796578226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8064A2">
                    <a:satMod val="103000"/>
                    <a:lumMod val="102000"/>
                    <a:tint val="94000"/>
                  </a:srgbClr>
                </a:gs>
                <a:gs pos="50000">
                  <a:srgbClr val="8064A2">
                    <a:satMod val="110000"/>
                    <a:lumMod val="100000"/>
                    <a:shade val="100000"/>
                  </a:srgbClr>
                </a:gs>
                <a:gs pos="100000">
                  <a:srgbClr val="8064A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4.189160598830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BA-466E-BE17-B87984BE0A2B}"/>
                </c:ext>
              </c:extLst>
            </c:dLbl>
            <c:dLbl>
              <c:idx val="1"/>
              <c:layout>
                <c:manualLayout>
                  <c:x val="-4.8724902373044468E-4"/>
                  <c:y val="9.22722365191715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BA-466E-BE17-B87984BE0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'venituri BPN'!$A$43:$A$44</c:f>
              <c:strCache>
                <c:ptCount val="2"/>
                <c:pt idx="0">
                  <c:v>Granturi pentru proiecte finanțate din surse externe</c:v>
                </c:pt>
                <c:pt idx="1">
                  <c:v>Granturi pentru susținerea bugetului</c:v>
                </c:pt>
              </c:strCache>
            </c:strRef>
          </c:cat>
          <c:val>
            <c:numRef>
              <c:f>'venituri BPN'!$B$43:$B$44</c:f>
              <c:numCache>
                <c:formatCode>#,##0.0</c:formatCode>
                <c:ptCount val="2"/>
                <c:pt idx="0">
                  <c:v>818.1</c:v>
                </c:pt>
                <c:pt idx="1">
                  <c:v>1774.2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BA-466E-BE17-B87984BE0A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965742912"/>
        <c:axId val="1965743328"/>
      </c:barChart>
      <c:catAx>
        <c:axId val="196574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65743328"/>
        <c:crosses val="autoZero"/>
        <c:auto val="1"/>
        <c:lblAlgn val="ctr"/>
        <c:lblOffset val="100"/>
        <c:noMultiLvlLbl val="0"/>
      </c:catAx>
      <c:valAx>
        <c:axId val="1965743328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96574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Sursele de venituri ale bugetului pe anul 2024</a:t>
            </a:r>
            <a:endParaRPr lang="ru-RU"/>
          </a:p>
        </c:rich>
      </c:tx>
      <c:layout>
        <c:manualLayout>
          <c:xMode val="edge"/>
          <c:yMode val="edge"/>
          <c:x val="0.13181623163246325"/>
          <c:y val="2.3045267489711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82-45D7-8239-1349B4D7B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82-45D7-8239-1349B4D7B6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82-45D7-8239-1349B4D7B6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82-45D7-8239-1349B4D7B680}"/>
              </c:ext>
            </c:extLst>
          </c:dPt>
          <c:dLbls>
            <c:dLbl>
              <c:idx val="0"/>
              <c:layout>
                <c:manualLayout>
                  <c:x val="2.9396325459317571E-2"/>
                  <c:y val="-0.133333333333333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C58428-7BB9-4808-B367-6A4DC62E0906}" type="CATEGORYNAME">
                      <a:rPr lang="en-US"/>
                      <a:pPr>
                        <a:defRPr/>
                      </a:pPr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68 481,3 </a:t>
                    </a:r>
                    <a:r>
                      <a:rPr lang="en-US" baseline="0" dirty="0"/>
                      <a:t>mil. lei</a:t>
                    </a:r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6412160290987246"/>
                      <c:h val="0.16683995981983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82-45D7-8239-1349B4D7B680}"/>
                </c:ext>
              </c:extLst>
            </c:dLbl>
            <c:dLbl>
              <c:idx val="1"/>
              <c:layout>
                <c:manualLayout>
                  <c:x val="4.1216834985852865E-2"/>
                  <c:y val="-2.139925661641434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63D524-B63E-49F9-8045-59F91CC51245}" type="CATEGORYNAME">
                      <a:rPr lang="en-US"/>
                      <a:pPr>
                        <a:defRPr/>
                      </a:pPr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33 564,2 </a:t>
                    </a:r>
                    <a:r>
                      <a:rPr lang="en-US" baseline="0" dirty="0"/>
                      <a:t>mil. lei</a:t>
                    </a:r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1410213487093641"/>
                      <c:h val="0.22823395223745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82-45D7-8239-1349B4D7B680}"/>
                </c:ext>
              </c:extLst>
            </c:dLbl>
            <c:dLbl>
              <c:idx val="2"/>
              <c:layout>
                <c:manualLayout>
                  <c:x val="-2.4146981627296588E-2"/>
                  <c:y val="3.786008230452674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B5FF04-D3A8-4A14-9818-F71359E0E448}" type="CATEGORYNAME">
                      <a:rPr lang="it-IT"/>
                      <a:pPr>
                        <a:defRPr/>
                      </a:pPr>
                      <a:t>[ИМЯ КАТЕГОРИИ]</a:t>
                    </a:fld>
                    <a:r>
                      <a:rPr lang="it-IT" baseline="0" dirty="0"/>
                      <a:t> </a:t>
                    </a:r>
                  </a:p>
                  <a:p>
                    <a:pPr>
                      <a:defRPr/>
                    </a:pPr>
                    <a:r>
                      <a:rPr lang="it-IT" baseline="0" dirty="0" smtClean="0"/>
                      <a:t>5 700,7 </a:t>
                    </a:r>
                    <a:r>
                      <a:rPr lang="it-IT" baseline="0" dirty="0"/>
                      <a:t>mil. lei</a:t>
                    </a:r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5482637898609131"/>
                      <c:h val="0.140502511260166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82-45D7-8239-1349B4D7B680}"/>
                </c:ext>
              </c:extLst>
            </c:dLbl>
            <c:dLbl>
              <c:idx val="3"/>
              <c:layout>
                <c:manualLayout>
                  <c:x val="0.21207349081364818"/>
                  <c:y val="6.91358024691357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74D1ED-B4C6-4277-88B5-FAEC5178421C}" type="CATEGORYNAME">
                      <a:rPr lang="en-US"/>
                      <a:pPr>
                        <a:defRPr/>
                      </a:pPr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2 592,3 </a:t>
                    </a:r>
                    <a:r>
                      <a:rPr lang="en-US" baseline="0" dirty="0"/>
                      <a:t>mil. lei</a:t>
                    </a:r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4432769132204928"/>
                      <c:h val="0.15037905447004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82-45D7-8239-1349B4D7B680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'venituri BPN'!$A$3:$A$6</c:f>
              <c:strCache>
                <c:ptCount val="4"/>
                <c:pt idx="0">
                  <c:v>Impozite si taxe</c:v>
                </c:pt>
                <c:pt idx="1">
                  <c:v>Contribuții și prime de asigurări obligatorii</c:v>
                </c:pt>
                <c:pt idx="2">
                  <c:v>Alte venituri</c:v>
                </c:pt>
                <c:pt idx="3">
                  <c:v>Granturi</c:v>
                </c:pt>
              </c:strCache>
            </c:strRef>
          </c:cat>
          <c:val>
            <c:numRef>
              <c:f>'venituri BPN'!$B$3:$B$6</c:f>
              <c:numCache>
                <c:formatCode>0.0</c:formatCode>
                <c:ptCount val="4"/>
                <c:pt idx="0" formatCode="General">
                  <c:v>68481.3</c:v>
                </c:pt>
                <c:pt idx="1">
                  <c:v>33564.199999999997</c:v>
                </c:pt>
                <c:pt idx="2" formatCode="General">
                  <c:v>5700.7</c:v>
                </c:pt>
                <c:pt idx="3" formatCode="General">
                  <c:v>2592.3000000000002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82-45D7-8239-1349B4D7B68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0.09537</cdr:x>
      <cdr:y>0.67196</cdr:y>
    </cdr:from>
    <cdr:to>
      <cdr:x>0.93889</cdr:x>
      <cdr:y>0.81504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1478" y="1352762"/>
          <a:ext cx="3816424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o-RO" dirty="0" smtClean="0"/>
            <a:t>2021                           2022                        2023                    2024        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0.07031</cdr:x>
      <cdr:y>0.88831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1455" y="2272644"/>
          <a:ext cx="4250545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   202</a:t>
          </a:r>
          <a:r>
            <a:rPr lang="ro-RO" sz="1100" dirty="0" smtClean="0"/>
            <a:t>1</a:t>
          </a:r>
          <a:r>
            <a:rPr lang="en-US" sz="1100" dirty="0" smtClean="0"/>
            <a:t>                   </a:t>
          </a:r>
          <a:r>
            <a:rPr lang="ro-RO" sz="1100" dirty="0" smtClean="0"/>
            <a:t>   </a:t>
          </a:r>
          <a:r>
            <a:rPr lang="en-US" sz="1100" dirty="0" smtClean="0"/>
            <a:t> 202</a:t>
          </a:r>
          <a:r>
            <a:rPr lang="ro-RO" sz="1100" dirty="0" smtClean="0"/>
            <a:t>2</a:t>
          </a:r>
          <a:r>
            <a:rPr lang="en-US" sz="1100" dirty="0" smtClean="0"/>
            <a:t>                     </a:t>
          </a:r>
          <a:r>
            <a:rPr lang="ro-RO" sz="1100" dirty="0" smtClean="0"/>
            <a:t>     </a:t>
          </a:r>
          <a:r>
            <a:rPr lang="en-US" sz="1100" dirty="0" smtClean="0"/>
            <a:t> 202</a:t>
          </a:r>
          <a:r>
            <a:rPr lang="ro-RO" sz="1100" dirty="0" smtClean="0"/>
            <a:t>3</a:t>
          </a:r>
          <a:r>
            <a:rPr lang="en-US" sz="1100" dirty="0" smtClean="0"/>
            <a:t>                    </a:t>
          </a:r>
          <a:r>
            <a:rPr lang="ro-RO" sz="1100" dirty="0" smtClean="0"/>
            <a:t>     </a:t>
          </a:r>
          <a:r>
            <a:rPr lang="en-US" sz="1100" dirty="0" smtClean="0"/>
            <a:t>202</a:t>
          </a:r>
          <a:r>
            <a:rPr lang="ro-RO" sz="1100" dirty="0" smtClean="0"/>
            <a:t>4 </a:t>
          </a:r>
          <a:endParaRPr lang="en-GB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0.35282</cdr:x>
      <cdr:y>0.499</cdr:y>
    </cdr:from>
    <cdr:to>
      <cdr:x>0.61519</cdr:x>
      <cdr:y>0.74816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6569" y="2307337"/>
          <a:ext cx="1440159" cy="1152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o-RO" dirty="0" smtClean="0"/>
            <a:t>Total persoane asigurate de stat </a:t>
          </a:r>
        </a:p>
        <a:p xmlns:a="http://schemas.openxmlformats.org/drawingml/2006/main">
          <a:pPr algn="ctr"/>
          <a:r>
            <a:rPr lang="ro-RO" sz="1400" b="1" dirty="0" smtClean="0"/>
            <a:t>1 534 395</a:t>
          </a:r>
        </a:p>
        <a:p xmlns:a="http://schemas.openxmlformats.org/drawingml/2006/main">
          <a:pPr algn="ctr"/>
          <a:r>
            <a:rPr lang="ro-RO" sz="1050" dirty="0" smtClean="0"/>
            <a:t>din care</a:t>
          </a:r>
          <a:endParaRPr lang="en-GB" sz="105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675" y="1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39118-BFEC-4A5E-8480-D387F50D5D8D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676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675" y="6670676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62718-DAA4-49A4-A401-E209C7E2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5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33445" cy="350991"/>
          </a:xfrm>
          <a:prstGeom prst="rect">
            <a:avLst/>
          </a:prstGeom>
        </p:spPr>
        <p:txBody>
          <a:bodyPr vert="horz" lIns="92776" tIns="46388" rIns="92776" bIns="463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664" y="2"/>
            <a:ext cx="4034941" cy="350991"/>
          </a:xfrm>
          <a:prstGeom prst="rect">
            <a:avLst/>
          </a:prstGeom>
        </p:spPr>
        <p:txBody>
          <a:bodyPr vert="horz" lIns="92776" tIns="46388" rIns="92776" bIns="46388" rtlCol="0"/>
          <a:lstStyle>
            <a:lvl1pPr algn="r">
              <a:defRPr sz="1200"/>
            </a:lvl1pPr>
          </a:lstStyle>
          <a:p>
            <a:fld id="{29F890D5-0194-41DD-AD8B-3C54903DBAE6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0" y="527050"/>
            <a:ext cx="372110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6" tIns="46388" rIns="92776" bIns="46388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6055"/>
            <a:ext cx="7447280" cy="3160560"/>
          </a:xfrm>
          <a:prstGeom prst="rect">
            <a:avLst/>
          </a:prstGeom>
        </p:spPr>
        <p:txBody>
          <a:bodyPr vert="horz" lIns="92776" tIns="46388" rIns="92776" bIns="463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70471"/>
            <a:ext cx="4033445" cy="350991"/>
          </a:xfrm>
          <a:prstGeom prst="rect">
            <a:avLst/>
          </a:prstGeom>
        </p:spPr>
        <p:txBody>
          <a:bodyPr vert="horz" lIns="92776" tIns="46388" rIns="92776" bIns="463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664" y="6670471"/>
            <a:ext cx="4034941" cy="350991"/>
          </a:xfrm>
          <a:prstGeom prst="rect">
            <a:avLst/>
          </a:prstGeom>
        </p:spPr>
        <p:txBody>
          <a:bodyPr vert="horz" lIns="92776" tIns="46388" rIns="92776" bIns="46388" rtlCol="0" anchor="b"/>
          <a:lstStyle>
            <a:lvl1pPr algn="r">
              <a:defRPr sz="1200"/>
            </a:lvl1pPr>
          </a:lstStyle>
          <a:p>
            <a:fld id="{0BCD46B6-D87B-4D34-970E-2484A42BF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6B6-D87B-4D34-970E-2484A42BF2C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6B6-D87B-4D34-970E-2484A42BF2C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6B6-D87B-4D34-970E-2484A42BF2C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6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6B6-D87B-4D34-970E-2484A42BF2C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7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56260"/>
            <a:ext cx="10692765" cy="91440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27207" y="2878275"/>
            <a:ext cx="5238984" cy="689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7E7E7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36546" y="4545118"/>
            <a:ext cx="6820307" cy="1046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15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1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D4F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15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1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D4F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15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1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D4F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15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1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15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1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8007" y="753913"/>
            <a:ext cx="6997384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5D4F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33594" y="1664970"/>
            <a:ext cx="5252720" cy="297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08962" y="7067856"/>
            <a:ext cx="187325" cy="161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15"/>
              </a:lnSpc>
            </a:pPr>
            <a:r>
              <a:rPr dirty="0"/>
              <a:t>1</a:t>
            </a:r>
            <a:fld id="{81D60167-4931-47E6-BA6A-407CBD079E47}" type="slidenum">
              <a:rPr dirty="0"/>
              <a:pPr marL="12700">
                <a:lnSpc>
                  <a:spcPts val="111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3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489180" y="2878275"/>
            <a:ext cx="5238984" cy="689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30580" algn="ctr">
              <a:lnSpc>
                <a:spcPts val="3005"/>
              </a:lnSpc>
              <a:spcBef>
                <a:spcPts val="90"/>
              </a:spcBef>
            </a:pPr>
            <a:r>
              <a:rPr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MINISTERUL</a:t>
            </a:r>
            <a:r>
              <a:rPr spc="-1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FINANȚELOR</a:t>
            </a:r>
          </a:p>
          <a:p>
            <a:pPr marL="830580" algn="ctr">
              <a:lnSpc>
                <a:spcPts val="2225"/>
              </a:lnSpc>
            </a:pPr>
            <a:r>
              <a:rPr sz="1950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 REPUBLICII</a:t>
            </a:r>
            <a:r>
              <a:rPr sz="1950" spc="-9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950" spc="-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MOLDOVA</a:t>
            </a:r>
            <a:endParaRPr sz="19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5196" y="1239012"/>
            <a:ext cx="1216122" cy="14443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xfrm>
            <a:off x="917544" y="4545118"/>
            <a:ext cx="9072626" cy="1047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 indent="469265" algn="ctr">
              <a:lnSpc>
                <a:spcPct val="115500"/>
              </a:lnSpc>
              <a:spcBef>
                <a:spcPts val="95"/>
              </a:spcBef>
              <a:tabLst>
                <a:tab pos="6062980" algn="l"/>
              </a:tabLst>
            </a:pPr>
            <a:r>
              <a:rPr spc="-15" dirty="0"/>
              <a:t>RAPORT</a:t>
            </a:r>
            <a:r>
              <a:rPr lang="ro-RO" spc="-15" dirty="0"/>
              <a:t>UL </a:t>
            </a:r>
            <a:r>
              <a:rPr dirty="0"/>
              <a:t>PRIVIND </a:t>
            </a:r>
            <a:r>
              <a:rPr spc="-20" dirty="0"/>
              <a:t>EXECUTAREA </a:t>
            </a:r>
            <a:r>
              <a:rPr spc="15" dirty="0"/>
              <a:t>B</a:t>
            </a:r>
            <a:r>
              <a:rPr dirty="0"/>
              <a:t>U</a:t>
            </a:r>
            <a:r>
              <a:rPr spc="-15" dirty="0"/>
              <a:t>G</a:t>
            </a:r>
            <a:r>
              <a:rPr spc="15" dirty="0"/>
              <a:t>ET</a:t>
            </a:r>
            <a:r>
              <a:rPr dirty="0"/>
              <a:t>U</a:t>
            </a:r>
            <a:r>
              <a:rPr spc="-15" dirty="0"/>
              <a:t>L</a:t>
            </a:r>
            <a:r>
              <a:rPr dirty="0"/>
              <a:t>U</a:t>
            </a:r>
            <a:r>
              <a:rPr spc="5" dirty="0"/>
              <a:t>I</a:t>
            </a:r>
            <a:r>
              <a:rPr spc="35" dirty="0"/>
              <a:t> </a:t>
            </a:r>
            <a:r>
              <a:rPr dirty="0"/>
              <a:t>P</a:t>
            </a:r>
            <a:r>
              <a:rPr spc="15" dirty="0"/>
              <a:t>E</a:t>
            </a:r>
            <a:r>
              <a:rPr dirty="0"/>
              <a:t>N</a:t>
            </a:r>
            <a:r>
              <a:rPr spc="-15" dirty="0"/>
              <a:t>T</a:t>
            </a:r>
            <a:r>
              <a:rPr dirty="0"/>
              <a:t>R</a:t>
            </a:r>
            <a:r>
              <a:rPr spc="10" dirty="0"/>
              <a:t>U</a:t>
            </a:r>
            <a:r>
              <a:rPr spc="25" dirty="0"/>
              <a:t> </a:t>
            </a:r>
            <a:r>
              <a:rPr dirty="0"/>
              <a:t>C</a:t>
            </a:r>
            <a:r>
              <a:rPr spc="15" dirty="0"/>
              <a:t>ET</a:t>
            </a:r>
            <a:r>
              <a:rPr dirty="0"/>
              <a:t>Ă</a:t>
            </a:r>
            <a:r>
              <a:rPr spc="-15" dirty="0"/>
              <a:t>Ț</a:t>
            </a:r>
            <a:r>
              <a:rPr spc="15" dirty="0"/>
              <a:t>E</a:t>
            </a:r>
            <a:r>
              <a:rPr dirty="0"/>
              <a:t>N</a:t>
            </a:r>
            <a:r>
              <a:rPr spc="5" dirty="0"/>
              <a:t>I</a:t>
            </a:r>
            <a:r>
              <a:rPr lang="ro-RO" dirty="0"/>
              <a:t> PE ANUL </a:t>
            </a:r>
            <a:r>
              <a:rPr spc="30" dirty="0" smtClean="0"/>
              <a:t>2</a:t>
            </a:r>
            <a:r>
              <a:rPr spc="5" dirty="0" smtClean="0"/>
              <a:t>0</a:t>
            </a:r>
            <a:r>
              <a:rPr lang="en-US" spc="5" dirty="0" smtClean="0"/>
              <a:t>2</a:t>
            </a:r>
            <a:r>
              <a:rPr lang="ro-RO" spc="5" dirty="0" smtClean="0"/>
              <a:t>4</a:t>
            </a:r>
            <a:endParaRPr lang="en-GB"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056" y="789607"/>
            <a:ext cx="5584190" cy="7772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078865" marR="5080" indent="-1066800">
              <a:lnSpc>
                <a:spcPts val="2810"/>
              </a:lnSpc>
              <a:spcBef>
                <a:spcPts val="445"/>
              </a:spcBef>
            </a:pPr>
            <a:r>
              <a:rPr spc="-10" dirty="0" smtClean="0">
                <a:solidFill>
                  <a:schemeClr val="accent1">
                    <a:lumMod val="75000"/>
                  </a:schemeClr>
                </a:solidFill>
              </a:rPr>
              <a:t>TRANSFERURI D</a:t>
            </a:r>
            <a:r>
              <a:rPr lang="ro-RO" spc="-10" dirty="0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spc="-1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BUGETUL DE </a:t>
            </a:r>
            <a:r>
              <a:rPr spc="-120" dirty="0">
                <a:solidFill>
                  <a:schemeClr val="accent1">
                    <a:lumMod val="75000"/>
                  </a:schemeClr>
                </a:solidFill>
              </a:rPr>
              <a:t>STAT  </a:t>
            </a:r>
            <a:r>
              <a:rPr spc="-45" dirty="0">
                <a:solidFill>
                  <a:schemeClr val="accent1">
                    <a:lumMod val="75000"/>
                  </a:schemeClr>
                </a:solidFill>
              </a:rPr>
              <a:t>CĂTRE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BUGETELE</a:t>
            </a:r>
            <a:r>
              <a:rPr spc="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pc="-20" dirty="0">
                <a:solidFill>
                  <a:schemeClr val="accent1">
                    <a:lumMod val="75000"/>
                  </a:schemeClr>
                </a:solidFill>
              </a:rPr>
              <a:t>LOCALE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4733" y="1495409"/>
            <a:ext cx="9316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Din </a:t>
            </a:r>
            <a:r>
              <a:rPr kumimoji="0" lang="en-GB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bugetul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de stat au </a:t>
            </a:r>
            <a:r>
              <a:rPr kumimoji="0" lang="en-GB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fost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executate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transferuri către bugetele locale în sumă de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19 </a:t>
            </a:r>
            <a:r>
              <a:rPr kumimoji="0" lang="ro-MD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531,6</a:t>
            </a:r>
            <a:r>
              <a:rPr kumimoji="0" lang="ro-RO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mil</a:t>
            </a:r>
            <a:r>
              <a:rPr kumimoji="0" lang="ro-RO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o-RO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lei, </a:t>
            </a:r>
            <a:r>
              <a:rPr kumimoji="0" lang="ro-RO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cu 1 272,0 mil.lei sau cu 6,5% mai puțin comparativ cu anul 202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28458" y="3059111"/>
            <a:ext cx="17648" cy="136525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50900" y="4424367"/>
            <a:ext cx="1524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9140" y="2766724"/>
            <a:ext cx="182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 destinație specială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</a:t>
            </a:r>
            <a:r>
              <a:rPr kumimoji="0" lang="ro-MD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740,7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mil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7196" y="4145793"/>
            <a:ext cx="19069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 destinație generală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2 790,9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o-RO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dintre care: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21700" y="4933318"/>
            <a:ext cx="2421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pentru echilibrarea </a:t>
            </a:r>
            <a:r>
              <a:rPr kumimoji="0" lang="ro-RO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bugetelor locale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1 826,9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30677" y="2470940"/>
            <a:ext cx="5460718" cy="48109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2817601" y="2855919"/>
            <a:ext cx="2143239" cy="322798"/>
          </a:xfrm>
          <a:prstGeom prst="rightArrow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5134444" y="2352665"/>
          <a:ext cx="5388712" cy="4807988"/>
        </p:xfrm>
        <a:graphic>
          <a:graphicData uri="http://schemas.openxmlformats.org/drawingml/2006/table">
            <a:tbl>
              <a:tblPr/>
              <a:tblGrid>
                <a:gridCol w="1964264">
                  <a:extLst>
                    <a:ext uri="{9D8B030D-6E8A-4147-A177-3AD203B41FA5}">
                      <a16:colId xmlns:a16="http://schemas.microsoft.com/office/drawing/2014/main" val="1191720619"/>
                    </a:ext>
                  </a:extLst>
                </a:gridCol>
                <a:gridCol w="1810214">
                  <a:extLst>
                    <a:ext uri="{9D8B030D-6E8A-4147-A177-3AD203B41FA5}">
                      <a16:colId xmlns:a16="http://schemas.microsoft.com/office/drawing/2014/main" val="3078097663"/>
                    </a:ext>
                  </a:extLst>
                </a:gridCol>
                <a:gridCol w="1614234">
                  <a:extLst>
                    <a:ext uri="{9D8B030D-6E8A-4147-A177-3AD203B41FA5}">
                      <a16:colId xmlns:a16="http://schemas.microsoft.com/office/drawing/2014/main" val="1522435991"/>
                    </a:ext>
                  </a:extLst>
                </a:gridCol>
              </a:tblGrid>
              <a:tr h="687196">
                <a:tc>
                  <a:txBody>
                    <a:bodyPr/>
                    <a:lstStyle/>
                    <a:p>
                      <a:pPr algn="ctr" fontAlgn="b"/>
                      <a:endParaRPr lang="ro-MD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Învățăm</a:t>
                      </a:r>
                      <a:r>
                        <a:rPr lang="ro-MD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â</a:t>
                      </a:r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ntul</a:t>
                      </a:r>
                      <a:r>
                        <a:rPr lang="en-GB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</a:t>
                      </a: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MD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o-MD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Infrastructura</a:t>
                      </a:r>
                      <a:r>
                        <a:rPr lang="en-GB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drumurilor</a:t>
                      </a:r>
                      <a:endParaRPr lang="ro-RO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o-RO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publice locale</a:t>
                      </a:r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o-MD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Școli</a:t>
                      </a:r>
                      <a:r>
                        <a:rPr lang="en-GB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sportive</a:t>
                      </a: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506075"/>
                  </a:ext>
                </a:extLst>
              </a:tr>
              <a:tr h="2619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14 725,9 mil</a:t>
                      </a:r>
                      <a:r>
                        <a:rPr lang="ro-R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lei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844,5 mil</a:t>
                      </a:r>
                      <a:r>
                        <a:rPr lang="ro-R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lei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379,3 mil</a:t>
                      </a:r>
                      <a:r>
                        <a:rPr lang="ro-R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lei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11181"/>
                  </a:ext>
                </a:extLst>
              </a:tr>
              <a:tr h="8813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Indemnizații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și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compensații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pentru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absolvenții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instituțiilor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învățăm</a:t>
                      </a:r>
                      <a:r>
                        <a:rPr lang="ro-MD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â</a:t>
                      </a:r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  <a:r>
                        <a:rPr lang="en-GB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superior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și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postsecundar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pedagogic</a:t>
                      </a: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Indemnizații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pentru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copii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adoptați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și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aflați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sub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tutela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curatela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Compensarea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pentru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serviciile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transport</a:t>
                      </a: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5450017"/>
                  </a:ext>
                </a:extLst>
              </a:tr>
              <a:tr h="30451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31,3  mil. lei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o-R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mil</a:t>
                      </a:r>
                      <a:r>
                        <a:rPr lang="ro-R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lei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36,8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o-R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mil</a:t>
                      </a:r>
                      <a:r>
                        <a:rPr lang="ro-R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lei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866844"/>
                  </a:ext>
                </a:extLst>
              </a:tr>
              <a:tr h="6057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Compensarea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diferenței</a:t>
                      </a:r>
                      <a:r>
                        <a:rPr lang="en-GB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tarife</a:t>
                      </a:r>
                      <a:r>
                        <a:rPr lang="en-GB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energia</a:t>
                      </a:r>
                      <a:r>
                        <a:rPr lang="en-GB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electrică</a:t>
                      </a:r>
                      <a:r>
                        <a:rPr lang="en-GB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și</a:t>
                      </a:r>
                      <a:r>
                        <a:rPr lang="en-GB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gaze </a:t>
                      </a:r>
                      <a:r>
                        <a:rPr lang="en-GB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naturale</a:t>
                      </a:r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Servicii</a:t>
                      </a:r>
                      <a:r>
                        <a:rPr lang="en-GB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sociale</a:t>
                      </a:r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Prestații sociale pentru copii plasați în servicii sociale</a:t>
                      </a: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3948541"/>
                  </a:ext>
                </a:extLst>
              </a:tr>
              <a:tr h="344574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131,8 mil</a:t>
                      </a:r>
                      <a:r>
                        <a:rPr lang="ro-R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lei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10,5 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o-R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mil</a:t>
                      </a:r>
                      <a:r>
                        <a:rPr lang="ro-R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lei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o-R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mil</a:t>
                      </a:r>
                      <a:r>
                        <a:rPr lang="ro-R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lei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1671380"/>
                  </a:ext>
                </a:extLst>
              </a:tr>
              <a:tr h="1015657">
                <a:tc>
                  <a:txBody>
                    <a:bodyPr/>
                    <a:lstStyle/>
                    <a:p>
                      <a:pPr algn="ctr" fontAlgn="b"/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Compensarea scutirilor de la plata impozitului</a:t>
                      </a:r>
                      <a:r>
                        <a:rPr lang="ro-RO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funciar (venituri ratate) ale deținătorilor de terenuri agricole situate după traseul Râbnița-Tiraspol </a:t>
                      </a:r>
                      <a:endParaRPr lang="en-GB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916" marR="7916" marT="791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62845"/>
                  </a:ext>
                </a:extLst>
              </a:tr>
              <a:tr h="392058"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 mil.lei</a:t>
                      </a:r>
                      <a:endParaRPr lang="en-GB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ro-RO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916" marR="7916" marT="791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00547"/>
                  </a:ext>
                </a:extLst>
              </a:tr>
            </a:tbl>
          </a:graphicData>
        </a:graphic>
      </p:graphicFrame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51" y="1146876"/>
            <a:ext cx="1319821" cy="1437661"/>
          </a:xfrm>
          <a:prstGeom prst="rect">
            <a:avLst/>
          </a:prstGeom>
        </p:spPr>
      </p:pic>
      <p:sp>
        <p:nvSpPr>
          <p:cNvPr id="33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35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130621" y="6246673"/>
            <a:ext cx="2208523" cy="12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138788" y="6252754"/>
            <a:ext cx="0" cy="366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326045" y="6247137"/>
            <a:ext cx="3285" cy="377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130677" y="6546191"/>
            <a:ext cx="2440822" cy="620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 </a:t>
            </a:r>
            <a:r>
              <a:rPr kumimoji="0" lang="en-GB" sz="105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fondu</a:t>
            </a:r>
            <a:r>
              <a:rPr kumimoji="0" lang="ro-MD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rile</a:t>
            </a:r>
            <a:r>
              <a:rPr kumimoji="0" lang="en-GB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GB" sz="105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urgen</a:t>
            </a:r>
            <a:r>
              <a:rPr kumimoji="0" lang="ro-RO" sz="105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ță</a:t>
            </a:r>
            <a:r>
              <a:rPr kumimoji="0" lang="ro-RO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ale Guvernului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30,3</a:t>
            </a: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mil. lei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43049" y="6592806"/>
            <a:ext cx="2264926" cy="56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 fondurile de dezvoltare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429,7</a:t>
            </a: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mil.lei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>
            <a:endCxn id="30" idx="1"/>
          </p:cNvCxnSpPr>
          <p:nvPr/>
        </p:nvCxnSpPr>
        <p:spPr>
          <a:xfrm>
            <a:off x="823664" y="3059111"/>
            <a:ext cx="19547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17601" y="4380038"/>
            <a:ext cx="12221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47452" y="5343950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5"/>
          <p:cNvCxnSpPr/>
          <p:nvPr/>
        </p:nvCxnSpPr>
        <p:spPr>
          <a:xfrm flipH="1">
            <a:off x="4039323" y="4380038"/>
            <a:ext cx="217" cy="1777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7"/>
          <p:cNvCxnSpPr/>
          <p:nvPr/>
        </p:nvCxnSpPr>
        <p:spPr>
          <a:xfrm flipH="1">
            <a:off x="3247452" y="6157689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tăText 11"/>
          <p:cNvSpPr txBox="1"/>
          <p:nvPr/>
        </p:nvSpPr>
        <p:spPr>
          <a:xfrm>
            <a:off x="1440446" y="5866217"/>
            <a:ext cx="19843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ro-MD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lte transferuri cu destinație generală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964,0 mil.lei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tăText 13"/>
          <p:cNvSpPr txBox="1"/>
          <p:nvPr/>
        </p:nvSpPr>
        <p:spPr>
          <a:xfrm>
            <a:off x="6179986" y="5603567"/>
            <a:ext cx="200363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Alte </a:t>
            </a:r>
            <a:r>
              <a:rPr kumimoji="0" lang="ro-R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transferuri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561,6 mil.lei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(dintre care)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2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499" y="852467"/>
            <a:ext cx="380609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62735" algn="l"/>
              </a:tabLst>
            </a:pPr>
            <a:r>
              <a:rPr lang="ro-RO" spc="-20" dirty="0"/>
              <a:t>       </a:t>
            </a:r>
            <a:r>
              <a:rPr spc="-20" dirty="0">
                <a:solidFill>
                  <a:schemeClr val="accent4">
                    <a:lumMod val="50000"/>
                  </a:schemeClr>
                </a:solidFill>
              </a:rPr>
              <a:t>PROTECȚIA</a:t>
            </a:r>
            <a:r>
              <a:rPr spc="-55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accent4">
                    <a:lumMod val="50000"/>
                  </a:schemeClr>
                </a:solidFill>
              </a:rPr>
              <a:t>SOCIALĂ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14563" y="1387504"/>
            <a:ext cx="794079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lvl="0" indent="-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heltuielile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totale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în anul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constituit </a:t>
            </a:r>
            <a:r>
              <a:rPr kumimoji="0" lang="ro-RO" sz="2400" b="1" i="0" u="none" strike="noStrike" kern="1200" cap="none" spc="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47 007,8 </a:t>
            </a:r>
            <a:r>
              <a:rPr kumimoji="0" sz="2400" b="1" i="0" u="none" strike="noStrike" kern="1200" cap="none" spc="5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mil.lei</a:t>
            </a:r>
            <a:r>
              <a:rPr kumimoji="0" lang="ro-RO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ro-RO" sz="2400" b="0" i="0" u="none" strike="noStrike" kern="1200" cap="none" spc="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4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 2 017,5 mil</a:t>
            </a:r>
            <a:r>
              <a:rPr kumimoji="0" lang="ro-RO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lang="ro-RO" sz="24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 sau </a:t>
            </a:r>
            <a:r>
              <a:rPr kumimoji="0" lang="ro-RO" sz="2400" b="1" i="0" u="none" strike="noStrike" kern="1200" cap="none" spc="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 4,5 % </a:t>
            </a:r>
            <a:r>
              <a:rPr kumimoji="0" lang="ro-RO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 mult față de </a:t>
            </a:r>
            <a:r>
              <a:rPr kumimoji="0" lang="ro-RO" sz="24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lang="en-US" sz="24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ro-RO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482" y="1675554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 PIB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90056" y="1658691"/>
            <a:ext cx="170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 total cheltuielilor BPN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56" y="2207527"/>
            <a:ext cx="4811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Veniturile bugetului asigurărilor sociale de stat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17160" y="2513205"/>
            <a:ext cx="4911152" cy="309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2748" y="2526043"/>
            <a:ext cx="4648200" cy="2946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42 846,1 MIL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0948" y="2229491"/>
            <a:ext cx="542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Cheltuielile totale ale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bugetului asigurărilor sociale de stat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42 722,6 MIL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  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dintre care: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5149" y="3240231"/>
            <a:ext cx="1432838" cy="971614"/>
          </a:xfrm>
          <a:prstGeom prst="round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978570" y="3256138"/>
            <a:ext cx="1789968" cy="989836"/>
          </a:xfrm>
          <a:prstGeom prst="round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31620" y="3223398"/>
            <a:ext cx="1229964" cy="956306"/>
          </a:xfrm>
          <a:prstGeom prst="round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998" y="3340082"/>
            <a:ext cx="82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24 879,2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4700" y="3604664"/>
            <a:ext cx="13447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Contribuții de asigurări sociale de stat obligatorii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89826" y="3321865"/>
            <a:ext cx="9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17 272,1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42555" y="3602623"/>
            <a:ext cx="16806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Transferuri de la bugetul de stat la bugetul asigurărilor sociale de stat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97883" y="3277344"/>
            <a:ext cx="82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694,8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79299" y="3673650"/>
            <a:ext cx="9346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 venituri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2620" y="4346981"/>
            <a:ext cx="3571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ÎN  DOMENIUL  PROTECȚIEI   SOCIALE  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ACTIVEAZĂ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1" y="4491579"/>
            <a:ext cx="2081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156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instituții: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98262" y="4835052"/>
            <a:ext cx="6189" cy="962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53" y="4598283"/>
            <a:ext cx="1310416" cy="1468674"/>
          </a:xfrm>
          <a:prstGeom prst="rect">
            <a:avLst/>
          </a:prstGeom>
        </p:spPr>
      </p:pic>
      <p:cxnSp>
        <p:nvCxnSpPr>
          <p:cNvPr id="75" name="Прямая соединительная линия 74"/>
          <p:cNvCxnSpPr/>
          <p:nvPr/>
        </p:nvCxnSpPr>
        <p:spPr>
          <a:xfrm>
            <a:off x="7908081" y="2905406"/>
            <a:ext cx="0" cy="458587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47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Овал 17"/>
          <p:cNvSpPr/>
          <p:nvPr/>
        </p:nvSpPr>
        <p:spPr>
          <a:xfrm>
            <a:off x="9437505" y="821866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38,2 %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Овал 17"/>
          <p:cNvSpPr/>
          <p:nvPr/>
        </p:nvSpPr>
        <p:spPr>
          <a:xfrm>
            <a:off x="261507" y="823223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14,5 %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55" name="Таблица 18"/>
          <p:cNvGraphicFramePr>
            <a:graphicFrameLocks noGrp="1"/>
          </p:cNvGraphicFramePr>
          <p:nvPr>
            <p:extLst/>
          </p:nvPr>
        </p:nvGraphicFramePr>
        <p:xfrm>
          <a:off x="5418707" y="2905407"/>
          <a:ext cx="2397080" cy="46622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97080">
                  <a:extLst>
                    <a:ext uri="{9D8B030D-6E8A-4147-A177-3AD203B41FA5}">
                      <a16:colId xmlns:a16="http://schemas.microsoft.com/office/drawing/2014/main" val="4291831232"/>
                    </a:ext>
                  </a:extLst>
                </a:gridCol>
              </a:tblGrid>
              <a:tr h="40804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Protecția persoanelor în etate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793271"/>
                  </a:ext>
                </a:extLst>
              </a:tr>
              <a:tr h="4597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Protecția socială a persoanelor cu dizabilități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7804321"/>
                  </a:ext>
                </a:extLst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Protecția familiei și copilului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5524675"/>
                  </a:ext>
                </a:extLst>
              </a:tr>
              <a:tr h="4397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Protecția socială în cazuri excepționale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0686179"/>
                  </a:ext>
                </a:extLst>
              </a:tr>
              <a:tr h="45917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Protecția în caz de incapacitate temporară de muncă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402175"/>
                  </a:ext>
                </a:extLst>
              </a:tr>
              <a:tr h="4222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Protecția socială a unor categorii de cetățeni (diferite plăți; alocații lunare, indemnizații sportivelor/antrenori, compensații participanților la Cernobîl)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5987062"/>
                  </a:ext>
                </a:extLst>
              </a:tr>
              <a:tr h="466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Protecția în legătură cu pierderea întreținătorului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385131"/>
                  </a:ext>
                </a:extLst>
              </a:tr>
              <a:tr h="46021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Administrarea sistemului public de asigurări sociale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017638"/>
                  </a:ext>
                </a:extLst>
              </a:tr>
              <a:tr h="4724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Susținerea suplimentară a unor categorii de populație (suport lunar ≈180 lei)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0700354"/>
                  </a:ext>
                </a:extLst>
              </a:tr>
              <a:tr h="421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Protecția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șomerilor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1963254"/>
                  </a:ext>
                </a:extLst>
              </a:tr>
            </a:tbl>
          </a:graphicData>
        </a:graphic>
      </p:graphicFrame>
      <p:sp>
        <p:nvSpPr>
          <p:cNvPr id="62" name="Стрелка вниз 61"/>
          <p:cNvSpPr/>
          <p:nvPr/>
        </p:nvSpPr>
        <p:spPr>
          <a:xfrm>
            <a:off x="2800180" y="2874831"/>
            <a:ext cx="165419" cy="35650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4452253" y="2875917"/>
            <a:ext cx="165418" cy="32718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Стрелка вниз 65"/>
          <p:cNvSpPr/>
          <p:nvPr/>
        </p:nvSpPr>
        <p:spPr>
          <a:xfrm>
            <a:off x="964385" y="2864597"/>
            <a:ext cx="165419" cy="35650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620" y="6078710"/>
            <a:ext cx="1482578" cy="1440000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38398" y="6023812"/>
            <a:ext cx="1440000" cy="1440000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550" y="6220592"/>
            <a:ext cx="11296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Realizarea Programului ”Prima casă”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91,2</a:t>
            </a: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mil. lei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022" y="6078711"/>
            <a:ext cx="12700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Fondul de reducere a vulnerabilității </a:t>
            </a: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energetice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335,2 </a:t>
            </a: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1" name="Диаграмма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21061"/>
              </p:ext>
            </p:extLst>
          </p:nvPr>
        </p:nvGraphicFramePr>
        <p:xfrm>
          <a:off x="7908081" y="2773740"/>
          <a:ext cx="2832656" cy="478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0" name="Прямая соединительная линия 66"/>
          <p:cNvCxnSpPr/>
          <p:nvPr/>
        </p:nvCxnSpPr>
        <p:spPr>
          <a:xfrm>
            <a:off x="298262" y="5797649"/>
            <a:ext cx="257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64"/>
          <p:cNvCxnSpPr/>
          <p:nvPr/>
        </p:nvCxnSpPr>
        <p:spPr>
          <a:xfrm>
            <a:off x="315022" y="5149096"/>
            <a:ext cx="261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tăText 15"/>
          <p:cNvSpPr txBox="1"/>
          <p:nvPr/>
        </p:nvSpPr>
        <p:spPr>
          <a:xfrm>
            <a:off x="571357" y="5515785"/>
            <a:ext cx="2400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102</a:t>
            </a:r>
            <a:r>
              <a:rPr kumimoji="0" lang="ro-MD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instituții întreținute din contul mijloacelor</a:t>
            </a:r>
            <a:r>
              <a:rPr kumimoji="0" lang="ro-MD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bugetelor locale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CasetăText 2"/>
          <p:cNvSpPr txBox="1"/>
          <p:nvPr/>
        </p:nvSpPr>
        <p:spPr>
          <a:xfrm>
            <a:off x="535264" y="4949884"/>
            <a:ext cx="28522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</a:t>
            </a:r>
            <a:r>
              <a:rPr kumimoji="0" lang="ro-MD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instituții întreținute din mijloacele bugetului de stat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774668" y="2495541"/>
            <a:ext cx="1571636" cy="20002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370" y="976301"/>
            <a:ext cx="482727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  <a:tabLst>
                <a:tab pos="1678305" algn="l"/>
              </a:tabLst>
            </a:pPr>
            <a:r>
              <a:rPr spc="-20" dirty="0">
                <a:solidFill>
                  <a:schemeClr val="accent4">
                    <a:lumMod val="50000"/>
                  </a:schemeClr>
                </a:solidFill>
              </a:rPr>
              <a:t>PROTECȚIA	</a:t>
            </a:r>
            <a:r>
              <a:rPr spc="-10" dirty="0">
                <a:solidFill>
                  <a:schemeClr val="accent4">
                    <a:lumMod val="50000"/>
                  </a:schemeClr>
                </a:solidFill>
              </a:rPr>
              <a:t>SOCIALĂ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74801" y="1529562"/>
            <a:ext cx="8072494" cy="343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-2540" algn="ctr" defTabSz="914400" rtl="0" eaLnBrk="1" fontAlgn="auto" latinLnBrk="0" hangingPunct="1">
              <a:lnSpc>
                <a:spcPct val="1008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lang="ro-RO" sz="2200" b="0" i="0" u="none" strike="noStrike" kern="1200" cap="none" spc="5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UMĂRUL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PERSOANELOR </a:t>
            </a:r>
            <a:r>
              <a:rPr kumimoji="0" lang="ro-RO" sz="2200" b="0" i="0" u="none" strike="noStrike" kern="1200" cap="none" spc="5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BENEFICIARI DE </a:t>
            </a:r>
            <a:r>
              <a:rPr kumimoji="0" lang="ro-RO" sz="2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PENSII ȘI ALOCAȚII SOCIALE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9048" y="1852599"/>
            <a:ext cx="8585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 constituit </a:t>
            </a:r>
            <a:r>
              <a:rPr kumimoji="0" lang="ro-M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746 558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PERSOANE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09E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dintre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care: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909E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43233" y="2495541"/>
            <a:ext cx="1631897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60882" y="2495541"/>
            <a:ext cx="1643074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89708" y="2512109"/>
            <a:ext cx="1643074" cy="19836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418534" y="2495541"/>
            <a:ext cx="1571636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1223886" y="2403513"/>
            <a:ext cx="24457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418138" y="2281227"/>
            <a:ext cx="0" cy="2263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9418666" y="2281227"/>
            <a:ext cx="0" cy="23531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346172" y="2281227"/>
            <a:ext cx="807249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74668" y="2495541"/>
            <a:ext cx="1571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529 676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PERSOANE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pentru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vârstă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mărimea medie a pensiei lunare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3 983,85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(față de 3 683,62 lei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în 2023)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32056" y="2495542"/>
            <a:ext cx="1643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95 819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PERSOANE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(pentru dizabilitate)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mărimea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medie a pensiei  lunare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2 648,91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(față de 2 451,44 lei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în 2023)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32320" y="2495542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12 131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PERSOANE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(pensii de urmaș)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mărimea medie a pensiei lunare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3 363,76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(față de 3 018,84 lei în 2023)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56185" y="2526290"/>
            <a:ext cx="1576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ro-MD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8 676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PERSOANE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(alocații sociale)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mărimea medie a alocației lunare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ro-MD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601,22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(față de 1 509,15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în 2023)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418534" y="2495541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20 256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PERSOANE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(în </a:t>
            </a:r>
            <a:r>
              <a:rPr kumimoji="0" lang="ro-R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forță)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mărimea medie a pensiei lunare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7 848,32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(față de 7 411,61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în 2023)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46172" y="4573513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Ă R I M E A    M E D I E    A    Î N D E M N I Z A Ț I E I    P E N T R U    C O P I 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Прямая соединительная линия 52"/>
          <p:cNvCxnSpPr/>
          <p:nvPr/>
        </p:nvCxnSpPr>
        <p:spPr>
          <a:xfrm flipV="1">
            <a:off x="3489312" y="2281227"/>
            <a:ext cx="0" cy="2263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52"/>
          <p:cNvCxnSpPr/>
          <p:nvPr/>
        </p:nvCxnSpPr>
        <p:spPr>
          <a:xfrm flipV="1">
            <a:off x="7346964" y="2281227"/>
            <a:ext cx="0" cy="2263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Скругленный прямоугольник 31"/>
          <p:cNvSpPr/>
          <p:nvPr/>
        </p:nvSpPr>
        <p:spPr>
          <a:xfrm>
            <a:off x="131726" y="5048258"/>
            <a:ext cx="2073836" cy="22859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1726" y="5095514"/>
            <a:ext cx="20738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ndemnizație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unică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lang="en-GB" sz="15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nașterea</a:t>
            </a:r>
            <a:r>
              <a:rPr kumimoji="0" lang="en-GB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copil</a:t>
            </a:r>
            <a:r>
              <a:rPr kumimoji="0" lang="ro-RO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ului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persoane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asigurate</a:t>
            </a:r>
            <a:r>
              <a:rPr kumimoji="0" lang="en-GB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și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neasigurate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 </a:t>
            </a:r>
            <a:endParaRPr kumimoji="0" lang="ro-RO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5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20 000,0</a:t>
            </a:r>
            <a:r>
              <a:rPr kumimoji="0" lang="en-US" sz="15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lei</a:t>
            </a:r>
            <a:r>
              <a:rPr kumimoji="0" lang="ro-RO" sz="15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(față </a:t>
            </a:r>
            <a:r>
              <a:rPr kumimoji="0" lang="ro-RO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ro-RO" sz="12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10 932,0 lei în 2023 sau cu 9 068 lei mai mult)</a:t>
            </a: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Скругленный прямоугольник 31"/>
          <p:cNvSpPr/>
          <p:nvPr/>
        </p:nvSpPr>
        <p:spPr>
          <a:xfrm>
            <a:off x="2348273" y="5011201"/>
            <a:ext cx="2501483" cy="22859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6303" y="5047955"/>
            <a:ext cx="2503453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ts val="181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r>
              <a:rPr kumimoji="0" lang="ro-R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ndemnizație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lunară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suport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pentru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creșterea</a:t>
            </a:r>
            <a:r>
              <a:rPr kumimoji="0" lang="en-GB" sz="15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copiilor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gemeni</a:t>
            </a:r>
            <a:r>
              <a:rPr kumimoji="0" lang="ro-RO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până la vârsta de 3 ani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en-GB" sz="15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lang="en-GB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mulți</a:t>
            </a:r>
            <a:r>
              <a:rPr kumimoji="0" lang="en-GB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copii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născuți</a:t>
            </a:r>
            <a:r>
              <a:rPr kumimoji="0" lang="en-GB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dintr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-o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singură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sarcină</a:t>
            </a:r>
            <a:r>
              <a:rPr kumimoji="0" lang="ro-R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</a:p>
          <a:p>
            <a:pPr marL="12065" marR="5080" lvl="0" indent="0" algn="ctr" defTabSz="914400" rtl="0" eaLnBrk="1" fontAlgn="auto" latinLnBrk="0" hangingPunct="1">
              <a:lnSpc>
                <a:spcPct val="15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r>
              <a:rPr kumimoji="0" lang="ro-RO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500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 lei</a:t>
            </a:r>
            <a:endParaRPr kumimoji="0" lang="ro-RO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(identic ca în 2023)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Скругленный прямоугольник 31"/>
          <p:cNvSpPr/>
          <p:nvPr/>
        </p:nvSpPr>
        <p:spPr>
          <a:xfrm>
            <a:off x="5068942" y="5047955"/>
            <a:ext cx="2586187" cy="22526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Скругленный прямоугольник 31"/>
          <p:cNvSpPr/>
          <p:nvPr/>
        </p:nvSpPr>
        <p:spPr>
          <a:xfrm>
            <a:off x="7874314" y="5067308"/>
            <a:ext cx="2627179" cy="216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41579" y="5052784"/>
            <a:ext cx="252013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r>
              <a:rPr kumimoji="0" lang="ro-R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ndemnizație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lunară</a:t>
            </a:r>
            <a:r>
              <a:rPr kumimoji="0" lang="en-GB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pentru</a:t>
            </a:r>
            <a:r>
              <a:rPr kumimoji="0" lang="en-GB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îngrijirea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copilului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până</a:t>
            </a:r>
            <a:r>
              <a:rPr kumimoji="0" lang="en-GB" sz="15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lang="en-GB" sz="1500" b="1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vârsta</a:t>
            </a:r>
            <a:r>
              <a:rPr kumimoji="0" lang="en-GB" sz="15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3</a:t>
            </a:r>
            <a:r>
              <a:rPr kumimoji="0" lang="en-GB" sz="1500" b="1" i="0" u="none" strike="noStrike" kern="1200" cap="none" spc="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</a:t>
            </a:r>
            <a:r>
              <a:rPr kumimoji="0" lang="ro-R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en-GB" sz="15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persoane</a:t>
            </a:r>
            <a:r>
              <a:rPr kumimoji="0" lang="en-GB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asigurate</a:t>
            </a:r>
            <a:r>
              <a:rPr kumimoji="0" lang="en-GB" sz="1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lang="ro-RO" sz="15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endParaRPr kumimoji="0" lang="ro-RO" sz="15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endParaRPr kumimoji="0" lang="ro-RO" sz="15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r>
              <a:rPr kumimoji="0" lang="ro-RO" sz="16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4 310,35 lei</a:t>
            </a:r>
          </a:p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r>
              <a:rPr kumimoji="0" lang="ro-RO" sz="125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(față de 3 898,44 lei în 2023 sau cu 411,91 lei mai mult)</a:t>
            </a:r>
            <a:endParaRPr kumimoji="0" lang="ro-RO" sz="1250" b="1" i="0" u="none" strike="noStrike" kern="1200" cap="none" spc="-5" normalizeH="0" baseline="0" noProof="0" dirty="0">
              <a:ln>
                <a:noFill/>
              </a:ln>
              <a:solidFill>
                <a:srgbClr val="2909E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endParaRPr kumimoji="0" lang="ro-RO" sz="1600" b="1" i="0" u="none" strike="noStrike" kern="1200" cap="none" spc="5" normalizeH="0" baseline="0" noProof="0" dirty="0">
              <a:ln>
                <a:noFill/>
              </a:ln>
              <a:solidFill>
                <a:srgbClr val="2909E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43035" y="5047955"/>
            <a:ext cx="2437999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r>
              <a:rPr kumimoji="0" lang="ro-R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ndemnizație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lunară</a:t>
            </a:r>
            <a:r>
              <a:rPr kumimoji="0" lang="en-GB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pentru</a:t>
            </a:r>
            <a:r>
              <a:rPr kumimoji="0" lang="en-GB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îngrijirea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copilului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până</a:t>
            </a:r>
            <a:r>
              <a:rPr kumimoji="0" lang="en-GB" sz="15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lang="en-GB" sz="1500" b="1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vârsta</a:t>
            </a:r>
            <a:r>
              <a:rPr kumimoji="0" lang="en-GB" sz="15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2</a:t>
            </a:r>
            <a:r>
              <a:rPr kumimoji="0" lang="en-GB" sz="1500" b="1" i="0" u="none" strike="noStrike" kern="1200" cap="none" spc="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</a:t>
            </a:r>
            <a:endParaRPr kumimoji="0" lang="ro-RO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r>
              <a:rPr kumimoji="0" lang="ro-RO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(persoane asigurate și neasigurate)</a:t>
            </a:r>
          </a:p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endParaRPr kumimoji="0" lang="ro-RO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1000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 lei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r>
              <a:rPr kumimoji="0" lang="ro-RO" sz="12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(identic ca în 2023)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1945" algn="l"/>
                <a:tab pos="322580" algn="l"/>
              </a:tabLst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50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2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1268" name="Picture 4" descr="Legile privind protectia sociala a populatiei au fost publicate in MO /  Editorial / Monitorul fiscal FISC.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26" y="852467"/>
            <a:ext cx="1357322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6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2994" y="808198"/>
            <a:ext cx="3256327" cy="4161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896619" marR="5080" indent="-884555" algn="ctr">
              <a:lnSpc>
                <a:spcPts val="2810"/>
              </a:lnSpc>
              <a:spcBef>
                <a:spcPts val="445"/>
              </a:spcBef>
            </a:pPr>
            <a:r>
              <a:rPr lang="ro-RO" spc="-10" dirty="0">
                <a:solidFill>
                  <a:schemeClr val="accent6">
                    <a:lumMod val="50000"/>
                  </a:schemeClr>
                </a:solidFill>
              </a:rPr>
              <a:t>OCROTIREA SĂNĂTĂȚII </a:t>
            </a:r>
            <a:endParaRPr spc="-1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047" y="1340045"/>
            <a:ext cx="8794223" cy="7873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lvl="0" indent="635" algn="ctr" defTabSz="91440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Cheltuielile </a:t>
            </a:r>
            <a:r>
              <a:rPr kumimoji="0" sz="2400" b="1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totale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în anul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lang="ro-RO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lang="ro-RO" sz="24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 con</a:t>
            </a:r>
            <a:r>
              <a:rPr kumimoji="0" lang="en-US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ro-RO" sz="2400" b="1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tituit</a:t>
            </a:r>
            <a:r>
              <a:rPr kumimoji="0" lang="ro-RO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12065" marR="5080" lvl="0" indent="635" algn="ctr" defTabSz="91440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18 077,2 </a:t>
            </a:r>
            <a:r>
              <a:rPr kumimoji="0" sz="24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mil.lei</a:t>
            </a:r>
            <a:r>
              <a:rPr kumimoji="0" sz="19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ro-RO" sz="19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 </a:t>
            </a:r>
            <a:r>
              <a:rPr kumimoji="0" lang="ro-RO" sz="24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2 133,1 mil.lei</a:t>
            </a:r>
            <a:r>
              <a:rPr kumimoji="0" lang="en-US" sz="24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MD" sz="24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 cu 13,4% </a:t>
            </a:r>
            <a:r>
              <a:rPr kumimoji="0" lang="ro-RO" sz="24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 mult </a:t>
            </a:r>
            <a:r>
              <a:rPr kumimoji="0" lang="ro-RO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față de </a:t>
            </a:r>
            <a:r>
              <a:rPr kumimoji="0" lang="ro-RO" sz="24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lang="en-US" sz="24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ro-RO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777" y="1636914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 PIB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47100" y="1636914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 totalul cheltuielilor BPN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5887" y="6326062"/>
            <a:ext cx="6829473" cy="8091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marR="13589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Fiecare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cetățean</a:t>
            </a: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 lucrează </a:t>
            </a:r>
            <a:r>
              <a:rPr kumimoji="0" sz="1700" b="0" i="0" u="none" strike="noStrike" kern="120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achită</a:t>
            </a:r>
            <a:r>
              <a:rPr kumimoji="0" sz="17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din 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salariul </a:t>
            </a:r>
            <a:r>
              <a:rPr kumimoji="0" sz="170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său</a:t>
            </a: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lang="en-US" sz="17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7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 </a:t>
            </a: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pentru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sănătate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În anul 2024, prima</a:t>
            </a:r>
            <a:r>
              <a:rPr kumimoji="0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 </a:t>
            </a:r>
            <a:r>
              <a:rPr kumimoji="0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asigurare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obligatorie</a:t>
            </a:r>
            <a:r>
              <a:rPr kumimoji="0" lang="ro-RO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 asistență medicală (polița de asigurare medicală)  în sumă fixă a constituit</a:t>
            </a:r>
            <a:r>
              <a:rPr kumimoji="0" sz="1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1700" b="1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12 636,0</a:t>
            </a:r>
            <a:r>
              <a:rPr kumimoji="0" sz="1700" b="1" i="0" u="none" strike="noStrike" kern="1200" cap="none" spc="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endParaRPr kumimoji="0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30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Овал 17"/>
          <p:cNvSpPr/>
          <p:nvPr/>
        </p:nvSpPr>
        <p:spPr>
          <a:xfrm>
            <a:off x="9481321" y="785673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4,7 %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17"/>
          <p:cNvSpPr/>
          <p:nvPr/>
        </p:nvSpPr>
        <p:spPr>
          <a:xfrm>
            <a:off x="216364" y="785673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5,6 %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69" y="6171934"/>
            <a:ext cx="1720318" cy="111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913" y="2174390"/>
            <a:ext cx="5112568" cy="583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Fondurile asigurări obligatorii de asistență medicală în anul 2024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6184" y="2817402"/>
            <a:ext cx="4260149" cy="540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Venituri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15 928,8 mil. lei, </a:t>
            </a:r>
            <a:r>
              <a:rPr kumimoji="0" lang="ro-RO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inclusiv: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2481" y="3814641"/>
            <a:ext cx="1678032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Primele de asigurare obligatorie de asistență medicală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8 685,0mil. lei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4041" y="3814641"/>
            <a:ext cx="1497348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Transferuri de la bugetul de stat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6 999,4 mil. lei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34917" y="3800242"/>
            <a:ext cx="1551848" cy="1311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 încasări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244,4 mil. lei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988553" y="3437941"/>
            <a:ext cx="179892" cy="2970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704633" y="3484368"/>
            <a:ext cx="209127" cy="2970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484045" y="3453722"/>
            <a:ext cx="216024" cy="2970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8673" y="5277699"/>
            <a:ext cx="4462484" cy="5604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Cheltuieli total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15 849,9  mil. lei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724" y="2138111"/>
            <a:ext cx="49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PROGRAME DE CHELTUIELI ALE FONDURILOR ASIGURĂRII OBLIGATORII DE ASISTENȚĂ MEDICALĂ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15 849,9 mil. lei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dintre care: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61416"/>
              </p:ext>
            </p:extLst>
          </p:nvPr>
        </p:nvGraphicFramePr>
        <p:xfrm>
          <a:off x="5778748" y="3008422"/>
          <a:ext cx="4340531" cy="29022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40531">
                  <a:extLst>
                    <a:ext uri="{9D8B030D-6E8A-4147-A177-3AD203B41FA5}">
                      <a16:colId xmlns:a16="http://schemas.microsoft.com/office/drawing/2014/main" val="808969643"/>
                    </a:ext>
                  </a:extLst>
                </a:gridCol>
              </a:tblGrid>
              <a:tr h="538894">
                <a:tc>
                  <a:txBody>
                    <a:bodyPr/>
                    <a:lstStyle/>
                    <a:p>
                      <a:r>
                        <a:rPr lang="ro-RO" sz="1400" b="1" dirty="0" smtClean="0"/>
                        <a:t>”Asistență medicală spitalicească”         </a:t>
                      </a:r>
                      <a:r>
                        <a:rPr lang="ro-RO" sz="1600" b="1" dirty="0" smtClean="0"/>
                        <a:t>8 212,8 mil. lei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69006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o-RO" sz="1400" b="1" dirty="0" smtClean="0"/>
                        <a:t>”Asistență medicală primară”                  </a:t>
                      </a:r>
                      <a:r>
                        <a:rPr lang="ro-RO" sz="1600" b="1" dirty="0" smtClean="0"/>
                        <a:t>3</a:t>
                      </a:r>
                      <a:r>
                        <a:rPr lang="ro-RO" sz="1600" b="1" baseline="0" dirty="0" smtClean="0"/>
                        <a:t> 033,5</a:t>
                      </a:r>
                      <a:r>
                        <a:rPr lang="ro-RO" sz="1600" b="1" dirty="0" smtClean="0"/>
                        <a:t> mil. lei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25064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o-RO" sz="1400" b="1" dirty="0" smtClean="0"/>
                        <a:t>”Asistență medicală specializată</a:t>
                      </a:r>
                      <a:r>
                        <a:rPr lang="ro-RO" sz="1400" b="1" baseline="0" dirty="0" smtClean="0"/>
                        <a:t> </a:t>
                      </a:r>
                    </a:p>
                    <a:p>
                      <a:r>
                        <a:rPr lang="ro-RO" sz="1400" b="1" baseline="0" dirty="0" smtClean="0"/>
                        <a:t>  de ambulatoriu”                                         </a:t>
                      </a:r>
                      <a:r>
                        <a:rPr lang="ro-RO" sz="1600" b="1" baseline="0" dirty="0" smtClean="0"/>
                        <a:t>1 367,4 mil. lei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372275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r>
                        <a:rPr lang="ro-RO" sz="1400" b="1" dirty="0" smtClean="0"/>
                        <a:t>”Asistență medicală urgentă </a:t>
                      </a:r>
                    </a:p>
                    <a:p>
                      <a:r>
                        <a:rPr lang="ro-RO" sz="1400" b="1" dirty="0" smtClean="0"/>
                        <a:t>  prespitalicească”                                       </a:t>
                      </a:r>
                      <a:r>
                        <a:rPr lang="ro-RO" sz="1600" b="1" baseline="0" dirty="0" smtClean="0"/>
                        <a:t>1 336,3 mil.lei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235982"/>
                  </a:ext>
                </a:extLst>
              </a:tr>
              <a:tr h="591000">
                <a:tc>
                  <a:txBody>
                    <a:bodyPr/>
                    <a:lstStyle/>
                    <a:p>
                      <a:r>
                        <a:rPr lang="ro-RO" sz="1400" b="1" dirty="0" smtClean="0"/>
                        <a:t>”Servicii destinate compensării</a:t>
                      </a:r>
                      <a:r>
                        <a:rPr lang="ro-RO" sz="1400" b="1" baseline="0" dirty="0" smtClean="0"/>
                        <a:t> </a:t>
                      </a:r>
                    </a:p>
                    <a:p>
                      <a:r>
                        <a:rPr lang="ro-RO" sz="1400" b="1" baseline="0" dirty="0" smtClean="0"/>
                        <a:t>  medicamentelor și dispozitivelor</a:t>
                      </a:r>
                    </a:p>
                    <a:p>
                      <a:r>
                        <a:rPr lang="ro-RO" sz="1400" b="1" baseline="0" dirty="0" smtClean="0"/>
                        <a:t>  medicale”                                                     </a:t>
                      </a:r>
                      <a:r>
                        <a:rPr lang="ro-RO" sz="1600" b="1" baseline="0" dirty="0" smtClean="0"/>
                        <a:t>1 144,6 mil. lei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448633"/>
                  </a:ext>
                </a:extLst>
              </a:tr>
            </a:tbl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 flipH="1">
            <a:off x="8514851" y="3023662"/>
            <a:ext cx="202" cy="287175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4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6619" y="790356"/>
            <a:ext cx="3419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600" b="1" i="0" u="none" strike="noStrike" kern="0" cap="none" spc="-1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OCROTIREA SĂNĂTĂȚII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27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7435" y="6059265"/>
            <a:ext cx="2063176" cy="1150866"/>
          </a:xfrm>
          <a:prstGeom prst="rect">
            <a:avLst/>
          </a:prstGeom>
        </p:spPr>
      </p:pic>
      <p:sp>
        <p:nvSpPr>
          <p:cNvPr id="33" name="object 11"/>
          <p:cNvSpPr txBox="1"/>
          <p:nvPr/>
        </p:nvSpPr>
        <p:spPr>
          <a:xfrm>
            <a:off x="7498662" y="6017414"/>
            <a:ext cx="2934740" cy="125418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-1270" algn="ctr" defTabSz="914400" rtl="0" eaLnBrk="1" fontAlgn="auto" latinLnBrk="0" hangingPunct="1">
              <a:lnSpc>
                <a:spcPts val="233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domeniul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16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sănătă</a:t>
            </a:r>
            <a:r>
              <a:rPr kumimoji="0" lang="ro-RO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ț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ii </a:t>
            </a:r>
            <a:r>
              <a:rPr kumimoji="0" lang="ro-RO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activează</a:t>
            </a:r>
            <a:r>
              <a:rPr kumimoji="0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ro-RO" sz="16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-1270" algn="ctr" defTabSz="914400" rtl="0" eaLnBrk="1" fontAlgn="auto" latinLnBrk="0" hangingPunct="1">
              <a:lnSpc>
                <a:spcPts val="233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-10" normalizeH="0" baseline="0" noProof="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56</a:t>
            </a:r>
            <a:r>
              <a:rPr kumimoji="0" lang="ro-RO" sz="1600" b="1" i="0" u="none" strike="noStrike" kern="1200" cap="none" spc="0" normalizeH="0" baseline="0" noProof="0" dirty="0" smtClean="0">
                <a:ln w="22225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1600" b="1" i="0" u="none" strike="noStrike" kern="1200" cap="none" spc="-5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ro-RO" sz="1600" b="1" i="0" u="none" strike="noStrike" kern="1200" cap="none" spc="-5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instituții</a:t>
            </a:r>
            <a:endParaRPr kumimoji="0" lang="ro-RO" sz="1600" b="1" i="0" u="none" strike="noStrike" kern="1200" cap="none" spc="0" normalizeH="0" baseline="0" noProof="0" dirty="0">
              <a:ln>
                <a:solidFill>
                  <a:srgbClr val="C0504D">
                    <a:lumMod val="75000"/>
                  </a:srgbClr>
                </a:solidFill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12700" marR="5080" lvl="0" indent="-1270" algn="ctr" defTabSz="914400" rtl="0" eaLnBrk="1" fontAlgn="auto" latinLnBrk="0" hangingPunct="1">
              <a:lnSpc>
                <a:spcPts val="233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ocrotire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sănătății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finanțate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mijloacele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bugetului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124" y="128279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PENTRU CE S-AU CHELTUIT CEI MAI MULȚI BANI DIN BUGETUL DE STAT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2" y="4571191"/>
            <a:ext cx="395486" cy="37222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46200"/>
              </p:ext>
            </p:extLst>
          </p:nvPr>
        </p:nvGraphicFramePr>
        <p:xfrm>
          <a:off x="346040" y="1952225"/>
          <a:ext cx="4280580" cy="2560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78156">
                  <a:extLst>
                    <a:ext uri="{9D8B030D-6E8A-4147-A177-3AD203B41FA5}">
                      <a16:colId xmlns:a16="http://schemas.microsoft.com/office/drawing/2014/main" val="1155835202"/>
                    </a:ext>
                  </a:extLst>
                </a:gridCol>
                <a:gridCol w="1302424">
                  <a:extLst>
                    <a:ext uri="{9D8B030D-6E8A-4147-A177-3AD203B41FA5}">
                      <a16:colId xmlns:a16="http://schemas.microsoft.com/office/drawing/2014/main" val="1124662719"/>
                    </a:ext>
                  </a:extLst>
                </a:gridCol>
              </a:tblGrid>
              <a:tr h="489889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o-RO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Programe naționale și speciale în domeniul ocrotirii sănătății</a:t>
                      </a: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400" b="1" dirty="0" smtClean="0">
                          <a:solidFill>
                            <a:schemeClr val="tx1"/>
                          </a:solidFill>
                        </a:rPr>
                        <a:t>537,7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</a:rPr>
                        <a:t> mil. lei 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454896"/>
                  </a:ext>
                </a:extLst>
              </a:tr>
              <a:tr h="691608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o-RO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Servicii de sănătate publică și supraveghere de stat a sănătății publice</a:t>
                      </a: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292,7</a:t>
                      </a:r>
                      <a:r>
                        <a:rPr lang="ro-R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o-RO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mil. lei </a:t>
                      </a:r>
                      <a:endParaRPr kumimoji="0" lang="en-GB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708653"/>
                  </a:ext>
                </a:extLst>
              </a:tr>
              <a:tr h="691608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o-RO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Dezvoltarea și modernizarea instituțiilor în domeniul ocrotirii sănătății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669,8</a:t>
                      </a:r>
                      <a:r>
                        <a:rPr kumimoji="0" lang="ro-RO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mil. lei </a:t>
                      </a:r>
                      <a:endParaRPr kumimoji="0" lang="en-GB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821486"/>
                  </a:ext>
                </a:extLst>
              </a:tr>
              <a:tr h="4898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ro-RO" sz="1400" b="1" dirty="0" smtClean="0"/>
                        <a:t>Proiecte de cercetare, dezvoltare și inovare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46,0</a:t>
                      </a:r>
                      <a:r>
                        <a:rPr lang="ro-R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o-RO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mil. lei </a:t>
                      </a:r>
                      <a:endParaRPr kumimoji="0" lang="en-GB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5402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46328" y="4556091"/>
            <a:ext cx="42199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Proiectul ”Răspuns de urgență la COVID-19 și suport pentru întreprinderile micro, mici și mijlocii”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73,8 mil. lei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*pentru achiziționarea dispozitivelor medicale (aparate de oxigen, seringi etc.);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*pentru achiziționarea medicamentelor împotriva COVID-19 etc.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4" y="5976841"/>
            <a:ext cx="395486" cy="372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6328" y="6002641"/>
            <a:ext cx="41530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Proiectul ”Răspuns de urgență la </a:t>
            </a: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395,9 mil. lei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*pentru lucrări de construcție, reparația/ajustarea secțiilor de terapie intensivă;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*pentru reactivi pentru diagnosticul infecției COVID-19;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*pentru echipamente medicale pentru spitalele implicate în lupta cu COVID-19, etc.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371998"/>
              </p:ext>
            </p:extLst>
          </p:nvPr>
        </p:nvGraphicFramePr>
        <p:xfrm>
          <a:off x="5066315" y="1258064"/>
          <a:ext cx="5488890" cy="462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230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43" y="2664085"/>
            <a:ext cx="3780893" cy="255441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436" y="977908"/>
            <a:ext cx="300672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  <a:tabLst>
                <a:tab pos="1562735" algn="l"/>
              </a:tabLst>
            </a:pPr>
            <a:r>
              <a:rPr lang="ro-RO" spc="-20" dirty="0" smtClean="0">
                <a:solidFill>
                  <a:srgbClr val="0070C0"/>
                </a:solidFill>
              </a:rPr>
              <a:t>ÎNVĂȚĂMÎNT</a:t>
            </a:r>
            <a:endParaRPr spc="-30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0830" y="2066913"/>
            <a:ext cx="5453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1000" dirty="0">
                <a:solidFill>
                  <a:prstClr val="black"/>
                </a:solidFill>
              </a:rPr>
              <a:t>din PIB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47162" y="2066913"/>
            <a:ext cx="1611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000" dirty="0">
                <a:solidFill>
                  <a:prstClr val="black"/>
                </a:solidFill>
              </a:rPr>
              <a:t>din totalul cheltuielilor BPN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65300" y="1495409"/>
            <a:ext cx="6915592" cy="84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marR="128270" lvl="0" algn="ctr">
              <a:lnSpc>
                <a:spcPct val="101800"/>
              </a:lnSpc>
              <a:spcBef>
                <a:spcPts val="90"/>
              </a:spcBef>
            </a:pPr>
            <a:r>
              <a:rPr lang="en-GB" sz="2400" b="1" spc="5" dirty="0">
                <a:cs typeface="Calibri"/>
              </a:rPr>
              <a:t>Cheltuielile </a:t>
            </a:r>
            <a:r>
              <a:rPr lang="en-GB" sz="2400" b="1" dirty="0" err="1">
                <a:cs typeface="Calibri"/>
              </a:rPr>
              <a:t>totale</a:t>
            </a:r>
            <a:r>
              <a:rPr lang="en-GB" sz="2400" b="1" dirty="0">
                <a:cs typeface="Calibri"/>
              </a:rPr>
              <a:t> </a:t>
            </a:r>
            <a:r>
              <a:rPr lang="ro-RO" sz="2400" b="1" dirty="0">
                <a:cs typeface="Calibri"/>
              </a:rPr>
              <a:t>au </a:t>
            </a:r>
            <a:r>
              <a:rPr lang="en-GB" sz="2400" b="1" spc="5" dirty="0" err="1">
                <a:cs typeface="Calibri"/>
              </a:rPr>
              <a:t>constitui</a:t>
            </a:r>
            <a:r>
              <a:rPr lang="ro-RO" sz="2400" b="1" spc="5" dirty="0">
                <a:cs typeface="Calibri"/>
              </a:rPr>
              <a:t>t</a:t>
            </a:r>
            <a:r>
              <a:rPr lang="en-GB" sz="2400" b="1" spc="5" dirty="0">
                <a:cs typeface="Calibri"/>
              </a:rPr>
              <a:t> </a:t>
            </a:r>
            <a:r>
              <a:rPr lang="ro-RO" sz="2400" b="1" spc="15" dirty="0" smtClean="0">
                <a:solidFill>
                  <a:srgbClr val="C00000"/>
                </a:solidFill>
                <a:cs typeface="Calibri"/>
              </a:rPr>
              <a:t>19 630,8 </a:t>
            </a:r>
            <a:r>
              <a:rPr lang="en-GB" sz="2400" b="1" spc="5" dirty="0" err="1" smtClean="0">
                <a:solidFill>
                  <a:srgbClr val="C00000"/>
                </a:solidFill>
                <a:cs typeface="Calibri"/>
              </a:rPr>
              <a:t>mil.lei</a:t>
            </a:r>
            <a:r>
              <a:rPr lang="en-GB" sz="2400" b="1" spc="5" dirty="0">
                <a:cs typeface="Calibri"/>
              </a:rPr>
              <a:t>,</a:t>
            </a:r>
            <a:r>
              <a:rPr lang="ro-RO" sz="2400" b="1" spc="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ro-RO" sz="2400" b="1" spc="5" dirty="0">
                <a:cs typeface="Calibri"/>
              </a:rPr>
              <a:t>cu </a:t>
            </a:r>
            <a:r>
              <a:rPr lang="ro-RO" sz="2400" b="1" spc="5" dirty="0" smtClean="0">
                <a:cs typeface="Calibri"/>
              </a:rPr>
              <a:t>846,4 mil.lei sau cu 4,5% mai </a:t>
            </a:r>
            <a:r>
              <a:rPr lang="ro-RO" sz="2400" b="1" spc="5" dirty="0">
                <a:cs typeface="Calibri"/>
              </a:rPr>
              <a:t>mult față de </a:t>
            </a:r>
            <a:r>
              <a:rPr lang="ro-RO" sz="2400" b="1" spc="5" dirty="0" smtClean="0">
                <a:cs typeface="Calibri"/>
              </a:rPr>
              <a:t>20</a:t>
            </a:r>
            <a:r>
              <a:rPr lang="en-US" sz="2400" b="1" spc="5" dirty="0" smtClean="0">
                <a:cs typeface="Calibri"/>
              </a:rPr>
              <a:t>2</a:t>
            </a:r>
            <a:r>
              <a:rPr lang="ro-RO" sz="2400" b="1" spc="5" dirty="0">
                <a:cs typeface="Calibri"/>
              </a:rPr>
              <a:t>3</a:t>
            </a:r>
            <a:endParaRPr lang="en-GB" sz="2400" b="1" dirty="0"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7742" y="2697713"/>
            <a:ext cx="596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/>
                </a:solidFill>
              </a:rPr>
              <a:t>Î N   D O M E N I U L    E D U C A Ț I E I    </a:t>
            </a:r>
            <a:r>
              <a:rPr lang="ro-RO" b="1" dirty="0" smtClean="0">
                <a:solidFill>
                  <a:schemeClr val="accent1"/>
                </a:solidFill>
              </a:rPr>
              <a:t>A C T I V E </a:t>
            </a:r>
            <a:r>
              <a:rPr lang="ro-RO" b="1" dirty="0">
                <a:solidFill>
                  <a:schemeClr val="accent1"/>
                </a:solidFill>
              </a:rPr>
              <a:t>A Z Ă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4" y="3120673"/>
            <a:ext cx="1103913" cy="11688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87049" y="3257236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2 8</a:t>
            </a:r>
            <a:r>
              <a:rPr lang="ro-RO" sz="2400" b="1" smtClean="0">
                <a:solidFill>
                  <a:srgbClr val="0070C0"/>
                </a:solidFill>
              </a:rPr>
              <a:t>77</a:t>
            </a:r>
            <a:endParaRPr lang="ro-MD" sz="2400" b="1" dirty="0" smtClean="0">
              <a:solidFill>
                <a:srgbClr val="0070C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691" y="3287793"/>
            <a:ext cx="103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instituții de</a:t>
            </a:r>
          </a:p>
          <a:p>
            <a:r>
              <a:rPr lang="ro-RO" sz="1400" dirty="0" smtClean="0"/>
              <a:t>învățământ</a:t>
            </a:r>
            <a:endParaRPr lang="en-GB" sz="14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962324" y="3811013"/>
            <a:ext cx="0" cy="1169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986383" y="4141465"/>
            <a:ext cx="310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86383" y="4977725"/>
            <a:ext cx="3224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17742" y="3945438"/>
            <a:ext cx="79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ru-RU" b="1" dirty="0" smtClean="0">
                <a:solidFill>
                  <a:srgbClr val="0070C0"/>
                </a:solidFill>
              </a:rPr>
              <a:t>1</a:t>
            </a:r>
            <a:r>
              <a:rPr lang="ro-RO" b="1" dirty="0" smtClean="0">
                <a:solidFill>
                  <a:srgbClr val="0070C0"/>
                </a:solidFill>
              </a:rPr>
              <a:t>6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3148" y="4793059"/>
            <a:ext cx="79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2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o-RO" b="1" dirty="0" smtClean="0">
                <a:solidFill>
                  <a:srgbClr val="0070C0"/>
                </a:solidFill>
              </a:rPr>
              <a:t>761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08309" y="3924799"/>
            <a:ext cx="202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întreținute din mijloacele </a:t>
            </a:r>
          </a:p>
          <a:p>
            <a:r>
              <a:rPr lang="ro-RO" sz="1400" dirty="0"/>
              <a:t>bugetului de stat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906249" y="4737347"/>
            <a:ext cx="2246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întreținute din contul </a:t>
            </a:r>
            <a:r>
              <a:rPr lang="en-US" sz="1400" dirty="0" err="1"/>
              <a:t>transferurilor</a:t>
            </a:r>
            <a:r>
              <a:rPr lang="en-US" sz="1400" dirty="0"/>
              <a:t> cu </a:t>
            </a:r>
            <a:r>
              <a:rPr lang="ro-RO" sz="1400" dirty="0"/>
              <a:t>destinație</a:t>
            </a:r>
            <a:r>
              <a:rPr lang="en-US" sz="1400" dirty="0"/>
              <a:t> special</a:t>
            </a:r>
            <a:r>
              <a:rPr lang="ro-RO" sz="1400" dirty="0"/>
              <a:t>ă</a:t>
            </a:r>
            <a:r>
              <a:rPr lang="en-US" sz="1400" dirty="0"/>
              <a:t> </a:t>
            </a:r>
            <a:r>
              <a:rPr lang="en-US" sz="1400" dirty="0" err="1"/>
              <a:t>alocate</a:t>
            </a:r>
            <a:r>
              <a:rPr lang="en-US" sz="1400" dirty="0"/>
              <a:t> din </a:t>
            </a:r>
            <a:r>
              <a:rPr lang="en-US" sz="1400" dirty="0" err="1"/>
              <a:t>bugetul</a:t>
            </a:r>
            <a:r>
              <a:rPr lang="en-US" sz="1400" dirty="0"/>
              <a:t> de stat</a:t>
            </a:r>
            <a:r>
              <a:rPr lang="ro-RO" sz="1400" dirty="0"/>
              <a:t> bugetelor locale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18100" y="5626946"/>
            <a:ext cx="162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04760" y="5714400"/>
            <a:ext cx="112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26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31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MINISTERUL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FINANȚELOR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b="1" spc="5" dirty="0">
                <a:latin typeface="Calibri"/>
                <a:cs typeface="Calibri"/>
              </a:rPr>
              <a:t>AL REPUBLICII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MOLDOVA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2" name="Овал 17"/>
          <p:cNvSpPr/>
          <p:nvPr/>
        </p:nvSpPr>
        <p:spPr>
          <a:xfrm>
            <a:off x="608405" y="1138219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</a:rPr>
              <a:t>6</a:t>
            </a:r>
            <a:r>
              <a:rPr lang="en-US" sz="1400" b="1" dirty="0" smtClean="0">
                <a:solidFill>
                  <a:schemeClr val="tx1"/>
                </a:solidFill>
              </a:rPr>
              <a:t>,</a:t>
            </a:r>
            <a:r>
              <a:rPr lang="ro-RO" sz="1400" b="1" dirty="0" smtClean="0">
                <a:solidFill>
                  <a:schemeClr val="tx1"/>
                </a:solidFill>
              </a:rPr>
              <a:t>1%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8" name="Овал 17"/>
          <p:cNvSpPr/>
          <p:nvPr/>
        </p:nvSpPr>
        <p:spPr>
          <a:xfrm>
            <a:off x="9132914" y="1138219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r>
              <a:rPr lang="ro-RO" sz="1400" b="1" dirty="0" smtClean="0">
                <a:solidFill>
                  <a:schemeClr val="tx1"/>
                </a:solidFill>
              </a:rPr>
              <a:t>6</a:t>
            </a:r>
            <a:r>
              <a:rPr lang="en-US" sz="1400" b="1" dirty="0" smtClean="0">
                <a:solidFill>
                  <a:schemeClr val="tx1"/>
                </a:solidFill>
              </a:rPr>
              <a:t>,</a:t>
            </a:r>
            <a:r>
              <a:rPr lang="ro-RO" sz="1400" b="1" dirty="0" smtClean="0">
                <a:solidFill>
                  <a:schemeClr val="tx1"/>
                </a:solidFill>
              </a:rPr>
              <a:t>0%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7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ro-RO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ro-RO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60486" y="6281755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accent1"/>
                </a:solidFill>
              </a:rPr>
              <a:t>În total în grădinițele și instituțiile publice de învățământ din republică sunt </a:t>
            </a:r>
            <a:r>
              <a:rPr lang="en-GB" dirty="0" smtClean="0">
                <a:solidFill>
                  <a:schemeClr val="accent1"/>
                </a:solidFill>
              </a:rPr>
              <a:t>circa</a:t>
            </a:r>
            <a:r>
              <a:rPr lang="ro-RO" dirty="0" smtClean="0">
                <a:solidFill>
                  <a:schemeClr val="accent1"/>
                </a:solidFill>
              </a:rPr>
              <a:t>                         </a:t>
            </a:r>
            <a:r>
              <a:rPr lang="en-GB" b="1" dirty="0" smtClean="0">
                <a:solidFill>
                  <a:srgbClr val="0070C0"/>
                </a:solidFill>
              </a:rPr>
              <a:t>5</a:t>
            </a:r>
            <a:r>
              <a:rPr lang="ru-RU" b="1" dirty="0" smtClean="0">
                <a:solidFill>
                  <a:srgbClr val="0070C0"/>
                </a:solidFill>
              </a:rPr>
              <a:t>0</a:t>
            </a:r>
            <a:r>
              <a:rPr lang="ro-RO" b="1" dirty="0" smtClean="0">
                <a:solidFill>
                  <a:srgbClr val="0070C0"/>
                </a:solidFill>
              </a:rPr>
              <a:t>6</a:t>
            </a:r>
            <a:r>
              <a:rPr lang="ro-RO" dirty="0" smtClean="0">
                <a:solidFill>
                  <a:schemeClr val="accent1"/>
                </a:solidFill>
              </a:rPr>
              <a:t> mii de copii, elevi și studenți bugetari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900" y="835100"/>
            <a:ext cx="675005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308600" algn="l"/>
              </a:tabLst>
            </a:pPr>
            <a:r>
              <a:rPr lang="ro-RO" spc="-25" dirty="0">
                <a:solidFill>
                  <a:srgbClr val="0070C0"/>
                </a:solidFill>
              </a:rPr>
              <a:t>                                 ÎNVĂȚĂMÎNT</a:t>
            </a:r>
            <a:endParaRPr spc="-35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00" y="6700000"/>
            <a:ext cx="807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/>
              <a:t>Notă: </a:t>
            </a:r>
            <a:r>
              <a:rPr lang="ro-RO" sz="1000" dirty="0"/>
              <a:t>În informația din tabel nu sunt incluse datele ce țin de instituțiile de învățământ extrașcolar, instituțiile specializate de învățământ de formare continuă, agențiile și centrele din domeniul „Învățământului”</a:t>
            </a:r>
            <a:endParaRPr lang="en-US" sz="1000" dirty="0"/>
          </a:p>
        </p:txBody>
      </p:sp>
      <p:sp>
        <p:nvSpPr>
          <p:cNvPr id="9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11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MINISTERUL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FINANȚELOR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b="1" spc="5" dirty="0">
                <a:latin typeface="Calibri"/>
                <a:cs typeface="Calibri"/>
              </a:rPr>
              <a:t>AL REPUBLICII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MOLDOVA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12" name="object 16"/>
          <p:cNvSpPr txBox="1">
            <a:spLocks/>
          </p:cNvSpPr>
          <p:nvPr/>
        </p:nvSpPr>
        <p:spPr>
          <a:xfrm rot="10800000" flipH="1" flipV="1">
            <a:off x="10275922" y="7282664"/>
            <a:ext cx="157480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ro-RO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ro-RO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7322"/>
              </p:ext>
            </p:extLst>
          </p:nvPr>
        </p:nvGraphicFramePr>
        <p:xfrm>
          <a:off x="846105" y="1387117"/>
          <a:ext cx="9063962" cy="532712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171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963">
                  <a:extLst>
                    <a:ext uri="{9D8B030D-6E8A-4147-A177-3AD203B41FA5}">
                      <a16:colId xmlns:a16="http://schemas.microsoft.com/office/drawing/2014/main" val="125333467"/>
                    </a:ext>
                  </a:extLst>
                </a:gridCol>
                <a:gridCol w="1228810">
                  <a:extLst>
                    <a:ext uri="{9D8B030D-6E8A-4147-A177-3AD203B41FA5}">
                      <a16:colId xmlns:a16="http://schemas.microsoft.com/office/drawing/2014/main" val="1895334574"/>
                    </a:ext>
                  </a:extLst>
                </a:gridCol>
              </a:tblGrid>
              <a:tr h="1537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o-RO" sz="155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    </a:t>
                      </a:r>
                      <a:r>
                        <a:rPr lang="ro-RO" sz="1550" b="1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Grădinițe</a:t>
                      </a:r>
                      <a:endParaRPr sz="155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175" marB="0" vert="vert27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o-RO" sz="1550" b="1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o-RO" sz="1550" b="1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    Școli, gimnazii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o-RO" sz="1550" b="1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    și licee</a:t>
                      </a:r>
                      <a:endParaRPr sz="1550" b="1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175" marB="0" vert="vert27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30200" marR="323850" algn="just">
                        <a:lnSpc>
                          <a:spcPct val="101899"/>
                        </a:lnSpc>
                        <a:spcBef>
                          <a:spcPts val="1435"/>
                        </a:spcBef>
                      </a:pPr>
                      <a:r>
                        <a:rPr lang="ro-RO" sz="155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Școli internat</a:t>
                      </a:r>
                      <a:endParaRPr sz="155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182245" marB="0" vert="vert27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906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4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55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   Școli profesionale</a:t>
                      </a:r>
                      <a:endParaRPr kumimoji="0" lang="en-GB" sz="15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01600" marR="96520" indent="1905" algn="just">
                        <a:lnSpc>
                          <a:spcPct val="101899"/>
                        </a:lnSpc>
                        <a:spcBef>
                          <a:spcPts val="500"/>
                        </a:spcBef>
                      </a:pPr>
                      <a:endParaRPr sz="155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63500" marB="0" vert="vert27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01600" marR="96520" indent="1905" algn="ctr">
                        <a:lnSpc>
                          <a:spcPct val="101899"/>
                        </a:lnSpc>
                        <a:spcBef>
                          <a:spcPts val="500"/>
                        </a:spcBef>
                      </a:pPr>
                      <a:r>
                        <a:rPr lang="ro-RO" sz="155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  </a:t>
                      </a:r>
                      <a:r>
                        <a:rPr lang="ro-RO" sz="1550" b="1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Colegii și Centre de excelențe</a:t>
                      </a:r>
                      <a:endParaRPr sz="155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63500" marB="0" vert="vert27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906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o-RO" sz="1550" b="1" i="0" u="none" strike="noStrike" kern="0" cap="none" spc="5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9906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55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 </a:t>
                      </a:r>
                      <a:r>
                        <a:rPr kumimoji="0" lang="en-GB" sz="155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Universități</a:t>
                      </a:r>
                      <a:endParaRPr kumimoji="0" lang="en-GB" sz="15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01600" marR="96520" indent="1905" algn="just">
                        <a:lnSpc>
                          <a:spcPct val="101899"/>
                        </a:lnSpc>
                        <a:spcBef>
                          <a:spcPts val="500"/>
                        </a:spcBef>
                      </a:pPr>
                      <a:endParaRPr sz="155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63500" marB="0" vert="vert27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846">
                <a:tc>
                  <a:txBody>
                    <a:bodyPr/>
                    <a:lstStyle/>
                    <a:p>
                      <a:pPr marL="330200" marR="323850" lvl="0" indent="0" algn="ctr" defTabSz="914400" eaLnBrk="1" fontAlgn="auto" latinLnBrk="0" hangingPunct="1">
                        <a:lnSpc>
                          <a:spcPct val="101899"/>
                        </a:lnSpc>
                        <a:spcBef>
                          <a:spcPts val="14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50" b="1" i="0" u="none" strike="noStrike" kern="0" cap="none" spc="1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Numărul</a:t>
                      </a:r>
                      <a:r>
                        <a:rPr kumimoji="0" lang="en-GB" sz="1550" b="1" i="0" u="none" strike="noStrike" kern="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GB" sz="155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de  </a:t>
                      </a:r>
                      <a:r>
                        <a:rPr kumimoji="0" lang="en-GB" sz="1550" b="1" i="0" u="none" strike="noStrike" kern="0" cap="none" spc="5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copii</a:t>
                      </a:r>
                      <a:r>
                        <a:rPr kumimoji="0" lang="en-GB" sz="155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, </a:t>
                      </a:r>
                      <a:r>
                        <a:rPr kumimoji="0" lang="en-GB" sz="1550" b="1" i="0" u="none" strike="noStrike" kern="0" cap="none" spc="5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elevi</a:t>
                      </a:r>
                      <a:r>
                        <a:rPr kumimoji="0" lang="en-GB" sz="155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,  </a:t>
                      </a:r>
                      <a:r>
                        <a:rPr kumimoji="0" lang="en-GB" sz="1550" b="1" i="0" u="none" strike="noStrike" kern="0" cap="none" spc="1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studenți</a:t>
                      </a:r>
                      <a:endParaRPr kumimoji="0" lang="en-GB" sz="1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270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  <a:r>
                        <a:rPr lang="ro-RO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562</a:t>
                      </a:r>
                      <a:endParaRPr lang="ro-RO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324 740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660</a:t>
                      </a:r>
                      <a:endParaRPr lang="ro-RO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12 229</a:t>
                      </a:r>
                      <a:endParaRPr lang="en-GB" sz="1800" b="1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13 237</a:t>
                      </a:r>
                      <a:endParaRPr lang="ro-RO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22 747</a:t>
                      </a: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79">
                <a:tc>
                  <a:txBody>
                    <a:bodyPr/>
                    <a:lstStyle/>
                    <a:p>
                      <a:pPr marL="441959" marR="290830" lvl="0" indent="-140970" algn="ctr" defTabSz="914400" eaLnBrk="1" fontAlgn="auto" latinLnBrk="0" hangingPunct="1">
                        <a:lnSpc>
                          <a:spcPct val="101899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5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Număr</a:t>
                      </a:r>
                      <a:r>
                        <a:rPr kumimoji="0" lang="en-US" sz="155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ul</a:t>
                      </a:r>
                      <a:r>
                        <a:rPr kumimoji="0" lang="ro-RO" sz="15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de</a:t>
                      </a:r>
                      <a:r>
                        <a:rPr kumimoji="0" lang="en-US" sz="15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55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i</a:t>
                      </a:r>
                      <a:r>
                        <a:rPr kumimoji="0" lang="ro-RO" sz="155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nstituții</a:t>
                      </a:r>
                      <a:endParaRPr kumimoji="0" lang="en-GB" sz="15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270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o-RO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388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1 139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o-RO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ro-RO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o-RO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174">
                <a:tc>
                  <a:txBody>
                    <a:bodyPr/>
                    <a:lstStyle/>
                    <a:p>
                      <a:pPr marL="561975" marR="316230" lvl="0" indent="-239395" algn="ctr" defTabSz="914400" eaLnBrk="1" fontAlgn="auto" latinLnBrk="0" hangingPunct="1">
                        <a:lnSpc>
                          <a:spcPct val="101899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o-RO" sz="15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561975" marR="316230" lvl="0" indent="-239395" algn="ctr" defTabSz="914400" eaLnBrk="1" fontAlgn="auto" latinLnBrk="0" hangingPunct="1">
                        <a:lnSpc>
                          <a:spcPct val="101899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5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</a:t>
                      </a:r>
                      <a:r>
                        <a:rPr kumimoji="0" lang="en-GB" sz="1550" b="1" i="0" u="none" strike="noStrike" kern="0" cap="none" spc="5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h</a:t>
                      </a:r>
                      <a:r>
                        <a:rPr kumimoji="0" lang="en-GB" sz="1550" b="1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el</a:t>
                      </a:r>
                      <a:r>
                        <a:rPr kumimoji="0" lang="en-GB" sz="1550" b="1" i="0" u="none" strike="noStrike" kern="0" cap="none" spc="5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tu</a:t>
                      </a:r>
                      <a:r>
                        <a:rPr kumimoji="0" lang="en-GB" sz="1550" b="1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ieli</a:t>
                      </a:r>
                      <a:r>
                        <a:rPr kumimoji="0" lang="en-GB" sz="1550" b="1" i="0" u="none" strike="noStrike" kern="0" cap="none" spc="5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l</a:t>
                      </a:r>
                      <a:r>
                        <a:rPr kumimoji="0" lang="en-GB" sz="1550" b="1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e</a:t>
                      </a:r>
                      <a:r>
                        <a:rPr kumimoji="0" lang="en-GB" sz="15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,  </a:t>
                      </a:r>
                      <a:r>
                        <a:rPr kumimoji="0" lang="en-GB" sz="155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mil.lei</a:t>
                      </a:r>
                      <a:endParaRPr kumimoji="0" lang="en-GB" sz="1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270" marB="0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5 791,5</a:t>
                      </a:r>
                      <a:endParaRPr lang="ro-RO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9 534,4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79,1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633,7</a:t>
                      </a: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792,9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1 468,8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669">
                <a:tc>
                  <a:txBody>
                    <a:bodyPr/>
                    <a:lstStyle/>
                    <a:p>
                      <a:pPr marL="101600" marR="96520" lvl="0" indent="1905" algn="ctr" defTabSz="914400" eaLnBrk="1" fontAlgn="auto" latinLnBrk="0" hangingPunct="1">
                        <a:lnSpc>
                          <a:spcPct val="101899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o-RO" sz="1550" b="1" i="0" u="none" strike="noStrike" kern="0" cap="none" spc="5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01600" marR="96520" lvl="0" indent="1905" algn="ctr" defTabSz="914400" eaLnBrk="1" fontAlgn="auto" latinLnBrk="0" hangingPunct="1">
                        <a:lnSpc>
                          <a:spcPct val="101899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5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Cheltuielile </a:t>
                      </a:r>
                      <a:r>
                        <a:rPr kumimoji="0" lang="it-IT" sz="1550" b="1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medii </a:t>
                      </a:r>
                      <a:r>
                        <a:rPr kumimoji="0" lang="it-IT" sz="155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pe </a:t>
                      </a:r>
                      <a:r>
                        <a:rPr kumimoji="0" lang="it-IT" sz="1550" b="1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an </a:t>
                      </a:r>
                      <a:r>
                        <a:rPr kumimoji="0" lang="it-IT" sz="1550" b="1" i="0" u="none" strike="noStrike" kern="0" cap="none" spc="1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la</a:t>
                      </a:r>
                      <a:r>
                        <a:rPr kumimoji="0" lang="it-IT" sz="1550" b="1" i="0" u="none" strike="noStrike" kern="0" cap="none" spc="-114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it-IT" sz="1550" b="1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un </a:t>
                      </a:r>
                      <a:r>
                        <a:rPr kumimoji="0" lang="it-IT" sz="155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copil, </a:t>
                      </a:r>
                      <a:r>
                        <a:rPr kumimoji="0" lang="it-IT" sz="155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elev,  </a:t>
                      </a:r>
                      <a:r>
                        <a:rPr kumimoji="0" lang="it-IT" sz="1550" b="1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student,</a:t>
                      </a:r>
                      <a:r>
                        <a:rPr kumimoji="0" lang="ro-RO" sz="1550" b="1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550" b="1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 </a:t>
                      </a:r>
                      <a:r>
                        <a:rPr kumimoji="0" lang="ro-RO" sz="1550" b="1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mii</a:t>
                      </a:r>
                      <a:r>
                        <a:rPr kumimoji="0" lang="it-IT" sz="1550" b="1" i="0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it-IT" sz="15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lei</a:t>
                      </a:r>
                      <a:endParaRPr kumimoji="0" lang="it-IT" sz="15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270" marB="0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7E5E52"/>
                      </a:solidFill>
                      <a:prstDash val="soli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43,7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29,4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119,8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51,8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7E5E52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59,9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64,6</a:t>
                      </a:r>
                      <a:endParaRPr lang="ro-RO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152" marB="0" anchor="ctr">
                    <a:lnL w="19050">
                      <a:solidFill>
                        <a:srgbClr val="7E5E52"/>
                      </a:solidFill>
                      <a:prstDash val="solid"/>
                    </a:lnL>
                    <a:lnR w="19050">
                      <a:solidFill>
                        <a:srgbClr val="7E5E52"/>
                      </a:solidFill>
                      <a:prstDash val="solid"/>
                    </a:lnR>
                    <a:lnT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5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</a:schemeClr>
                        </a:gs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7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82599" y="860090"/>
            <a:ext cx="63786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600" b="1" kern="0" spc="-15" dirty="0">
                <a:solidFill>
                  <a:srgbClr val="0070C0"/>
                </a:solidFill>
                <a:ea typeface="+mj-ea"/>
                <a:cs typeface="Calibri"/>
              </a:rPr>
              <a:t>CULTURĂ, SPORT, TINERET, CULTE ȘI ODIHNĂ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106" y="213835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/>
              <a:t>din PIB 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8704286" y="2138351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/>
              <a:t>din totalul cheltuielilor BPN </a:t>
            </a:r>
            <a:endParaRPr lang="en-GB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85996" y="1495409"/>
            <a:ext cx="7359965" cy="85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620" marR="128270" lvl="0" algn="ctr">
              <a:lnSpc>
                <a:spcPct val="101800"/>
              </a:lnSpc>
              <a:spcBef>
                <a:spcPts val="90"/>
              </a:spcBef>
            </a:pPr>
            <a:r>
              <a:rPr lang="en-GB" sz="2400" b="1" spc="5" dirty="0">
                <a:cs typeface="Calibri"/>
              </a:rPr>
              <a:t>Cheltuielile </a:t>
            </a:r>
            <a:r>
              <a:rPr lang="en-GB" sz="2400" b="1" dirty="0" err="1">
                <a:cs typeface="Calibri"/>
              </a:rPr>
              <a:t>totale</a:t>
            </a:r>
            <a:r>
              <a:rPr lang="en-GB" sz="2400" b="1" dirty="0">
                <a:cs typeface="Calibri"/>
              </a:rPr>
              <a:t> </a:t>
            </a:r>
            <a:r>
              <a:rPr lang="ro-RO" sz="2400" b="1" dirty="0" smtClean="0">
                <a:cs typeface="Calibri"/>
              </a:rPr>
              <a:t>în 202</a:t>
            </a:r>
            <a:r>
              <a:rPr lang="ru-RU" sz="2400" b="1" dirty="0" smtClean="0">
                <a:cs typeface="Calibri"/>
              </a:rPr>
              <a:t>4</a:t>
            </a:r>
            <a:r>
              <a:rPr lang="ro-RO" sz="2400" b="1" dirty="0" smtClean="0">
                <a:cs typeface="Calibri"/>
              </a:rPr>
              <a:t> au </a:t>
            </a:r>
            <a:r>
              <a:rPr lang="en-GB" sz="2400" b="1" spc="5" dirty="0" err="1">
                <a:cs typeface="Calibri"/>
              </a:rPr>
              <a:t>constitui</a:t>
            </a:r>
            <a:r>
              <a:rPr lang="ro-RO" sz="2400" b="1" spc="5" dirty="0">
                <a:cs typeface="Calibri"/>
              </a:rPr>
              <a:t>t</a:t>
            </a:r>
            <a:r>
              <a:rPr lang="en-GB" sz="2400" b="1" spc="5" dirty="0">
                <a:cs typeface="Calibri"/>
              </a:rPr>
              <a:t> </a:t>
            </a:r>
            <a:r>
              <a:rPr lang="ru-RU" sz="2400" b="1" spc="15" dirty="0" smtClean="0">
                <a:solidFill>
                  <a:srgbClr val="C00000"/>
                </a:solidFill>
                <a:cs typeface="Calibri"/>
              </a:rPr>
              <a:t>3 242,9 </a:t>
            </a:r>
            <a:r>
              <a:rPr lang="en-GB" sz="2400" b="1" spc="5" dirty="0" err="1" smtClean="0">
                <a:solidFill>
                  <a:srgbClr val="C00000"/>
                </a:solidFill>
                <a:cs typeface="Calibri"/>
              </a:rPr>
              <a:t>mil.lei</a:t>
            </a:r>
            <a:r>
              <a:rPr lang="ro-RO" sz="2400" b="1" spc="5" dirty="0">
                <a:cs typeface="Calibri"/>
              </a:rPr>
              <a:t>,</a:t>
            </a:r>
          </a:p>
          <a:p>
            <a:pPr marL="134620" marR="128270" algn="ctr">
              <a:lnSpc>
                <a:spcPct val="101800"/>
              </a:lnSpc>
              <a:spcBef>
                <a:spcPts val="90"/>
              </a:spcBef>
            </a:pPr>
            <a:r>
              <a:rPr lang="ro-RO" sz="2400" b="1" dirty="0">
                <a:solidFill>
                  <a:prstClr val="black"/>
                </a:solidFill>
                <a:cs typeface="Calibri"/>
              </a:rPr>
              <a:t>cu </a:t>
            </a:r>
            <a:r>
              <a:rPr lang="ru-RU" sz="2400" b="1" dirty="0" smtClean="0">
                <a:solidFill>
                  <a:prstClr val="black"/>
                </a:solidFill>
                <a:cs typeface="Calibri"/>
              </a:rPr>
              <a:t>264,8</a:t>
            </a:r>
            <a:r>
              <a:rPr lang="en-GB" sz="2400" b="1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o-RO" sz="2400" b="1" dirty="0">
                <a:solidFill>
                  <a:prstClr val="black"/>
                </a:solidFill>
                <a:cs typeface="Calibri"/>
              </a:rPr>
              <a:t>mil. lei </a:t>
            </a:r>
            <a:r>
              <a:rPr lang="ro-RO" sz="2400" b="1" dirty="0" smtClean="0">
                <a:solidFill>
                  <a:prstClr val="black"/>
                </a:solidFill>
                <a:cs typeface="Calibri"/>
              </a:rPr>
              <a:t> sau cu </a:t>
            </a:r>
            <a:r>
              <a:rPr lang="ru-RU" sz="2400" b="1" dirty="0" smtClean="0">
                <a:solidFill>
                  <a:prstClr val="black"/>
                </a:solidFill>
                <a:cs typeface="Calibri"/>
              </a:rPr>
              <a:t>8</a:t>
            </a:r>
            <a:r>
              <a:rPr lang="ro-RO" sz="2400" b="1" dirty="0" smtClean="0">
                <a:solidFill>
                  <a:prstClr val="black"/>
                </a:solidFill>
                <a:cs typeface="Calibri"/>
              </a:rPr>
              <a:t>,9% mai </a:t>
            </a:r>
            <a:r>
              <a:rPr lang="en-US" sz="2400" b="1" dirty="0" err="1" smtClean="0">
                <a:solidFill>
                  <a:prstClr val="black"/>
                </a:solidFill>
                <a:cs typeface="Calibri"/>
              </a:rPr>
              <a:t>mult</a:t>
            </a:r>
            <a:r>
              <a:rPr lang="ro-RO" sz="2400" b="1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o-RO" sz="2400" b="1" dirty="0">
                <a:solidFill>
                  <a:prstClr val="black"/>
                </a:solidFill>
                <a:cs typeface="Calibri"/>
              </a:rPr>
              <a:t>față de </a:t>
            </a:r>
            <a:r>
              <a:rPr lang="ro-RO" sz="2400" b="1" dirty="0" smtClean="0">
                <a:solidFill>
                  <a:prstClr val="black"/>
                </a:solidFill>
                <a:cs typeface="Calibri"/>
              </a:rPr>
              <a:t>20</a:t>
            </a:r>
            <a:r>
              <a:rPr lang="en-US" sz="2400" b="1" dirty="0" smtClean="0">
                <a:solidFill>
                  <a:prstClr val="black"/>
                </a:solidFill>
                <a:cs typeface="Calibri"/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  <a:cs typeface="Calibri"/>
              </a:rPr>
              <a:t>3</a:t>
            </a:r>
            <a:r>
              <a:rPr lang="ro-RO" sz="2400" b="1" dirty="0" smtClean="0">
                <a:solidFill>
                  <a:prstClr val="black"/>
                </a:solidFill>
                <a:cs typeface="Calibri"/>
              </a:rPr>
              <a:t> </a:t>
            </a:r>
            <a:endParaRPr lang="ru-RU" sz="24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238" y="2818565"/>
            <a:ext cx="7887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În cadrul sectorului activează </a:t>
            </a:r>
            <a:r>
              <a:rPr lang="ro-RO" sz="2000" b="1" dirty="0"/>
              <a:t>3 </a:t>
            </a:r>
            <a:r>
              <a:rPr lang="ru-RU" sz="2000" b="1" dirty="0" smtClean="0"/>
              <a:t>061</a:t>
            </a:r>
            <a:r>
              <a:rPr lang="ro-RO" sz="2000" b="1" dirty="0" smtClean="0"/>
              <a:t> </a:t>
            </a:r>
            <a:r>
              <a:rPr lang="ro-RO" sz="2000" b="1" dirty="0"/>
              <a:t>instituții </a:t>
            </a:r>
            <a:r>
              <a:rPr lang="ro-RO" dirty="0"/>
              <a:t>finanțate din mijloacele bugetului de stat și din contul mijloacelor bugetelor locale, </a:t>
            </a:r>
            <a:r>
              <a:rPr lang="ro-RO" dirty="0" smtClean="0"/>
              <a:t>dintre care:</a:t>
            </a:r>
            <a:endParaRPr lang="ro-RO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94" y="2470619"/>
            <a:ext cx="673608" cy="7132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12900" y="5845116"/>
            <a:ext cx="5233998" cy="801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15569">
            <a:off x="1764723" y="5873860"/>
            <a:ext cx="430887" cy="9819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o-RO" sz="1600" dirty="0"/>
              <a:t>Biblioteci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 rot="18099495">
            <a:off x="2356609" y="6206037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Muzee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 rot="18312522">
            <a:off x="2673176" y="6352179"/>
            <a:ext cx="157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Case de cultură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 rot="18204164">
            <a:off x="3550803" y="6327486"/>
            <a:ext cx="185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Centre de tineret</a:t>
            </a:r>
            <a:endParaRPr lang="en-GB" sz="16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9" y="5825326"/>
            <a:ext cx="1492503" cy="14925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8110327">
            <a:off x="4784038" y="6359841"/>
            <a:ext cx="131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Școli sportive</a:t>
            </a:r>
            <a:endParaRPr lang="en-GB" sz="1600" dirty="0"/>
          </a:p>
        </p:txBody>
      </p:sp>
      <p:sp>
        <p:nvSpPr>
          <p:cNvPr id="28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30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MINISTERUL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FINANȚELOR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b="1" spc="5" dirty="0">
                <a:latin typeface="Calibri"/>
                <a:cs typeface="Calibri"/>
              </a:rPr>
              <a:t>AL REPUBLICII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MOLDOVA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1" name="Овал 17"/>
          <p:cNvSpPr/>
          <p:nvPr/>
        </p:nvSpPr>
        <p:spPr>
          <a:xfrm>
            <a:off x="9061476" y="1209657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2,</a:t>
            </a:r>
            <a:r>
              <a:rPr lang="ru-RU" sz="1400" b="1" dirty="0" smtClean="0">
                <a:solidFill>
                  <a:schemeClr val="tx1"/>
                </a:solidFill>
              </a:rPr>
              <a:t>6</a:t>
            </a:r>
            <a:r>
              <a:rPr lang="ro-RO" sz="1400" b="1" dirty="0" smtClean="0">
                <a:solidFill>
                  <a:schemeClr val="tx1"/>
                </a:solidFill>
              </a:rPr>
              <a:t>%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2" name="Овал 17"/>
          <p:cNvSpPr/>
          <p:nvPr/>
        </p:nvSpPr>
        <p:spPr>
          <a:xfrm>
            <a:off x="679843" y="1209657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</a:rPr>
              <a:t>,</a:t>
            </a:r>
            <a:r>
              <a:rPr lang="ro-RO" sz="1400" b="1" dirty="0" smtClean="0">
                <a:solidFill>
                  <a:schemeClr val="tx1"/>
                </a:solidFill>
              </a:rPr>
              <a:t>0%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3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en-US" dirty="0" smtClean="0">
                <a:solidFill>
                  <a:prstClr val="black"/>
                </a:solidFill>
              </a:rPr>
              <a:t>18</a:t>
            </a:r>
            <a:endParaRPr lang="ro-RO" dirty="0">
              <a:solidFill>
                <a:prstClr val="black"/>
              </a:solidFill>
            </a:endParaRPr>
          </a:p>
        </p:txBody>
      </p:sp>
      <p:graphicFrame>
        <p:nvGraphicFramePr>
          <p:cNvPr id="2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225009"/>
              </p:ext>
            </p:extLst>
          </p:nvPr>
        </p:nvGraphicFramePr>
        <p:xfrm>
          <a:off x="1489048" y="3781425"/>
          <a:ext cx="692948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86165"/>
              </p:ext>
            </p:extLst>
          </p:nvPr>
        </p:nvGraphicFramePr>
        <p:xfrm>
          <a:off x="1386260" y="3663534"/>
          <a:ext cx="6641254" cy="214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1212" y="3709987"/>
            <a:ext cx="3349084" cy="256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rot="1421648">
            <a:off x="6296607" y="6074347"/>
            <a:ext cx="316647" cy="669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r>
              <a:rPr lang="en-GB" sz="1600" dirty="0" err="1" smtClean="0">
                <a:solidFill>
                  <a:prstClr val="black"/>
                </a:solidFill>
              </a:rPr>
              <a:t>Teatre</a:t>
            </a:r>
            <a:endParaRPr lang="en-GB" sz="1600" dirty="0" smtClean="0">
              <a:solidFill>
                <a:prstClr val="black"/>
              </a:solidFill>
            </a:endParaRPr>
          </a:p>
          <a:p>
            <a:pPr lvl="0"/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45576" y="2394300"/>
            <a:ext cx="562053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797922"/>
            <a:ext cx="7920880" cy="768925"/>
          </a:xfrm>
        </p:spPr>
        <p:txBody>
          <a:bodyPr>
            <a:noAutofit/>
          </a:bodyPr>
          <a:lstStyle/>
          <a:p>
            <a:pPr algn="ctr"/>
            <a:r>
              <a:rPr lang="ro-RO" sz="2600" kern="0" spc="-12" dirty="0" smtClean="0">
                <a:solidFill>
                  <a:srgbClr val="0070C0"/>
                </a:solidFill>
              </a:rPr>
              <a:t>PENTRU CE AU FOST CHELTUIȚI BANII ALOCAȚI</a:t>
            </a:r>
            <a:r>
              <a:rPr lang="ro-RO" sz="2600" spc="-12" dirty="0" smtClean="0">
                <a:solidFill>
                  <a:srgbClr val="0070C0"/>
                </a:solidFill>
                <a:ea typeface="+mn-ea"/>
              </a:rPr>
              <a:t> </a:t>
            </a:r>
            <a:r>
              <a:rPr lang="ro-RO" sz="2600" spc="-12" dirty="0">
                <a:solidFill>
                  <a:srgbClr val="0070C0"/>
                </a:solidFill>
                <a:ea typeface="+mn-ea"/>
              </a:rPr>
              <a:t>ÎN SECTORUL  </a:t>
            </a:r>
            <a:r>
              <a:rPr lang="ro-RO" sz="2600" kern="0" spc="-12" dirty="0">
                <a:solidFill>
                  <a:srgbClr val="0070C0"/>
                </a:solidFill>
              </a:rPr>
              <a:t>CULTURĂ, SPORT, TINERET, CULTE ȘI ODIHNĂ</a:t>
            </a:r>
            <a:endParaRPr lang="ro-RO" sz="2600" spc="-12" dirty="0">
              <a:solidFill>
                <a:srgbClr val="0070C0"/>
              </a:solidFill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r="3620"/>
          <a:stretch/>
        </p:blipFill>
        <p:spPr>
          <a:xfrm>
            <a:off x="9275790" y="707500"/>
            <a:ext cx="1349474" cy="2002356"/>
          </a:xfrm>
          <a:prstGeom prst="rect">
            <a:avLst/>
          </a:prstGeom>
        </p:spPr>
      </p:pic>
      <p:sp>
        <p:nvSpPr>
          <p:cNvPr id="25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27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6890109" y="4534829"/>
            <a:ext cx="2621871" cy="7920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Implementarea</a:t>
            </a:r>
            <a:r>
              <a:rPr kumimoji="0" lang="en-GB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o-RO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Fondului</a:t>
            </a:r>
            <a:r>
              <a:rPr kumimoji="0" lang="en-GB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o-RO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național al </a:t>
            </a: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culturii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21,2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mil.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6780051" y="1935925"/>
            <a:ext cx="2643206" cy="80080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Servicii de </a:t>
            </a:r>
            <a:r>
              <a:rPr kumimoji="0" lang="ro-RO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televiziune, </a:t>
            </a: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 radiodifuziune </a:t>
            </a:r>
            <a:r>
              <a:rPr kumimoji="0" lang="ro-RO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și de presă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216,5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mil.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869272" y="3160175"/>
            <a:ext cx="2621871" cy="91539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Acordarea premiilor sportivilor de performanță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67,7 </a:t>
            </a: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7" name="Скругленный прямоугольник 16"/>
          <p:cNvSpPr/>
          <p:nvPr/>
        </p:nvSpPr>
        <p:spPr bwMode="auto">
          <a:xfrm>
            <a:off x="3691493" y="3157275"/>
            <a:ext cx="2744116" cy="91829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Desfășurarea Calendarului acțiunilor </a:t>
            </a: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sportive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 </a:t>
            </a:r>
            <a:endParaRPr kumimoji="0" lang="ro-MD" sz="1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61,2</a:t>
            </a:r>
            <a:r>
              <a:rPr kumimoji="0" lang="ro-MD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8" name="Скругленный прямоугольник 15"/>
          <p:cNvSpPr/>
          <p:nvPr/>
        </p:nvSpPr>
        <p:spPr bwMode="auto">
          <a:xfrm>
            <a:off x="756457" y="4537215"/>
            <a:ext cx="2690802" cy="76553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Acordarea indemnizației </a:t>
            </a:r>
            <a:r>
              <a:rPr kumimoji="0" lang="ro-RO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 merit pentru </a:t>
            </a:r>
            <a:r>
              <a:rPr kumimoji="0" lang="ro-RO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oameni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 </a:t>
            </a:r>
            <a:r>
              <a:rPr kumimoji="0" lang="ro-RO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creație</a:t>
            </a:r>
            <a:endParaRPr kumimoji="0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34,8</a:t>
            </a: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mil.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9" name="Скругленный прямоугольник 15"/>
          <p:cNvSpPr/>
          <p:nvPr/>
        </p:nvSpPr>
        <p:spPr bwMode="auto">
          <a:xfrm>
            <a:off x="843212" y="1935926"/>
            <a:ext cx="2607598" cy="80080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05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Transferuri cu destinație specială de la bugetul de stat către autoritățile publice locale pentru finanțarea școlilor sportive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379,3 mil. lei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0" name="Скругленный прямоугольник 20"/>
          <p:cNvSpPr/>
          <p:nvPr/>
        </p:nvSpPr>
        <p:spPr bwMode="auto">
          <a:xfrm>
            <a:off x="3710803" y="4537215"/>
            <a:ext cx="2752900" cy="7920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Acordarea burselor sportivilor de performanță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33,4</a:t>
            </a: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mil.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1" name="Скругленный прямоугольник 16"/>
          <p:cNvSpPr/>
          <p:nvPr/>
        </p:nvSpPr>
        <p:spPr bwMode="auto">
          <a:xfrm>
            <a:off x="828937" y="3157274"/>
            <a:ext cx="2621870" cy="91872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Finanțarea activității </a:t>
            </a:r>
            <a:r>
              <a:rPr kumimoji="0" lang="ro-RO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instituțiilor sportive din subordinea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Ministerului Educației și Cercetării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118,3 </a:t>
            </a: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2" name="Скругленный прямоугольник 16"/>
          <p:cNvSpPr/>
          <p:nvPr/>
        </p:nvSpPr>
        <p:spPr bwMode="auto">
          <a:xfrm>
            <a:off x="775897" y="5790514"/>
            <a:ext cx="2670341" cy="94323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Susținerea </a:t>
            </a:r>
            <a:r>
              <a:rPr kumimoji="0" lang="ro-RO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activităților de tineret și proiectelor/programelor </a:t>
            </a: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 granturi pentru tineret </a:t>
            </a:r>
            <a:endParaRPr kumimoji="0" lang="ro-MD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o-MD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20,5 </a:t>
            </a: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3" name="Скругленный прямоугольник 4"/>
          <p:cNvSpPr/>
          <p:nvPr/>
        </p:nvSpPr>
        <p:spPr bwMode="auto">
          <a:xfrm>
            <a:off x="3682708" y="5790514"/>
            <a:ext cx="2752901" cy="94323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Susținerea cinematografiei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11,8 </a:t>
            </a: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ro-RO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4" name="Скругленный прямоугольник 4"/>
          <p:cNvSpPr/>
          <p:nvPr/>
        </p:nvSpPr>
        <p:spPr bwMode="auto">
          <a:xfrm>
            <a:off x="6883126" y="5786178"/>
            <a:ext cx="2581120" cy="94757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Programul </a:t>
            </a: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</a:t>
            </a:r>
            <a:r>
              <a:rPr kumimoji="0" lang="pt-BR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ațional </a:t>
            </a:r>
            <a:endParaRPr kumimoji="0" lang="ro-RO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„</a:t>
            </a:r>
            <a:r>
              <a:rPr kumimoji="0" lang="pt-BR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Voucher Cultural</a:t>
            </a:r>
            <a:r>
              <a:rPr kumimoji="0" lang="pt-BR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”</a:t>
            </a:r>
            <a:endParaRPr kumimoji="0" lang="ro-RO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3,9 </a:t>
            </a: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.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5" name="Скругленный прямоугольник 4"/>
          <p:cNvSpPr/>
          <p:nvPr/>
        </p:nvSpPr>
        <p:spPr bwMode="auto">
          <a:xfrm>
            <a:off x="3691493" y="1921023"/>
            <a:ext cx="2753586" cy="81570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41000">
                <a:srgbClr val="56C2DC"/>
              </a:gs>
              <a:gs pos="100000">
                <a:srgbClr val="A3D9FD"/>
              </a:gs>
            </a:gsLst>
            <a:lin ang="13500000" scaled="1"/>
            <a:tileRect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Susținerea activității teatrelor, circului și organizațiilor concertistice din subordinea Ministerului Culturii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303,3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mil.</a:t>
            </a:r>
            <a:r>
              <a:rPr kumimoji="0" lang="ro-R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5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3626" y="774729"/>
            <a:ext cx="2988056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o-RO" spc="-15" dirty="0"/>
              <a:t>          </a:t>
            </a:r>
            <a:r>
              <a:rPr lang="ro-RO" spc="-15" dirty="0" smtClean="0">
                <a:solidFill>
                  <a:schemeClr val="accent2">
                    <a:lumMod val="75000"/>
                  </a:schemeClr>
                </a:solidFill>
              </a:rPr>
              <a:t>TRANSPORT</a:t>
            </a:r>
            <a:endParaRPr spc="-15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9708962" y="7067856"/>
            <a:ext cx="187325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1440" y="1150729"/>
            <a:ext cx="77706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2700" lvl="0" algn="ctr">
              <a:spcBef>
                <a:spcPts val="110"/>
              </a:spcBef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Cheltuielile totale în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constituit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ro-RO" sz="2400" b="1" dirty="0">
                <a:solidFill>
                  <a:srgbClr val="C00000"/>
                </a:solidFill>
                <a:cs typeface="Calibri"/>
              </a:rPr>
              <a:t>4 191,0 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il.lei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</a:t>
            </a:r>
            <a:r>
              <a:rPr kumimoji="0" lang="ro-M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-2 611,2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mil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cu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38,4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 </a:t>
            </a:r>
            <a:r>
              <a:rPr kumimoji="0" lang="ro-M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puțin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față de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9" y="2349140"/>
            <a:ext cx="1428759" cy="1503723"/>
          </a:xfrm>
          <a:prstGeom prst="rect">
            <a:avLst/>
          </a:prstGeom>
        </p:spPr>
      </p:pic>
      <p:cxnSp>
        <p:nvCxnSpPr>
          <p:cNvPr id="17" name="Скругленная соединительная линия 16"/>
          <p:cNvCxnSpPr/>
          <p:nvPr/>
        </p:nvCxnSpPr>
        <p:spPr>
          <a:xfrm rot="5400000">
            <a:off x="4003553" y="2429774"/>
            <a:ext cx="414569" cy="158592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6200000" flipH="1">
            <a:off x="5532944" y="2477303"/>
            <a:ext cx="433727" cy="151002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3646" y="3738970"/>
            <a:ext cx="1007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M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3 577,3 mil. lei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8883" y="5076039"/>
            <a:ext cx="2043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Reparația și întreținerea drumurilor </a:t>
            </a: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naționale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2 015,9 MIL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5691" y="5140061"/>
            <a:ext cx="3929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Întreținerea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drumurilor </a:t>
            </a: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comunale și străzi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930,0 </a:t>
            </a: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184" y="5944330"/>
            <a:ext cx="9606740" cy="14804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2080" y="5960581"/>
            <a:ext cx="81095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31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6924" y="2378820"/>
            <a:ext cx="2188218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Овал 17"/>
          <p:cNvSpPr/>
          <p:nvPr/>
        </p:nvSpPr>
        <p:spPr>
          <a:xfrm>
            <a:off x="346040" y="902791"/>
            <a:ext cx="952081" cy="85451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1,3%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Овал 17"/>
          <p:cNvSpPr/>
          <p:nvPr/>
        </p:nvSpPr>
        <p:spPr>
          <a:xfrm>
            <a:off x="9323841" y="852023"/>
            <a:ext cx="952081" cy="85451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3,4%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9180" y="1837604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 PIB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48951" y="1757305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 totalul cheltuielilor BPN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87244" y="1992812"/>
            <a:ext cx="6324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950" b="1" i="1" u="none" strike="noStrike" kern="1200" cap="none" spc="-5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Întreprinderea de Stat Administrația de Stat a Drumurilor administrează</a:t>
            </a:r>
            <a:endParaRPr kumimoji="0" lang="pt-BR" sz="1950" b="1" i="1" u="none" strike="noStrike" kern="1200" cap="none" spc="-15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1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10 708 </a:t>
            </a:r>
            <a:r>
              <a:rPr kumimoji="0" lang="pt-BR" sz="2400" b="1" i="1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KM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97676" y="2574745"/>
            <a:ext cx="1519940" cy="1415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AdministratorMIDR/Î.S ASD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993,2 KM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drumuri naționale (index M, R, G)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66171" y="2574745"/>
            <a:ext cx="162584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Administrator APL II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3 644,8 KM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drumuri locale de importanță raională (index L)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2028" y="5174888"/>
            <a:ext cx="2632624" cy="597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Întreținerea drumurilor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raionale</a:t>
            </a: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(municipale)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631,4</a:t>
            </a:r>
            <a:r>
              <a:rPr kumimoji="0" lang="ro-MD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MIL. LEI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Скругленная соединительная линия 33"/>
          <p:cNvCxnSpPr/>
          <p:nvPr/>
        </p:nvCxnSpPr>
        <p:spPr>
          <a:xfrm rot="5400000">
            <a:off x="3935467" y="3522397"/>
            <a:ext cx="414569" cy="158592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rot="16200000" flipH="1">
            <a:off x="5473866" y="3564541"/>
            <a:ext cx="433727" cy="151002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4739" y="4243763"/>
            <a:ext cx="159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Fondul rutier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2 647,3 mil. lei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6684" y="4277749"/>
            <a:ext cx="320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Transferuri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generale către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 de nivelul 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39020" y="4876869"/>
            <a:ext cx="22860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54347" y="4890094"/>
            <a:ext cx="0" cy="2500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08896" y="4890094"/>
            <a:ext cx="0" cy="2500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71036" y="4874254"/>
            <a:ext cx="227325" cy="52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582111" y="4894578"/>
            <a:ext cx="0" cy="2803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9082" y="5942946"/>
            <a:ext cx="7353743" cy="187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/>
            <a:r>
              <a:rPr lang="ro-RO" sz="1270" dirty="0">
                <a:solidFill>
                  <a:prstClr val="black"/>
                </a:solidFill>
                <a:latin typeface="Calibri"/>
              </a:rPr>
              <a:t>  În anul 2024 au derulat 2 proiecte finanțate din surse externe (BERD, BEI, CE, BM):</a:t>
            </a:r>
          </a:p>
          <a:p>
            <a:pPr marL="259118" indent="-259118" defTabSz="829178">
              <a:buFont typeface="Arial" panose="020B0604020202020204" pitchFamily="34" charset="0"/>
              <a:buChar char="•"/>
            </a:pPr>
            <a:r>
              <a:rPr lang="ro-MD" sz="1270" dirty="0">
                <a:solidFill>
                  <a:prstClr val="black"/>
                </a:solidFill>
                <a:latin typeface="Calibri"/>
              </a:rPr>
              <a:t>Proiectul de susținere a Programului în sectorul drumurilor - 963,6 mil. lei.</a:t>
            </a:r>
          </a:p>
          <a:p>
            <a:pPr marL="259118" indent="-259118" defTabSz="829178">
              <a:buFont typeface="Arial" panose="020B0604020202020204" pitchFamily="34" charset="0"/>
              <a:buChar char="•"/>
            </a:pPr>
            <a:r>
              <a:rPr lang="ro-MD" sz="1270" dirty="0">
                <a:solidFill>
                  <a:prstClr val="black"/>
                </a:solidFill>
                <a:latin typeface="Calibri"/>
              </a:rPr>
              <a:t>Proiectul ,, Moldova drumuri III” – 235,7 mil. lei.</a:t>
            </a:r>
          </a:p>
          <a:p>
            <a:pPr marL="259118" indent="-259118" defTabSz="829178">
              <a:buFont typeface="Wingdings" panose="05000000000000000000" pitchFamily="2" charset="2"/>
              <a:buChar char="ü"/>
            </a:pPr>
            <a:r>
              <a:rPr lang="ro-MD" sz="1088" dirty="0">
                <a:solidFill>
                  <a:prstClr val="black"/>
                </a:solidFill>
                <a:latin typeface="Calibri"/>
              </a:rPr>
              <a:t>R34 </a:t>
            </a:r>
            <a:r>
              <a:rPr lang="ro-MD" sz="1088" dirty="0">
                <a:solidFill>
                  <a:prstClr val="black"/>
                </a:solidFill>
              </a:rPr>
              <a:t>Hâncești-Leova-Cantemir-Cahul-Giurgiulești; Sector km 83+000 - km 125+000;</a:t>
            </a:r>
          </a:p>
          <a:p>
            <a:pPr marL="259118" indent="-259118" defTabSz="829178">
              <a:buFont typeface="Wingdings" panose="05000000000000000000" pitchFamily="2" charset="2"/>
              <a:buChar char="ü"/>
            </a:pPr>
            <a:r>
              <a:rPr lang="ro-MD" sz="1088" dirty="0">
                <a:solidFill>
                  <a:prstClr val="black"/>
                </a:solidFill>
                <a:latin typeface="Calibri"/>
              </a:rPr>
              <a:t>R33 </a:t>
            </a:r>
            <a:r>
              <a:rPr lang="ro-MD" sz="1088" dirty="0" err="1">
                <a:solidFill>
                  <a:prstClr val="black"/>
                </a:solidFill>
                <a:latin typeface="Calibri"/>
              </a:rPr>
              <a:t>Hîncesti</a:t>
            </a:r>
            <a:r>
              <a:rPr lang="ro-MD" sz="1088" dirty="0">
                <a:solidFill>
                  <a:prstClr val="black"/>
                </a:solidFill>
                <a:latin typeface="Calibri"/>
              </a:rPr>
              <a:t> - Lăpușna - M1, km 0+000 - km 37+200;</a:t>
            </a:r>
          </a:p>
          <a:p>
            <a:pPr marL="259118" indent="-259118" defTabSz="829178">
              <a:buFont typeface="Wingdings" panose="05000000000000000000" pitchFamily="2" charset="2"/>
              <a:buChar char="ü"/>
            </a:pPr>
            <a:r>
              <a:rPr lang="ro-MD" sz="1088" dirty="0">
                <a:solidFill>
                  <a:prstClr val="black"/>
                </a:solidFill>
                <a:latin typeface="Calibri"/>
              </a:rPr>
              <a:t>R8.1: R8 - Arionești - R14, km 0+000 - km 9+470;-</a:t>
            </a:r>
          </a:p>
          <a:p>
            <a:pPr marL="259118" indent="-259118" defTabSz="829178">
              <a:buFont typeface="Wingdings" panose="05000000000000000000" pitchFamily="2" charset="2"/>
              <a:buChar char="ü"/>
            </a:pPr>
            <a:r>
              <a:rPr lang="ro-MD" sz="1088" dirty="0">
                <a:solidFill>
                  <a:prstClr val="black"/>
                </a:solidFill>
                <a:latin typeface="Calibri"/>
              </a:rPr>
              <a:t>R14 R6 – Codrul Nou – Soroca – Unguri – frontieră cu Ucraina, km 92+620 – km 123+620;</a:t>
            </a:r>
          </a:p>
          <a:p>
            <a:pPr marL="259118" indent="-259118" defTabSz="829178">
              <a:buFont typeface="Wingdings" panose="05000000000000000000" pitchFamily="2" charset="2"/>
              <a:buChar char="ü"/>
            </a:pPr>
            <a:r>
              <a:rPr lang="ro-MD" sz="1088" dirty="0">
                <a:solidFill>
                  <a:prstClr val="black"/>
                </a:solidFill>
                <a:latin typeface="Calibri"/>
              </a:rPr>
              <a:t>M3 Chișinău - Comrat - Giurgiulești, ocolire a or. Vulcănești, km 0+000 - km 8+580..</a:t>
            </a:r>
          </a:p>
          <a:p>
            <a:pPr marL="259118" indent="-259118" defTabSz="829178">
              <a:buFont typeface="Arial" panose="020B0604020202020204" pitchFamily="34" charset="0"/>
              <a:buChar char="•"/>
            </a:pPr>
            <a:endParaRPr lang="ru-RU" sz="1088" dirty="0">
              <a:solidFill>
                <a:prstClr val="black"/>
              </a:solidFill>
              <a:latin typeface="Calibri"/>
            </a:endParaRPr>
          </a:p>
          <a:p>
            <a:pPr defTabSz="829178"/>
            <a:endParaRPr lang="en-GB" sz="127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8" y="1372469"/>
            <a:ext cx="9686583" cy="56422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17676" y="715749"/>
            <a:ext cx="6492875" cy="7809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965"/>
              </a:lnSpc>
              <a:spcBef>
                <a:spcPts val="90"/>
              </a:spcBef>
            </a:pPr>
            <a:r>
              <a:rPr sz="2600" b="1" spc="-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PRINCIPALII</a:t>
            </a:r>
            <a:r>
              <a:rPr sz="2600" b="1" spc="-4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INDICATORI</a:t>
            </a:r>
            <a:endParaRPr sz="26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ts val="2965"/>
              </a:lnSpc>
            </a:pPr>
            <a:r>
              <a:rPr sz="26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AI </a:t>
            </a:r>
            <a:r>
              <a:rPr sz="2600" b="1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BUGETULUI </a:t>
            </a:r>
            <a:r>
              <a:rPr sz="26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PUBLIC </a:t>
            </a:r>
            <a:r>
              <a:rPr sz="2600" b="1" spc="-4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NAȚIONAL </a:t>
            </a:r>
            <a:r>
              <a:rPr sz="26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PE </a:t>
            </a:r>
            <a:r>
              <a:rPr sz="26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ANUL</a:t>
            </a:r>
            <a:r>
              <a:rPr sz="2600" b="1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600" b="1" spc="-1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20</a:t>
            </a:r>
            <a:r>
              <a:rPr lang="en-US" sz="2600" b="1" spc="-1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</a:t>
            </a:r>
            <a:r>
              <a:rPr lang="ro-RO" sz="2600" b="1" spc="-1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4</a:t>
            </a:r>
            <a:endParaRPr sz="26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MINISTERUL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FINANȚELOR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b="1" spc="5" dirty="0">
                <a:latin typeface="Calibri"/>
                <a:cs typeface="Calibri"/>
              </a:rPr>
              <a:t>AL REPUBLICII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MOLDOVA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8908" y="4609748"/>
            <a:ext cx="2038982" cy="4864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o-RO" sz="3000" b="1" spc="10" dirty="0" smtClean="0">
                <a:latin typeface="Calibri"/>
                <a:cs typeface="Calibri"/>
              </a:rPr>
              <a:t>   </a:t>
            </a:r>
            <a:r>
              <a:rPr sz="3000" b="1" spc="1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sz="3000" b="1" spc="-1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h</a:t>
            </a:r>
            <a:r>
              <a:rPr sz="3000" b="1" spc="25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000" b="1" spc="-15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</a:t>
            </a:r>
            <a:r>
              <a:rPr sz="3000" b="1" spc="15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3000" b="1" spc="-1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</a:t>
            </a:r>
            <a:r>
              <a:rPr sz="3000" b="1" spc="15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3000" b="1" spc="-5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000" b="1" spc="15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</a:t>
            </a:r>
            <a:r>
              <a:rPr sz="3000" b="1" spc="5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endParaRPr sz="30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4212" y="4193608"/>
            <a:ext cx="2884805" cy="4161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o-RO" sz="2600" b="1" spc="-15" dirty="0" smtClean="0">
                <a:solidFill>
                  <a:srgbClr val="4169A3"/>
                </a:solidFill>
                <a:latin typeface="Calibri"/>
                <a:cs typeface="Calibri"/>
              </a:rPr>
              <a:t>   </a:t>
            </a:r>
            <a:r>
              <a:rPr lang="en-GB" sz="2600" b="1" spc="-15" dirty="0" smtClean="0">
                <a:solidFill>
                  <a:srgbClr val="2909E9"/>
                </a:solidFill>
                <a:latin typeface="Calibri"/>
                <a:cs typeface="Calibri"/>
              </a:rPr>
              <a:t>1</a:t>
            </a:r>
            <a:r>
              <a:rPr lang="ro-RO" sz="2600" b="1" spc="-15" dirty="0" smtClean="0">
                <a:solidFill>
                  <a:srgbClr val="2909E9"/>
                </a:solidFill>
                <a:latin typeface="Calibri"/>
                <a:cs typeface="Calibri"/>
              </a:rPr>
              <a:t>10 338,5</a:t>
            </a:r>
            <a:r>
              <a:rPr lang="en-GB" sz="2600" b="1" spc="-15" dirty="0" smtClean="0">
                <a:solidFill>
                  <a:srgbClr val="2909E9"/>
                </a:solidFill>
                <a:latin typeface="Calibri"/>
                <a:cs typeface="Calibri"/>
              </a:rPr>
              <a:t> </a:t>
            </a:r>
            <a:r>
              <a:rPr sz="2600" b="1" spc="-5" dirty="0" err="1" smtClean="0">
                <a:solidFill>
                  <a:srgbClr val="2909E9"/>
                </a:solidFill>
                <a:latin typeface="Calibri"/>
                <a:cs typeface="Calibri"/>
              </a:rPr>
              <a:t>mil.lei</a:t>
            </a:r>
            <a:endParaRPr sz="2600" dirty="0">
              <a:solidFill>
                <a:srgbClr val="2909E9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19117" y="6447772"/>
            <a:ext cx="2281555" cy="498475"/>
          </a:xfrm>
          <a:custGeom>
            <a:avLst/>
            <a:gdLst/>
            <a:ahLst/>
            <a:cxnLst/>
            <a:rect l="l" t="t" r="r" b="b"/>
            <a:pathLst>
              <a:path w="2281554" h="498475">
                <a:moveTo>
                  <a:pt x="2281427" y="498348"/>
                </a:moveTo>
                <a:lnTo>
                  <a:pt x="0" y="498348"/>
                </a:lnTo>
                <a:lnTo>
                  <a:pt x="0" y="0"/>
                </a:lnTo>
                <a:lnTo>
                  <a:pt x="2281427" y="0"/>
                </a:lnTo>
                <a:lnTo>
                  <a:pt x="2281427" y="498348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2600" b="1" spc="-15" dirty="0" smtClean="0">
                <a:solidFill>
                  <a:srgbClr val="2909E9"/>
                </a:solidFill>
                <a:cs typeface="Calibri"/>
              </a:rPr>
              <a:t>-</a:t>
            </a:r>
            <a:r>
              <a:rPr lang="ro-RO" sz="2600" b="1" spc="-15" dirty="0" smtClean="0">
                <a:solidFill>
                  <a:srgbClr val="2909E9"/>
                </a:solidFill>
                <a:cs typeface="Calibri"/>
              </a:rPr>
              <a:t>12 624,1 </a:t>
            </a:r>
            <a:r>
              <a:rPr lang="en-US" sz="2600" b="1" spc="-15" dirty="0" err="1" smtClean="0">
                <a:solidFill>
                  <a:srgbClr val="2909E9"/>
                </a:solidFill>
                <a:cs typeface="Calibri"/>
              </a:rPr>
              <a:t>mil.lei</a:t>
            </a:r>
            <a:endParaRPr lang="en-US" sz="2600" b="1" spc="-15" dirty="0">
              <a:solidFill>
                <a:srgbClr val="2909E9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2716" y="6155856"/>
            <a:ext cx="2362184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2600" b="1" dirty="0" smtClean="0">
                <a:solidFill>
                  <a:srgbClr val="4169A3"/>
                </a:solidFill>
                <a:latin typeface="Calibri"/>
                <a:cs typeface="Calibri"/>
              </a:rPr>
              <a:t> </a:t>
            </a:r>
            <a:endParaRPr lang="en-US" sz="2600" b="1" spc="-15" dirty="0">
              <a:solidFill>
                <a:srgbClr val="4169A3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6780" y="6089812"/>
            <a:ext cx="1182871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b="1" spc="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</a:t>
            </a:r>
            <a:r>
              <a:rPr sz="3000" b="1" spc="-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000" b="1" spc="-1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</a:t>
            </a:r>
            <a:r>
              <a:rPr sz="3000" b="1" spc="1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3000" b="1" spc="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sz="3000" b="1" spc="-1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3000" b="1" spc="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endParaRPr sz="30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50992" y="5282218"/>
            <a:ext cx="2494292" cy="426398"/>
          </a:xfrm>
          <a:prstGeom prst="rect">
            <a:avLst/>
          </a:prstGeom>
          <a:noFill/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spcBef>
                <a:spcPts val="204"/>
              </a:spcBef>
            </a:pPr>
            <a:r>
              <a:rPr lang="en-US" sz="2600" b="1" spc="-15" dirty="0" smtClean="0">
                <a:solidFill>
                  <a:srgbClr val="2909E9"/>
                </a:solidFill>
                <a:latin typeface="Calibri"/>
                <a:cs typeface="Calibri"/>
              </a:rPr>
              <a:t>1</a:t>
            </a:r>
            <a:r>
              <a:rPr lang="ro-RO" sz="2600" b="1" spc="-15" dirty="0" smtClean="0">
                <a:solidFill>
                  <a:srgbClr val="2909E9"/>
                </a:solidFill>
                <a:latin typeface="Calibri"/>
                <a:cs typeface="Calibri"/>
              </a:rPr>
              <a:t>22</a:t>
            </a:r>
            <a:r>
              <a:rPr lang="en-US" sz="2600" b="1" spc="-15" dirty="0" smtClean="0">
                <a:solidFill>
                  <a:srgbClr val="2909E9"/>
                </a:solidFill>
                <a:latin typeface="Calibri"/>
                <a:cs typeface="Calibri"/>
              </a:rPr>
              <a:t> </a:t>
            </a:r>
            <a:r>
              <a:rPr lang="ro-RO" sz="2600" b="1" spc="-15" dirty="0" smtClean="0">
                <a:solidFill>
                  <a:srgbClr val="2909E9"/>
                </a:solidFill>
                <a:latin typeface="Calibri"/>
                <a:cs typeface="Calibri"/>
              </a:rPr>
              <a:t>962,6</a:t>
            </a:r>
            <a:r>
              <a:rPr lang="en-US" sz="2600" b="1" spc="-15" dirty="0" smtClean="0">
                <a:solidFill>
                  <a:srgbClr val="2909E9"/>
                </a:solidFill>
                <a:latin typeface="Calibri"/>
                <a:cs typeface="Calibri"/>
              </a:rPr>
              <a:t> </a:t>
            </a:r>
            <a:r>
              <a:rPr lang="en-US" sz="2600" b="1" spc="-15" dirty="0" err="1" smtClean="0">
                <a:solidFill>
                  <a:srgbClr val="2909E9"/>
                </a:solidFill>
                <a:latin typeface="Calibri"/>
                <a:cs typeface="Calibri"/>
              </a:rPr>
              <a:t>mil.lei</a:t>
            </a:r>
            <a:endParaRPr lang="en-US" sz="2600" b="1" spc="-15" dirty="0">
              <a:solidFill>
                <a:srgbClr val="2909E9"/>
              </a:solidFill>
              <a:latin typeface="Calibri"/>
              <a:cs typeface="Calibri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79856" y="1618541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</a:rPr>
              <a:t>34,1%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7795" y="2532159"/>
            <a:ext cx="102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Cheltuielile BPN în PIB</a:t>
            </a:r>
            <a:endParaRPr lang="en-GB" sz="1200" dirty="0"/>
          </a:p>
        </p:txBody>
      </p:sp>
      <p:sp>
        <p:nvSpPr>
          <p:cNvPr id="21" name="Овал 20"/>
          <p:cNvSpPr/>
          <p:nvPr/>
        </p:nvSpPr>
        <p:spPr>
          <a:xfrm>
            <a:off x="9153879" y="1633963"/>
            <a:ext cx="914400" cy="83909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</a:rPr>
              <a:t>38,0%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940795" y="5509039"/>
            <a:ext cx="838200" cy="77183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</a:rPr>
              <a:t>3</a:t>
            </a:r>
            <a:r>
              <a:rPr lang="en-US" sz="1400" b="1" dirty="0" smtClean="0">
                <a:solidFill>
                  <a:schemeClr val="tx1"/>
                </a:solidFill>
              </a:rPr>
              <a:t>,</a:t>
            </a:r>
            <a:r>
              <a:rPr lang="ro-RO" sz="1400" b="1" dirty="0" smtClean="0">
                <a:solidFill>
                  <a:schemeClr val="tx1"/>
                </a:solidFill>
              </a:rPr>
              <a:t>9%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696" y="253216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Veniturile BPN în PIB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849043" y="5631250"/>
            <a:ext cx="124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Deficitul BPN </a:t>
            </a:r>
          </a:p>
          <a:p>
            <a:pPr algn="ctr"/>
            <a:r>
              <a:rPr lang="ro-RO" sz="1200" dirty="0"/>
              <a:t>în PIB</a:t>
            </a:r>
            <a:endParaRPr lang="en-GB" sz="1200" dirty="0"/>
          </a:p>
        </p:txBody>
      </p:sp>
      <p:sp>
        <p:nvSpPr>
          <p:cNvPr id="25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endParaRPr lang="ro-RO" dirty="0">
              <a:solidFill>
                <a:prstClr val="black"/>
              </a:solidFill>
            </a:endParaRPr>
          </a:p>
        </p:txBody>
      </p:sp>
      <p:sp>
        <p:nvSpPr>
          <p:cNvPr id="29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4061" y="3421385"/>
            <a:ext cx="221641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1242244" y="3565401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1374520" y="3556096"/>
            <a:ext cx="1584176" cy="412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Venituri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6260" y="753798"/>
            <a:ext cx="900118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x-none" spc="-5" dirty="0"/>
              <a:t>DRUMURI </a:t>
            </a:r>
            <a:r>
              <a:rPr lang="x-none" spc="-5" dirty="0" smtClean="0"/>
              <a:t>REPARATE </a:t>
            </a:r>
            <a:r>
              <a:rPr spc="-5" dirty="0"/>
              <a:t>DIN </a:t>
            </a:r>
            <a:r>
              <a:rPr spc="-15" dirty="0"/>
              <a:t>BANII </a:t>
            </a:r>
            <a:r>
              <a:rPr spc="-45" dirty="0"/>
              <a:t>ALOCAȚI </a:t>
            </a:r>
            <a:r>
              <a:rPr spc="-5" dirty="0"/>
              <a:t>ÎN ANUL</a:t>
            </a:r>
            <a:r>
              <a:rPr spc="-25" dirty="0"/>
              <a:t> </a:t>
            </a:r>
            <a:r>
              <a:rPr spc="-15" dirty="0"/>
              <a:t>20</a:t>
            </a:r>
            <a:r>
              <a:rPr lang="ro-RO" spc="-15" dirty="0" smtClean="0"/>
              <a:t>23</a:t>
            </a:r>
            <a:endParaRPr spc="-15" dirty="0"/>
          </a:p>
        </p:txBody>
      </p:sp>
      <p:sp>
        <p:nvSpPr>
          <p:cNvPr id="12" name="TextBox 11"/>
          <p:cNvSpPr txBox="1"/>
          <p:nvPr/>
        </p:nvSpPr>
        <p:spPr>
          <a:xfrm>
            <a:off x="1386260" y="1199868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Î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ntre</a:t>
            </a:r>
            <a: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ț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inerea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drumurilor naționale în </a:t>
            </a:r>
            <a: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sumă de </a:t>
            </a:r>
            <a:r>
              <a:rPr kumimoji="0" lang="ro-RO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849,4 mil </a:t>
            </a:r>
            <a: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1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13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1700" y="5330774"/>
            <a:ext cx="2071702" cy="143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0055" y="2056949"/>
            <a:ext cx="2071702" cy="136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1206" y="3805640"/>
            <a:ext cx="2060551" cy="115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13900"/>
              </p:ext>
            </p:extLst>
          </p:nvPr>
        </p:nvGraphicFramePr>
        <p:xfrm>
          <a:off x="347752" y="1693193"/>
          <a:ext cx="7519228" cy="5400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70">
                  <a:extLst>
                    <a:ext uri="{9D8B030D-6E8A-4147-A177-3AD203B41FA5}">
                      <a16:colId xmlns:a16="http://schemas.microsoft.com/office/drawing/2014/main" val="998851735"/>
                    </a:ext>
                  </a:extLst>
                </a:gridCol>
                <a:gridCol w="4484070">
                  <a:extLst>
                    <a:ext uri="{9D8B030D-6E8A-4147-A177-3AD203B41FA5}">
                      <a16:colId xmlns:a16="http://schemas.microsoft.com/office/drawing/2014/main" val="2106392526"/>
                    </a:ext>
                  </a:extLst>
                </a:gridCol>
                <a:gridCol w="1337411">
                  <a:extLst>
                    <a:ext uri="{9D8B030D-6E8A-4147-A177-3AD203B41FA5}">
                      <a16:colId xmlns:a16="http://schemas.microsoft.com/office/drawing/2014/main" val="1828674248"/>
                    </a:ext>
                  </a:extLst>
                </a:gridCol>
                <a:gridCol w="1254877">
                  <a:extLst>
                    <a:ext uri="{9D8B030D-6E8A-4147-A177-3AD203B41FA5}">
                      <a16:colId xmlns:a16="http://schemas.microsoft.com/office/drawing/2014/main" val="579936468"/>
                    </a:ext>
                  </a:extLst>
                </a:gridCol>
              </a:tblGrid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900" dirty="0">
                          <a:effectLst/>
                          <a:latin typeface="+mn-lt"/>
                        </a:rPr>
                        <a:t>Nr.</a:t>
                      </a:r>
                      <a:endParaRPr lang="ro-RO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900" dirty="0">
                          <a:effectLst/>
                          <a:latin typeface="+mn-lt"/>
                        </a:rPr>
                        <a:t>Denumire categoriilor de lucrărilor</a:t>
                      </a:r>
                      <a:endParaRPr lang="ro-RO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900" dirty="0">
                          <a:effectLst/>
                          <a:latin typeface="+mn-lt"/>
                        </a:rPr>
                        <a:t>U.M.</a:t>
                      </a:r>
                      <a:endParaRPr lang="ro-RO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900" dirty="0">
                          <a:effectLst/>
                          <a:latin typeface="+mn-lt"/>
                        </a:rPr>
                        <a:t>Total</a:t>
                      </a:r>
                      <a:endParaRPr lang="ro-RO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extLst>
                  <a:ext uri="{0D108BD9-81ED-4DB2-BD59-A6C34878D82A}">
                    <a16:rowId xmlns:a16="http://schemas.microsoft.com/office/drawing/2014/main" val="639914484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 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Întreținerea curentă, inclusiv:</a:t>
                      </a:r>
                      <a:endParaRPr lang="ro-RO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o-RO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3639675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1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Plombarea gropilor cu beton asfaltic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RO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305 719,25</a:t>
                      </a:r>
                      <a:endParaRPr lang="ru-MD" sz="11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0755358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2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Plombarea gropilor prin metoda de injectare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RO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58 319,33</a:t>
                      </a:r>
                      <a:endParaRPr lang="ru-MD" sz="11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6372152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3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Colmatarea fisurilor (crăpăturilor)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l.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3 282,00</a:t>
                      </a:r>
                      <a:endParaRPr lang="ru-MD" sz="11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2209016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drumurilor pietruite fără adaus de material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773,89</a:t>
                      </a:r>
                      <a:endParaRPr lang="ru-MD" sz="11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738246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MD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Profilarea drumurilor pietruite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4963,24</a:t>
                      </a:r>
                      <a:endParaRPr lang="ru-MD" sz="11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7312011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MD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Tăierea și nivelarea acostamentelor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km/treceri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3064,96</a:t>
                      </a:r>
                      <a:endParaRPr lang="ru-MD" sz="11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082556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MD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Instalarea indicatoarelor rutiere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3911</a:t>
                      </a:r>
                      <a:endParaRPr lang="ru-MD" sz="11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749935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MD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Instalarea stâlpilor de ghidare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buc</a:t>
                      </a:r>
                      <a:endParaRPr lang="ro-RO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13310</a:t>
                      </a:r>
                      <a:endParaRPr lang="ru-MD" sz="11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MD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parapetului metalic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l.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1162,30</a:t>
                      </a:r>
                      <a:endParaRPr lang="ru-MD" sz="11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45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10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Marcaj pietonal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</a:t>
                      </a:r>
                    </a:p>
                    <a:p>
                      <a:pPr marL="0" marR="0" lvl="0" indent="1079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RO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1 677</a:t>
                      </a:r>
                    </a:p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RO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51776,26</a:t>
                      </a:r>
                      <a:endParaRPr lang="ru-MD" sz="11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MD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Marcaj rutier longitudinal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1913,06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MD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Pavilioane auto (montarea)</a:t>
                      </a:r>
                      <a:endParaRPr lang="ro-RO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buc </a:t>
                      </a:r>
                      <a:endParaRPr lang="ro-RO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Pavilioane auto (întreținerea curentă)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 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1270910"/>
                  </a:ext>
                </a:extLst>
              </a:tr>
              <a:tr h="35922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14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Poduri (întreținerea curentă)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</a:t>
                      </a:r>
                    </a:p>
                    <a:p>
                      <a:pPr marL="0" marR="0" lvl="0" indent="1079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l.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1340,22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0063499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MD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Cosirea ierbii pe acostament mecanizat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km/ treceri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77046,50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16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Cosirea manuală a vegetației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m2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640506,24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8612145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MD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Răspândirea sării tehnice 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25533,07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MD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Răspândirea materialului antiderapant mecanizat</a:t>
                      </a:r>
                      <a:endParaRPr lang="ro-RO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10441,29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Răspândirea materialului antiderapant manual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endParaRPr lang="ro-RO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3503,67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 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Întreținerea periodică </a:t>
                      </a:r>
                      <a:r>
                        <a:rPr lang="ro-MD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MD" sz="11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reparații</a:t>
                      </a:r>
                      <a:r>
                        <a:rPr lang="ro-RO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inclusiv:</a:t>
                      </a:r>
                      <a:endParaRPr lang="ro-RO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755762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1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Reparația </a:t>
                      </a:r>
                      <a:r>
                        <a:rPr lang="ro-RO" sz="1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îmbrăcăminților</a:t>
                      </a: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rutiere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9,22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647148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Construcția trotuarului pietonal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MD" sz="11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9,01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3634044"/>
                  </a:ext>
                </a:extLst>
              </a:tr>
              <a:tr h="2025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3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Straturi bituminoase subțiri executate la rece de tip „</a:t>
                      </a:r>
                      <a:r>
                        <a:rPr lang="ro-RO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slurry</a:t>
                      </a: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seal</a:t>
                      </a: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marL="0" indent="1079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ro-RO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5" marR="301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r>
                        <a:rPr lang="ro-RO" sz="11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32,40</a:t>
                      </a:r>
                      <a:endParaRPr lang="ru-MD" sz="11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43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6260" y="753798"/>
            <a:ext cx="900118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x-none" spc="-5" dirty="0"/>
              <a:t>DRUMURI REABILITATE </a:t>
            </a:r>
            <a:r>
              <a:rPr spc="-5" dirty="0"/>
              <a:t>DIN </a:t>
            </a:r>
            <a:r>
              <a:rPr spc="-15" dirty="0"/>
              <a:t>BANII </a:t>
            </a:r>
            <a:r>
              <a:rPr spc="-45" dirty="0"/>
              <a:t>ALOCAȚI </a:t>
            </a:r>
            <a:r>
              <a:rPr spc="-5" dirty="0"/>
              <a:t>ÎN ANUL</a:t>
            </a:r>
            <a:r>
              <a:rPr spc="-25" dirty="0"/>
              <a:t> </a:t>
            </a:r>
            <a:r>
              <a:rPr spc="-15" dirty="0"/>
              <a:t>20</a:t>
            </a:r>
            <a:r>
              <a:rPr lang="ro-RO" spc="-15" dirty="0" smtClean="0"/>
              <a:t>23</a:t>
            </a:r>
            <a:endParaRPr spc="-15" dirty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-1518361" y="1631949"/>
            <a:ext cx="18768136" cy="89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188" y="1134581"/>
            <a:ext cx="95050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Reparaţia drumurilor şi a construcţiilor inginereşti</a:t>
            </a:r>
            <a:r>
              <a:rPr kumimoji="0" lang="ro-RO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în sumă de 666,0  mil. lei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16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2" name="Table 22">
            <a:extLst>
              <a:ext uri="{FF2B5EF4-FFF2-40B4-BE49-F238E27FC236}">
                <a16:creationId xmlns:a16="http://schemas.microsoft.com/office/drawing/2014/main" id="{007C3D5B-61D6-177F-62E0-DD55EAD41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85700"/>
              </p:ext>
            </p:extLst>
          </p:nvPr>
        </p:nvGraphicFramePr>
        <p:xfrm>
          <a:off x="498307" y="1546232"/>
          <a:ext cx="9696786" cy="563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223">
                  <a:extLst>
                    <a:ext uri="{9D8B030D-6E8A-4147-A177-3AD203B41FA5}">
                      <a16:colId xmlns:a16="http://schemas.microsoft.com/office/drawing/2014/main" val="398739941"/>
                    </a:ext>
                  </a:extLst>
                </a:gridCol>
                <a:gridCol w="470420">
                  <a:extLst>
                    <a:ext uri="{9D8B030D-6E8A-4147-A177-3AD203B41FA5}">
                      <a16:colId xmlns:a16="http://schemas.microsoft.com/office/drawing/2014/main" val="3021323400"/>
                    </a:ext>
                  </a:extLst>
                </a:gridCol>
                <a:gridCol w="4983192">
                  <a:extLst>
                    <a:ext uri="{9D8B030D-6E8A-4147-A177-3AD203B41FA5}">
                      <a16:colId xmlns:a16="http://schemas.microsoft.com/office/drawing/2014/main" val="993120004"/>
                    </a:ext>
                  </a:extLst>
                </a:gridCol>
                <a:gridCol w="1265269">
                  <a:extLst>
                    <a:ext uri="{9D8B030D-6E8A-4147-A177-3AD203B41FA5}">
                      <a16:colId xmlns:a16="http://schemas.microsoft.com/office/drawing/2014/main" val="3554252477"/>
                    </a:ext>
                  </a:extLst>
                </a:gridCol>
                <a:gridCol w="2463682">
                  <a:extLst>
                    <a:ext uri="{9D8B030D-6E8A-4147-A177-3AD203B41FA5}">
                      <a16:colId xmlns:a16="http://schemas.microsoft.com/office/drawing/2014/main" val="4198781832"/>
                    </a:ext>
                  </a:extLst>
                </a:gridCol>
              </a:tblGrid>
              <a:tr h="317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 b="0" dirty="0">
                          <a:effectLst/>
                          <a:latin typeface="+mn-lt"/>
                        </a:rPr>
                        <a:t>Nr</a:t>
                      </a:r>
                      <a:r>
                        <a:rPr lang="en-US" sz="900" b="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 b="0" dirty="0">
                          <a:effectLst/>
                          <a:latin typeface="+mn-lt"/>
                        </a:rPr>
                        <a:t> d/o</a:t>
                      </a:r>
                      <a:endParaRPr lang="ro-RO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indent="-495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 b="0" dirty="0">
                          <a:effectLst/>
                          <a:latin typeface="+mn-lt"/>
                        </a:rPr>
                        <a:t>Nr.</a:t>
                      </a:r>
                      <a:endParaRPr lang="en-US" sz="900" b="0" dirty="0">
                        <a:effectLst/>
                        <a:latin typeface="+mn-lt"/>
                      </a:endParaRPr>
                    </a:p>
                    <a:p>
                      <a:pPr indent="-495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 b="0" dirty="0">
                          <a:effectLst/>
                          <a:latin typeface="+mn-lt"/>
                        </a:rPr>
                        <a:t>drum</a:t>
                      </a:r>
                      <a:endParaRPr lang="ro-RO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 b="0" dirty="0">
                          <a:effectLst/>
                          <a:latin typeface="+mn-lt"/>
                        </a:rPr>
                        <a:t>Denumirea drumurilor</a:t>
                      </a:r>
                      <a:endParaRPr lang="ro-RO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 b="0" dirty="0">
                          <a:effectLst/>
                          <a:latin typeface="+mn-lt"/>
                        </a:rPr>
                        <a:t>Volumul alocațiilor </a:t>
                      </a:r>
                      <a:br>
                        <a:rPr lang="ro-RO" sz="900" b="0" dirty="0">
                          <a:effectLst/>
                          <a:latin typeface="+mn-lt"/>
                        </a:rPr>
                      </a:br>
                      <a:r>
                        <a:rPr lang="ro-RO" sz="900" b="0" dirty="0">
                          <a:effectLst/>
                          <a:latin typeface="+mn-lt"/>
                        </a:rPr>
                        <a:t>(mii lei)</a:t>
                      </a:r>
                      <a:endParaRPr lang="ro-RO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 b="0" dirty="0">
                          <a:effectLst/>
                          <a:latin typeface="+mn-lt"/>
                        </a:rPr>
                        <a:t>Tipul lucrărilor</a:t>
                      </a:r>
                      <a:endParaRPr lang="ro-RO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extLst>
                  <a:ext uri="{0D108BD9-81ED-4DB2-BD59-A6C34878D82A}">
                    <a16:rowId xmlns:a16="http://schemas.microsoft.com/office/drawing/2014/main" val="2165188074"/>
                  </a:ext>
                </a:extLst>
              </a:tr>
              <a:tr h="308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</a:rPr>
                        <a:t>1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Frontier</a:t>
                      </a:r>
                      <a:r>
                        <a:rPr lang="ro-MD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 România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Leuşeni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Chişinău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Dubăsari – frontiera cu Ucraina (Etapa II)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(km 95,3-96,3)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92 049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Construcția podului și pasajului peste calea ferată 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extLst>
                  <a:ext uri="{0D108BD9-81ED-4DB2-BD59-A6C34878D82A}">
                    <a16:rowId xmlns:a16="http://schemas.microsoft.com/office/drawing/2014/main" val="2082163370"/>
                  </a:ext>
                </a:extLst>
              </a:tr>
              <a:tr h="205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</a:rPr>
                        <a:t>2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Frontiera cu România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Leuşeni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Chişinău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Dubăsari – frontiera cu Ucraina (</a:t>
                      </a:r>
                      <a:r>
                        <a:rPr kumimoji="0" lang="ro-RO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95,4-96,3)</a:t>
                      </a: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2 840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Amenajarea rețelei exterioare de canalizare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extLst>
                  <a:ext uri="{0D108BD9-81ED-4DB2-BD59-A6C34878D82A}">
                    <a16:rowId xmlns:a16="http://schemas.microsoft.com/office/drawing/2014/main" val="109060994"/>
                  </a:ext>
                </a:extLst>
              </a:tr>
              <a:tr h="226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M3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Chișinău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Cimișlia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Vulcănești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Giurgiulești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frontiera cu România (km 41,96)</a:t>
                      </a:r>
                      <a:endParaRPr lang="it-IT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MD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53 729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Reparația podului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</a:rPr>
                        <a:t>4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M5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Frontiera cu Ucraina – Criva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Bălţi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Chişinău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Tiraspol – frontiera cu Ucraina (km 133,00)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MD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MD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Reparația nodului rutier în preajma or. Bălți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extLst>
                  <a:ext uri="{0D108BD9-81ED-4DB2-BD59-A6C34878D82A}">
                    <a16:rowId xmlns:a16="http://schemas.microsoft.com/office/drawing/2014/main" val="674390500"/>
                  </a:ext>
                </a:extLst>
              </a:tr>
              <a:tr h="190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M5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Frontiera cu Ucraina – Criva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Bălţi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Chişinău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Tiraspol – frontiera cu Ucraina (km 264,00)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MD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11028,0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Reparația podurilor</a:t>
                      </a:r>
                    </a:p>
                  </a:txBody>
                  <a:tcPr marL="17278" marR="172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M5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Frontiera cu Ucraina – Criva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Bălţi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Chişinău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Tiraspol – frontiera cu Ucraina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(km 182,0-182,4)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17798</a:t>
                      </a: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Asigurarea stabilității terasamentelor</a:t>
                      </a:r>
                    </a:p>
                  </a:txBody>
                  <a:tcPr marL="17278" marR="17278" marT="0" marB="0" anchor="ctr"/>
                </a:tc>
                <a:extLst>
                  <a:ext uri="{0D108BD9-81ED-4DB2-BD59-A6C34878D82A}">
                    <a16:rowId xmlns:a16="http://schemas.microsoft.com/office/drawing/2014/main" val="1341758585"/>
                  </a:ext>
                </a:extLst>
              </a:tr>
              <a:tr h="301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R6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Chişinău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Orhei – </a:t>
                      </a:r>
                      <a:r>
                        <a:rPr lang="ro-RO" sz="105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Bălţi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(km 32,0)</a:t>
                      </a: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Amenajarea sensului giratoriu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(s. Peresecina)</a:t>
                      </a: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3679468895"/>
                  </a:ext>
                </a:extLst>
              </a:tr>
              <a:tr h="191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R6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Chişinău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Orhei – </a:t>
                      </a:r>
                      <a:r>
                        <a:rPr lang="ro-RO" sz="10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Bălţi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(km 132,08 - 136,45)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10 214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podului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3092474385"/>
                  </a:ext>
                </a:extLst>
              </a:tr>
              <a:tr h="191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R12</a:t>
                      </a: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R8–Dondușeni–Drochia–Pelinia–M5 (km 59,96) 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23 142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podului</a:t>
                      </a:r>
                      <a:endParaRPr kumimoji="0" lang="ro-RO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1201819717"/>
                  </a:ext>
                </a:extLst>
              </a:tr>
              <a:tr h="225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R16.1</a:t>
                      </a:r>
                      <a:endParaRPr lang="ro-RO" sz="10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R16 – frontiera cu România (km 0,00-1,29)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18 464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drumului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R21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Orhei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Bravicea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Călăraşi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(km </a:t>
                      </a: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21,20-27,83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72 054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drumului 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3762850732"/>
                  </a:ext>
                </a:extLst>
              </a:tr>
              <a:tr h="260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R21</a:t>
                      </a:r>
                      <a:endParaRPr lang="ro-RO" sz="10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Orhei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Bravicea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Călărași (km </a:t>
                      </a: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27,83-34,20</a:t>
                      </a: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23 548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drumului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467841829"/>
                  </a:ext>
                </a:extLst>
              </a:tr>
              <a:tr h="202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</a:rPr>
                        <a:t>13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R26</a:t>
                      </a:r>
                      <a:endParaRPr lang="ro-RO" sz="10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Bender – </a:t>
                      </a:r>
                      <a:r>
                        <a:rPr lang="ro-RO" sz="10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Căuşeni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o-RO" sz="10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Cimişlia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(km </a:t>
                      </a: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23,70 – 31,20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drumului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1877857873"/>
                  </a:ext>
                </a:extLst>
              </a:tr>
              <a:tr h="308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</a:rPr>
                        <a:t>14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R26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o-RO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Bender – </a:t>
                      </a:r>
                      <a:r>
                        <a:rPr kumimoji="0" lang="ro-RO" sz="105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Căuşeni</a:t>
                      </a:r>
                      <a:r>
                        <a:rPr kumimoji="0" lang="ro-RO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ro-RO" sz="105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Cimişlia</a:t>
                      </a:r>
                      <a:r>
                        <a:rPr kumimoji="0" lang="ro-RO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(km </a:t>
                      </a: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31,20-39,00)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95 109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drumului și podurilor  (2 buc.)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377447472"/>
                  </a:ext>
                </a:extLst>
              </a:tr>
              <a:tr h="202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+mn-lt"/>
                        </a:rPr>
                        <a:t>1</a:t>
                      </a:r>
                      <a:r>
                        <a:rPr lang="ro-MD" sz="1050" b="0" dirty="0">
                          <a:effectLst/>
                          <a:latin typeface="+mn-lt"/>
                        </a:rPr>
                        <a:t>5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R26</a:t>
                      </a: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o-RO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Bender – </a:t>
                      </a:r>
                      <a:r>
                        <a:rPr kumimoji="0" lang="ro-RO" sz="105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Căuşeni</a:t>
                      </a:r>
                      <a:r>
                        <a:rPr kumimoji="0" lang="ro-RO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ro-RO" sz="105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Cimişlia</a:t>
                      </a:r>
                      <a:r>
                        <a:rPr kumimoji="0" lang="ro-RO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(km </a:t>
                      </a: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39,00 – 46,308)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132 257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drumului și podurilor  (2 buc.)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1760150005"/>
                  </a:ext>
                </a:extLst>
              </a:tr>
              <a:tr h="202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G39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R14-Unchitești-Țipordei-R19 (km 0,00-9,63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drumului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4236737408"/>
                  </a:ext>
                </a:extLst>
              </a:tr>
              <a:tr h="301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G104.1</a:t>
                      </a: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R3 – Buțeni – Molești – G104 (km 5,14)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3065</a:t>
                      </a: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Reconstrucția podului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3722589497"/>
                  </a:ext>
                </a:extLst>
              </a:tr>
              <a:tr h="202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G108</a:t>
                      </a:r>
                      <a:endParaRPr lang="ro-RO" sz="10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M5-Florești-Anenii Noi (etapa I) (km 9,00-16,08)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59 560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drumului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2569260573"/>
                  </a:ext>
                </a:extLst>
              </a:tr>
              <a:tr h="18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G109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Delacău – Bulboaca – R2 (km 7,99-9,13; km 13,4-19,43)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16 855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drumului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G113 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Bender – Copanca - Plop Știubei - Căușeni 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 </a:t>
                      </a: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28,76-35,07</a:t>
                      </a: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Reparația drumului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8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o-RO" sz="10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78" marR="17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f/n</a:t>
                      </a:r>
                      <a:endParaRPr lang="ro-RO" sz="105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Construcția drumului de acces de la punctul de trecere a frontierei de stat Leova – Bumbăta, către drumul național G99, ocolind or. Leova (km 3,59)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32 972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Construcția drumului și platformelor PTF și parcaj</a:t>
                      </a:r>
                      <a:endParaRPr lang="ro-RO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8" marR="62188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0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6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6220" y="734996"/>
            <a:ext cx="89289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kern="0" spc="-5" dirty="0">
                <a:solidFill>
                  <a:srgbClr val="5D4F38"/>
                </a:solidFill>
                <a:ea typeface="+mj-ea"/>
                <a:cs typeface="Calibri"/>
              </a:rPr>
              <a:t>DRUMURI REABILITATE DIN </a:t>
            </a:r>
            <a:r>
              <a:rPr lang="it-IT" sz="2600" b="1" kern="0" spc="-15" dirty="0">
                <a:solidFill>
                  <a:srgbClr val="5D4F38"/>
                </a:solidFill>
                <a:ea typeface="+mj-ea"/>
                <a:cs typeface="Calibri"/>
              </a:rPr>
              <a:t>BANII </a:t>
            </a:r>
            <a:r>
              <a:rPr lang="it-IT" sz="2600" b="1" kern="0" spc="-45" dirty="0">
                <a:solidFill>
                  <a:srgbClr val="5D4F38"/>
                </a:solidFill>
                <a:ea typeface="+mj-ea"/>
                <a:cs typeface="Calibri"/>
              </a:rPr>
              <a:t>ALOCAȚI </a:t>
            </a:r>
            <a:r>
              <a:rPr lang="it-IT" sz="2600" b="1" kern="0" spc="-5" dirty="0">
                <a:solidFill>
                  <a:srgbClr val="5D4F38"/>
                </a:solidFill>
                <a:ea typeface="+mj-ea"/>
                <a:cs typeface="Calibri"/>
              </a:rPr>
              <a:t>ÎN ANUL</a:t>
            </a:r>
            <a:r>
              <a:rPr lang="it-IT" sz="2600" b="1" kern="0" spc="-25" dirty="0">
                <a:solidFill>
                  <a:srgbClr val="5D4F38"/>
                </a:solidFill>
                <a:ea typeface="+mj-ea"/>
                <a:cs typeface="Calibri"/>
              </a:rPr>
              <a:t> </a:t>
            </a:r>
            <a:r>
              <a:rPr lang="it-IT" sz="2600" b="1" kern="0" spc="-15" dirty="0">
                <a:solidFill>
                  <a:srgbClr val="5D4F38"/>
                </a:solidFill>
                <a:ea typeface="+mj-ea"/>
                <a:cs typeface="Calibri"/>
              </a:rPr>
              <a:t>20</a:t>
            </a:r>
            <a:r>
              <a:rPr lang="ro-RO" sz="2600" b="1" kern="0" spc="-15" dirty="0">
                <a:solidFill>
                  <a:srgbClr val="5D4F38"/>
                </a:solidFill>
                <a:ea typeface="+mj-ea"/>
                <a:cs typeface="Calibri"/>
              </a:rPr>
              <a:t>24</a:t>
            </a:r>
            <a:endParaRPr lang="en-US" dirty="0"/>
          </a:p>
        </p:txBody>
      </p:sp>
      <p:graphicFrame>
        <p:nvGraphicFramePr>
          <p:cNvPr id="10" name="Диаграмма 10">
            <a:extLst>
              <a:ext uri="{FF2B5EF4-FFF2-40B4-BE49-F238E27FC236}">
                <a16:creationId xmlns:a16="http://schemas.microsoft.com/office/drawing/2014/main" id="{2B66A9CA-2167-9306-3A94-D600B7C73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687801"/>
              </p:ext>
            </p:extLst>
          </p:nvPr>
        </p:nvGraphicFramePr>
        <p:xfrm>
          <a:off x="450156" y="2485281"/>
          <a:ext cx="5915741" cy="456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5">
            <a:extLst>
              <a:ext uri="{FF2B5EF4-FFF2-40B4-BE49-F238E27FC236}">
                <a16:creationId xmlns:a16="http://schemas.microsoft.com/office/drawing/2014/main" id="{E605268F-7847-6EF0-494D-932C453D0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2481843"/>
            <a:ext cx="3516778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832CD8C-DF26-3B0E-8AE7-08A015051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4841147"/>
            <a:ext cx="3516778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20188" y="1640752"/>
            <a:ext cx="5775675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178">
              <a:defRPr/>
            </a:pPr>
            <a:r>
              <a:rPr lang="ro-RO" sz="127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 implementarea acțiunilor de infrastructură ce țin de domeniul siguranței rutiere a fost asigurată contribuția la diminuarea numărului de accidente rutiere</a:t>
            </a:r>
            <a:endParaRPr lang="en-GB" sz="127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5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048" y="831304"/>
            <a:ext cx="828680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pc="-5" dirty="0"/>
              <a:t>DRUMURI REABILITATE DIN </a:t>
            </a:r>
            <a:r>
              <a:rPr lang="it-IT" spc="-15" dirty="0"/>
              <a:t>BANII </a:t>
            </a:r>
            <a:r>
              <a:rPr lang="it-IT" spc="-45" dirty="0"/>
              <a:t>ALOCAȚI </a:t>
            </a:r>
            <a:r>
              <a:rPr lang="it-IT" spc="-5" dirty="0"/>
              <a:t>ÎN ANUL</a:t>
            </a:r>
            <a:r>
              <a:rPr lang="it-IT" spc="-25" dirty="0"/>
              <a:t> </a:t>
            </a:r>
            <a:r>
              <a:rPr lang="it-IT" spc="-15" dirty="0"/>
              <a:t>20</a:t>
            </a:r>
            <a:r>
              <a:rPr lang="ro-RO" spc="-15" dirty="0" smtClean="0"/>
              <a:t>24</a:t>
            </a:r>
            <a:endParaRPr spc="-15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92802"/>
              </p:ext>
            </p:extLst>
          </p:nvPr>
        </p:nvGraphicFramePr>
        <p:xfrm>
          <a:off x="346040" y="2235201"/>
          <a:ext cx="4352588" cy="47704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52588">
                  <a:extLst>
                    <a:ext uri="{9D8B030D-6E8A-4147-A177-3AD203B41FA5}">
                      <a16:colId xmlns:a16="http://schemas.microsoft.com/office/drawing/2014/main" val="226840451"/>
                    </a:ext>
                  </a:extLst>
                </a:gridCol>
              </a:tblGrid>
              <a:tr h="933348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00" b="0" dirty="0" smtClean="0"/>
                        <a:t>Au fost finalizate lucrările de reabilitare/construcție a 76,03 km de drumuri: </a:t>
                      </a:r>
                    </a:p>
                    <a:p>
                      <a:pPr marL="171450" marR="0" indent="-1714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o-RO" sz="1000" b="0" dirty="0" smtClean="0"/>
                        <a:t>Coridorului 10 (drumurile regionale G46, G47, G49) - 36,48 km; </a:t>
                      </a:r>
                    </a:p>
                    <a:p>
                      <a:pPr marL="171450" marR="0" indent="-1714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o-RO" sz="1000" b="0" dirty="0" smtClean="0"/>
                        <a:t> M3 Chișinău - Giurgiulești - 39,55 km.</a:t>
                      </a:r>
                      <a:endParaRPr lang="ro-RO" sz="1000" b="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26256"/>
                  </a:ext>
                </a:extLst>
              </a:tr>
              <a:tr h="93334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00" dirty="0" smtClean="0"/>
                        <a:t>Continuă lucrările de reabilitare a drumului: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00" dirty="0" smtClean="0"/>
                        <a:t>- R34 Hîncești - Leova - Cahul, sector 1 km 0+000 – km 42+200 și sector 2 km 42+200 - km 83+000 (progres– 65 %).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8788"/>
                  </a:ext>
                </a:extLst>
              </a:tr>
              <a:tr h="222966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00" dirty="0" smtClean="0"/>
                        <a:t>Au fost semnate contractele pentru lucrările de reabilitare/construcție a următoarelor drumuri: 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o-RO" sz="1000" dirty="0" smtClean="0"/>
                        <a:t>R33 </a:t>
                      </a:r>
                      <a:r>
                        <a:rPr lang="ro-RO" sz="1000" dirty="0" err="1" smtClean="0"/>
                        <a:t>Hîncesti</a:t>
                      </a:r>
                      <a:r>
                        <a:rPr lang="ro-RO" sz="1000" dirty="0" smtClean="0"/>
                        <a:t> - Lăpușna - M1, km 0+000 - km 37+200;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o-RO" sz="1000" dirty="0" smtClean="0"/>
                        <a:t>R8.1: R8 - Arionești - R14, km 0+000 - km 9+470;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o-RO" sz="1000" dirty="0" smtClean="0"/>
                        <a:t>R14 R6 – Codrul Nou – Soroca – Unguri – frontieră cu Ucraina, km 92+620 – km 123+620;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o-RO" sz="1000" dirty="0" smtClean="0"/>
                        <a:t> M3 Chișinău - Comrat - Giurgiulești, ocolire a or. Vulcănești, km 0+000 - km 8+580.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222470"/>
                  </a:ext>
                </a:extLst>
              </a:tr>
              <a:tr h="67408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00" dirty="0" smtClean="0"/>
                        <a:t>A fost reziliat contractul pentru lucrările de reabilitare a drumului M3 ocolirea Slobozia Mare, km 0+000 - km 18+290.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5854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0104" y="1242955"/>
            <a:ext cx="3706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Implementarea 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Programelor de reabilitare a drumurilor, finanțate de Instituțiile Financiare Internaționale (BERD, BEI, CE, BM)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00" y="1281095"/>
            <a:ext cx="4240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Prin implementarea acțiunilor de infrastructură ce țin de domeniul siguranței rutiere a fost asigurată contribuția la diminuarea numărului de accidente rutiere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23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graphicFrame>
        <p:nvGraphicFramePr>
          <p:cNvPr id="12" name="Диаграмма 10"/>
          <p:cNvGraphicFramePr/>
          <p:nvPr>
            <p:extLst/>
          </p:nvPr>
        </p:nvGraphicFramePr>
        <p:xfrm>
          <a:off x="4888786" y="2219066"/>
          <a:ext cx="5544616" cy="478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41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01" y="2550527"/>
            <a:ext cx="1584176" cy="1445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" y="6214046"/>
            <a:ext cx="1151530" cy="115153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063458" y="4395381"/>
            <a:ext cx="2463431" cy="10599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92321" y="5967840"/>
            <a:ext cx="2340008" cy="11695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48971" y="5866737"/>
            <a:ext cx="2296813" cy="10746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379712" y="4394756"/>
            <a:ext cx="2283531" cy="10599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14844" y="4394836"/>
            <a:ext cx="2292729" cy="12875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26000" y="5938205"/>
            <a:ext cx="2526010" cy="1320754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/>
              <a:solidFill>
                <a:srgbClr val="9BBB5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0750" y="781029"/>
            <a:ext cx="3310088" cy="4161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0300" marR="5080" indent="-2388235">
              <a:lnSpc>
                <a:spcPts val="2810"/>
              </a:lnSpc>
              <a:spcBef>
                <a:spcPts val="445"/>
              </a:spcBef>
            </a:pPr>
            <a:r>
              <a:rPr lang="ro-RO" spc="-25" dirty="0"/>
              <a:t>         </a:t>
            </a:r>
            <a:r>
              <a:rPr spc="-25" dirty="0">
                <a:solidFill>
                  <a:schemeClr val="accent3">
                    <a:lumMod val="50000"/>
                  </a:schemeClr>
                </a:solidFill>
              </a:rPr>
              <a:t>AGRICULTURĂ</a:t>
            </a:r>
            <a:endParaRPr spc="-5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6259" y="1226751"/>
            <a:ext cx="7456885" cy="158376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Cheltuielile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pentru agricultură în 20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constituit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M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3 065,6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lei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cu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499,6</a:t>
            </a:r>
            <a:r>
              <a:rPr kumimoji="0" lang="ro-M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lei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 cu 19,5% mai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 față de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lang="ro-RO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CUM AU FOST UTILIZAȚI BANII: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233" y="2968329"/>
            <a:ext cx="18802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1 862,6 MIL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Subvenționarea producătorilor agricoli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9411" y="2963534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437,4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MIL.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Dezvoltarea durabilă a sectoarelor </a:t>
            </a:r>
            <a:r>
              <a:rPr kumimoji="0" lang="ro-RO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fitotehni</a:t>
            </a: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și horticultură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8758" y="2963534"/>
            <a:ext cx="16763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364,0 MIL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Proiecte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finanțate din surse externe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dintre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2191" y="6034727"/>
            <a:ext cx="2226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54,3 MIL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Proiectul </a:t>
            </a: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”Investiții pentru Guvernanță, Creștere ți Reziliență în Agricultură 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9420" y="4524675"/>
            <a:ext cx="2051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200,6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MIL. </a:t>
            </a: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Proiectul ”Modernizarea mașinilor și echipamentelor agricole”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95530" y="4516126"/>
            <a:ext cx="1848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37,3 MIL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Proiectul ”Livada Moldovei”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5251" y="5985745"/>
            <a:ext cx="2195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MD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20,9 </a:t>
            </a: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Proiectul ”Programul de reziliere rurală IFAD VII”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020" y="96067"/>
            <a:ext cx="500288" cy="492251"/>
          </a:xfrm>
          <a:prstGeom prst="rect">
            <a:avLst/>
          </a:prstGeom>
        </p:spPr>
      </p:pic>
      <p:sp>
        <p:nvSpPr>
          <p:cNvPr id="36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00826" y="4509339"/>
            <a:ext cx="2401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31,6 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MIL. LEI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Proiectul </a:t>
            </a: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,, Agricultura competitivă”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3345" y="5985745"/>
            <a:ext cx="2535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18,8 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mil. </a:t>
            </a: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</a:t>
            </a:r>
            <a:endParaRPr kumimoji="0" lang="ro-RO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Proiectul  ”Îmbunătățirea capacităților pentru transformarea zonei rurale IFAD VIII”  </a:t>
            </a:r>
          </a:p>
        </p:txBody>
      </p:sp>
      <p:cxnSp>
        <p:nvCxnSpPr>
          <p:cNvPr id="32" name="Прямая соединительная линия 31"/>
          <p:cNvCxnSpPr>
            <a:stCxn id="19" idx="2"/>
          </p:cNvCxnSpPr>
          <p:nvPr/>
        </p:nvCxnSpPr>
        <p:spPr>
          <a:xfrm>
            <a:off x="8266958" y="3948419"/>
            <a:ext cx="0" cy="17548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2106340" y="4047991"/>
            <a:ext cx="6148764" cy="1726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106340" y="4065367"/>
            <a:ext cx="0" cy="259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561209" y="4065252"/>
            <a:ext cx="0" cy="329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266958" y="4111641"/>
            <a:ext cx="0" cy="213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255104" y="4065252"/>
            <a:ext cx="170010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955212" y="4065252"/>
            <a:ext cx="0" cy="233880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906540" y="4047991"/>
            <a:ext cx="0" cy="235606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074892" y="4065252"/>
            <a:ext cx="0" cy="24465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3560750" y="6404060"/>
            <a:ext cx="3457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71" name="Прямая соединительная линия 7170"/>
          <p:cNvCxnSpPr/>
          <p:nvPr/>
        </p:nvCxnSpPr>
        <p:spPr>
          <a:xfrm>
            <a:off x="9955212" y="6404060"/>
            <a:ext cx="0" cy="19452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73" name="Прямая со стрелкой 7172"/>
          <p:cNvCxnSpPr/>
          <p:nvPr/>
        </p:nvCxnSpPr>
        <p:spPr>
          <a:xfrm flipH="1">
            <a:off x="9734562" y="6598582"/>
            <a:ext cx="2206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75" name="Прямая со стрелкой 7174"/>
          <p:cNvCxnSpPr/>
          <p:nvPr/>
        </p:nvCxnSpPr>
        <p:spPr>
          <a:xfrm flipH="1">
            <a:off x="6870838" y="6511781"/>
            <a:ext cx="204054" cy="146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84135" y="1816894"/>
            <a:ext cx="574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 PIB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43145" y="1743232"/>
            <a:ext cx="1640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 totalul cheltuielilor BPN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164" y="901104"/>
            <a:ext cx="864000" cy="86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0,9%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105157" y="901105"/>
            <a:ext cx="864000" cy="86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2,5%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01084" y="3874870"/>
            <a:ext cx="2668222" cy="5213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sz="1600" b="1" dirty="0" smtClean="0">
                <a:solidFill>
                  <a:prstClr val="black"/>
                </a:solidFill>
              </a:rPr>
              <a:t>43 961,2 MIL. LEI   </a:t>
            </a:r>
            <a:r>
              <a:rPr lang="ro-RO" sz="1100" dirty="0" smtClean="0">
                <a:solidFill>
                  <a:prstClr val="black"/>
                </a:solidFill>
              </a:rPr>
              <a:t>(36,2% </a:t>
            </a:r>
            <a:r>
              <a:rPr lang="ro-RO" sz="1100" dirty="0">
                <a:solidFill>
                  <a:prstClr val="black"/>
                </a:solidFill>
              </a:rPr>
              <a:t>din total datoriei)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06031" y="2649473"/>
            <a:ext cx="4317186" cy="56194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b="1" dirty="0" smtClean="0">
                <a:solidFill>
                  <a:schemeClr val="tx1"/>
                </a:solidFill>
              </a:rPr>
              <a:t>77 432,8 MIL</a:t>
            </a:r>
            <a:r>
              <a:rPr lang="ro-RO" sz="1600" b="1" dirty="0">
                <a:solidFill>
                  <a:schemeClr val="tx1"/>
                </a:solidFill>
              </a:rPr>
              <a:t>. </a:t>
            </a:r>
            <a:r>
              <a:rPr lang="ro-RO" sz="1600" b="1" dirty="0" smtClean="0">
                <a:solidFill>
                  <a:schemeClr val="tx1"/>
                </a:solidFill>
              </a:rPr>
              <a:t>LEI  </a:t>
            </a:r>
            <a:r>
              <a:rPr lang="ro-RO" sz="1100" dirty="0" smtClean="0">
                <a:solidFill>
                  <a:schemeClr val="tx1"/>
                </a:solidFill>
              </a:rPr>
              <a:t>(63,8% din total datoriei)</a:t>
            </a:r>
            <a:endParaRPr lang="ro-RO" sz="1100" dirty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5591" y="841555"/>
            <a:ext cx="253555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81760" algn="l"/>
                <a:tab pos="1898650" algn="l"/>
              </a:tabLst>
            </a:pPr>
            <a:r>
              <a:rPr spc="-60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spc="-229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spc="-75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spc="-15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spc="-10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spc="-4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spc="-2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spc="-229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618" y="1352533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La sfîrșitul anului </a:t>
            </a:r>
            <a:r>
              <a:rPr lang="ro-RO" sz="2000" b="1" dirty="0"/>
              <a:t>20</a:t>
            </a:r>
            <a:r>
              <a:rPr lang="en-US" sz="2000" b="1" dirty="0" smtClean="0"/>
              <a:t>2</a:t>
            </a:r>
            <a:r>
              <a:rPr lang="ro-RO" sz="2000" b="1" dirty="0" smtClean="0"/>
              <a:t>4 datoria </a:t>
            </a:r>
            <a:r>
              <a:rPr lang="ro-RO" sz="2000" b="1" dirty="0"/>
              <a:t>de stat </a:t>
            </a:r>
            <a:r>
              <a:rPr lang="ro-RO" sz="2000" b="1" dirty="0" smtClean="0"/>
              <a:t>a constituit </a:t>
            </a:r>
            <a:endParaRPr lang="ro-RO" sz="2000" b="1" dirty="0"/>
          </a:p>
          <a:p>
            <a:pPr algn="ctr"/>
            <a:r>
              <a:rPr lang="ro-RO" sz="2400" b="1" dirty="0" smtClean="0">
                <a:solidFill>
                  <a:srgbClr val="C00000"/>
                </a:solidFill>
              </a:rPr>
              <a:t>121 394,0 MIL</a:t>
            </a:r>
            <a:r>
              <a:rPr lang="ro-RO" sz="2400" b="1" dirty="0">
                <a:solidFill>
                  <a:srgbClr val="C00000"/>
                </a:solidFill>
              </a:rPr>
              <a:t>. </a:t>
            </a:r>
            <a:r>
              <a:rPr lang="ro-RO" sz="2400" b="1" dirty="0" smtClean="0">
                <a:solidFill>
                  <a:srgbClr val="C00000"/>
                </a:solidFill>
              </a:rPr>
              <a:t>LEI</a:t>
            </a:r>
            <a:endParaRPr lang="ro-RO" sz="2400" b="1" dirty="0">
              <a:solidFill>
                <a:srgbClr val="C00000"/>
              </a:solidFill>
            </a:endParaRPr>
          </a:p>
          <a:p>
            <a:pPr algn="ctr"/>
            <a:r>
              <a:rPr lang="ro-RO" sz="1600" dirty="0" smtClean="0"/>
              <a:t>Inclusiv :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1894" y="2548447"/>
            <a:ext cx="141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/>
              <a:t>DATORIA DE STAT </a:t>
            </a:r>
          </a:p>
          <a:p>
            <a:r>
              <a:rPr lang="ro-RO" sz="1600" b="1" dirty="0" smtClean="0"/>
              <a:t>EXTERNĂ</a:t>
            </a:r>
          </a:p>
          <a:p>
            <a:r>
              <a:rPr lang="ro-RO" sz="1600" b="1" dirty="0" smtClean="0"/>
              <a:t> </a:t>
            </a:r>
            <a:r>
              <a:rPr lang="en-GB" sz="1100" b="1" dirty="0" smtClean="0"/>
              <a:t>2</a:t>
            </a:r>
            <a:r>
              <a:rPr lang="ro-RO" sz="1100" b="1" dirty="0" smtClean="0"/>
              <a:t>3</a:t>
            </a:r>
            <a:r>
              <a:rPr lang="en-GB" sz="1100" b="1" dirty="0" smtClean="0"/>
              <a:t>,</a:t>
            </a:r>
            <a:r>
              <a:rPr lang="ro-RO" sz="1100" b="1" dirty="0" smtClean="0"/>
              <a:t>9 % din PIB</a:t>
            </a:r>
            <a:endParaRPr lang="en-GB" sz="1100" b="1" dirty="0"/>
          </a:p>
          <a:p>
            <a:endParaRPr lang="ro-RO" sz="1600" b="1" dirty="0"/>
          </a:p>
          <a:p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6994" y="3709987"/>
            <a:ext cx="1674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/>
              <a:t>DATORIA DE STAT </a:t>
            </a:r>
            <a:r>
              <a:rPr lang="ro-RO" sz="1600" b="1" dirty="0" smtClean="0"/>
              <a:t>INTERNĂ</a:t>
            </a:r>
          </a:p>
          <a:p>
            <a:r>
              <a:rPr lang="ro-RO" sz="1600" b="1" dirty="0" smtClean="0"/>
              <a:t> </a:t>
            </a:r>
            <a:r>
              <a:rPr lang="en-US" sz="1100" b="1" dirty="0" smtClean="0"/>
              <a:t>1</a:t>
            </a:r>
            <a:r>
              <a:rPr lang="ro-RO" sz="1100" b="1" dirty="0" smtClean="0"/>
              <a:t>3,6 </a:t>
            </a:r>
            <a:r>
              <a:rPr lang="ro-RO" sz="1100" b="1" dirty="0"/>
              <a:t>% </a:t>
            </a:r>
            <a:r>
              <a:rPr lang="ro-RO" sz="1100" b="1" dirty="0" smtClean="0"/>
              <a:t>din PIB</a:t>
            </a:r>
            <a:endParaRPr lang="en-GB" sz="1100" b="1" dirty="0"/>
          </a:p>
          <a:p>
            <a:endParaRPr lang="ro-RO" sz="1600" b="1" dirty="0"/>
          </a:p>
          <a:p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61146" y="1684451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 smtClean="0"/>
              <a:t>cu 17 390,9 MIL.LEI</a:t>
            </a:r>
            <a:endParaRPr lang="ro-RO" sz="1200" b="1" dirty="0"/>
          </a:p>
          <a:p>
            <a:r>
              <a:rPr lang="ro-RO" sz="1200" dirty="0"/>
              <a:t>sau cu </a:t>
            </a:r>
            <a:r>
              <a:rPr lang="ro-RO" sz="1200" dirty="0" smtClean="0"/>
              <a:t>16,7% </a:t>
            </a:r>
            <a:r>
              <a:rPr lang="ro-RO" sz="1200" dirty="0"/>
              <a:t>mai mult față de </a:t>
            </a:r>
            <a:r>
              <a:rPr lang="ro-RO" sz="1200" dirty="0" smtClean="0"/>
              <a:t>2023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69306" y="4750496"/>
            <a:ext cx="5792368" cy="14071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rgbClr val="800000"/>
                </a:solidFill>
              </a:rPr>
              <a:t>CHELTUIELILE   PENTRU   SERVICIUL   DATORIEI </a:t>
            </a:r>
            <a:r>
              <a:rPr lang="ro-RO" sz="1600" b="1" dirty="0" smtClean="0">
                <a:solidFill>
                  <a:srgbClr val="800000"/>
                </a:solidFill>
              </a:rPr>
              <a:t>*  </a:t>
            </a:r>
            <a:r>
              <a:rPr lang="ro-RO" sz="1600" b="1" dirty="0">
                <a:solidFill>
                  <a:srgbClr val="800000"/>
                </a:solidFill>
              </a:rPr>
              <a:t>DE   </a:t>
            </a:r>
            <a:r>
              <a:rPr lang="ro-RO" sz="1600" b="1" dirty="0" smtClean="0">
                <a:solidFill>
                  <a:srgbClr val="800000"/>
                </a:solidFill>
              </a:rPr>
              <a:t>STAT  </a:t>
            </a:r>
            <a:r>
              <a:rPr lang="ro-RO" sz="1600" b="1" dirty="0">
                <a:solidFill>
                  <a:srgbClr val="800000"/>
                </a:solidFill>
              </a:rPr>
              <a:t>ÎN   ANUL   20</a:t>
            </a:r>
            <a:r>
              <a:rPr lang="en-US" sz="1600" b="1" dirty="0" smtClean="0">
                <a:solidFill>
                  <a:srgbClr val="800000"/>
                </a:solidFill>
              </a:rPr>
              <a:t>2</a:t>
            </a:r>
            <a:r>
              <a:rPr lang="ru-RU" sz="1600" b="1" dirty="0" smtClean="0">
                <a:solidFill>
                  <a:srgbClr val="800000"/>
                </a:solidFill>
              </a:rPr>
              <a:t>4</a:t>
            </a:r>
            <a:r>
              <a:rPr lang="ro-RO" sz="1600" b="1" dirty="0" smtClean="0">
                <a:solidFill>
                  <a:srgbClr val="800000"/>
                </a:solidFill>
              </a:rPr>
              <a:t>   </a:t>
            </a:r>
            <a:r>
              <a:rPr lang="ro-RO" sz="1600" b="1" dirty="0">
                <a:solidFill>
                  <a:srgbClr val="800000"/>
                </a:solidFill>
              </a:rPr>
              <a:t>AU   </a:t>
            </a:r>
            <a:r>
              <a:rPr lang="ro-RO" sz="1600" b="1" dirty="0" smtClean="0">
                <a:solidFill>
                  <a:srgbClr val="800000"/>
                </a:solidFill>
              </a:rPr>
              <a:t>CONSTITUIT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4 322,5</a:t>
            </a:r>
            <a:r>
              <a:rPr lang="ro-RO" b="1" dirty="0" smtClean="0">
                <a:solidFill>
                  <a:srgbClr val="800000"/>
                </a:solidFill>
              </a:rPr>
              <a:t> MIL</a:t>
            </a:r>
            <a:r>
              <a:rPr lang="ro-RO" b="1" dirty="0">
                <a:solidFill>
                  <a:srgbClr val="800000"/>
                </a:solidFill>
              </a:rPr>
              <a:t>. </a:t>
            </a:r>
            <a:r>
              <a:rPr lang="ro-RO" b="1" dirty="0" smtClean="0">
                <a:solidFill>
                  <a:srgbClr val="800000"/>
                </a:solidFill>
              </a:rPr>
              <a:t>LEI</a:t>
            </a:r>
            <a:endParaRPr lang="en-US" b="1" dirty="0">
              <a:solidFill>
                <a:srgbClr val="800000"/>
              </a:solidFill>
            </a:endParaRPr>
          </a:p>
          <a:p>
            <a:pPr algn="ctr"/>
            <a:r>
              <a:rPr lang="ro-RO" sz="1600" dirty="0" smtClean="0"/>
              <a:t>cu </a:t>
            </a:r>
            <a:r>
              <a:rPr lang="ru-RU" sz="1600" dirty="0" smtClean="0"/>
              <a:t>979,1</a:t>
            </a:r>
            <a:r>
              <a:rPr lang="ro-RO" sz="1600" dirty="0" smtClean="0"/>
              <a:t> </a:t>
            </a:r>
            <a:r>
              <a:rPr lang="ro-RO" sz="1600" dirty="0"/>
              <a:t>mil. lei mai </a:t>
            </a:r>
            <a:r>
              <a:rPr lang="ro-RO" sz="1600" dirty="0" smtClean="0"/>
              <a:t>puțin </a:t>
            </a:r>
            <a:r>
              <a:rPr lang="ro-RO" sz="1600" dirty="0"/>
              <a:t>față de </a:t>
            </a:r>
            <a:r>
              <a:rPr lang="ro-RO" sz="1600" dirty="0" smtClean="0"/>
              <a:t>2023</a:t>
            </a:r>
            <a:endParaRPr lang="en-GB" sz="1600" dirty="0"/>
          </a:p>
          <a:p>
            <a:pPr algn="ctr"/>
            <a:endParaRPr lang="en-GB" sz="1600" b="1" dirty="0">
              <a:solidFill>
                <a:srgbClr val="80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61080" y="5941665"/>
            <a:ext cx="32861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954717" y="6049738"/>
            <a:ext cx="214314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9240865" y="6049738"/>
            <a:ext cx="214314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69306" y="6159430"/>
            <a:ext cx="295365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200" dirty="0"/>
              <a:t>Serviciul datoriei de stat interne a constituit</a:t>
            </a:r>
            <a:r>
              <a:rPr lang="en-US" sz="1200" dirty="0"/>
              <a:t> </a:t>
            </a:r>
            <a:r>
              <a:rPr lang="ro-RO" sz="1200" b="1" dirty="0" smtClean="0"/>
              <a:t>2 495,3 mil</a:t>
            </a:r>
            <a:r>
              <a:rPr lang="ro-RO" sz="1200" b="1" dirty="0"/>
              <a:t>. lei, </a:t>
            </a:r>
            <a:r>
              <a:rPr lang="ro-RO" sz="1200" b="1" dirty="0" smtClean="0"/>
              <a:t>cu 1 372,2 mil.lei</a:t>
            </a:r>
            <a:r>
              <a:rPr lang="ro-RO" sz="1200" dirty="0" smtClean="0"/>
              <a:t> </a:t>
            </a:r>
            <a:r>
              <a:rPr lang="ro-RO" sz="1200" dirty="0"/>
              <a:t>sau cu </a:t>
            </a:r>
            <a:r>
              <a:rPr lang="ro-RO" sz="1200" dirty="0" smtClean="0"/>
              <a:t>35,5</a:t>
            </a:r>
            <a:r>
              <a:rPr lang="en-US" sz="1200" dirty="0" smtClean="0"/>
              <a:t> %</a:t>
            </a:r>
            <a:r>
              <a:rPr lang="ro-RO" sz="1200" dirty="0" smtClean="0"/>
              <a:t> </a:t>
            </a:r>
            <a:r>
              <a:rPr lang="ro-RO" sz="1200" dirty="0"/>
              <a:t>mai </a:t>
            </a:r>
            <a:r>
              <a:rPr lang="ro-RO" sz="1200" dirty="0" smtClean="0"/>
              <a:t>puțin </a:t>
            </a:r>
            <a:r>
              <a:rPr lang="ro-RO" sz="1200" dirty="0"/>
              <a:t>față de </a:t>
            </a:r>
            <a:r>
              <a:rPr lang="ro-RO" sz="1200" dirty="0" smtClean="0"/>
              <a:t>2023</a:t>
            </a:r>
          </a:p>
          <a:p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722964" y="6159430"/>
            <a:ext cx="283871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200" dirty="0"/>
              <a:t>Serviciul datoriei de stat externe a constituit </a:t>
            </a:r>
            <a:r>
              <a:rPr lang="ro-RO" sz="1200" b="1" dirty="0" smtClean="0"/>
              <a:t>1 827,2 </a:t>
            </a:r>
            <a:r>
              <a:rPr lang="ro-RO" sz="1200" b="1" dirty="0"/>
              <a:t>mil. </a:t>
            </a:r>
            <a:r>
              <a:rPr lang="ro-RO" sz="1200" b="1" dirty="0" smtClean="0"/>
              <a:t>lei, cu 393,1 mil</a:t>
            </a:r>
            <a:r>
              <a:rPr lang="ro-RO" sz="1200" b="1" dirty="0"/>
              <a:t>. le</a:t>
            </a:r>
            <a:r>
              <a:rPr lang="ro-RO" sz="1200" dirty="0"/>
              <a:t>i sau </a:t>
            </a:r>
            <a:r>
              <a:rPr lang="ro-RO" sz="1200" dirty="0" smtClean="0"/>
              <a:t>cu 27,4% </a:t>
            </a:r>
            <a:r>
              <a:rPr lang="ro-RO" sz="1200" dirty="0"/>
              <a:t>mai mult </a:t>
            </a:r>
            <a:r>
              <a:rPr lang="ro-RO" sz="1200" dirty="0" smtClean="0"/>
              <a:t>mult față </a:t>
            </a:r>
            <a:r>
              <a:rPr lang="ro-RO" sz="1200" dirty="0"/>
              <a:t>de </a:t>
            </a:r>
            <a:r>
              <a:rPr lang="ro-RO" sz="1200" dirty="0" smtClean="0"/>
              <a:t>2023</a:t>
            </a:r>
          </a:p>
          <a:p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425168" y="2617329"/>
            <a:ext cx="150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 smtClean="0"/>
              <a:t> cu 13 095,8 MIL.LEI </a:t>
            </a:r>
            <a:r>
              <a:rPr lang="ro-RO" sz="1200" dirty="0"/>
              <a:t>sau cu </a:t>
            </a:r>
            <a:r>
              <a:rPr lang="ro-RO" sz="1200" dirty="0" smtClean="0"/>
              <a:t>20,4% </a:t>
            </a:r>
            <a:r>
              <a:rPr lang="ro-RO" sz="1200" dirty="0"/>
              <a:t>mai mult față de </a:t>
            </a:r>
            <a:r>
              <a:rPr lang="ro-RO" sz="1200" dirty="0" smtClean="0"/>
              <a:t>2023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759616" y="6958720"/>
            <a:ext cx="5802058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serviciul</a:t>
            </a:r>
            <a:r>
              <a:rPr lang="en-US" sz="1200" dirty="0"/>
              <a:t> </a:t>
            </a:r>
            <a:r>
              <a:rPr lang="en-US" sz="1200" dirty="0" err="1"/>
              <a:t>datoriei</a:t>
            </a:r>
            <a:r>
              <a:rPr lang="en-US" sz="1200" dirty="0"/>
              <a:t> include </a:t>
            </a:r>
            <a:r>
              <a:rPr lang="en-US" sz="1200" dirty="0" err="1"/>
              <a:t>achitarea</a:t>
            </a:r>
            <a:r>
              <a:rPr lang="en-US" sz="1200" dirty="0"/>
              <a:t> dob</a:t>
            </a:r>
            <a:r>
              <a:rPr lang="ro-RO" sz="1200" dirty="0" err="1"/>
              <a:t>ânzii</a:t>
            </a:r>
            <a:r>
              <a:rPr lang="ro-RO" sz="1200" dirty="0"/>
              <a:t> și comisioanelor aferente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769306" y="381237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 smtClean="0"/>
              <a:t>cu 4 295,1 MIL.LEI </a:t>
            </a:r>
            <a:r>
              <a:rPr lang="ro-RO" sz="1200" dirty="0"/>
              <a:t>sau cu </a:t>
            </a:r>
            <a:r>
              <a:rPr lang="ro-RO" sz="1200" dirty="0" smtClean="0"/>
              <a:t>10,8% </a:t>
            </a:r>
            <a:r>
              <a:rPr lang="ro-RO" sz="1200" dirty="0"/>
              <a:t>mai mult față de </a:t>
            </a:r>
            <a:r>
              <a:rPr lang="ro-RO" sz="1200" dirty="0" smtClean="0"/>
              <a:t>2023</a:t>
            </a:r>
            <a:endParaRPr lang="en-GB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51894" y="5913217"/>
            <a:ext cx="4030710" cy="1123384"/>
          </a:xfrm>
          <a:prstGeom prst="rect">
            <a:avLst/>
          </a:prstGeom>
          <a:gradFill>
            <a:gsLst>
              <a:gs pos="97875">
                <a:schemeClr val="accent6">
                  <a:lumMod val="75000"/>
                </a:schemeClr>
              </a:gs>
              <a:gs pos="73000">
                <a:schemeClr val="accent6">
                  <a:lumMod val="75000"/>
                </a:schemeClr>
              </a:gs>
              <a:gs pos="85000">
                <a:schemeClr val="accent6">
                  <a:lumMod val="75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22000">
                <a:schemeClr val="accent6">
                  <a:lumMod val="60000"/>
                  <a:lumOff val="40000"/>
                </a:schemeClr>
              </a:gs>
              <a:gs pos="4000">
                <a:schemeClr val="accent6">
                  <a:lumMod val="60000"/>
                  <a:lumOff val="40000"/>
                </a:schemeClr>
              </a:gs>
              <a:gs pos="94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rgbClr val="FF0000"/>
                </a:solidFill>
              </a:rPr>
              <a:t>ÎN ANUL </a:t>
            </a:r>
            <a:r>
              <a:rPr lang="ro-RO" sz="1600" b="1" dirty="0" smtClean="0">
                <a:solidFill>
                  <a:srgbClr val="FF0000"/>
                </a:solidFill>
              </a:rPr>
              <a:t>2024 </a:t>
            </a:r>
            <a:r>
              <a:rPr lang="ro-RO" sz="1600" b="1" dirty="0">
                <a:solidFill>
                  <a:srgbClr val="FF0000"/>
                </a:solidFill>
              </a:rPr>
              <a:t>AU FOST: 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ro-RO" sz="1500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1500" dirty="0">
                <a:solidFill>
                  <a:schemeClr val="tx1"/>
                </a:solidFill>
              </a:rPr>
              <a:t> </a:t>
            </a:r>
            <a:r>
              <a:rPr lang="ro-RO" sz="1200" dirty="0" smtClean="0">
                <a:solidFill>
                  <a:schemeClr val="tx1"/>
                </a:solidFill>
              </a:rPr>
              <a:t>debursate </a:t>
            </a:r>
            <a:r>
              <a:rPr lang="ro-RO" sz="1200" dirty="0">
                <a:solidFill>
                  <a:schemeClr val="tx1"/>
                </a:solidFill>
              </a:rPr>
              <a:t>împrumuturi de stat externe în sumă de 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o-RO" sz="1200" dirty="0" smtClean="0">
                <a:solidFill>
                  <a:schemeClr val="tx1"/>
                </a:solidFill>
              </a:rPr>
              <a:t>         </a:t>
            </a:r>
            <a:r>
              <a:rPr lang="ro-MD" sz="1200" b="1" dirty="0" smtClean="0">
                <a:solidFill>
                  <a:schemeClr val="tx1"/>
                </a:solidFill>
              </a:rPr>
              <a:t>18 122,3 m</a:t>
            </a:r>
            <a:r>
              <a:rPr lang="ro-RO" sz="1200" b="1" dirty="0" err="1" smtClean="0">
                <a:solidFill>
                  <a:schemeClr val="tx1"/>
                </a:solidFill>
              </a:rPr>
              <a:t>il.lei</a:t>
            </a:r>
            <a:r>
              <a:rPr lang="ro-RO" sz="1200" b="1" dirty="0" smtClean="0">
                <a:solidFill>
                  <a:schemeClr val="tx1"/>
                </a:solidFill>
              </a:rPr>
              <a:t>.</a:t>
            </a:r>
            <a:endParaRPr lang="ro-RO" sz="12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1200" dirty="0">
                <a:solidFill>
                  <a:schemeClr val="tx1"/>
                </a:solidFill>
              </a:rPr>
              <a:t> rambursate împrumuturi de stat externe în sumă de  </a:t>
            </a:r>
            <a:r>
              <a:rPr lang="ro-RO" sz="1200" dirty="0" smtClean="0">
                <a:solidFill>
                  <a:schemeClr val="tx1"/>
                </a:solidFill>
              </a:rPr>
              <a:t>          </a:t>
            </a:r>
            <a:r>
              <a:rPr lang="ro-RO" sz="1200" b="1" dirty="0" smtClean="0">
                <a:solidFill>
                  <a:schemeClr val="tx1"/>
                </a:solidFill>
              </a:rPr>
              <a:t>5 879,3 mil.lei.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41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MINISTERUL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FINANȚELOR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b="1" spc="5" dirty="0">
                <a:latin typeface="Calibri"/>
                <a:cs typeface="Calibri"/>
              </a:rPr>
              <a:t>AL REPUBLICII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MOLDOVA</a:t>
            </a:r>
            <a:endParaRPr sz="950" dirty="0">
              <a:latin typeface="Calibri"/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383" y="804778"/>
            <a:ext cx="2000264" cy="174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0953" y="2250868"/>
            <a:ext cx="1536433" cy="153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en-US" dirty="0" smtClean="0">
                <a:solidFill>
                  <a:prstClr val="black"/>
                </a:solidFill>
              </a:rPr>
              <a:t>25</a:t>
            </a:r>
            <a:endParaRPr lang="ro-RO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080" y="3934540"/>
            <a:ext cx="73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inclusiv: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658004" y="3581816"/>
            <a:ext cx="3767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1200" dirty="0" smtClean="0"/>
              <a:t>VMS emise pe piața primară- </a:t>
            </a:r>
            <a:r>
              <a:rPr lang="ro-RO" sz="1200" b="1" dirty="0" smtClean="0"/>
              <a:t>30 240,8 mil. lei (68,8%)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1200" dirty="0" smtClean="0"/>
              <a:t>VMS convertite- </a:t>
            </a:r>
            <a:r>
              <a:rPr lang="ro-RO" sz="1200" b="1" dirty="0" smtClean="0"/>
              <a:t>2 069,5 mil. lei (4,7%)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1200" dirty="0" smtClean="0"/>
              <a:t>VMS emise pentru executarea obligațiilor de plată derivate din garanțiile de stat- </a:t>
            </a:r>
            <a:r>
              <a:rPr lang="ro-RO" sz="1200" b="1" dirty="0" smtClean="0"/>
              <a:t>11 421,2 mil. lei (26,0%)</a:t>
            </a:r>
            <a:r>
              <a:rPr lang="ro-RO" sz="1200" b="1" dirty="0"/>
              <a:t> </a:t>
            </a:r>
            <a:endParaRPr lang="ro-RO" sz="1200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1200" dirty="0" smtClean="0"/>
              <a:t>VMS emise prin plasament direct către persoanele fizice – </a:t>
            </a:r>
            <a:r>
              <a:rPr lang="ro-RO" sz="1200" b="1" dirty="0" smtClean="0"/>
              <a:t>229,6 mil.lei (0,5%)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521" y="4872247"/>
            <a:ext cx="403071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200" dirty="0" smtClean="0"/>
              <a:t>Soldul garanțiilor de stat externe a constituit  </a:t>
            </a:r>
            <a:r>
              <a:rPr lang="ro-RO" sz="1400" b="1" dirty="0" smtClean="0"/>
              <a:t>zero lei.</a:t>
            </a:r>
          </a:p>
          <a:p>
            <a:endParaRPr lang="ro-RO" sz="1200" dirty="0"/>
          </a:p>
          <a:p>
            <a:r>
              <a:rPr lang="ro-RO" sz="1200" dirty="0" smtClean="0"/>
              <a:t>Soldul garanțiilor de stat interne a constituit </a:t>
            </a:r>
            <a:r>
              <a:rPr lang="ro-RO" sz="1400" b="1" dirty="0" smtClean="0"/>
              <a:t>2 462,2 mil.lei </a:t>
            </a:r>
            <a:r>
              <a:rPr lang="ro-RO" sz="1200" dirty="0" smtClean="0"/>
              <a:t>(Prima casă)</a:t>
            </a:r>
            <a:r>
              <a:rPr lang="ro-RO" sz="1400" b="1" dirty="0" smtClean="0"/>
              <a:t>.</a:t>
            </a:r>
            <a:endParaRPr lang="en-GB" sz="1400" b="1" dirty="0"/>
          </a:p>
        </p:txBody>
      </p:sp>
      <p:sp>
        <p:nvSpPr>
          <p:cNvPr id="28" name="Овал 27"/>
          <p:cNvSpPr/>
          <p:nvPr/>
        </p:nvSpPr>
        <p:spPr>
          <a:xfrm>
            <a:off x="522163" y="901102"/>
            <a:ext cx="900000" cy="900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3</a:t>
            </a:r>
            <a:r>
              <a:rPr lang="ro-RO" sz="1400" b="1" dirty="0" smtClean="0"/>
              <a:t>7,5%</a:t>
            </a:r>
            <a:endParaRPr lang="en-GB" sz="1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28768" y="1816108"/>
            <a:ext cx="574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000" dirty="0">
                <a:solidFill>
                  <a:prstClr val="black"/>
                </a:solidFill>
              </a:rPr>
              <a:t>din PIB </a:t>
            </a:r>
            <a:endParaRPr lang="en-GB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1451" y="794532"/>
            <a:ext cx="3071894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88489" algn="l"/>
              </a:tabLst>
            </a:pPr>
            <a:r>
              <a:rPr lang="ro-RO" spc="-10" dirty="0">
                <a:solidFill>
                  <a:schemeClr val="tx2">
                    <a:lumMod val="75000"/>
                  </a:schemeClr>
                </a:solidFill>
              </a:rPr>
              <a:t>ASISTENȚA EXTERNĂ</a:t>
            </a:r>
            <a:endParaRPr spc="-5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094" y="1333153"/>
            <a:ext cx="3581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chemeClr val="accent6">
                    <a:lumMod val="75000"/>
                  </a:schemeClr>
                </a:solidFill>
              </a:rPr>
              <a:t>PRINCIPALELE PROIECTE FINANȚATE DIN SURSE </a:t>
            </a:r>
            <a:r>
              <a:rPr lang="ro-RO" sz="1600" b="1" dirty="0" smtClean="0">
                <a:solidFill>
                  <a:schemeClr val="accent6">
                    <a:lumMod val="75000"/>
                  </a:schemeClr>
                </a:solidFill>
              </a:rPr>
              <a:t>EXTERNE (MIL.LEI)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5361" y="1178921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chemeClr val="accent6">
                    <a:lumMod val="75000"/>
                  </a:schemeClr>
                </a:solidFill>
              </a:rPr>
              <a:t>BUGETUL DE STAT. SURSELE </a:t>
            </a:r>
            <a:r>
              <a:rPr lang="ro-RO" sz="1600" b="1" dirty="0" smtClean="0">
                <a:solidFill>
                  <a:schemeClr val="accent6">
                    <a:lumMod val="75000"/>
                  </a:schemeClr>
                </a:solidFill>
              </a:rPr>
              <a:t>EXTERNE, </a:t>
            </a:r>
          </a:p>
          <a:p>
            <a:pPr algn="ctr"/>
            <a:r>
              <a:rPr lang="ro-RO" sz="1600" b="1" dirty="0" smtClean="0">
                <a:solidFill>
                  <a:schemeClr val="accent6">
                    <a:lumMod val="75000"/>
                  </a:schemeClr>
                </a:solidFill>
              </a:rPr>
              <a:t>MIL. DOLARI SUA 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919527"/>
              </p:ext>
            </p:extLst>
          </p:nvPr>
        </p:nvGraphicFramePr>
        <p:xfrm>
          <a:off x="6196914" y="1841099"/>
          <a:ext cx="3900412" cy="1844764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1427927">
                  <a:extLst>
                    <a:ext uri="{9D8B030D-6E8A-4147-A177-3AD203B41FA5}">
                      <a16:colId xmlns:a16="http://schemas.microsoft.com/office/drawing/2014/main" val="3146418911"/>
                    </a:ext>
                  </a:extLst>
                </a:gridCol>
                <a:gridCol w="871614">
                  <a:extLst>
                    <a:ext uri="{9D8B030D-6E8A-4147-A177-3AD203B41FA5}">
                      <a16:colId xmlns:a16="http://schemas.microsoft.com/office/drawing/2014/main" val="612397188"/>
                    </a:ext>
                  </a:extLst>
                </a:gridCol>
                <a:gridCol w="836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675">
                  <a:extLst>
                    <a:ext uri="{9D8B030D-6E8A-4147-A177-3AD203B41FA5}">
                      <a16:colId xmlns:a16="http://schemas.microsoft.com/office/drawing/2014/main" val="3109907697"/>
                    </a:ext>
                  </a:extLst>
                </a:gridCol>
              </a:tblGrid>
              <a:tr h="42126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202</a:t>
                      </a:r>
                      <a:r>
                        <a:rPr lang="ru-RU" sz="1100" u="none" strike="noStrike" dirty="0" smtClean="0">
                          <a:effectLst/>
                        </a:rPr>
                        <a:t>2</a:t>
                      </a:r>
                      <a:endParaRPr lang="ro-RO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ro-RO" sz="1100" u="none" strike="noStrike" dirty="0">
                          <a:effectLst/>
                        </a:rPr>
                        <a:t>executat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202</a:t>
                      </a:r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endParaRPr lang="ro-RO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ro-RO" sz="1100" u="none" strike="noStrike" dirty="0">
                          <a:effectLst/>
                        </a:rPr>
                        <a:t>executat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202</a:t>
                      </a:r>
                      <a:r>
                        <a:rPr lang="ru-RU" sz="1100" u="none" strike="noStrike" dirty="0" smtClean="0">
                          <a:effectLst/>
                        </a:rPr>
                        <a:t>4</a:t>
                      </a:r>
                      <a:endParaRPr lang="ro-RO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ro-RO" sz="1100" u="none" strike="noStrike" dirty="0">
                          <a:effectLst/>
                        </a:rPr>
                        <a:t>executat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066845"/>
                  </a:ext>
                </a:extLst>
              </a:tr>
              <a:tr h="32302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Proiecte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investiționale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+mn-lt"/>
                        </a:rPr>
                        <a:t>37,9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39,</a:t>
                      </a:r>
                      <a:r>
                        <a:rPr lang="ro-RO" sz="1200" dirty="0" smtClean="0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25796"/>
                  </a:ext>
                </a:extLst>
              </a:tr>
              <a:tr h="2829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Suport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bugetar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  <a:r>
                        <a:rPr lang="ro-M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+mn-lt"/>
                        </a:rPr>
                        <a:t>249,2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+mn-lt"/>
                        </a:rPr>
                        <a:t>99,9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698527"/>
                  </a:ext>
                </a:extLst>
              </a:tr>
              <a:tr h="23506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9632058"/>
                  </a:ext>
                </a:extLst>
              </a:tr>
              <a:tr h="29125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Proiecte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investiționale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317,4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+mn-lt"/>
                        </a:rPr>
                        <a:t>401,1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409,8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0233042"/>
                  </a:ext>
                </a:extLst>
              </a:tr>
              <a:tr h="29125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Suport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bugetar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466,8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latin typeface="+mn-lt"/>
                        </a:rPr>
                        <a:t>549,5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584,2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582941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5811047" y="1786362"/>
            <a:ext cx="428628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03210" y="1891824"/>
            <a:ext cx="369332" cy="72153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o-RO" sz="1200" dirty="0"/>
              <a:t>Granturi</a:t>
            </a:r>
            <a:endParaRPr lang="en-GB" sz="1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128308" y="1917928"/>
            <a:ext cx="1359" cy="87631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96790" y="2755459"/>
            <a:ext cx="369332" cy="93040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o-RO" sz="1200" dirty="0"/>
              <a:t>Împrumuturi</a:t>
            </a:r>
            <a:endParaRPr lang="en-GB" sz="12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135068" y="2871177"/>
            <a:ext cx="5400" cy="8776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25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MINISTERUL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FINANȚELOR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b="1" spc="5" dirty="0">
                <a:latin typeface="Calibri"/>
                <a:cs typeface="Calibri"/>
              </a:rPr>
              <a:t>AL REPUBLICII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MOLDOVA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27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en-US" dirty="0" smtClean="0">
                <a:solidFill>
                  <a:prstClr val="black"/>
                </a:solidFill>
              </a:rPr>
              <a:t>26</a:t>
            </a:r>
            <a:endParaRPr lang="ro-RO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5399" y="3729359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accent6">
                    <a:lumMod val="75000"/>
                  </a:schemeClr>
                </a:solidFill>
              </a:rPr>
              <a:t>Principalii parteneri de dezvoltare</a:t>
            </a:r>
          </a:p>
          <a:p>
            <a:pPr algn="ctr"/>
            <a:r>
              <a:rPr lang="ro-RO" b="1" dirty="0" smtClean="0">
                <a:solidFill>
                  <a:schemeClr val="accent6">
                    <a:lumMod val="75000"/>
                  </a:schemeClr>
                </a:solidFill>
              </a:rPr>
              <a:t>Asistență externă Guvernului RM în anul 2023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6733" y="6021613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 rot="5400000">
            <a:off x="5696790" y="6530704"/>
            <a:ext cx="738664" cy="12144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o-RO" sz="1200" b="1" dirty="0" smtClean="0"/>
              <a:t>Fondul</a:t>
            </a:r>
            <a:r>
              <a:rPr lang="ro-RO" sz="1200" dirty="0" smtClean="0"/>
              <a:t> </a:t>
            </a:r>
            <a:r>
              <a:rPr lang="ro-RO" sz="1200" b="1" dirty="0" smtClean="0"/>
              <a:t>Monetar</a:t>
            </a:r>
            <a:r>
              <a:rPr lang="ro-RO" sz="1200" dirty="0" smtClean="0"/>
              <a:t> </a:t>
            </a:r>
            <a:r>
              <a:rPr lang="ro-RO" sz="1200" b="1" dirty="0" smtClean="0"/>
              <a:t>Internațional</a:t>
            </a:r>
          </a:p>
          <a:p>
            <a:pPr algn="ctr"/>
            <a:r>
              <a:rPr lang="ru-RU" sz="1200" b="1" dirty="0" smtClean="0"/>
              <a:t>3</a:t>
            </a:r>
            <a:r>
              <a:rPr lang="ro-RO" sz="1200" b="1" dirty="0" smtClean="0"/>
              <a:t>2</a:t>
            </a:r>
            <a:r>
              <a:rPr lang="ru-RU" sz="1200" b="1" dirty="0" smtClean="0"/>
              <a:t>1</a:t>
            </a:r>
            <a:r>
              <a:rPr lang="en-GB" sz="1200" b="1" dirty="0" smtClean="0"/>
              <a:t>,</a:t>
            </a:r>
            <a:r>
              <a:rPr lang="ro-RO" sz="1200" b="1" dirty="0" smtClean="0"/>
              <a:t>5</a:t>
            </a:r>
            <a:r>
              <a:rPr lang="en-GB" sz="1200" b="1" dirty="0" smtClean="0"/>
              <a:t> </a:t>
            </a:r>
            <a:r>
              <a:rPr lang="ro-RO" sz="1200" b="1" dirty="0" smtClean="0"/>
              <a:t>Mil. $ SUA</a:t>
            </a:r>
            <a:endParaRPr lang="en-GB" sz="1200" b="1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085" y="4372736"/>
            <a:ext cx="1214446" cy="80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0846" y="4437889"/>
            <a:ext cx="1250165" cy="69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 rot="5400000">
            <a:off x="5703210" y="4965854"/>
            <a:ext cx="738664" cy="12144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o-RO" sz="1200" b="1" dirty="0" smtClean="0"/>
              <a:t>Uniunea Europeana</a:t>
            </a:r>
          </a:p>
          <a:p>
            <a:pPr algn="ctr"/>
            <a:r>
              <a:rPr lang="ru-RU" sz="1200" b="1" dirty="0" smtClean="0"/>
              <a:t>18</a:t>
            </a:r>
            <a:r>
              <a:rPr lang="ro-RO" sz="1200" b="1" dirty="0" smtClean="0"/>
              <a:t>2</a:t>
            </a:r>
            <a:r>
              <a:rPr lang="ru-RU" sz="1200" b="1" dirty="0" smtClean="0"/>
              <a:t>,</a:t>
            </a:r>
            <a:r>
              <a:rPr lang="ro-RO" sz="1200" b="1" dirty="0" smtClean="0"/>
              <a:t>8</a:t>
            </a:r>
            <a:r>
              <a:rPr lang="en-GB" sz="1200" b="1" dirty="0" smtClean="0"/>
              <a:t> </a:t>
            </a:r>
            <a:r>
              <a:rPr lang="ro-RO" sz="1200" b="1" dirty="0" smtClean="0"/>
              <a:t>Mil.$ SUA </a:t>
            </a:r>
            <a:endParaRPr lang="en-GB" sz="1200" b="1" dirty="0"/>
          </a:p>
        </p:txBody>
      </p:sp>
      <p:sp>
        <p:nvSpPr>
          <p:cNvPr id="34" name="TextBox 33"/>
          <p:cNvSpPr txBox="1"/>
          <p:nvPr/>
        </p:nvSpPr>
        <p:spPr>
          <a:xfrm rot="5400000">
            <a:off x="9206789" y="5014691"/>
            <a:ext cx="553998" cy="12144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o-RO" sz="1200" b="1" dirty="0" smtClean="0"/>
              <a:t>Banca Mondială</a:t>
            </a:r>
            <a:endParaRPr lang="en-GB" sz="1200" b="1" dirty="0" smtClean="0"/>
          </a:p>
          <a:p>
            <a:pPr algn="ctr"/>
            <a:r>
              <a:rPr lang="ro-RO" sz="1200" b="1" dirty="0" smtClean="0"/>
              <a:t>108</a:t>
            </a:r>
            <a:r>
              <a:rPr lang="en-GB" sz="1200" b="1" dirty="0" smtClean="0"/>
              <a:t>,</a:t>
            </a:r>
            <a:r>
              <a:rPr lang="ro-RO" sz="1200" b="1" dirty="0" smtClean="0"/>
              <a:t>3</a:t>
            </a:r>
            <a:r>
              <a:rPr lang="en-GB" sz="1200" b="1" dirty="0" smtClean="0"/>
              <a:t> </a:t>
            </a:r>
            <a:r>
              <a:rPr lang="ro-RO" sz="1200" b="1" dirty="0" smtClean="0"/>
              <a:t>Mil</a:t>
            </a:r>
            <a:r>
              <a:rPr lang="ro-RO" sz="1200" b="1" dirty="0"/>
              <a:t>.$ SUA </a:t>
            </a:r>
            <a:endParaRPr lang="en-GB" sz="1200" b="1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6565" y="6049418"/>
            <a:ext cx="13573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 rot="5400000">
            <a:off x="9121469" y="6523035"/>
            <a:ext cx="738664" cy="12144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o-RO" sz="1200" b="1" dirty="0" smtClean="0"/>
              <a:t>Banca Europeană de Investiții</a:t>
            </a:r>
            <a:endParaRPr lang="en-GB" sz="1200" b="1" dirty="0" smtClean="0"/>
          </a:p>
          <a:p>
            <a:pPr algn="ctr"/>
            <a:r>
              <a:rPr lang="ru-RU" sz="1200" b="1" dirty="0" smtClean="0"/>
              <a:t>59</a:t>
            </a:r>
            <a:r>
              <a:rPr lang="en-GB" sz="1200" b="1" dirty="0" smtClean="0"/>
              <a:t>,</a:t>
            </a:r>
            <a:r>
              <a:rPr lang="ro-RO" sz="1200" b="1" dirty="0" smtClean="0"/>
              <a:t>5</a:t>
            </a:r>
            <a:r>
              <a:rPr lang="en-GB" sz="1200" b="1" dirty="0" smtClean="0"/>
              <a:t> </a:t>
            </a:r>
            <a:r>
              <a:rPr lang="ro-RO" sz="1200" b="1" dirty="0" smtClean="0"/>
              <a:t>Mil</a:t>
            </a:r>
            <a:r>
              <a:rPr lang="ro-RO" sz="1200" b="1" dirty="0"/>
              <a:t>.$ SUA </a:t>
            </a:r>
            <a:endParaRPr lang="en-GB" sz="1200" b="1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9606" y="4389588"/>
            <a:ext cx="1309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 rot="5400000">
            <a:off x="7447745" y="5021636"/>
            <a:ext cx="553998" cy="12144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o-RO" sz="1200" b="1" dirty="0" smtClean="0"/>
              <a:t>BERD</a:t>
            </a:r>
            <a:endParaRPr lang="en-GB" sz="1200" b="1" dirty="0" smtClean="0"/>
          </a:p>
          <a:p>
            <a:pPr algn="ctr"/>
            <a:r>
              <a:rPr lang="ro-RO" sz="1200" b="1" dirty="0" smtClean="0"/>
              <a:t>295</a:t>
            </a:r>
            <a:r>
              <a:rPr lang="en-GB" sz="1200" b="1" dirty="0" smtClean="0"/>
              <a:t>,</a:t>
            </a:r>
            <a:r>
              <a:rPr lang="ro-RO" sz="1200" b="1" dirty="0" smtClean="0"/>
              <a:t>9</a:t>
            </a:r>
            <a:r>
              <a:rPr lang="en-GB" sz="1200" b="1" dirty="0" smtClean="0"/>
              <a:t> </a:t>
            </a:r>
            <a:r>
              <a:rPr lang="ro-RO" sz="1200" b="1" dirty="0" smtClean="0"/>
              <a:t>Mil</a:t>
            </a:r>
            <a:r>
              <a:rPr lang="ro-RO" sz="1200" b="1" dirty="0"/>
              <a:t>.$ SUA </a:t>
            </a:r>
            <a:endParaRPr lang="en-GB" sz="1200" b="1" dirty="0"/>
          </a:p>
        </p:txBody>
      </p:sp>
      <p:sp>
        <p:nvSpPr>
          <p:cNvPr id="38" name="TextBox 37"/>
          <p:cNvSpPr txBox="1"/>
          <p:nvPr/>
        </p:nvSpPr>
        <p:spPr>
          <a:xfrm rot="5400000">
            <a:off x="7425640" y="6266162"/>
            <a:ext cx="738664" cy="17281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o-RO" sz="1200" b="1" dirty="0" smtClean="0"/>
              <a:t>Agenția Franceză pentru Dezvoltare</a:t>
            </a:r>
          </a:p>
          <a:p>
            <a:pPr algn="ctr"/>
            <a:r>
              <a:rPr lang="ro-RO" sz="1200" b="1" dirty="0" smtClean="0"/>
              <a:t>48</a:t>
            </a:r>
            <a:r>
              <a:rPr lang="en-GB" sz="1200" b="1" dirty="0" smtClean="0"/>
              <a:t>,</a:t>
            </a:r>
            <a:r>
              <a:rPr lang="ro-RO" sz="1200" b="1" dirty="0" smtClean="0"/>
              <a:t>6</a:t>
            </a:r>
            <a:r>
              <a:rPr lang="en-GB" sz="1200" b="1" dirty="0" smtClean="0"/>
              <a:t> </a:t>
            </a:r>
            <a:r>
              <a:rPr lang="ro-RO" sz="1200" b="1" dirty="0" smtClean="0"/>
              <a:t>Mil. $ SUA</a:t>
            </a:r>
            <a:endParaRPr lang="en-GB" sz="1200" b="1" dirty="0"/>
          </a:p>
        </p:txBody>
      </p:sp>
      <p:pic>
        <p:nvPicPr>
          <p:cNvPr id="1026" name="Picture 2" descr="https://md.ambafrance.org/local/cache-vignettes/L534xH300/926417db4c87c745f16ffdc68eac6c-01f76.png?16976754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98" y="5943532"/>
            <a:ext cx="1335548" cy="7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472021"/>
              </p:ext>
            </p:extLst>
          </p:nvPr>
        </p:nvGraphicFramePr>
        <p:xfrm>
          <a:off x="234133" y="1967124"/>
          <a:ext cx="5218006" cy="53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3632188" y="852467"/>
            <a:ext cx="4608910" cy="410576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  <a:tabLst>
                <a:tab pos="1312865" algn="l"/>
                <a:tab pos="2330335" algn="l"/>
              </a:tabLst>
            </a:pPr>
            <a:r>
              <a:rPr spc="-9" dirty="0">
                <a:solidFill>
                  <a:srgbClr val="800000"/>
                </a:solidFill>
              </a:rPr>
              <a:t>BUGETUL</a:t>
            </a:r>
            <a:r>
              <a:rPr lang="en-US" spc="-9" dirty="0">
                <a:solidFill>
                  <a:srgbClr val="800000"/>
                </a:solidFill>
              </a:rPr>
              <a:t> </a:t>
            </a:r>
            <a:r>
              <a:rPr spc="-9" dirty="0">
                <a:solidFill>
                  <a:srgbClr val="800000"/>
                </a:solidFill>
              </a:rPr>
              <a:t>PUBLIC</a:t>
            </a:r>
            <a:r>
              <a:rPr lang="en-US" spc="-9" dirty="0">
                <a:solidFill>
                  <a:srgbClr val="800000"/>
                </a:solidFill>
              </a:rPr>
              <a:t> </a:t>
            </a:r>
            <a:r>
              <a:rPr spc="-32" dirty="0">
                <a:solidFill>
                  <a:srgbClr val="800000"/>
                </a:solidFill>
              </a:rPr>
              <a:t>NAȚIONAL</a:t>
            </a:r>
          </a:p>
        </p:txBody>
      </p:sp>
      <p:sp>
        <p:nvSpPr>
          <p:cNvPr id="6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846106" y="236708"/>
            <a:ext cx="1745191" cy="330007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1100" b="1" spc="10" dirty="0">
                <a:cs typeface="Calibri"/>
              </a:rPr>
              <a:t>MINISTERUL</a:t>
            </a:r>
            <a:r>
              <a:rPr lang="it-IT" sz="1100" b="1" spc="15" dirty="0">
                <a:cs typeface="Calibri"/>
              </a:rPr>
              <a:t> </a:t>
            </a:r>
            <a:r>
              <a:rPr lang="it-IT" sz="1100" b="1" spc="10" dirty="0">
                <a:cs typeface="Calibri"/>
              </a:rPr>
              <a:t>FINANȚELOR</a:t>
            </a:r>
            <a:endParaRPr lang="it-IT" sz="11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it-IT" sz="950" b="1" spc="5" dirty="0">
                <a:cs typeface="Calibri"/>
              </a:rPr>
              <a:t>AL REPUBLICII</a:t>
            </a:r>
            <a:r>
              <a:rPr lang="it-IT" sz="950" b="1" spc="-40" dirty="0">
                <a:cs typeface="Calibri"/>
              </a:rPr>
              <a:t> </a:t>
            </a:r>
            <a:r>
              <a:rPr lang="it-IT" sz="950" b="1" spc="10" dirty="0">
                <a:cs typeface="Calibri"/>
              </a:rPr>
              <a:t>MOLDOVA</a:t>
            </a:r>
            <a:endParaRPr lang="it-IT" sz="950" dirty="0">
              <a:cs typeface="Calibri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530276" y="6236757"/>
            <a:ext cx="1262893" cy="43443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54512" marR="4607" indent="-243571" defTabSz="829178">
              <a:lnSpc>
                <a:spcPct val="100699"/>
              </a:lnSpc>
              <a:spcBef>
                <a:spcPts val="91"/>
              </a:spcBef>
            </a:pPr>
            <a:r>
              <a:rPr lang="en-US" sz="1360" i="1" dirty="0" smtClean="0">
                <a:latin typeface="Calibri"/>
                <a:cs typeface="Calibri"/>
              </a:rPr>
              <a:t>202</a:t>
            </a:r>
            <a:r>
              <a:rPr lang="ro-RO" sz="1360" i="1" dirty="0" smtClean="0">
                <a:latin typeface="Calibri"/>
                <a:cs typeface="Calibri"/>
              </a:rPr>
              <a:t>4</a:t>
            </a:r>
            <a:r>
              <a:rPr sz="1360" i="1" spc="-36" dirty="0" smtClean="0">
                <a:latin typeface="Calibri"/>
                <a:cs typeface="Calibri"/>
              </a:rPr>
              <a:t> </a:t>
            </a:r>
            <a:r>
              <a:rPr sz="1360" i="1" spc="-5" dirty="0">
                <a:latin typeface="Calibri"/>
                <a:cs typeface="Calibri"/>
              </a:rPr>
              <a:t>precizat  </a:t>
            </a:r>
            <a:r>
              <a:rPr sz="1360" i="1" dirty="0">
                <a:latin typeface="Calibri"/>
                <a:cs typeface="Calibri"/>
              </a:rPr>
              <a:t>mil.</a:t>
            </a:r>
            <a:r>
              <a:rPr sz="1360" i="1" spc="-9" dirty="0">
                <a:latin typeface="Calibri"/>
                <a:cs typeface="Calibri"/>
              </a:rPr>
              <a:t> </a:t>
            </a:r>
            <a:r>
              <a:rPr sz="1360" i="1" dirty="0">
                <a:latin typeface="Calibri"/>
                <a:cs typeface="Calibri"/>
              </a:rPr>
              <a:t>lei</a:t>
            </a:r>
            <a:endParaRPr sz="1360" dirty="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8093455" y="6135742"/>
            <a:ext cx="1460852" cy="43443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1" marR="4607" indent="-334550" defTabSz="829178">
              <a:lnSpc>
                <a:spcPct val="100699"/>
              </a:lnSpc>
              <a:spcBef>
                <a:spcPts val="91"/>
              </a:spcBef>
            </a:pPr>
            <a:r>
              <a:rPr sz="1360" i="1" dirty="0">
                <a:solidFill>
                  <a:prstClr val="black"/>
                </a:solidFill>
                <a:latin typeface="Calibri"/>
                <a:cs typeface="Calibri"/>
              </a:rPr>
              <a:t>devieri </a:t>
            </a:r>
            <a:r>
              <a:rPr sz="1360" i="1" spc="-9" dirty="0">
                <a:solidFill>
                  <a:prstClr val="black"/>
                </a:solidFill>
                <a:latin typeface="Calibri"/>
                <a:cs typeface="Calibri"/>
              </a:rPr>
              <a:t>executat față  </a:t>
            </a:r>
            <a:r>
              <a:rPr sz="1360" i="1" spc="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1360" i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60" i="1" dirty="0">
                <a:solidFill>
                  <a:prstClr val="black"/>
                </a:solidFill>
                <a:latin typeface="Calibri"/>
                <a:cs typeface="Calibri"/>
              </a:rPr>
              <a:t>precizat</a:t>
            </a:r>
            <a:endParaRPr sz="136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7"/>
          <p:cNvSpPr txBox="1"/>
          <p:nvPr/>
        </p:nvSpPr>
        <p:spPr>
          <a:xfrm rot="10800000" flipV="1">
            <a:off x="4245645" y="6877769"/>
            <a:ext cx="676039" cy="22208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sz="1360" b="1" dirty="0">
                <a:solidFill>
                  <a:srgbClr val="313131"/>
                </a:solidFill>
                <a:latin typeface="Times New Roman"/>
                <a:cs typeface="Times New Roman"/>
              </a:rPr>
              <a:t>Venituri</a:t>
            </a:r>
            <a:endParaRPr sz="136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5186892" y="6236758"/>
            <a:ext cx="1016896" cy="43443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75241" marR="4607" indent="-264300" defTabSz="829178">
              <a:lnSpc>
                <a:spcPct val="100699"/>
              </a:lnSpc>
              <a:spcBef>
                <a:spcPts val="91"/>
              </a:spcBef>
            </a:pPr>
            <a:r>
              <a:rPr lang="en-US" sz="1360" i="1" dirty="0" smtClean="0">
                <a:solidFill>
                  <a:prstClr val="black"/>
                </a:solidFill>
                <a:latin typeface="Calibri"/>
                <a:cs typeface="Calibri"/>
              </a:rPr>
              <a:t>202</a:t>
            </a:r>
            <a:r>
              <a:rPr lang="ro-RO" sz="1360" i="1" dirty="0" smtClean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1360" i="1" spc="-5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60" i="1" spc="-9" dirty="0">
                <a:solidFill>
                  <a:prstClr val="black"/>
                </a:solidFill>
                <a:latin typeface="Calibri"/>
                <a:cs typeface="Calibri"/>
              </a:rPr>
              <a:t>executat  </a:t>
            </a:r>
            <a:r>
              <a:rPr sz="1360" i="1" dirty="0">
                <a:solidFill>
                  <a:prstClr val="black"/>
                </a:solidFill>
                <a:latin typeface="Calibri"/>
                <a:cs typeface="Calibri"/>
              </a:rPr>
              <a:t>mil.</a:t>
            </a:r>
            <a:r>
              <a:rPr sz="1360" i="1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60" i="1" dirty="0" smtClean="0">
                <a:solidFill>
                  <a:prstClr val="black"/>
                </a:solidFill>
                <a:latin typeface="Calibri"/>
                <a:cs typeface="Calibri"/>
              </a:rPr>
              <a:t>lei</a:t>
            </a:r>
            <a:endParaRPr sz="136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24"/>
          <p:cNvSpPr txBox="1"/>
          <p:nvPr/>
        </p:nvSpPr>
        <p:spPr>
          <a:xfrm>
            <a:off x="6203788" y="6874855"/>
            <a:ext cx="516509" cy="22208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sz="1360" b="1" dirty="0">
                <a:solidFill>
                  <a:srgbClr val="313131"/>
                </a:solidFill>
                <a:latin typeface="Times New Roman"/>
                <a:cs typeface="Times New Roman"/>
              </a:rPr>
              <a:t>D</a:t>
            </a:r>
            <a:r>
              <a:rPr sz="1360" b="1" spc="9" dirty="0">
                <a:solidFill>
                  <a:srgbClr val="313131"/>
                </a:solidFill>
                <a:latin typeface="Times New Roman"/>
                <a:cs typeface="Times New Roman"/>
              </a:rPr>
              <a:t>e</a:t>
            </a:r>
            <a:r>
              <a:rPr sz="136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f</a:t>
            </a:r>
            <a:r>
              <a:rPr sz="1360" b="1" dirty="0">
                <a:solidFill>
                  <a:srgbClr val="313131"/>
                </a:solidFill>
                <a:latin typeface="Times New Roman"/>
                <a:cs typeface="Times New Roman"/>
              </a:rPr>
              <a:t>i</a:t>
            </a:r>
            <a:r>
              <a:rPr sz="136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c</a:t>
            </a:r>
            <a:r>
              <a:rPr sz="1360" b="1" dirty="0">
                <a:solidFill>
                  <a:srgbClr val="313131"/>
                </a:solidFill>
                <a:latin typeface="Times New Roman"/>
                <a:cs typeface="Times New Roman"/>
              </a:rPr>
              <a:t>it</a:t>
            </a:r>
            <a:endParaRPr sz="136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32082" y="6938025"/>
            <a:ext cx="117971" cy="957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endParaRPr lang="en-GB" sz="163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38125" y="6937193"/>
            <a:ext cx="120646" cy="965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endParaRPr lang="en-GB" sz="1632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19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ro-RO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25"/>
          <p:cNvSpPr/>
          <p:nvPr/>
        </p:nvSpPr>
        <p:spPr>
          <a:xfrm>
            <a:off x="4987554" y="6938025"/>
            <a:ext cx="117971" cy="957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endParaRPr lang="en-GB" sz="163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5166255" y="6874855"/>
            <a:ext cx="842951" cy="22208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lang="ro-RO" sz="1360" b="1" dirty="0" smtClean="0">
                <a:solidFill>
                  <a:srgbClr val="313131"/>
                </a:solidFill>
                <a:latin typeface="Times New Roman"/>
                <a:cs typeface="Times New Roman"/>
              </a:rPr>
              <a:t>Cheltuieli</a:t>
            </a:r>
            <a:endParaRPr sz="136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283949"/>
              </p:ext>
            </p:extLst>
          </p:nvPr>
        </p:nvGraphicFramePr>
        <p:xfrm>
          <a:off x="722396" y="1552458"/>
          <a:ext cx="9376832" cy="459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34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60244" y="79248"/>
            <a:ext cx="79260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600" b="1" kern="0" spc="-25" dirty="0">
                <a:solidFill>
                  <a:srgbClr val="5D4F38"/>
                </a:solidFill>
                <a:ea typeface="+mj-ea"/>
                <a:cs typeface="Calibri"/>
              </a:rPr>
              <a:t>        </a:t>
            </a:r>
            <a:r>
              <a:rPr lang="en-GB" sz="2600" b="1" kern="0" spc="-25" dirty="0">
                <a:solidFill>
                  <a:srgbClr val="800000"/>
                </a:solidFill>
                <a:ea typeface="+mj-ea"/>
                <a:cs typeface="Calibri"/>
              </a:rPr>
              <a:t>EVOLUȚIA</a:t>
            </a:r>
            <a:r>
              <a:rPr lang="ro-RO" sz="2600" b="1" kern="0" spc="-25" dirty="0">
                <a:solidFill>
                  <a:srgbClr val="800000"/>
                </a:solidFill>
                <a:ea typeface="+mj-ea"/>
                <a:cs typeface="Calibri"/>
              </a:rPr>
              <a:t> </a:t>
            </a:r>
            <a:r>
              <a:rPr lang="en-GB" sz="2600" b="1" kern="0" spc="-35" dirty="0">
                <a:solidFill>
                  <a:srgbClr val="800000"/>
                </a:solidFill>
                <a:ea typeface="+mj-ea"/>
                <a:cs typeface="Calibri"/>
              </a:rPr>
              <a:t>INDICATORILOR</a:t>
            </a:r>
            <a:r>
              <a:rPr lang="ro-RO" sz="2600" b="1" kern="0" spc="-35" dirty="0">
                <a:solidFill>
                  <a:srgbClr val="800000"/>
                </a:solidFill>
                <a:ea typeface="+mj-ea"/>
                <a:cs typeface="Calibri"/>
              </a:rPr>
              <a:t> </a:t>
            </a:r>
            <a:r>
              <a:rPr lang="en-GB" sz="2600" b="1" kern="0" spc="-20" dirty="0">
                <a:solidFill>
                  <a:srgbClr val="800000"/>
                </a:solidFill>
                <a:ea typeface="+mj-ea"/>
                <a:cs typeface="Calibri"/>
              </a:rPr>
              <a:t>MACROECONOMICI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602" y="1060844"/>
            <a:ext cx="4786346" cy="79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lvl="0" indent="-285750">
              <a:lnSpc>
                <a:spcPct val="100699"/>
              </a:lnSpc>
              <a:spcBef>
                <a:spcPts val="100"/>
              </a:spcBef>
              <a:buFont typeface="Wingdings" panose="05000000000000000000" pitchFamily="2" charset="2"/>
              <a:buChar char="q"/>
              <a:defRPr/>
            </a:pPr>
            <a:r>
              <a:rPr lang="ro-RO" sz="1500" dirty="0">
                <a:solidFill>
                  <a:srgbClr val="000000"/>
                </a:solidFill>
                <a:ea typeface="Times New Roman" panose="02020603050405020304" pitchFamily="18" charset="0"/>
              </a:rPr>
              <a:t>Produsul intern brut în anul </a:t>
            </a:r>
            <a:r>
              <a:rPr lang="ro-RO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2024 </a:t>
            </a:r>
            <a:r>
              <a:rPr lang="ro-RO" sz="1500" dirty="0">
                <a:solidFill>
                  <a:srgbClr val="000000"/>
                </a:solidFill>
                <a:ea typeface="Times New Roman" panose="02020603050405020304" pitchFamily="18" charset="0"/>
              </a:rPr>
              <a:t>s-a </a:t>
            </a:r>
            <a:r>
              <a:rPr lang="ro-RO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majorat </a:t>
            </a:r>
            <a:r>
              <a:rPr lang="ro-RO" sz="1500" dirty="0">
                <a:solidFill>
                  <a:srgbClr val="000000"/>
                </a:solidFill>
                <a:ea typeface="Times New Roman" panose="02020603050405020304" pitchFamily="18" charset="0"/>
              </a:rPr>
              <a:t>cu </a:t>
            </a:r>
            <a:r>
              <a:rPr lang="ro-RO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0,1% </a:t>
            </a:r>
            <a:r>
              <a:rPr lang="ro-RO" sz="1500" dirty="0">
                <a:solidFill>
                  <a:srgbClr val="000000"/>
                </a:solidFill>
                <a:ea typeface="Times New Roman" panose="02020603050405020304" pitchFamily="18" charset="0"/>
              </a:rPr>
              <a:t>în termeni reali față de anul precedent și a constituit </a:t>
            </a:r>
            <a:r>
              <a:rPr lang="ro-RO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323,8 mld.lei</a:t>
            </a:r>
            <a:r>
              <a:rPr lang="ro-RO" sz="15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478" y="3995739"/>
            <a:ext cx="45720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o-RO" sz="1500" dirty="0" smtClean="0"/>
              <a:t>În anul </a:t>
            </a:r>
            <a:r>
              <a:rPr lang="ro-RO" sz="1500" dirty="0"/>
              <a:t>20</a:t>
            </a:r>
            <a:r>
              <a:rPr lang="en-US" sz="1500" dirty="0" smtClean="0"/>
              <a:t>2</a:t>
            </a:r>
            <a:r>
              <a:rPr lang="ro-RO" sz="1500" dirty="0" smtClean="0"/>
              <a:t>4 inflația medie anuală </a:t>
            </a:r>
            <a:r>
              <a:rPr lang="ro-RO" sz="1500" dirty="0"/>
              <a:t>a constituit </a:t>
            </a:r>
            <a:r>
              <a:rPr lang="ro-RO" sz="1500" dirty="0" smtClean="0"/>
              <a:t>6,9%.</a:t>
            </a:r>
            <a:endParaRPr lang="en-GB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5275262" y="1067769"/>
            <a:ext cx="47846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o-RO" sz="1500" dirty="0"/>
              <a:t>Salariul mediu lunar brut al unui salariat, în anul </a:t>
            </a:r>
            <a:r>
              <a:rPr lang="ro-RO" sz="1500" dirty="0" smtClean="0"/>
              <a:t>2024 </a:t>
            </a:r>
            <a:r>
              <a:rPr lang="ro-RO" sz="1500" dirty="0"/>
              <a:t>a înregistrat o creștere cu </a:t>
            </a:r>
            <a:r>
              <a:rPr lang="ro-RO" sz="1500" dirty="0" smtClean="0"/>
              <a:t>14,1% </a:t>
            </a:r>
            <a:r>
              <a:rPr lang="ro-RO" sz="1500" dirty="0"/>
              <a:t>și </a:t>
            </a:r>
            <a:r>
              <a:rPr lang="en-GB" sz="1500" dirty="0"/>
              <a:t>a </a:t>
            </a:r>
            <a:r>
              <a:rPr lang="ro-RO" sz="1500" dirty="0"/>
              <a:t>constitui</a:t>
            </a:r>
            <a:r>
              <a:rPr lang="en-GB" sz="1500" dirty="0"/>
              <a:t>t</a:t>
            </a:r>
            <a:r>
              <a:rPr lang="ro-RO" sz="1500" dirty="0"/>
              <a:t> </a:t>
            </a:r>
            <a:r>
              <a:rPr lang="ro-RO" sz="1500" dirty="0" smtClean="0"/>
              <a:t>14 097 lei</a:t>
            </a:r>
            <a:r>
              <a:rPr lang="ro-RO" sz="1500" dirty="0"/>
              <a:t>.</a:t>
            </a:r>
          </a:p>
          <a:p>
            <a:endParaRPr lang="ro-RO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5275262" y="4008629"/>
            <a:ext cx="5000660" cy="55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7815" marR="5080" lvl="0" indent="-285750">
              <a:lnSpc>
                <a:spcPct val="100699"/>
              </a:lnSpc>
              <a:spcBef>
                <a:spcPts val="100"/>
              </a:spcBef>
              <a:buFont typeface="Wingdings" panose="05000000000000000000" pitchFamily="2" charset="2"/>
              <a:buChar char="q"/>
              <a:defRPr/>
            </a:pPr>
            <a:r>
              <a:rPr lang="en-GB" sz="1500" dirty="0" err="1">
                <a:solidFill>
                  <a:prstClr val="black"/>
                </a:solidFill>
                <a:cs typeface="Calibri"/>
              </a:rPr>
              <a:t>Exporturile</a:t>
            </a:r>
            <a:r>
              <a:rPr lang="en-GB" sz="1500" dirty="0">
                <a:solidFill>
                  <a:prstClr val="black"/>
                </a:solidFill>
                <a:cs typeface="Calibri"/>
              </a:rPr>
              <a:t> </a:t>
            </a:r>
            <a:r>
              <a:rPr lang="ro-RO" sz="1500" dirty="0" smtClean="0"/>
              <a:t>au înregistrat o scădere de 12,2% </a:t>
            </a:r>
            <a:r>
              <a:rPr lang="ro-RO" sz="1500" dirty="0" smtClean="0">
                <a:solidFill>
                  <a:prstClr val="black"/>
                </a:solidFill>
                <a:cs typeface="Calibri"/>
              </a:rPr>
              <a:t>și</a:t>
            </a:r>
            <a:r>
              <a:rPr lang="en-GB" sz="15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GB" sz="1500" spc="5" dirty="0">
                <a:solidFill>
                  <a:prstClr val="black"/>
                </a:solidFill>
                <a:cs typeface="Calibri"/>
              </a:rPr>
              <a:t>au </a:t>
            </a:r>
            <a:r>
              <a:rPr lang="en-GB" sz="1500" spc="-5" dirty="0" err="1">
                <a:solidFill>
                  <a:prstClr val="black"/>
                </a:solidFill>
                <a:cs typeface="Calibri"/>
              </a:rPr>
              <a:t>constituit</a:t>
            </a:r>
            <a:r>
              <a:rPr lang="en-GB" sz="1500" spc="-5" dirty="0">
                <a:solidFill>
                  <a:prstClr val="black"/>
                </a:solidFill>
                <a:cs typeface="Calibri"/>
              </a:rPr>
              <a:t>  </a:t>
            </a:r>
            <a:r>
              <a:rPr lang="ro-RO" sz="1500" spc="-5" dirty="0" smtClean="0">
                <a:solidFill>
                  <a:prstClr val="black"/>
                </a:solidFill>
                <a:cs typeface="Calibri"/>
              </a:rPr>
              <a:t>3</a:t>
            </a:r>
            <a:r>
              <a:rPr lang="ro-RO" sz="1500" dirty="0" smtClean="0"/>
              <a:t> 555,1</a:t>
            </a:r>
            <a:r>
              <a:rPr lang="en-GB" sz="150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GB" sz="1500" spc="5" dirty="0" err="1" smtClean="0">
                <a:solidFill>
                  <a:prstClr val="black"/>
                </a:solidFill>
                <a:cs typeface="Calibri"/>
              </a:rPr>
              <a:t>mil.</a:t>
            </a:r>
            <a:r>
              <a:rPr lang="en-GB" sz="1500" dirty="0" err="1" smtClean="0">
                <a:solidFill>
                  <a:prstClr val="black"/>
                </a:solidFill>
                <a:cs typeface="Calibri"/>
              </a:rPr>
              <a:t>dolari</a:t>
            </a:r>
            <a:r>
              <a:rPr lang="en-GB" sz="1500" spc="14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GB" sz="1500" spc="-5" dirty="0">
                <a:solidFill>
                  <a:prstClr val="black"/>
                </a:solidFill>
                <a:cs typeface="Calibri"/>
              </a:rPr>
              <a:t>SUA.</a:t>
            </a:r>
            <a:endParaRPr lang="en-GB" sz="15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5262" y="4768286"/>
            <a:ext cx="4929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err="1">
                <a:solidFill>
                  <a:prstClr val="black"/>
                </a:solidFill>
                <a:cs typeface="Calibri"/>
              </a:rPr>
              <a:t>Importurile</a:t>
            </a:r>
            <a:r>
              <a:rPr lang="en-GB" sz="1500" dirty="0">
                <a:solidFill>
                  <a:prstClr val="black"/>
                </a:solidFill>
                <a:cs typeface="Calibri"/>
              </a:rPr>
              <a:t> </a:t>
            </a:r>
            <a:r>
              <a:rPr lang="ro-RO" sz="1500" dirty="0" smtClean="0"/>
              <a:t>au înregistrat o creștere de 4,5</a:t>
            </a:r>
            <a:r>
              <a:rPr lang="en-GB" sz="1500" dirty="0" smtClean="0">
                <a:solidFill>
                  <a:prstClr val="black"/>
                </a:solidFill>
                <a:cs typeface="Calibri"/>
              </a:rPr>
              <a:t>% </a:t>
            </a:r>
            <a:r>
              <a:rPr lang="ro-RO" sz="1500" dirty="0" smtClean="0">
                <a:solidFill>
                  <a:prstClr val="black"/>
                </a:solidFill>
                <a:cs typeface="Calibri"/>
              </a:rPr>
              <a:t>și</a:t>
            </a:r>
            <a:r>
              <a:rPr lang="en-GB" sz="15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GB" sz="1500" spc="-5" dirty="0">
                <a:solidFill>
                  <a:prstClr val="black"/>
                </a:solidFill>
                <a:cs typeface="Calibri"/>
              </a:rPr>
              <a:t>au </a:t>
            </a:r>
            <a:r>
              <a:rPr lang="en-GB" sz="1500" spc="-5" dirty="0" err="1">
                <a:solidFill>
                  <a:prstClr val="black"/>
                </a:solidFill>
                <a:cs typeface="Calibri"/>
              </a:rPr>
              <a:t>constituit</a:t>
            </a:r>
            <a:r>
              <a:rPr lang="en-GB" sz="1500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500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o-RO" sz="1500" spc="5" dirty="0" smtClean="0">
                <a:solidFill>
                  <a:prstClr val="black"/>
                </a:solidFill>
                <a:cs typeface="Calibri"/>
              </a:rPr>
              <a:t>9</a:t>
            </a:r>
            <a:r>
              <a:rPr lang="ro-RO" sz="1500" dirty="0" smtClean="0"/>
              <a:t> 065,2 </a:t>
            </a:r>
            <a:r>
              <a:rPr lang="en-GB" sz="1500" spc="5" dirty="0" err="1" smtClean="0">
                <a:solidFill>
                  <a:prstClr val="black"/>
                </a:solidFill>
                <a:cs typeface="Calibri"/>
              </a:rPr>
              <a:t>mil.</a:t>
            </a:r>
            <a:r>
              <a:rPr lang="en-GB" sz="1500" dirty="0" err="1" smtClean="0">
                <a:solidFill>
                  <a:prstClr val="black"/>
                </a:solidFill>
                <a:cs typeface="Calibri"/>
              </a:rPr>
              <a:t>dolari</a:t>
            </a:r>
            <a:r>
              <a:rPr lang="en-GB" sz="15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GB" sz="1500" spc="-5" dirty="0" smtClean="0">
                <a:solidFill>
                  <a:prstClr val="black"/>
                </a:solidFill>
                <a:cs typeface="Calibri"/>
              </a:rPr>
              <a:t>SUA.</a:t>
            </a:r>
            <a:endParaRPr lang="en-GB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5275262" y="5601400"/>
            <a:ext cx="5072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err="1"/>
              <a:t>Producția</a:t>
            </a:r>
            <a:r>
              <a:rPr lang="en-GB" sz="1500" dirty="0"/>
              <a:t> industrial</a:t>
            </a:r>
            <a:r>
              <a:rPr lang="ro-RO" sz="1500" dirty="0"/>
              <a:t>ă în anul </a:t>
            </a:r>
            <a:r>
              <a:rPr lang="ro-RO" sz="1500" dirty="0" smtClean="0"/>
              <a:t>2024 a </a:t>
            </a:r>
            <a:r>
              <a:rPr lang="ro-RO" sz="1500" dirty="0"/>
              <a:t>constituit </a:t>
            </a:r>
            <a:r>
              <a:rPr lang="ro-RO" sz="1500" dirty="0" smtClean="0"/>
              <a:t>85,2 </a:t>
            </a:r>
            <a:r>
              <a:rPr lang="ro-RO" sz="1500" dirty="0"/>
              <a:t>mld.</a:t>
            </a:r>
            <a:r>
              <a:rPr lang="en-US" sz="1500" dirty="0"/>
              <a:t>l</a:t>
            </a:r>
            <a:r>
              <a:rPr lang="ro-RO" sz="1500" dirty="0"/>
              <a:t>ei.</a:t>
            </a:r>
            <a:endParaRPr lang="en-GB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5275262" y="6172904"/>
            <a:ext cx="5238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o-RO" sz="1500" dirty="0"/>
              <a:t>Producția agricolă în anul </a:t>
            </a:r>
            <a:r>
              <a:rPr lang="ro-RO" sz="1500" dirty="0" smtClean="0"/>
              <a:t>2024 </a:t>
            </a:r>
            <a:r>
              <a:rPr lang="ro-RO" sz="1500" dirty="0"/>
              <a:t>a constituit </a:t>
            </a:r>
            <a:r>
              <a:rPr lang="ro-RO" sz="1500" dirty="0" smtClean="0"/>
              <a:t>41,4 </a:t>
            </a:r>
            <a:r>
              <a:rPr lang="ro-RO" sz="1500" dirty="0"/>
              <a:t>mld.lei.</a:t>
            </a:r>
            <a:endParaRPr lang="en-GB" sz="1500" dirty="0"/>
          </a:p>
        </p:txBody>
      </p:sp>
      <p:pic>
        <p:nvPicPr>
          <p:cNvPr id="19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25" name="object 6"/>
          <p:cNvSpPr txBox="1"/>
          <p:nvPr/>
        </p:nvSpPr>
        <p:spPr>
          <a:xfrm>
            <a:off x="846106" y="236708"/>
            <a:ext cx="1745191" cy="330007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1100" b="1" spc="10" dirty="0">
                <a:cs typeface="Calibri"/>
              </a:rPr>
              <a:t>MINISTERUL</a:t>
            </a:r>
            <a:r>
              <a:rPr lang="it-IT" sz="1100" b="1" spc="15" dirty="0">
                <a:cs typeface="Calibri"/>
              </a:rPr>
              <a:t> </a:t>
            </a:r>
            <a:r>
              <a:rPr lang="it-IT" sz="1100" b="1" spc="10" dirty="0">
                <a:cs typeface="Calibri"/>
              </a:rPr>
              <a:t>FINANȚELOR</a:t>
            </a:r>
            <a:endParaRPr lang="it-IT" sz="11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it-IT" sz="950" b="1" spc="5" dirty="0">
                <a:cs typeface="Calibri"/>
              </a:rPr>
              <a:t>AL REPUBLICII</a:t>
            </a:r>
            <a:r>
              <a:rPr lang="it-IT" sz="950" b="1" spc="-40" dirty="0">
                <a:cs typeface="Calibri"/>
              </a:rPr>
              <a:t> </a:t>
            </a:r>
            <a:r>
              <a:rPr lang="it-IT" sz="950" b="1" spc="10" dirty="0">
                <a:cs typeface="Calibri"/>
              </a:rPr>
              <a:t>MOLDOVA</a:t>
            </a:r>
            <a:endParaRPr lang="it-IT" sz="950" dirty="0">
              <a:cs typeface="Calibri"/>
            </a:endParaRPr>
          </a:p>
        </p:txBody>
      </p:sp>
      <p:sp>
        <p:nvSpPr>
          <p:cNvPr id="29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ro-RO" dirty="0">
              <a:solidFill>
                <a:prstClr val="black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998534"/>
              </p:ext>
            </p:extLst>
          </p:nvPr>
        </p:nvGraphicFramePr>
        <p:xfrm>
          <a:off x="346040" y="1824043"/>
          <a:ext cx="4929222" cy="204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659394"/>
              </p:ext>
            </p:extLst>
          </p:nvPr>
        </p:nvGraphicFramePr>
        <p:xfrm>
          <a:off x="5275262" y="1852599"/>
          <a:ext cx="4524375" cy="201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401120"/>
              </p:ext>
            </p:extLst>
          </p:nvPr>
        </p:nvGraphicFramePr>
        <p:xfrm>
          <a:off x="524651" y="4391382"/>
          <a:ext cx="4572000" cy="255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01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22496" y="760065"/>
            <a:ext cx="6324600" cy="506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6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VENITURILE  BUGETULUI  PUBLIC  NAȚIONAL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100" y="1266825"/>
            <a:ext cx="96012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58062" y="1163449"/>
            <a:ext cx="85177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spc="-15" dirty="0">
                <a:cs typeface="Calibri"/>
              </a:rPr>
              <a:t>î</a:t>
            </a:r>
            <a:r>
              <a:rPr lang="fr-FR" sz="2400" b="1" spc="-15" dirty="0">
                <a:cs typeface="Calibri"/>
              </a:rPr>
              <a:t>n </a:t>
            </a:r>
            <a:r>
              <a:rPr lang="fr-FR" sz="2400" b="1" spc="-10" dirty="0" err="1">
                <a:cs typeface="Calibri"/>
              </a:rPr>
              <a:t>anul</a:t>
            </a:r>
            <a:r>
              <a:rPr lang="fr-FR" sz="2400" b="1" spc="-10" dirty="0">
                <a:cs typeface="Calibri"/>
              </a:rPr>
              <a:t> </a:t>
            </a:r>
            <a:r>
              <a:rPr lang="fr-FR" sz="2400" b="1" spc="-5" dirty="0" smtClean="0">
                <a:cs typeface="Calibri"/>
              </a:rPr>
              <a:t>202</a:t>
            </a:r>
            <a:r>
              <a:rPr lang="ru-RU" sz="2400" b="1" spc="-5" dirty="0" smtClean="0">
                <a:cs typeface="Calibri"/>
              </a:rPr>
              <a:t>4</a:t>
            </a:r>
            <a:r>
              <a:rPr lang="fr-FR" sz="2400" b="1" spc="-5" dirty="0" smtClean="0">
                <a:cs typeface="Calibri"/>
              </a:rPr>
              <a:t> </a:t>
            </a:r>
            <a:r>
              <a:rPr lang="fr-FR" sz="2400" b="1" spc="-5" dirty="0">
                <a:cs typeface="Calibri"/>
              </a:rPr>
              <a:t>au </a:t>
            </a:r>
            <a:r>
              <a:rPr lang="fr-FR" sz="2400" b="1" spc="-15" dirty="0" err="1">
                <a:cs typeface="Calibri"/>
              </a:rPr>
              <a:t>constituit</a:t>
            </a:r>
            <a:r>
              <a:rPr lang="fr-FR" sz="2400" b="1" spc="-15" dirty="0">
                <a:cs typeface="Calibri"/>
              </a:rPr>
              <a:t> </a:t>
            </a:r>
            <a:r>
              <a:rPr lang="ru-RU" sz="2800" b="1" spc="-15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ro-RO" sz="2800" b="1" spc="-15" dirty="0" smtClean="0">
                <a:solidFill>
                  <a:srgbClr val="C00000"/>
                </a:solidFill>
                <a:cs typeface="Calibri"/>
              </a:rPr>
              <a:t>1</a:t>
            </a:r>
            <a:r>
              <a:rPr lang="ru-RU" sz="2800" b="1" spc="-15" dirty="0" smtClean="0">
                <a:solidFill>
                  <a:srgbClr val="C00000"/>
                </a:solidFill>
                <a:cs typeface="Calibri"/>
              </a:rPr>
              <a:t>1</a:t>
            </a:r>
            <a:r>
              <a:rPr lang="ro-RO" sz="2800" b="1" spc="-15" dirty="0" smtClean="0">
                <a:solidFill>
                  <a:srgbClr val="C00000"/>
                </a:solidFill>
                <a:cs typeface="Calibri"/>
              </a:rPr>
              <a:t>0 </a:t>
            </a:r>
            <a:r>
              <a:rPr lang="ru-RU" sz="2800" b="1" spc="-15" dirty="0" smtClean="0">
                <a:solidFill>
                  <a:srgbClr val="C00000"/>
                </a:solidFill>
                <a:cs typeface="Calibri"/>
              </a:rPr>
              <a:t>338</a:t>
            </a:r>
            <a:r>
              <a:rPr lang="ro-RO" sz="2800" b="1" spc="-15" dirty="0" smtClean="0">
                <a:solidFill>
                  <a:srgbClr val="C00000"/>
                </a:solidFill>
                <a:cs typeface="Calibri"/>
              </a:rPr>
              <a:t>,</a:t>
            </a:r>
            <a:r>
              <a:rPr lang="ru-RU" sz="2800" b="1" spc="-15" dirty="0" smtClean="0">
                <a:solidFill>
                  <a:srgbClr val="C00000"/>
                </a:solidFill>
                <a:cs typeface="Calibri"/>
              </a:rPr>
              <a:t>5</a:t>
            </a:r>
            <a:r>
              <a:rPr lang="fr-FR" sz="2800" b="1" spc="-15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fr-FR" sz="2800" b="1" spc="-10" dirty="0">
                <a:solidFill>
                  <a:srgbClr val="C00000"/>
                </a:solidFill>
                <a:cs typeface="Calibri"/>
              </a:rPr>
              <a:t>mil.lei</a:t>
            </a:r>
            <a:r>
              <a:rPr lang="fr-FR" sz="2400" b="1" spc="-10" dirty="0">
                <a:cs typeface="Calibri"/>
              </a:rPr>
              <a:t>, </a:t>
            </a:r>
            <a:r>
              <a:rPr lang="fr-FR" sz="2400" b="1" dirty="0" err="1">
                <a:cs typeface="Calibri"/>
              </a:rPr>
              <a:t>cu</a:t>
            </a:r>
            <a:r>
              <a:rPr lang="ro-RO" sz="2400" b="1" dirty="0">
                <a:cs typeface="Calibri"/>
              </a:rPr>
              <a:t> </a:t>
            </a:r>
            <a:r>
              <a:rPr lang="ru-RU" sz="2400" b="1" dirty="0" smtClean="0">
                <a:cs typeface="Calibri"/>
              </a:rPr>
              <a:t>8 039,3</a:t>
            </a:r>
            <a:r>
              <a:rPr lang="ro-RO" sz="2400" b="1" dirty="0" smtClean="0">
                <a:cs typeface="Calibri"/>
              </a:rPr>
              <a:t> mil.lei</a:t>
            </a:r>
            <a:r>
              <a:rPr lang="en-US" sz="2400" b="1" dirty="0" smtClean="0">
                <a:cs typeface="Calibri"/>
              </a:rPr>
              <a:t> </a:t>
            </a:r>
            <a:r>
              <a:rPr lang="ro-MD" sz="2400" b="1" dirty="0" smtClean="0">
                <a:cs typeface="Calibri"/>
              </a:rPr>
              <a:t>sau cu </a:t>
            </a:r>
            <a:r>
              <a:rPr lang="ru-RU" sz="2400" b="1" dirty="0" smtClean="0">
                <a:cs typeface="Calibri"/>
              </a:rPr>
              <a:t>7</a:t>
            </a:r>
            <a:r>
              <a:rPr lang="ro-MD" sz="2400" b="1" dirty="0" smtClean="0">
                <a:cs typeface="Calibri"/>
              </a:rPr>
              <a:t>,</a:t>
            </a:r>
            <a:r>
              <a:rPr lang="ru-RU" sz="2400" b="1" dirty="0" smtClean="0">
                <a:cs typeface="Calibri"/>
              </a:rPr>
              <a:t>9</a:t>
            </a:r>
            <a:r>
              <a:rPr lang="ro-MD" sz="2400" b="1" dirty="0" smtClean="0">
                <a:cs typeface="Calibri"/>
              </a:rPr>
              <a:t>% </a:t>
            </a:r>
            <a:r>
              <a:rPr lang="fr-FR" sz="2400" b="1" dirty="0" smtClean="0">
                <a:cs typeface="Calibri"/>
              </a:rPr>
              <a:t>mai </a:t>
            </a:r>
            <a:r>
              <a:rPr lang="ro-RO" sz="2400" b="1" dirty="0" smtClean="0">
                <a:cs typeface="Calibri"/>
              </a:rPr>
              <a:t>mult față</a:t>
            </a:r>
            <a:r>
              <a:rPr lang="fr-FR" sz="2400" b="1" dirty="0" smtClean="0">
                <a:cs typeface="Calibri"/>
              </a:rPr>
              <a:t> </a:t>
            </a:r>
            <a:r>
              <a:rPr lang="fr-FR" sz="2400" b="1" dirty="0">
                <a:cs typeface="Calibri"/>
              </a:rPr>
              <a:t>de </a:t>
            </a:r>
            <a:r>
              <a:rPr lang="fr-FR" sz="2400" b="1" dirty="0" smtClean="0">
                <a:cs typeface="Calibri"/>
              </a:rPr>
              <a:t>20</a:t>
            </a:r>
            <a:r>
              <a:rPr lang="ro-RO" sz="2400" b="1" dirty="0" smtClean="0">
                <a:cs typeface="Calibri"/>
              </a:rPr>
              <a:t>2</a:t>
            </a:r>
            <a:r>
              <a:rPr lang="ru-RU" sz="2400" b="1" dirty="0" smtClean="0">
                <a:cs typeface="Calibri"/>
              </a:rPr>
              <a:t>3</a:t>
            </a:r>
            <a:r>
              <a:rPr lang="ro-MD" sz="2400" b="1" dirty="0" smtClean="0">
                <a:cs typeface="Calibri"/>
              </a:rPr>
              <a:t> </a:t>
            </a:r>
            <a:endParaRPr lang="ro-RO" sz="2400" b="1" dirty="0"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23043" y="2074418"/>
            <a:ext cx="919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b="1" dirty="0">
                <a:latin typeface="Verdana" panose="020B0604030504040204" pitchFamily="34" charset="0"/>
                <a:ea typeface="Verdana" panose="020B0604030504040204" pitchFamily="34" charset="0"/>
              </a:rPr>
              <a:t>MIL. LEI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2452" y="3421385"/>
            <a:ext cx="41434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Contribuții și prime de asigurări obligatorii</a:t>
            </a:r>
          </a:p>
          <a:p>
            <a:r>
              <a:rPr lang="ro-RO" sz="1100" dirty="0" smtClean="0"/>
              <a:t>     Dintre care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5634732" y="4703301"/>
            <a:ext cx="18573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b="1" dirty="0">
                <a:latin typeface="Verdana" panose="020B0604030504040204" pitchFamily="34" charset="0"/>
                <a:ea typeface="Verdana" panose="020B0604030504040204" pitchFamily="34" charset="0"/>
              </a:rPr>
              <a:t>Alte venituri</a:t>
            </a:r>
          </a:p>
          <a:p>
            <a:r>
              <a:rPr lang="ro-RO" sz="1100" dirty="0"/>
              <a:t>     Dintre care</a:t>
            </a:r>
            <a:endParaRPr lang="ru-RU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5684465" y="5669111"/>
            <a:ext cx="18573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b="1" dirty="0">
                <a:latin typeface="Verdana" panose="020B0604030504040204" pitchFamily="34" charset="0"/>
                <a:ea typeface="Verdana" panose="020B0604030504040204" pitchFamily="34" charset="0"/>
              </a:rPr>
              <a:t>Granturi</a:t>
            </a:r>
          </a:p>
          <a:p>
            <a:r>
              <a:rPr lang="ro-RO" sz="1100" dirty="0"/>
              <a:t>  </a:t>
            </a:r>
            <a:r>
              <a:rPr lang="ro-RO" sz="1100" dirty="0" smtClean="0"/>
              <a:t>  </a:t>
            </a:r>
            <a:r>
              <a:rPr lang="ro-RO" sz="1100" dirty="0"/>
              <a:t>Dintre care</a:t>
            </a:r>
            <a:endParaRPr lang="ru-RU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1899422" y="6861525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V E N I T U R I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3</a:t>
            </a:r>
            <a:r>
              <a:rPr lang="ro-RO" sz="1600" b="1" dirty="0" smtClean="0">
                <a:solidFill>
                  <a:srgbClr val="C00000"/>
                </a:solidFill>
              </a:rPr>
              <a:t>4,</a:t>
            </a:r>
            <a:r>
              <a:rPr lang="ro-RO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% DIN PIB </a:t>
            </a:r>
          </a:p>
        </p:txBody>
      </p:sp>
      <p:sp>
        <p:nvSpPr>
          <p:cNvPr id="45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52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MINISTERUL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FINANȚELOR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b="1" spc="5" dirty="0">
                <a:latin typeface="Calibri"/>
                <a:cs typeface="Calibri"/>
              </a:rPr>
              <a:t>AL REPUBLICII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MOLDOVA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51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ro-RO" dirty="0" smtClean="0">
                <a:solidFill>
                  <a:prstClr val="black"/>
                </a:solidFill>
              </a:rPr>
              <a:t>5</a:t>
            </a:r>
            <a:endParaRPr lang="ro-RO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79285" y="2413273"/>
            <a:ext cx="18002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</a:rPr>
              <a:t>TVA</a:t>
            </a: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100" b="1" dirty="0" err="1" smtClean="0">
                <a:solidFill>
                  <a:schemeClr val="accent1">
                    <a:lumMod val="75000"/>
                  </a:schemeClr>
                </a:solidFill>
              </a:rPr>
              <a:t>Impozite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</a:rPr>
              <a:t>pe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</a:rPr>
              <a:t>venit</a:t>
            </a: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</a:rPr>
              <a:t>Accize</a:t>
            </a: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</a:rPr>
              <a:t>Taxe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</a:rPr>
              <a:t>asupra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</a:rPr>
              <a:t>comertului</a:t>
            </a: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</a:rPr>
              <a:t>xterior</a:t>
            </a: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70605" y="3781425"/>
            <a:ext cx="1800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1100" b="1" dirty="0">
                <a:solidFill>
                  <a:srgbClr val="C00000"/>
                </a:solidFill>
              </a:rPr>
              <a:t>Contribuții de asigurări sociale de </a:t>
            </a:r>
            <a:r>
              <a:rPr lang="ro-RO" sz="1100" b="1" dirty="0" smtClean="0">
                <a:solidFill>
                  <a:srgbClr val="C00000"/>
                </a:solidFill>
              </a:rPr>
              <a:t>stat</a:t>
            </a:r>
            <a:endParaRPr lang="en-US" sz="1100" b="1" dirty="0" smtClean="0">
              <a:solidFill>
                <a:srgbClr val="C00000"/>
              </a:solidFill>
            </a:endParaRPr>
          </a:p>
          <a:p>
            <a:r>
              <a:rPr lang="ro-RO" sz="1100" b="1" dirty="0">
                <a:solidFill>
                  <a:srgbClr val="C00000"/>
                </a:solidFill>
              </a:rPr>
              <a:t>Prime de asigurare obligatorie de asistență medicală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84465" y="5048533"/>
            <a:ext cx="18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1100" b="1" dirty="0" smtClean="0">
                <a:solidFill>
                  <a:schemeClr val="accent3">
                    <a:lumMod val="75000"/>
                  </a:schemeClr>
                </a:solidFill>
              </a:rPr>
              <a:t>Venituri din vânzarea mărfurilor și serviciilor</a:t>
            </a:r>
            <a:endParaRPr lang="ru-RU" sz="11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o-RO" sz="1100" b="1" dirty="0" smtClean="0">
                <a:solidFill>
                  <a:schemeClr val="accent3">
                    <a:lumMod val="75000"/>
                  </a:schemeClr>
                </a:solidFill>
              </a:rPr>
              <a:t>Venituri </a:t>
            </a:r>
            <a:r>
              <a:rPr lang="ro-RO" sz="1100" b="1" dirty="0">
                <a:solidFill>
                  <a:schemeClr val="accent3">
                    <a:lumMod val="75000"/>
                  </a:schemeClr>
                </a:solidFill>
              </a:rPr>
              <a:t>din proprietate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85790" y="6036850"/>
            <a:ext cx="18002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1100" b="1" dirty="0">
                <a:solidFill>
                  <a:srgbClr val="8064A2"/>
                </a:solidFill>
              </a:rPr>
              <a:t>Granturi pentru susținerea bugetului </a:t>
            </a:r>
          </a:p>
          <a:p>
            <a:pPr>
              <a:spcBef>
                <a:spcPts val="600"/>
              </a:spcBef>
            </a:pPr>
            <a:r>
              <a:rPr lang="ro-RO" sz="1100" b="1" dirty="0" smtClean="0">
                <a:solidFill>
                  <a:schemeClr val="accent4"/>
                </a:solidFill>
              </a:rPr>
              <a:t>Granturi </a:t>
            </a:r>
            <a:r>
              <a:rPr lang="ro-RO" sz="1100" b="1" dirty="0">
                <a:solidFill>
                  <a:schemeClr val="accent4"/>
                </a:solidFill>
              </a:rPr>
              <a:t>pentru proiecte finanțate din surse </a:t>
            </a:r>
            <a:r>
              <a:rPr lang="ro-RO" sz="1100" b="1" dirty="0" smtClean="0">
                <a:solidFill>
                  <a:schemeClr val="accent4"/>
                </a:solidFill>
              </a:rPr>
              <a:t>externe</a:t>
            </a:r>
            <a:endParaRPr lang="ro-RO" sz="1100" b="1" dirty="0">
              <a:solidFill>
                <a:schemeClr val="accent4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35148" y="2053233"/>
            <a:ext cx="1800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b="1" dirty="0">
                <a:latin typeface="Verdana" panose="020B0604030504040204" pitchFamily="34" charset="0"/>
                <a:ea typeface="Verdana" panose="020B0604030504040204" pitchFamily="34" charset="0"/>
              </a:rPr>
              <a:t>Impozite și taxe</a:t>
            </a:r>
          </a:p>
          <a:p>
            <a:r>
              <a:rPr lang="ro-RO" sz="1100" dirty="0"/>
              <a:t>     Dintre </a:t>
            </a:r>
            <a:r>
              <a:rPr lang="ro-RO" sz="1100" dirty="0" smtClean="0"/>
              <a:t>care</a:t>
            </a:r>
            <a:endParaRPr lang="en-US" sz="1100" dirty="0"/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517499"/>
              </p:ext>
            </p:extLst>
          </p:nvPr>
        </p:nvGraphicFramePr>
        <p:xfrm>
          <a:off x="7169412" y="2211621"/>
          <a:ext cx="3263990" cy="129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776383"/>
              </p:ext>
            </p:extLst>
          </p:nvPr>
        </p:nvGraphicFramePr>
        <p:xfrm>
          <a:off x="7169412" y="3577759"/>
          <a:ext cx="3263990" cy="111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508548"/>
              </p:ext>
            </p:extLst>
          </p:nvPr>
        </p:nvGraphicFramePr>
        <p:xfrm>
          <a:off x="7269968" y="4703301"/>
          <a:ext cx="3333316" cy="117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312860"/>
              </p:ext>
            </p:extLst>
          </p:nvPr>
        </p:nvGraphicFramePr>
        <p:xfrm>
          <a:off x="7278888" y="5704835"/>
          <a:ext cx="3154514" cy="137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000047"/>
              </p:ext>
            </p:extLst>
          </p:nvPr>
        </p:nvGraphicFramePr>
        <p:xfrm>
          <a:off x="277745" y="2263834"/>
          <a:ext cx="5238163" cy="449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170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127676" y="4023995"/>
            <a:ext cx="1047030" cy="1854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100" b="1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100" b="1" i="0" u="none" strike="noStrike" kern="1200" cap="none" spc="2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100" b="1" i="0" u="none" strike="noStrike" kern="120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ro-RO" sz="11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ț</a:t>
            </a:r>
            <a:r>
              <a:rPr kumimoji="0" sz="1100" b="1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ro-RO" sz="1100" b="1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1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socială</a:t>
            </a:r>
            <a:r>
              <a:rPr kumimoji="0" sz="11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/>
          </p:nvPr>
        </p:nvGraphicFramePr>
        <p:xfrm>
          <a:off x="5679625" y="2061042"/>
          <a:ext cx="4817443" cy="52028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9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391">
                  <a:extLst>
                    <a:ext uri="{9D8B030D-6E8A-4147-A177-3AD203B41FA5}">
                      <a16:colId xmlns:a16="http://schemas.microsoft.com/office/drawing/2014/main" val="3404031531"/>
                    </a:ext>
                  </a:extLst>
                </a:gridCol>
                <a:gridCol w="581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664">
                <a:tc>
                  <a:txBody>
                    <a:bodyPr/>
                    <a:lstStyle/>
                    <a:p>
                      <a:pPr marL="31750" algn="ctr">
                        <a:lnSpc>
                          <a:spcPts val="1120"/>
                        </a:lnSpc>
                      </a:pPr>
                      <a:r>
                        <a:rPr lang="en-US" sz="1150" spc="15" dirty="0" err="1" smtClean="0"/>
                        <a:t>Denumirea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15900" indent="0" algn="ctr" defTabSz="914400" eaLnBrk="1" fontAlgn="auto" latinLnBrk="0" hangingPunct="1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50" spc="15" dirty="0" smtClean="0"/>
                    </a:p>
                    <a:p>
                      <a:pPr marL="0" marR="215900" indent="0" algn="ctr" defTabSz="914400" eaLnBrk="1" fontAlgn="auto" latinLnBrk="0" hangingPunct="1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spc="15" dirty="0" smtClean="0"/>
                        <a:t> </a:t>
                      </a:r>
                      <a:r>
                        <a:rPr lang="en-US" sz="1150" spc="15" dirty="0" err="1" smtClean="0"/>
                        <a:t>mi</a:t>
                      </a:r>
                      <a:r>
                        <a:rPr lang="en-US" sz="1150" spc="5" dirty="0" err="1" smtClean="0"/>
                        <a:t>l</a:t>
                      </a:r>
                      <a:r>
                        <a:rPr lang="en-US" sz="1150" dirty="0" err="1" smtClean="0"/>
                        <a:t>.</a:t>
                      </a:r>
                      <a:r>
                        <a:rPr lang="en-US" sz="1150" spc="10" dirty="0" err="1" smtClean="0"/>
                        <a:t>lei</a:t>
                      </a:r>
                      <a:endParaRPr lang="en-US" sz="1150" dirty="0" smtClean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4130" indent="0" algn="ctr" defTabSz="914400" eaLnBrk="1" fontAlgn="auto" latinLnBrk="0" hangingPunct="1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50" spc="25" dirty="0" smtClean="0"/>
                    </a:p>
                    <a:p>
                      <a:pPr marL="0" marR="24130" indent="0" algn="ctr" defTabSz="914400" eaLnBrk="1" fontAlgn="auto" latinLnBrk="0" hangingPunct="1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spc="25" dirty="0" smtClean="0"/>
                        <a:t>% </a:t>
                      </a:r>
                      <a:r>
                        <a:rPr lang="en-US" sz="1150" spc="15" dirty="0" err="1" smtClean="0"/>
                        <a:t>în</a:t>
                      </a:r>
                      <a:r>
                        <a:rPr lang="en-US" sz="1150" spc="-100" dirty="0" smtClean="0"/>
                        <a:t> </a:t>
                      </a:r>
                      <a:r>
                        <a:rPr lang="en-US" sz="1150" spc="15" dirty="0" smtClean="0"/>
                        <a:t>PIB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15900" indent="0" algn="ctr" defTabSz="914400" eaLnBrk="1" fontAlgn="auto" latinLnBrk="0" hangingPunct="1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50" spc="15" dirty="0" smtClean="0"/>
                    </a:p>
                    <a:p>
                      <a:pPr marL="0" marR="215900" indent="0" algn="ctr" defTabSz="914400" eaLnBrk="1" fontAlgn="auto" latinLnBrk="0" hangingPunct="1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spc="15" dirty="0" smtClean="0"/>
                        <a:t> </a:t>
                      </a:r>
                      <a:r>
                        <a:rPr lang="en-US" sz="1150" spc="15" dirty="0" err="1" smtClean="0"/>
                        <a:t>mi</a:t>
                      </a:r>
                      <a:r>
                        <a:rPr lang="en-US" sz="1150" spc="5" dirty="0" err="1" smtClean="0"/>
                        <a:t>l</a:t>
                      </a:r>
                      <a:r>
                        <a:rPr lang="en-US" sz="1150" dirty="0" err="1" smtClean="0"/>
                        <a:t>.</a:t>
                      </a:r>
                      <a:r>
                        <a:rPr lang="en-US" sz="1150" spc="10" dirty="0" err="1" smtClean="0"/>
                        <a:t>lei</a:t>
                      </a:r>
                      <a:endParaRPr lang="en-US" sz="1150" dirty="0" smtClean="0"/>
                    </a:p>
                    <a:p>
                      <a:pPr marR="215900" algn="ctr">
                        <a:lnSpc>
                          <a:spcPts val="1120"/>
                        </a:lnSpc>
                      </a:pP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4130" indent="0" algn="ctr" defTabSz="914400" eaLnBrk="1" fontAlgn="auto" latinLnBrk="0" hangingPunct="1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50" spc="25" dirty="0" smtClean="0"/>
                    </a:p>
                    <a:p>
                      <a:pPr marL="0" marR="24130" indent="0" algn="ctr" defTabSz="914400" eaLnBrk="1" fontAlgn="auto" latinLnBrk="0" hangingPunct="1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spc="25" dirty="0" smtClean="0"/>
                        <a:t>% </a:t>
                      </a:r>
                      <a:r>
                        <a:rPr lang="en-US" sz="1150" spc="15" dirty="0" err="1" smtClean="0"/>
                        <a:t>în</a:t>
                      </a:r>
                      <a:r>
                        <a:rPr lang="en-US" sz="1150" spc="-100" dirty="0" smtClean="0"/>
                        <a:t> </a:t>
                      </a:r>
                      <a:r>
                        <a:rPr lang="en-US" sz="1150" spc="15" dirty="0" smtClean="0"/>
                        <a:t>PIB </a:t>
                      </a:r>
                    </a:p>
                    <a:p>
                      <a:pPr marR="24130" algn="ctr">
                        <a:lnSpc>
                          <a:spcPts val="1120"/>
                        </a:lnSpc>
                      </a:pP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Cheltuieli</a:t>
                      </a:r>
                      <a:r>
                        <a:rPr lang="en-GB" sz="11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TOTAL</a:t>
                      </a:r>
                      <a:endParaRPr lang="en-GB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50" dirty="0" smtClean="0">
                          <a:solidFill>
                            <a:schemeClr val="tx1"/>
                          </a:solidFill>
                        </a:rPr>
                        <a:t>117 871,1</a:t>
                      </a:r>
                      <a:endParaRPr lang="en-GB" sz="115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50" dirty="0" smtClean="0">
                          <a:solidFill>
                            <a:schemeClr val="tx1"/>
                          </a:solidFill>
                        </a:rPr>
                        <a:t>39,2</a:t>
                      </a:r>
                      <a:endParaRPr lang="en-GB" sz="115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50" dirty="0" smtClean="0">
                          <a:solidFill>
                            <a:schemeClr val="tx1"/>
                          </a:solidFill>
                        </a:rPr>
                        <a:t>122 962,6</a:t>
                      </a:r>
                      <a:endParaRPr lang="en-GB" sz="115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50" dirty="0" smtClean="0">
                          <a:solidFill>
                            <a:schemeClr val="tx1"/>
                          </a:solidFill>
                        </a:rPr>
                        <a:t>38,0</a:t>
                      </a:r>
                      <a:endParaRPr lang="en-GB" sz="115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Protecție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socială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990,3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47007,8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6207889"/>
                  </a:ext>
                </a:extLst>
              </a:tr>
              <a:tr h="386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Învățământ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784,4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19630,8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7515984"/>
                  </a:ext>
                </a:extLst>
              </a:tr>
              <a:tr h="615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Ocrotirea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sănătății</a:t>
                      </a:r>
                      <a:endParaRPr lang="ro-MD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ro-MD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o-MD" sz="11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Dintre care transferuri între instituțiile bugetului de stat</a:t>
                      </a:r>
                      <a:endParaRPr lang="en-US" sz="11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15 944,1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18077,</a:t>
                      </a:r>
                      <a:r>
                        <a:rPr lang="ro-M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fontAlgn="b"/>
                      <a:endParaRPr lang="ro-MD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o-M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  <a:endParaRPr lang="ro-MD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o-MD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o-MD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Servicii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în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domeniul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economiei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Servicii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stat cu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destinație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generală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11113,</a:t>
                      </a:r>
                      <a:r>
                        <a:rPr lang="ro-M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algn="l" fontAlgn="b"/>
                      <a:r>
                        <a:rPr lang="it-IT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Ordine publică și </a:t>
                      </a:r>
                      <a:r>
                        <a:rPr lang="it-IT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</a:t>
                      </a:r>
                      <a:r>
                        <a:rPr lang="ro-MD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it-IT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tate </a:t>
                      </a:r>
                      <a:r>
                        <a:rPr lang="it-IT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națională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711,1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Cultură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sport,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tineret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culte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și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odihnă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978,1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Gospodăria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comunală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și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gospodăria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serviciilor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comunale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757,0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3168,</a:t>
                      </a:r>
                      <a:r>
                        <a:rPr lang="ro-M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Apărare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națională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530,4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Protecția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mediului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323579" y="722079"/>
            <a:ext cx="6179185" cy="4161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32130" marR="5080" indent="-520065" algn="ctr">
              <a:lnSpc>
                <a:spcPts val="2810"/>
              </a:lnSpc>
              <a:spcBef>
                <a:spcPts val="445"/>
              </a:spcBef>
              <a:tabLst>
                <a:tab pos="3623310" algn="l"/>
                <a:tab pos="4745990" algn="l"/>
              </a:tabLst>
            </a:pPr>
            <a:r>
              <a:rPr spc="-5" dirty="0">
                <a:solidFill>
                  <a:srgbClr val="800000"/>
                </a:solidFill>
              </a:rPr>
              <a:t>C</a:t>
            </a:r>
            <a:r>
              <a:rPr spc="-10" dirty="0">
                <a:solidFill>
                  <a:srgbClr val="800000"/>
                </a:solidFill>
              </a:rPr>
              <a:t>H</a:t>
            </a:r>
            <a:r>
              <a:rPr spc="-30" dirty="0">
                <a:solidFill>
                  <a:srgbClr val="800000"/>
                </a:solidFill>
              </a:rPr>
              <a:t>E</a:t>
            </a:r>
            <a:r>
              <a:rPr spc="-195" dirty="0">
                <a:solidFill>
                  <a:srgbClr val="800000"/>
                </a:solidFill>
              </a:rPr>
              <a:t>L</a:t>
            </a:r>
            <a:r>
              <a:rPr spc="5" dirty="0">
                <a:solidFill>
                  <a:srgbClr val="800000"/>
                </a:solidFill>
              </a:rPr>
              <a:t>T</a:t>
            </a:r>
            <a:r>
              <a:rPr spc="-20" dirty="0">
                <a:solidFill>
                  <a:srgbClr val="800000"/>
                </a:solidFill>
              </a:rPr>
              <a:t>U</a:t>
            </a:r>
            <a:r>
              <a:rPr dirty="0">
                <a:solidFill>
                  <a:srgbClr val="800000"/>
                </a:solidFill>
              </a:rPr>
              <a:t>I</a:t>
            </a:r>
            <a:r>
              <a:rPr spc="-30" dirty="0">
                <a:solidFill>
                  <a:srgbClr val="800000"/>
                </a:solidFill>
              </a:rPr>
              <a:t>E</a:t>
            </a:r>
            <a:r>
              <a:rPr spc="-15" dirty="0">
                <a:solidFill>
                  <a:srgbClr val="800000"/>
                </a:solidFill>
              </a:rPr>
              <a:t>L</a:t>
            </a:r>
            <a:r>
              <a:rPr dirty="0">
                <a:solidFill>
                  <a:srgbClr val="800000"/>
                </a:solidFill>
              </a:rPr>
              <a:t>I</a:t>
            </a:r>
            <a:r>
              <a:rPr spc="-15" dirty="0">
                <a:solidFill>
                  <a:srgbClr val="800000"/>
                </a:solidFill>
              </a:rPr>
              <a:t>L</a:t>
            </a:r>
            <a:r>
              <a:rPr spc="-5" dirty="0">
                <a:solidFill>
                  <a:srgbClr val="800000"/>
                </a:solidFill>
              </a:rPr>
              <a:t>E</a:t>
            </a:r>
            <a:r>
              <a:rPr spc="10" dirty="0">
                <a:solidFill>
                  <a:srgbClr val="800000"/>
                </a:solidFill>
              </a:rPr>
              <a:t> </a:t>
            </a:r>
            <a:r>
              <a:rPr spc="-10" dirty="0">
                <a:solidFill>
                  <a:srgbClr val="800000"/>
                </a:solidFill>
              </a:rPr>
              <a:t>B</a:t>
            </a:r>
            <a:r>
              <a:rPr spc="5" dirty="0">
                <a:solidFill>
                  <a:srgbClr val="800000"/>
                </a:solidFill>
              </a:rPr>
              <a:t>U</a:t>
            </a:r>
            <a:r>
              <a:rPr spc="-30" dirty="0">
                <a:solidFill>
                  <a:srgbClr val="800000"/>
                </a:solidFill>
              </a:rPr>
              <a:t>G</a:t>
            </a:r>
            <a:r>
              <a:rPr dirty="0">
                <a:solidFill>
                  <a:srgbClr val="800000"/>
                </a:solidFill>
              </a:rPr>
              <a:t>E</a:t>
            </a:r>
            <a:r>
              <a:rPr spc="5" dirty="0">
                <a:solidFill>
                  <a:srgbClr val="800000"/>
                </a:solidFill>
              </a:rPr>
              <a:t>T</a:t>
            </a:r>
            <a:r>
              <a:rPr spc="-20" dirty="0">
                <a:solidFill>
                  <a:srgbClr val="800000"/>
                </a:solidFill>
              </a:rPr>
              <a:t>U</a:t>
            </a:r>
            <a:r>
              <a:rPr spc="-65" dirty="0">
                <a:solidFill>
                  <a:srgbClr val="800000"/>
                </a:solidFill>
              </a:rPr>
              <a:t>L</a:t>
            </a:r>
            <a:r>
              <a:rPr spc="-20" dirty="0">
                <a:solidFill>
                  <a:srgbClr val="800000"/>
                </a:solidFill>
              </a:rPr>
              <a:t>U</a:t>
            </a:r>
            <a:r>
              <a:rPr spc="-5" dirty="0">
                <a:solidFill>
                  <a:srgbClr val="800000"/>
                </a:solidFill>
              </a:rPr>
              <a:t>I</a:t>
            </a:r>
            <a:r>
              <a:rPr dirty="0">
                <a:solidFill>
                  <a:srgbClr val="800000"/>
                </a:solidFill>
              </a:rPr>
              <a:t>	</a:t>
            </a:r>
            <a:r>
              <a:rPr spc="-15" dirty="0">
                <a:solidFill>
                  <a:srgbClr val="800000"/>
                </a:solidFill>
              </a:rPr>
              <a:t>P</a:t>
            </a:r>
            <a:r>
              <a:rPr spc="5" dirty="0">
                <a:solidFill>
                  <a:srgbClr val="800000"/>
                </a:solidFill>
              </a:rPr>
              <a:t>U</a:t>
            </a:r>
            <a:r>
              <a:rPr spc="-10" dirty="0">
                <a:solidFill>
                  <a:srgbClr val="800000"/>
                </a:solidFill>
              </a:rPr>
              <a:t>B</a:t>
            </a:r>
            <a:r>
              <a:rPr spc="-15" dirty="0">
                <a:solidFill>
                  <a:srgbClr val="800000"/>
                </a:solidFill>
              </a:rPr>
              <a:t>L</a:t>
            </a:r>
            <a:r>
              <a:rPr dirty="0">
                <a:solidFill>
                  <a:srgbClr val="800000"/>
                </a:solidFill>
              </a:rPr>
              <a:t>I</a:t>
            </a:r>
            <a:r>
              <a:rPr spc="-5" dirty="0">
                <a:solidFill>
                  <a:srgbClr val="800000"/>
                </a:solidFill>
              </a:rPr>
              <a:t>C</a:t>
            </a:r>
            <a:r>
              <a:rPr dirty="0">
                <a:solidFill>
                  <a:srgbClr val="800000"/>
                </a:solidFill>
              </a:rPr>
              <a:t>	</a:t>
            </a:r>
            <a:r>
              <a:rPr spc="-10" dirty="0">
                <a:solidFill>
                  <a:srgbClr val="800000"/>
                </a:solidFill>
              </a:rPr>
              <a:t>N</a:t>
            </a:r>
            <a:r>
              <a:rPr spc="-204" dirty="0">
                <a:solidFill>
                  <a:srgbClr val="800000"/>
                </a:solidFill>
              </a:rPr>
              <a:t>A</a:t>
            </a:r>
            <a:r>
              <a:rPr spc="-20" dirty="0">
                <a:solidFill>
                  <a:srgbClr val="800000"/>
                </a:solidFill>
              </a:rPr>
              <a:t>Ț</a:t>
            </a:r>
            <a:r>
              <a:rPr dirty="0">
                <a:solidFill>
                  <a:srgbClr val="800000"/>
                </a:solidFill>
              </a:rPr>
              <a:t>IO</a:t>
            </a:r>
            <a:r>
              <a:rPr spc="-10" dirty="0">
                <a:solidFill>
                  <a:srgbClr val="800000"/>
                </a:solidFill>
              </a:rPr>
              <a:t>N</a:t>
            </a:r>
            <a:r>
              <a:rPr spc="-25" dirty="0">
                <a:solidFill>
                  <a:srgbClr val="800000"/>
                </a:solidFill>
              </a:rPr>
              <a:t>A</a:t>
            </a:r>
            <a:r>
              <a:rPr spc="-5" dirty="0">
                <a:solidFill>
                  <a:srgbClr val="800000"/>
                </a:solidFill>
              </a:rPr>
              <a:t>L</a:t>
            </a:r>
            <a:endParaRPr spc="-10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90104" y="1737877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99028" y="1743584"/>
            <a:ext cx="6156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841" y="1930531"/>
            <a:ext cx="520748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solidFill>
                    <a:srgbClr val="C0504D"/>
                  </a:solidFill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Sectoarele în care s-au majorat cheltuielile comparativ cu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solidFill>
                    <a:srgbClr val="C0504D"/>
                  </a:solidFill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83" y="2667055"/>
            <a:ext cx="778552" cy="778552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277291" y="4641875"/>
            <a:ext cx="499858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18111" y="3475054"/>
            <a:ext cx="1293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2 017,5 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</a:t>
            </a: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4,5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7544" y="113822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î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anul 20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 constituit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962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mil. lei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5 091,5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mil.lei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 cu 4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,3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mai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 față de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Casa Pictogramă Acasă - Grafică vectorială gratuită pe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8" name="AutoShape 4" descr="Casa Pictogramă Acasă - Grafică vectorială gratuită pe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0" name="AutoShape 6" descr="Casa Pictograma Imagen De Icono Ilustración Vectorial De Diseño  Ilustraciones Vectoriales, Clip Art Vectorizado Libre De Derechos. Image  64527339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47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MINISTERUL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FINANȚELOR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REPUBLICII</a:t>
            </a:r>
            <a:r>
              <a:rPr kumimoji="0" sz="9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MOLDOVA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lang="ro-R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3233" y="3994208"/>
            <a:ext cx="1429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Ocrotirea sănătății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83" y="4976474"/>
            <a:ext cx="851810" cy="86379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0458" y="3494261"/>
            <a:ext cx="132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2 133,</a:t>
            </a:r>
            <a:r>
              <a:rPr kumimoji="0" lang="ro-MD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MIL</a:t>
            </a: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4" y="2599191"/>
            <a:ext cx="831537" cy="831537"/>
          </a:xfrm>
          <a:prstGeom prst="rect">
            <a:avLst/>
          </a:prstGeom>
        </p:spPr>
      </p:pic>
      <p:pic>
        <p:nvPicPr>
          <p:cNvPr id="16" name="I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855" y="2578318"/>
            <a:ext cx="1403447" cy="948458"/>
          </a:xfrm>
          <a:prstGeom prst="rect">
            <a:avLst/>
          </a:prstGeom>
        </p:spPr>
      </p:pic>
      <p:sp>
        <p:nvSpPr>
          <p:cNvPr id="44" name="TextBox 50"/>
          <p:cNvSpPr txBox="1"/>
          <p:nvPr/>
        </p:nvSpPr>
        <p:spPr>
          <a:xfrm>
            <a:off x="3791759" y="3490047"/>
            <a:ext cx="1293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o-MD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846,4 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</a:t>
            </a: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4,5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11"/>
          <p:cNvSpPr txBox="1"/>
          <p:nvPr/>
        </p:nvSpPr>
        <p:spPr>
          <a:xfrm>
            <a:off x="3894063" y="4018532"/>
            <a:ext cx="1047030" cy="1782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1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Învățământ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2" name="object 11"/>
          <p:cNvSpPr txBox="1"/>
          <p:nvPr/>
        </p:nvSpPr>
        <p:spPr>
          <a:xfrm>
            <a:off x="369437" y="6693356"/>
            <a:ext cx="1196967" cy="36317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1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Ordine publică și securitate națională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3" name="TextBox 44"/>
          <p:cNvSpPr txBox="1"/>
          <p:nvPr/>
        </p:nvSpPr>
        <p:spPr>
          <a:xfrm>
            <a:off x="359499" y="6099951"/>
            <a:ext cx="12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o-MD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424,0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</a:t>
            </a: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6,3%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44"/>
          <p:cNvSpPr txBox="1"/>
          <p:nvPr/>
        </p:nvSpPr>
        <p:spPr>
          <a:xfrm>
            <a:off x="2138352" y="6093949"/>
            <a:ext cx="12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o-MD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264,8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</a:t>
            </a: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8,9%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7"/>
          <p:cNvSpPr txBox="1"/>
          <p:nvPr/>
        </p:nvSpPr>
        <p:spPr>
          <a:xfrm>
            <a:off x="2118604" y="6645334"/>
            <a:ext cx="1304465" cy="53373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Cultură, sport, tineret, culte și odihnă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8" name="Imagin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126" y="4711880"/>
            <a:ext cx="900682" cy="1340835"/>
          </a:xfrm>
          <a:prstGeom prst="rect">
            <a:avLst/>
          </a:prstGeom>
        </p:spPr>
      </p:pic>
      <p:sp>
        <p:nvSpPr>
          <p:cNvPr id="57" name="object 11"/>
          <p:cNvSpPr txBox="1"/>
          <p:nvPr/>
        </p:nvSpPr>
        <p:spPr>
          <a:xfrm>
            <a:off x="4029013" y="6693356"/>
            <a:ext cx="1196967" cy="1782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1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Apărare națională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8" name="TextBox 44"/>
          <p:cNvSpPr txBox="1"/>
          <p:nvPr/>
        </p:nvSpPr>
        <p:spPr>
          <a:xfrm>
            <a:off x="3929096" y="6099023"/>
            <a:ext cx="12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o-MD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247,8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</a:t>
            </a: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16,2%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Imagine 31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2" y="4819769"/>
            <a:ext cx="1716538" cy="1205145"/>
          </a:xfrm>
          <a:prstGeom prst="rect">
            <a:avLst/>
          </a:prstGeom>
        </p:spPr>
      </p:pic>
      <p:cxnSp>
        <p:nvCxnSpPr>
          <p:cNvPr id="5" name="Conector drept 4"/>
          <p:cNvCxnSpPr/>
          <p:nvPr/>
        </p:nvCxnSpPr>
        <p:spPr>
          <a:xfrm>
            <a:off x="5680989" y="3994208"/>
            <a:ext cx="48245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4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6436" y="806713"/>
            <a:ext cx="3805554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CHELTUIELILE </a:t>
            </a:r>
            <a:r>
              <a:rPr spc="-10" dirty="0"/>
              <a:t>DE</a:t>
            </a:r>
            <a:r>
              <a:rPr spc="-30" dirty="0"/>
              <a:t> </a:t>
            </a:r>
            <a:r>
              <a:rPr spc="-10" dirty="0"/>
              <a:t>PERSONAL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42430" y="2009729"/>
            <a:ext cx="1654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/>
              <a:t>din totalul cheltuielilor BPN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4668" y="2106444"/>
            <a:ext cx="73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/>
              <a:t>din PIB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60486" y="1209053"/>
            <a:ext cx="77329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spc="-15" dirty="0">
                <a:cs typeface="Calibri"/>
              </a:rPr>
              <a:t>î</a:t>
            </a:r>
            <a:r>
              <a:rPr lang="fr-FR" sz="2400" b="1" spc="-15" dirty="0">
                <a:cs typeface="Calibri"/>
              </a:rPr>
              <a:t>n </a:t>
            </a:r>
            <a:r>
              <a:rPr lang="fr-FR" sz="2400" b="1" spc="-10" dirty="0" err="1">
                <a:cs typeface="Calibri"/>
              </a:rPr>
              <a:t>anul</a:t>
            </a:r>
            <a:r>
              <a:rPr lang="fr-FR" sz="2400" b="1" spc="-10" dirty="0">
                <a:cs typeface="Calibri"/>
              </a:rPr>
              <a:t> </a:t>
            </a:r>
            <a:r>
              <a:rPr lang="fr-FR" sz="2400" b="1" spc="-5" dirty="0" smtClean="0">
                <a:cs typeface="Calibri"/>
              </a:rPr>
              <a:t>202</a:t>
            </a:r>
            <a:r>
              <a:rPr lang="ro-RO" sz="2400" b="1" spc="-5" dirty="0">
                <a:cs typeface="Calibri"/>
              </a:rPr>
              <a:t>4</a:t>
            </a:r>
            <a:r>
              <a:rPr lang="fr-FR" sz="2400" b="1" spc="-5" dirty="0" smtClean="0">
                <a:cs typeface="Calibri"/>
              </a:rPr>
              <a:t> </a:t>
            </a:r>
            <a:r>
              <a:rPr lang="fr-FR" sz="2400" b="1" spc="-5" dirty="0">
                <a:cs typeface="Calibri"/>
              </a:rPr>
              <a:t>au </a:t>
            </a:r>
            <a:r>
              <a:rPr lang="fr-FR" sz="2400" b="1" spc="-15" dirty="0" err="1">
                <a:cs typeface="Calibri"/>
              </a:rPr>
              <a:t>constituit</a:t>
            </a:r>
            <a:r>
              <a:rPr lang="fr-FR" sz="2400" b="1" spc="-15" dirty="0">
                <a:cs typeface="Calibri"/>
              </a:rPr>
              <a:t> </a:t>
            </a:r>
            <a:r>
              <a:rPr lang="ro-RO" sz="2400" b="1" spc="-15" dirty="0" smtClean="0">
                <a:solidFill>
                  <a:srgbClr val="C00000"/>
                </a:solidFill>
                <a:cs typeface="Calibri"/>
              </a:rPr>
              <a:t>27 723,4 </a:t>
            </a:r>
            <a:r>
              <a:rPr lang="fr-FR" sz="2800" b="1" spc="-10" dirty="0" err="1" smtClean="0">
                <a:solidFill>
                  <a:srgbClr val="C00000"/>
                </a:solidFill>
                <a:cs typeface="Calibri"/>
              </a:rPr>
              <a:t>mil.lei</a:t>
            </a:r>
            <a:r>
              <a:rPr lang="fr-FR" sz="2400" b="1" spc="-10" dirty="0">
                <a:cs typeface="Calibri"/>
              </a:rPr>
              <a:t>, </a:t>
            </a:r>
            <a:r>
              <a:rPr lang="fr-FR" sz="2400" b="1" dirty="0" err="1">
                <a:cs typeface="Calibri"/>
              </a:rPr>
              <a:t>cu</a:t>
            </a:r>
            <a:r>
              <a:rPr lang="ro-RO" sz="2400" b="1" dirty="0">
                <a:cs typeface="Calibri"/>
              </a:rPr>
              <a:t> </a:t>
            </a:r>
            <a:r>
              <a:rPr lang="ro-RO" sz="2400" b="1" dirty="0" smtClean="0">
                <a:cs typeface="Calibri"/>
              </a:rPr>
              <a:t>3 319,9 mil.lei</a:t>
            </a:r>
            <a:r>
              <a:rPr lang="fr-FR" sz="2400" b="1" dirty="0" smtClean="0">
                <a:cs typeface="Calibri"/>
              </a:rPr>
              <a:t> </a:t>
            </a:r>
            <a:r>
              <a:rPr lang="ro-RO" sz="2400" b="1" dirty="0" smtClean="0">
                <a:cs typeface="Calibri"/>
              </a:rPr>
              <a:t>   </a:t>
            </a:r>
            <a:r>
              <a:rPr lang="ro-MD" sz="2400" b="1" dirty="0" smtClean="0">
                <a:cs typeface="Calibri"/>
              </a:rPr>
              <a:t>sau cu 13,6% </a:t>
            </a:r>
            <a:r>
              <a:rPr lang="fr-FR" sz="2400" b="1" dirty="0" smtClean="0">
                <a:cs typeface="Calibri"/>
              </a:rPr>
              <a:t>mai </a:t>
            </a:r>
            <a:r>
              <a:rPr lang="fr-FR" sz="2400" b="1" dirty="0" err="1">
                <a:cs typeface="Calibri"/>
              </a:rPr>
              <a:t>mult</a:t>
            </a:r>
            <a:r>
              <a:rPr lang="fr-FR" sz="2400" b="1" dirty="0">
                <a:cs typeface="Calibri"/>
              </a:rPr>
              <a:t> față de </a:t>
            </a:r>
            <a:r>
              <a:rPr lang="fr-FR" sz="2400" b="1" dirty="0" smtClean="0">
                <a:cs typeface="Calibri"/>
              </a:rPr>
              <a:t>202</a:t>
            </a:r>
            <a:r>
              <a:rPr lang="ro-RO" sz="2400" b="1" dirty="0" smtClean="0">
                <a:cs typeface="Calibri"/>
              </a:rPr>
              <a:t>3</a:t>
            </a:r>
            <a:endParaRPr lang="en-GB" sz="2400" b="1" dirty="0"/>
          </a:p>
        </p:txBody>
      </p:sp>
      <p:cxnSp>
        <p:nvCxnSpPr>
          <p:cNvPr id="16" name="Соединительная линия уступом 15"/>
          <p:cNvCxnSpPr>
            <a:endCxn id="3" idx="0"/>
          </p:cNvCxnSpPr>
          <p:nvPr/>
        </p:nvCxnSpPr>
        <p:spPr>
          <a:xfrm rot="5400000">
            <a:off x="1614495" y="3636430"/>
            <a:ext cx="1525643" cy="519491"/>
          </a:xfrm>
          <a:prstGeom prst="bentConnector3">
            <a:avLst>
              <a:gd name="adj1" fmla="val 79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6200000" flipH="1">
            <a:off x="7785543" y="3636531"/>
            <a:ext cx="1515589" cy="519492"/>
          </a:xfrm>
          <a:prstGeom prst="bentConnector3">
            <a:avLst>
              <a:gd name="adj1" fmla="val 464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31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MINISTERUL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FINANȚELOR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b="1" spc="5" dirty="0">
                <a:latin typeface="Calibri"/>
                <a:cs typeface="Calibri"/>
              </a:rPr>
              <a:t>AL REPUBLICII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MOLDOVA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3" name="Овал 17"/>
          <p:cNvSpPr/>
          <p:nvPr/>
        </p:nvSpPr>
        <p:spPr>
          <a:xfrm>
            <a:off x="608405" y="1212399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</a:rPr>
              <a:t>8</a:t>
            </a:r>
            <a:r>
              <a:rPr lang="en-US" sz="1400" b="1" dirty="0" smtClean="0">
                <a:solidFill>
                  <a:schemeClr val="tx1"/>
                </a:solidFill>
              </a:rPr>
              <a:t>,</a:t>
            </a:r>
            <a:r>
              <a:rPr lang="ro-RO" sz="1400" b="1" dirty="0" smtClean="0">
                <a:solidFill>
                  <a:schemeClr val="tx1"/>
                </a:solidFill>
              </a:rPr>
              <a:t>6%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4" name="Овал 17"/>
          <p:cNvSpPr/>
          <p:nvPr/>
        </p:nvSpPr>
        <p:spPr>
          <a:xfrm>
            <a:off x="9293428" y="1043795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r>
              <a:rPr lang="ro-RO" sz="1400" b="1" dirty="0" smtClean="0">
                <a:solidFill>
                  <a:schemeClr val="tx1"/>
                </a:solidFill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</a:rPr>
              <a:t>,</a:t>
            </a:r>
            <a:r>
              <a:rPr lang="ro-RO" sz="1400" b="1" dirty="0" smtClean="0">
                <a:solidFill>
                  <a:schemeClr val="tx1"/>
                </a:solidFill>
              </a:rPr>
              <a:t>5%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032" y="5858597"/>
            <a:ext cx="1917676" cy="16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ro-RO" dirty="0">
              <a:solidFill>
                <a:prstClr val="black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637063" y="2485281"/>
            <a:ext cx="5646528" cy="1309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 sf</a:t>
            </a:r>
            <a:r>
              <a:rPr lang="ro-RO" dirty="0"/>
              <a:t>î</a:t>
            </a:r>
            <a:r>
              <a:rPr lang="en-GB" dirty="0"/>
              <a:t>r</a:t>
            </a:r>
            <a:r>
              <a:rPr lang="ro-RO" dirty="0"/>
              <a:t>ș</a:t>
            </a:r>
            <a:r>
              <a:rPr lang="en-GB" dirty="0" err="1"/>
              <a:t>itul</a:t>
            </a:r>
            <a:r>
              <a:rPr lang="en-GB" dirty="0"/>
              <a:t> </a:t>
            </a:r>
            <a:r>
              <a:rPr lang="en-GB" dirty="0" err="1"/>
              <a:t>anului</a:t>
            </a:r>
            <a:r>
              <a:rPr lang="ro-RO" dirty="0"/>
              <a:t> 20</a:t>
            </a:r>
            <a:r>
              <a:rPr lang="en-US" dirty="0" smtClean="0"/>
              <a:t>2</a:t>
            </a:r>
            <a:r>
              <a:rPr lang="ro-RO" dirty="0" smtClean="0"/>
              <a:t>4 </a:t>
            </a:r>
            <a:r>
              <a:rPr lang="ro-RO" dirty="0"/>
              <a:t>numărul de unități de personal încadrat în BPN </a:t>
            </a:r>
            <a:r>
              <a:rPr lang="ro-RO" dirty="0" smtClean="0"/>
              <a:t>a</a:t>
            </a:r>
            <a:r>
              <a:rPr lang="en-GB" dirty="0" smtClean="0"/>
              <a:t> </a:t>
            </a:r>
            <a:r>
              <a:rPr lang="ro-RO" dirty="0" smtClean="0"/>
              <a:t>constituit</a:t>
            </a:r>
            <a:endParaRPr lang="ro-RO" dirty="0"/>
          </a:p>
          <a:p>
            <a:pPr algn="ctr"/>
            <a:r>
              <a:rPr lang="ro-RO" sz="20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174 843 </a:t>
            </a:r>
            <a:r>
              <a:rPr lang="en-US" sz="20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unit</a:t>
            </a:r>
            <a:r>
              <a:rPr lang="x-none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ăți</a:t>
            </a:r>
            <a:r>
              <a:rPr lang="ro-RO" dirty="0">
                <a:solidFill>
                  <a:srgbClr val="C00000"/>
                </a:solidFill>
              </a:rPr>
              <a:t> </a:t>
            </a:r>
            <a:r>
              <a:rPr lang="ro-RO" dirty="0"/>
              <a:t>inclusiv:</a:t>
            </a:r>
            <a:endParaRPr lang="en-GB" dirty="0"/>
          </a:p>
        </p:txBody>
      </p:sp>
      <p:sp>
        <p:nvSpPr>
          <p:cNvPr id="3" name="Овал 2"/>
          <p:cNvSpPr/>
          <p:nvPr/>
        </p:nvSpPr>
        <p:spPr>
          <a:xfrm>
            <a:off x="1098228" y="4658997"/>
            <a:ext cx="2038684" cy="1038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/>
              <a:t>bugetul de stat</a:t>
            </a:r>
          </a:p>
          <a:p>
            <a:pPr algn="ctr"/>
            <a:r>
              <a:rPr lang="ro-RO" sz="1400" b="1" dirty="0" smtClean="0">
                <a:solidFill>
                  <a:srgbClr val="C00000"/>
                </a:solidFill>
              </a:rPr>
              <a:t>58 860 unități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86459" y="4697685"/>
            <a:ext cx="2079613" cy="1038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/>
              <a:t>bugetele locale</a:t>
            </a:r>
          </a:p>
          <a:p>
            <a:pPr algn="ctr"/>
            <a:r>
              <a:rPr lang="ro-RO" sz="1400" b="1" dirty="0" smtClean="0">
                <a:solidFill>
                  <a:srgbClr val="C00000"/>
                </a:solidFill>
              </a:rPr>
              <a:t>114 780 unități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315619" y="4693433"/>
            <a:ext cx="2211337" cy="1038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/>
              <a:t> bugetul asigurărilor sociale de stat</a:t>
            </a:r>
          </a:p>
          <a:p>
            <a:pPr algn="ctr"/>
            <a:r>
              <a:rPr lang="ro-RO" sz="1400" b="1" dirty="0" smtClean="0">
                <a:solidFill>
                  <a:srgbClr val="C00000"/>
                </a:solidFill>
              </a:rPr>
              <a:t>944 unități</a:t>
            </a:r>
            <a:endParaRPr lang="en-GB" sz="1400" b="1" dirty="0">
              <a:solidFill>
                <a:srgbClr val="C0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6426820" y="3742360"/>
            <a:ext cx="11787" cy="95107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194572" y="3709417"/>
            <a:ext cx="0" cy="9751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7561278" y="4639377"/>
            <a:ext cx="2797083" cy="1342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/>
              <a:t>  fondurile asigurării obligatorii de asistența medicală </a:t>
            </a:r>
            <a:endParaRPr lang="en-US" sz="1400" b="1" dirty="0"/>
          </a:p>
          <a:p>
            <a:pPr algn="ctr"/>
            <a:r>
              <a:rPr lang="ro-RO" sz="1400" b="1" dirty="0"/>
              <a:t>(aparatul administrativ</a:t>
            </a:r>
            <a:r>
              <a:rPr lang="ru-RU" sz="1400" b="1" dirty="0"/>
              <a:t>)</a:t>
            </a:r>
            <a:endParaRPr lang="ro-RO" sz="1400" b="1" dirty="0"/>
          </a:p>
          <a:p>
            <a:pPr algn="ctr"/>
            <a:r>
              <a:rPr lang="ro-RO" sz="1400" b="1" dirty="0" smtClean="0">
                <a:solidFill>
                  <a:srgbClr val="C00000"/>
                </a:solidFill>
              </a:rPr>
              <a:t>259 unități</a:t>
            </a:r>
            <a:endParaRPr lang="en-GB" sz="1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Locuitorii de pe malul drept al Nistrului câștigă un salariu mediu lunar  mai mare cu pe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71" y="5813437"/>
            <a:ext cx="4916409" cy="16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8508" y="821053"/>
            <a:ext cx="3805554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o-RO" spc="-25" dirty="0" smtClean="0">
                <a:solidFill>
                  <a:schemeClr val="accent2">
                    <a:lumMod val="75000"/>
                  </a:schemeClr>
                </a:solidFill>
              </a:rPr>
              <a:t>INVESTIȚII</a:t>
            </a:r>
            <a:r>
              <a:rPr lang="en-US" spc="-25" dirty="0" smtClean="0">
                <a:solidFill>
                  <a:schemeClr val="accent2">
                    <a:lumMod val="75000"/>
                  </a:schemeClr>
                </a:solidFill>
              </a:rPr>
              <a:t>LE</a:t>
            </a:r>
            <a:r>
              <a:rPr lang="ro-RO" spc="-25" dirty="0" smtClean="0">
                <a:solidFill>
                  <a:schemeClr val="accent2">
                    <a:lumMod val="75000"/>
                  </a:schemeClr>
                </a:solidFill>
              </a:rPr>
              <a:t> CAPITALE</a:t>
            </a:r>
            <a:endParaRPr spc="-1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4286" y="2138351"/>
            <a:ext cx="1654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/>
              <a:t>din totalul cheltuielilor BPN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4668" y="2106444"/>
            <a:ext cx="734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/>
              <a:t>din PIB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12271" y="1274460"/>
            <a:ext cx="7548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spc="-15" dirty="0">
                <a:cs typeface="Calibri"/>
              </a:rPr>
              <a:t>î</a:t>
            </a:r>
            <a:r>
              <a:rPr lang="fr-FR" sz="2400" b="1" spc="-15" dirty="0">
                <a:cs typeface="Calibri"/>
              </a:rPr>
              <a:t>n </a:t>
            </a:r>
            <a:r>
              <a:rPr lang="fr-FR" sz="2400" b="1" spc="-10" dirty="0" err="1">
                <a:cs typeface="Calibri"/>
              </a:rPr>
              <a:t>anul</a:t>
            </a:r>
            <a:r>
              <a:rPr lang="fr-FR" sz="2400" b="1" spc="-10" dirty="0">
                <a:cs typeface="Calibri"/>
              </a:rPr>
              <a:t> </a:t>
            </a:r>
            <a:r>
              <a:rPr lang="fr-FR" sz="2400" b="1" spc="-5" dirty="0" smtClean="0">
                <a:cs typeface="Calibri"/>
              </a:rPr>
              <a:t>202</a:t>
            </a:r>
            <a:r>
              <a:rPr lang="ro-RO" sz="2400" b="1" spc="-5" dirty="0" smtClean="0">
                <a:cs typeface="Calibri"/>
              </a:rPr>
              <a:t>4</a:t>
            </a:r>
            <a:r>
              <a:rPr lang="fr-FR" sz="2400" b="1" spc="-5" dirty="0" smtClean="0">
                <a:cs typeface="Calibri"/>
              </a:rPr>
              <a:t> </a:t>
            </a:r>
            <a:r>
              <a:rPr lang="fr-FR" sz="2400" b="1" spc="-5" dirty="0">
                <a:cs typeface="Calibri"/>
              </a:rPr>
              <a:t>au </a:t>
            </a:r>
            <a:r>
              <a:rPr lang="fr-FR" sz="2400" b="1" spc="-15" dirty="0" err="1">
                <a:cs typeface="Calibri"/>
              </a:rPr>
              <a:t>constituit</a:t>
            </a:r>
            <a:r>
              <a:rPr lang="fr-FR" sz="2400" b="1" spc="-15" dirty="0">
                <a:cs typeface="Calibri"/>
              </a:rPr>
              <a:t> </a:t>
            </a:r>
            <a:r>
              <a:rPr lang="ro-RO" sz="2400" b="1" spc="-15" dirty="0" smtClean="0">
                <a:cs typeface="Calibri"/>
              </a:rPr>
              <a:t> </a:t>
            </a:r>
            <a:r>
              <a:rPr lang="ro-RO" sz="2400" b="1" spc="-15" dirty="0" smtClean="0">
                <a:solidFill>
                  <a:srgbClr val="C00000"/>
                </a:solidFill>
                <a:cs typeface="Calibri"/>
              </a:rPr>
              <a:t>3 164,1 </a:t>
            </a:r>
            <a:r>
              <a:rPr lang="fr-FR" sz="2800" b="1" spc="-10" dirty="0" err="1" smtClean="0">
                <a:solidFill>
                  <a:srgbClr val="C00000"/>
                </a:solidFill>
                <a:cs typeface="Calibri"/>
              </a:rPr>
              <a:t>mil.lei</a:t>
            </a:r>
            <a:r>
              <a:rPr lang="fr-FR" sz="2400" b="1" spc="-10" dirty="0">
                <a:cs typeface="Calibri"/>
              </a:rPr>
              <a:t>, </a:t>
            </a:r>
            <a:r>
              <a:rPr lang="fr-FR" sz="2400" b="1" dirty="0" err="1">
                <a:cs typeface="Calibri"/>
              </a:rPr>
              <a:t>cu</a:t>
            </a:r>
            <a:r>
              <a:rPr lang="ro-RO" sz="2400" b="1" dirty="0">
                <a:cs typeface="Calibri"/>
              </a:rPr>
              <a:t> </a:t>
            </a:r>
            <a:r>
              <a:rPr lang="ro-RO" sz="2400" b="1" dirty="0" smtClean="0">
                <a:cs typeface="Calibri"/>
              </a:rPr>
              <a:t> </a:t>
            </a:r>
            <a:r>
              <a:rPr lang="ru-RU" sz="2400" b="1" dirty="0" smtClean="0">
                <a:cs typeface="Calibri"/>
              </a:rPr>
              <a:t>913,6</a:t>
            </a:r>
            <a:r>
              <a:rPr lang="ro-RO" sz="2400" b="1" dirty="0" smtClean="0">
                <a:cs typeface="Calibri"/>
              </a:rPr>
              <a:t> mil.lei</a:t>
            </a:r>
            <a:r>
              <a:rPr lang="fr-FR" sz="2400" b="1" dirty="0" smtClean="0">
                <a:cs typeface="Calibri"/>
              </a:rPr>
              <a:t> </a:t>
            </a:r>
            <a:r>
              <a:rPr lang="ro-MD" sz="2400" b="1" dirty="0" smtClean="0">
                <a:cs typeface="Calibri"/>
              </a:rPr>
              <a:t> sau cu </a:t>
            </a:r>
            <a:r>
              <a:rPr lang="ru-RU" sz="2400" b="1" dirty="0" smtClean="0">
                <a:cs typeface="Calibri"/>
              </a:rPr>
              <a:t>22,4</a:t>
            </a:r>
            <a:r>
              <a:rPr lang="ro-MD" sz="2400" b="1" dirty="0" smtClean="0">
                <a:cs typeface="Calibri"/>
              </a:rPr>
              <a:t>% </a:t>
            </a:r>
            <a:r>
              <a:rPr lang="fr-FR" sz="2400" b="1" dirty="0" smtClean="0">
                <a:cs typeface="Calibri"/>
              </a:rPr>
              <a:t>mai</a:t>
            </a:r>
            <a:r>
              <a:rPr lang="ru-RU" sz="2400" b="1" dirty="0" smtClean="0">
                <a:cs typeface="Calibri"/>
              </a:rPr>
              <a:t> </a:t>
            </a:r>
            <a:r>
              <a:rPr lang="ro-RO" sz="2400" b="1" dirty="0" smtClean="0">
                <a:cs typeface="Calibri"/>
              </a:rPr>
              <a:t>puțin</a:t>
            </a:r>
            <a:r>
              <a:rPr lang="fr-FR" sz="2400" b="1" dirty="0" smtClean="0">
                <a:cs typeface="Calibri"/>
              </a:rPr>
              <a:t> </a:t>
            </a:r>
            <a:r>
              <a:rPr lang="fr-FR" sz="2400" b="1" dirty="0">
                <a:cs typeface="Calibri"/>
              </a:rPr>
              <a:t>față de </a:t>
            </a:r>
            <a:r>
              <a:rPr lang="fr-FR" sz="2400" b="1" dirty="0" smtClean="0">
                <a:cs typeface="Calibri"/>
              </a:rPr>
              <a:t>202</a:t>
            </a:r>
            <a:r>
              <a:rPr lang="ro-RO" sz="2400" b="1" dirty="0" smtClean="0">
                <a:cs typeface="Calibri"/>
              </a:rPr>
              <a:t>3</a:t>
            </a:r>
            <a:endParaRPr lang="en-GB" sz="2400" b="1" dirty="0"/>
          </a:p>
        </p:txBody>
      </p:sp>
      <p:sp>
        <p:nvSpPr>
          <p:cNvPr id="26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31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MINISTERUL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FINANȚELOR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b="1" spc="5" dirty="0">
                <a:latin typeface="Calibri"/>
                <a:cs typeface="Calibri"/>
              </a:rPr>
              <a:t>AL REPUBLICII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MOLDOVA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3" name="Овал 17"/>
          <p:cNvSpPr/>
          <p:nvPr/>
        </p:nvSpPr>
        <p:spPr>
          <a:xfrm>
            <a:off x="608405" y="1212399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solidFill>
                  <a:schemeClr val="tx1"/>
                </a:solidFill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</a:rPr>
              <a:t>,</a:t>
            </a:r>
            <a:r>
              <a:rPr lang="ru-RU" sz="1400" b="1" dirty="0">
                <a:solidFill>
                  <a:schemeClr val="tx1"/>
                </a:solidFill>
              </a:rPr>
              <a:t>0</a:t>
            </a:r>
            <a:r>
              <a:rPr lang="ro-RO" sz="1400" b="1" dirty="0" smtClean="0">
                <a:solidFill>
                  <a:schemeClr val="tx1"/>
                </a:solidFill>
              </a:rPr>
              <a:t>%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4" name="Овал 17"/>
          <p:cNvSpPr/>
          <p:nvPr/>
        </p:nvSpPr>
        <p:spPr>
          <a:xfrm>
            <a:off x="9132914" y="1209657"/>
            <a:ext cx="952081" cy="85451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</a:rPr>
              <a:t>,</a:t>
            </a:r>
            <a:r>
              <a:rPr lang="ru-RU" sz="1400" b="1" dirty="0" smtClean="0">
                <a:solidFill>
                  <a:schemeClr val="tx1"/>
                </a:solidFill>
              </a:rPr>
              <a:t>6</a:t>
            </a:r>
            <a:r>
              <a:rPr lang="ro-RO" sz="1400" b="1" dirty="0" smtClean="0">
                <a:solidFill>
                  <a:schemeClr val="tx1"/>
                </a:solidFill>
              </a:rPr>
              <a:t>%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8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ro-RO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6106" y="2352665"/>
            <a:ext cx="9037098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dirty="0" smtClean="0"/>
              <a:t>În bugetul de stat au fost executate </a:t>
            </a:r>
            <a:r>
              <a:rPr lang="ro-RO" sz="2000" b="1" dirty="0" smtClean="0"/>
              <a:t>1 601,6 mil.lei</a:t>
            </a:r>
            <a:endParaRPr lang="en-GB" sz="2000" b="1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690107"/>
              </p:ext>
            </p:extLst>
          </p:nvPr>
        </p:nvGraphicFramePr>
        <p:xfrm>
          <a:off x="852630" y="2752775"/>
          <a:ext cx="9030574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2057" y="852467"/>
            <a:ext cx="571504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accent3">
                    <a:lumMod val="50000"/>
                  </a:schemeClr>
                </a:solidFill>
              </a:rPr>
              <a:t>Fonduri de dezvoltare în cadrul bugetului de stat</a:t>
            </a:r>
            <a:endParaRPr lang="en-GB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89378" y="1352533"/>
            <a:ext cx="214314" cy="21431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43"/>
          <p:cNvSpPr/>
          <p:nvPr/>
        </p:nvSpPr>
        <p:spPr>
          <a:xfrm>
            <a:off x="3003566" y="1655986"/>
            <a:ext cx="2278836" cy="149442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2"/>
                </a:solidFill>
              </a:rPr>
              <a:t>Fondul rutier</a:t>
            </a:r>
          </a:p>
          <a:p>
            <a:pPr algn="ctr"/>
            <a:r>
              <a:rPr lang="ru-RU" dirty="0" smtClean="0"/>
              <a:t>2 860,4 </a:t>
            </a:r>
            <a:r>
              <a:rPr lang="ro-RO" dirty="0" smtClean="0"/>
              <a:t>mil.lei</a:t>
            </a:r>
            <a:endParaRPr lang="en-GB" dirty="0"/>
          </a:p>
        </p:txBody>
      </p:sp>
      <p:sp>
        <p:nvSpPr>
          <p:cNvPr id="8" name="Скругленный прямоугольник 43"/>
          <p:cNvSpPr/>
          <p:nvPr/>
        </p:nvSpPr>
        <p:spPr>
          <a:xfrm>
            <a:off x="2978145" y="3501983"/>
            <a:ext cx="2304256" cy="129661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2"/>
                </a:solidFill>
              </a:rPr>
              <a:t>Fondul </a:t>
            </a:r>
            <a:r>
              <a:rPr lang="en-US" b="1" dirty="0" smtClean="0">
                <a:solidFill>
                  <a:schemeClr val="tx2"/>
                </a:solidFill>
              </a:rPr>
              <a:t>N</a:t>
            </a:r>
            <a:r>
              <a:rPr lang="ro-RO" b="1" dirty="0" err="1" smtClean="0">
                <a:solidFill>
                  <a:schemeClr val="tx2"/>
                </a:solidFill>
              </a:rPr>
              <a:t>ațional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pentru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Mediu</a:t>
            </a:r>
            <a:endParaRPr lang="ro-RO" b="1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/>
              <a:t>1</a:t>
            </a:r>
            <a:r>
              <a:rPr lang="ro-RO" dirty="0" smtClean="0"/>
              <a:t>01,7 mil.lei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3989378" y="3209921"/>
            <a:ext cx="214314" cy="21431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43"/>
          <p:cNvSpPr/>
          <p:nvPr/>
        </p:nvSpPr>
        <p:spPr>
          <a:xfrm>
            <a:off x="3003565" y="5149577"/>
            <a:ext cx="2297294" cy="131993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2"/>
                </a:solidFill>
              </a:rPr>
              <a:t>Fondul viei și vinului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44,0</a:t>
            </a:r>
            <a:r>
              <a:rPr lang="ro-MD" dirty="0" smtClean="0">
                <a:solidFill>
                  <a:schemeClr val="tx1"/>
                </a:solidFill>
              </a:rPr>
              <a:t> </a:t>
            </a:r>
            <a:r>
              <a:rPr lang="ro-RO" dirty="0" smtClean="0"/>
              <a:t>mil.lei</a:t>
            </a: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6775460" y="1352533"/>
            <a:ext cx="214314" cy="21431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43"/>
          <p:cNvSpPr/>
          <p:nvPr/>
        </p:nvSpPr>
        <p:spPr>
          <a:xfrm>
            <a:off x="5632452" y="1638285"/>
            <a:ext cx="2426711" cy="149839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2"/>
                </a:solidFill>
              </a:rPr>
              <a:t>Fondul național de dezvoltare a agriculturii și mediului rural</a:t>
            </a:r>
          </a:p>
          <a:p>
            <a:pPr algn="ctr"/>
            <a:r>
              <a:rPr lang="ro-RO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705,0</a:t>
            </a:r>
            <a:r>
              <a:rPr lang="ro-RO" dirty="0" smtClean="0"/>
              <a:t> mil.lei</a:t>
            </a:r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>
            <a:off x="6775460" y="3209921"/>
            <a:ext cx="214314" cy="21431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43"/>
          <p:cNvSpPr/>
          <p:nvPr/>
        </p:nvSpPr>
        <p:spPr>
          <a:xfrm>
            <a:off x="5662558" y="3495672"/>
            <a:ext cx="2398786" cy="128588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2"/>
                </a:solidFill>
              </a:rPr>
              <a:t>Fondul național pentru dezvoltare regională și locală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r>
              <a:rPr lang="ro-RO" smtClean="0">
                <a:solidFill>
                  <a:schemeClr val="tx1"/>
                </a:solidFill>
              </a:rPr>
              <a:t>74,5</a:t>
            </a:r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o-RO" dirty="0" smtClean="0"/>
              <a:t>mil.lei </a:t>
            </a:r>
            <a:endParaRPr lang="en-GB" dirty="0"/>
          </a:p>
        </p:txBody>
      </p:sp>
      <p:sp>
        <p:nvSpPr>
          <p:cNvPr id="15" name="Down Arrow 14"/>
          <p:cNvSpPr/>
          <p:nvPr/>
        </p:nvSpPr>
        <p:spPr>
          <a:xfrm>
            <a:off x="6789255" y="4855394"/>
            <a:ext cx="214314" cy="21431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43"/>
          <p:cNvSpPr/>
          <p:nvPr/>
        </p:nvSpPr>
        <p:spPr>
          <a:xfrm>
            <a:off x="5632452" y="5138747"/>
            <a:ext cx="2448923" cy="135732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2"/>
                </a:solidFill>
              </a:rPr>
              <a:t>Fondul pentru eficiență energetică</a:t>
            </a:r>
          </a:p>
          <a:p>
            <a:pPr algn="ctr"/>
            <a:r>
              <a:rPr lang="ro-RO" dirty="0" smtClean="0"/>
              <a:t>7,1 mil.lei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5" y="1784061"/>
            <a:ext cx="2365681" cy="13557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8" y="3439356"/>
            <a:ext cx="2349708" cy="12693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4" y="4958865"/>
            <a:ext cx="2341722" cy="1571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50" y="3465660"/>
            <a:ext cx="2078134" cy="13158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49" y="1762285"/>
            <a:ext cx="2087641" cy="1376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49" y="5045229"/>
            <a:ext cx="2087641" cy="15222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6040" y="109017"/>
            <a:ext cx="500288" cy="492251"/>
          </a:xfrm>
          <a:prstGeom prst="rect">
            <a:avLst/>
          </a:prstGeom>
        </p:spPr>
      </p:pic>
      <p:sp>
        <p:nvSpPr>
          <p:cNvPr id="22" name="object 9"/>
          <p:cNvSpPr txBox="1"/>
          <p:nvPr/>
        </p:nvSpPr>
        <p:spPr>
          <a:xfrm>
            <a:off x="846328" y="235214"/>
            <a:ext cx="1757171" cy="3315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10" dirty="0">
                <a:latin typeface="Calibri"/>
                <a:cs typeface="Calibri"/>
              </a:rPr>
              <a:t>MINISTERUL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FINANȚELOR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b="1" spc="5" dirty="0">
                <a:latin typeface="Calibri"/>
                <a:cs typeface="Calibri"/>
              </a:rPr>
              <a:t>AL REPUBLICII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MOLDOVA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23" name="object 4"/>
          <p:cNvSpPr/>
          <p:nvPr/>
        </p:nvSpPr>
        <p:spPr>
          <a:xfrm>
            <a:off x="0" y="626673"/>
            <a:ext cx="10693400" cy="82918"/>
          </a:xfrm>
          <a:custGeom>
            <a:avLst/>
            <a:gdLst/>
            <a:ahLst/>
            <a:cxnLst/>
            <a:rect l="l" t="t" r="r" b="b"/>
            <a:pathLst>
              <a:path w="10692765" h="91440">
                <a:moveTo>
                  <a:pt x="0" y="91439"/>
                </a:moveTo>
                <a:lnTo>
                  <a:pt x="0" y="9143"/>
                </a:lnTo>
                <a:lnTo>
                  <a:pt x="10692384" y="0"/>
                </a:lnTo>
                <a:lnTo>
                  <a:pt x="10692384" y="82295"/>
                </a:lnTo>
                <a:lnTo>
                  <a:pt x="0" y="91439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35827" y="4852995"/>
            <a:ext cx="214314" cy="21431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bject 16"/>
          <p:cNvSpPr txBox="1">
            <a:spLocks/>
          </p:cNvSpPr>
          <p:nvPr/>
        </p:nvSpPr>
        <p:spPr>
          <a:xfrm rot="10800000" flipH="1" flipV="1">
            <a:off x="10275922" y="7281886"/>
            <a:ext cx="157480" cy="14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1100"/>
              </a:lnSpc>
              <a:defRPr/>
            </a:pPr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ro-R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162292</TotalTime>
  <Words>4544</Words>
  <Application>Microsoft Office PowerPoint</Application>
  <PresentationFormat>Произвольный</PresentationFormat>
  <Paragraphs>988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Wingdings</vt:lpstr>
      <vt:lpstr>Verdana</vt:lpstr>
      <vt:lpstr>Calibri</vt:lpstr>
      <vt:lpstr>Times New Roman</vt:lpstr>
      <vt:lpstr>Office Theme</vt:lpstr>
      <vt:lpstr>MINISTERUL FINANȚELOR AL REPUBLICII MOLDOVA</vt:lpstr>
      <vt:lpstr>Презентация PowerPoint</vt:lpstr>
      <vt:lpstr>BUGETUL PUBLIC NAȚIONAL</vt:lpstr>
      <vt:lpstr>Презентация PowerPoint</vt:lpstr>
      <vt:lpstr>Презентация PowerPoint</vt:lpstr>
      <vt:lpstr>CHELTUIELILE BUGETULUI PUBLIC NAȚIONAL</vt:lpstr>
      <vt:lpstr>CHELTUIELILE DE PERSONAL</vt:lpstr>
      <vt:lpstr>INVESTIȚIILE CAPITALE</vt:lpstr>
      <vt:lpstr>Презентация PowerPoint</vt:lpstr>
      <vt:lpstr>TRANSFERURI DIN BUGETUL DE STAT  CĂTRE BUGETELE LOCALE</vt:lpstr>
      <vt:lpstr>       PROTECȚIA SOCIALĂ</vt:lpstr>
      <vt:lpstr>PROTECȚIA SOCIALĂ </vt:lpstr>
      <vt:lpstr>OCROTIREA SĂNĂTĂȚII </vt:lpstr>
      <vt:lpstr>Презентация PowerPoint</vt:lpstr>
      <vt:lpstr>ÎNVĂȚĂMÎNT</vt:lpstr>
      <vt:lpstr>                                 ÎNVĂȚĂMÎNT</vt:lpstr>
      <vt:lpstr>Презентация PowerPoint</vt:lpstr>
      <vt:lpstr>PENTRU CE AU FOST CHELTUIȚI BANII ALOCAȚI ÎN SECTORUL  CULTURĂ, SPORT, TINERET, CULTE ȘI ODIHNĂ</vt:lpstr>
      <vt:lpstr>          TRANSPORT</vt:lpstr>
      <vt:lpstr>DRUMURI REPARATE DIN BANII ALOCAȚI ÎN ANUL 2023</vt:lpstr>
      <vt:lpstr>DRUMURI REABILITATE DIN BANII ALOCAȚI ÎN ANUL 2023</vt:lpstr>
      <vt:lpstr>Презентация PowerPoint</vt:lpstr>
      <vt:lpstr>DRUMURI REABILITATE DIN BANII ALOCAȚI ÎN ANUL 2024</vt:lpstr>
      <vt:lpstr>         AGRICULTURĂ</vt:lpstr>
      <vt:lpstr>DATORIA DE STAT</vt:lpstr>
      <vt:lpstr>ASISTENȚA EXTERNĂ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RAPORT PENTRU CETATENI 2018.pptx</dc:title>
  <dc:creator>belaiadian</dc:creator>
  <cp:lastModifiedBy>Nadejda, Filimon</cp:lastModifiedBy>
  <cp:revision>1715</cp:revision>
  <cp:lastPrinted>2025-09-29T11:05:19Z</cp:lastPrinted>
  <dcterms:created xsi:type="dcterms:W3CDTF">2020-06-05T19:29:52Z</dcterms:created>
  <dcterms:modified xsi:type="dcterms:W3CDTF">2025-10-02T06:21:27Z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2019-10-03T00:00:00Z</vt:filetime>
  </property>
  <property fmtid="{D5CDD505-2E9C-101B-9397-08002B2CF9AE}" pid="3" name="LastSaved">
    <vt:filetime>2020-06-05T00:00:00Z</vt:filetime>
  </property>
</Properties>
</file>