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notesSlides/notesSlide7.xml" ContentType="application/vnd.openxmlformats-officedocument.presentationml.notesSlide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ppt/comments/comment10.xml" ContentType="application/vnd.openxmlformats-officedocument.presentationml.comments+xml"/>
  <Override PartName="/ppt/comments/comment1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1"/>
  </p:sldMasterIdLst>
  <p:notesMasterIdLst>
    <p:notesMasterId r:id="rId22"/>
  </p:notesMasterIdLst>
  <p:handoutMasterIdLst>
    <p:handoutMasterId r:id="rId23"/>
  </p:handoutMasterIdLst>
  <p:sldIdLst>
    <p:sldId id="256" r:id="rId2"/>
    <p:sldId id="382" r:id="rId3"/>
    <p:sldId id="384" r:id="rId4"/>
    <p:sldId id="386" r:id="rId5"/>
    <p:sldId id="387" r:id="rId6"/>
    <p:sldId id="388" r:id="rId7"/>
    <p:sldId id="389" r:id="rId8"/>
    <p:sldId id="390" r:id="rId9"/>
    <p:sldId id="391" r:id="rId10"/>
    <p:sldId id="383" r:id="rId11"/>
    <p:sldId id="392" r:id="rId12"/>
    <p:sldId id="393" r:id="rId13"/>
    <p:sldId id="394" r:id="rId14"/>
    <p:sldId id="395" r:id="rId15"/>
    <p:sldId id="396" r:id="rId16"/>
    <p:sldId id="397" r:id="rId17"/>
    <p:sldId id="398" r:id="rId18"/>
    <p:sldId id="399" r:id="rId19"/>
    <p:sldId id="400" r:id="rId20"/>
    <p:sldId id="401" r:id="rId2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ina Bors" initials="IB" lastIdx="19" clrIdx="0">
    <p:extLst>
      <p:ext uri="{19B8F6BF-5375-455C-9EA6-DF929625EA0E}">
        <p15:presenceInfo xmlns:p15="http://schemas.microsoft.com/office/powerpoint/2012/main" userId="Irina Bor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66"/>
    <a:srgbClr val="FDC6D1"/>
    <a:srgbClr val="2EA47F"/>
    <a:srgbClr val="007A50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3" autoAdjust="0"/>
    <p:restoredTop sz="96395" autoAdjust="0"/>
  </p:normalViewPr>
  <p:slideViewPr>
    <p:cSldViewPr snapToGrid="0">
      <p:cViewPr>
        <p:scale>
          <a:sx n="100" d="100"/>
          <a:sy n="100" d="100"/>
        </p:scale>
        <p:origin x="936" y="3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5" d="100"/>
          <a:sy n="115" d="100"/>
        </p:scale>
        <p:origin x="102" y="1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1T10:53:18.024" idx="1">
    <p:pos x="1417" y="1626"/>
    <p:text>Legea nr.217/2018 stabiliște doar valorile de referință aplicabile pentru calcularea salariului pentru luna decembrie 2018, valorile de referință aplicabile pentru calcularea salariului pentru lunile ianuarie-decembrie 2019 sunt stabilite în Legea bugetului de stat pentru anul 2019 (urmează a fi publicată)</p:text>
    <p:extLst mod="1">
      <p:ext uri="{C676402C-5697-4E1C-873F-D02D1690AC5C}">
        <p15:threadingInfo xmlns:p15="http://schemas.microsoft.com/office/powerpoint/2012/main" timeZoneBias="-120"/>
      </p:ext>
    </p:extLs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3T07:09:02.214" idx="19">
    <p:pos x="3695" y="2894"/>
    <p:text>daca persoanei i-au fost conferite mai multe titluri onorifice, spor se plătește pentru cel mai înalt titlu ce corespunde acticității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2T09:49:17.264" idx="12">
    <p:pos x="2873" y="913"/>
    <p:text>suma alocată se calculează doar de la salariul de bază (detreminat prin inmultirea coeficientului corespunzător clasei de salarizare finale cu valoarea de referință)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1T19:13:41.217" idx="8">
    <p:pos x="5377" y="1162"/>
    <p:text>prin scrisoarea nr.08-06-611 din 08.12.2018 - remis pr HG prin care li s-a recomandat sa initieze cadrului norrmativ cu caracter intern, anexanduse proiectul de hotarare si model de ordin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1T14:37:52.631" idx="2">
    <p:pos x="1381" y="879"/>
    <p:text>prin unitate bugetară se înțelege instituția bugetară (cu sau fără statut juridic) sau autoritatea publică finanțată integral din BS, BUAT</p:text>
    <p:extLst mod="1">
      <p:ext uri="{C676402C-5697-4E1C-873F-D02D1690AC5C}">
        <p15:threadingInfo xmlns:p15="http://schemas.microsoft.com/office/powerpoint/2012/main" timeZoneBias="-120"/>
      </p:ext>
    </p:extLst>
  </p:cm>
  <p:cm authorId="1" dt="2018-12-11T14:43:21.257" idx="3">
    <p:pos x="5103" y="607"/>
    <p:text>pentru a evita situația în care o persoană - angajat în sectorul bugetar, ar avea rețineri la calculul salariului pentru luna decembrie din cauza lipsei funcției detinute in anexe la lege, a fost remisa scrisoarea nr.08-06-608 din 03.12.18 pu prezentarea funcțiilor lipsa</p:text>
    <p:extLst mod="1">
      <p:ext uri="{C676402C-5697-4E1C-873F-D02D1690AC5C}">
        <p15:threadingInfo xmlns:p15="http://schemas.microsoft.com/office/powerpoint/2012/main" timeZoneBias="-120"/>
      </p:ext>
    </p:extLst>
  </p:cm>
  <p:cm authorId="1" dt="2018-12-11T18:41:21.640" idx="6">
    <p:pos x="7215" y="2284"/>
    <p:text>autorități publice autonome: Curtea de Conturi; Centrul Național Anticorupție; Oficiul Avocatului Poporului; Comisia Electorala Centrala; Centrul National pentru Protecția Datelor cu Caracter Personal; Consiliul Coordonator al Audiovizualului; Consiliul Concurentei; Serviciul de Informatii si Securitate; Autoritatea Nationala de Integritate; Serviciul Prevenirea si Combaterea Spălării Banilor; Serviciul de Protecție și Pază de Stat; Agenția Nationala pentru Soluționarea Contestațiilor</p:text>
    <p:extLst>
      <p:ext uri="{C676402C-5697-4E1C-873F-D02D1690AC5C}">
        <p15:threadingInfo xmlns:p15="http://schemas.microsoft.com/office/powerpoint/2012/main" timeZoneBias="-120"/>
      </p:ext>
    </p:extLst>
  </p:cm>
  <p:cm authorId="1" dt="2018-12-11T18:41:52.914" idx="7">
    <p:pos x="7215" y="2420"/>
    <p:text>autorități administrative centrale: Biroul Național de Statistică; Agenția Relații Funciare și Cadastru; Agenția Relații Interetnice; Agenția „Moldsilva”; Agenția de Investiții; Agenția Medicametului și Dispozitivelor Medicale; Agenția Proprietății Publice; Agenția Națională pentru Cercetare și Dezvoltare; Agenția de Stat pentru Proprietate Intelectuală; Agenția Națională pentru Siguranța Alimentelor; Agenția Națională Antidoping; Casa Națională de Asigurări Sociale</p:text>
    <p:extLst>
      <p:ext uri="{C676402C-5697-4E1C-873F-D02D1690AC5C}">
        <p15:threadingInfo xmlns:p15="http://schemas.microsoft.com/office/powerpoint/2012/main" timeZoneBias="-120">
          <p15:parentCm authorId="1" idx="6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2T19:48:55.234" idx="13">
    <p:pos x="3590" y="2461"/>
    <p:text>potrivit art.11 din Legea nr.280/2018, suma anuală a sporurilor incluse în partea variabilă nu poate depăși:                                      a) pentru autoritățile publice din domeniul apărării naționale, securității statului și ordinii publice  - 30% din suma anuală a salariilor de bază stabilite la nivel de autoritate bugetară                                                              b) pentru alte unitățile bugetare  - 20% din suma anuală a salariului de bază stabilite la nivel de unitate bugetară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2T19:55:02.778" idx="14">
    <p:pos x="6132" y="3055"/>
    <p:text>cadrul normativ pentru plata acestui supliment încă nu este elaborat, dar elaborarea acestuia se va asigura în termen de 6 luni de la intrarea în vigoare a legii, în conformitate cu art.30 din Legea 280/2018</p:text>
    <p:extLst>
      <p:ext uri="{C676402C-5697-4E1C-873F-D02D1690AC5C}">
        <p15:threadingInfo xmlns:p15="http://schemas.microsoft.com/office/powerpoint/2012/main" timeZoneBias="-120"/>
      </p:ext>
    </p:extLst>
  </p:cm>
  <p:cm authorId="1" dt="2018-12-12T19:57:23.523" idx="15">
    <p:pos x="1553" y="3508"/>
    <p:text>personalul unității bugetare poate beneficia de premii unice cu ocazia sărbătorilor profesionale, zile de sărbătoare nelucrătoare, care se plătesc din contul economiile formate lafondul de retribuire a muncii alocat pentru anul respectiv, dar nu mai mult de 5% din fondul anual de salarizare la nivel de unitate bugetară.                                     Norma se pune în aplicare din 1 iulie 2019, cu exceptia premiilor unice achitate in decembrie 2018 din contul economiilor formate la fondul de retribuire a muncii cu prilejul zilelor de sărbătoare declarate nelucrătoare în luna decembrie.</p:text>
    <p:extLst>
      <p:ext uri="{C676402C-5697-4E1C-873F-D02D1690AC5C}">
        <p15:threadingInfo xmlns:p15="http://schemas.microsoft.com/office/powerpoint/2012/main" timeZoneBias="-120"/>
      </p:ext>
    </p:extLst>
  </p:cm>
  <p:cm authorId="1" dt="2018-12-12T20:03:33.984" idx="16">
    <p:pos x="1553" y="3644"/>
    <p:text>Premiul unic, în fiecare caz in parte nu poate depăși salariul de bază al persoanei premiate</p:text>
    <p:extLst>
      <p:ext uri="{C676402C-5697-4E1C-873F-D02D1690AC5C}">
        <p15:threadingInfo xmlns:p15="http://schemas.microsoft.com/office/powerpoint/2012/main" timeZoneBias="-120">
          <p15:parentCm authorId="1" idx="15"/>
        </p15:threadingInfo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2T09:26:12.021" idx="9">
    <p:pos x="1709" y="3596"/>
    <p:text>Legea nr.217/2018 stabiliște doar valorile de referință aplicabile pentru calcularea salariului pentru luna decembrie 2018, valorile de referință aplicabile pentru calcularea salariului pentru lunile ianuarie-decembrie 2019 sunt stabilite în Legea bugetului de stat pentru anul 2019 (urmează a fi publicată)</p:text>
    <p:extLst mod="1">
      <p:ext uri="{C676402C-5697-4E1C-873F-D02D1690AC5C}">
        <p15:threadingInfo xmlns:p15="http://schemas.microsoft.com/office/powerpoint/2012/main" timeZoneBias="-120"/>
      </p:ext>
    </p:extLst>
  </p:cm>
  <p:cm authorId="1" dt="2018-12-13T07:01:27.737" idx="18">
    <p:pos x="6174" y="1819"/>
    <p:text>art.12 alin. (13)                                               exemplu: daca salariul de baza calculat se primeste 4951 lei - cuantumul salariului de bază indicat in ordin si luat in calcul la determinarea salariului lunar al angajatului va fi 4960 lei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2T09:30:55.628" idx="10">
    <p:pos x="2901" y="2676"/>
    <p:text>dacă persoana ocupă o funcție careia în anexă îi corepunde clasa de salarizare 23, iar persoana are vechime în muncă de 12 ani, respectiv clasa finală va fi 23+4=27, oricum valoarea de referință aplicată rămîne 1600, deoarece clasa de salarizare pentru această funcție în anexă e 23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2T09:40:54.811" idx="11">
    <p:pos x="3716" y="3210"/>
    <p:text>pentru determinarea vechimii în muncă au fost menținute acele norme de calculare a perioadelor în vigoare pînă la 1 decembrie 2018. Majoritatea categoriilor de angajați beneficiau de spor pentru vechime în muncă care se acorda în dependență de numărul de ani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3T06:56:37.631" idx="17">
    <p:pos x="10" y="10"/>
    <p:text>Hg nr.744/2011 si HG nr.515 din 22.06.2011 - componenta nominala a delegatiei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7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8057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>
              <a:defRPr sz="1200"/>
            </a:lvl1pPr>
          </a:lstStyle>
          <a:p>
            <a:fld id="{AA92F646-C980-489A-AB3F-949B0019D313}" type="datetimeFigureOut">
              <a:rPr lang="en-GB" smtClean="0"/>
              <a:pPr/>
              <a:t>15/12/2018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805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805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>
              <a:defRPr sz="1200"/>
            </a:lvl1pPr>
          </a:lstStyle>
          <a:p>
            <a:fld id="{0BCDF0F3-76EB-40E5-BCC4-484926D6D9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8799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7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057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>
              <a:defRPr sz="1200"/>
            </a:lvl1pPr>
          </a:lstStyle>
          <a:p>
            <a:fld id="{31321BD0-CE61-45C7-ADDA-01E3CFC44782}" type="datetimeFigureOut">
              <a:rPr lang="en-US" smtClean="0"/>
              <a:pPr/>
              <a:t>12/15/2018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02" tIns="46351" rIns="92702" bIns="46351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5"/>
          </a:xfrm>
          <a:prstGeom prst="rect">
            <a:avLst/>
          </a:prstGeom>
        </p:spPr>
        <p:txBody>
          <a:bodyPr vert="horz" lIns="92702" tIns="46351" rIns="92702" bIns="46351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805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805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>
              <a:defRPr sz="1200"/>
            </a:lvl1pPr>
          </a:lstStyle>
          <a:p>
            <a:fld id="{5694F56B-B12E-465A-AD1D-0FDE011689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001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805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39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58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817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02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607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00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na princip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46364" y="3736977"/>
            <a:ext cx="10515600" cy="818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547" y="1476703"/>
            <a:ext cx="2781234" cy="1454620"/>
          </a:xfrm>
          <a:prstGeom prst="rect">
            <a:avLst/>
          </a:prstGeom>
        </p:spPr>
      </p:pic>
      <p:sp>
        <p:nvSpPr>
          <p:cNvPr id="12" name="Текст 11"/>
          <p:cNvSpPr>
            <a:spLocks noGrp="1"/>
          </p:cNvSpPr>
          <p:nvPr>
            <p:ph type="body" sz="quarter" idx="10"/>
          </p:nvPr>
        </p:nvSpPr>
        <p:spPr>
          <a:xfrm>
            <a:off x="3184525" y="4914900"/>
            <a:ext cx="5510213" cy="6524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Lato Thin" panose="020F0502020204030203" pitchFamily="34" charset="0"/>
                <a:ea typeface="Lato Thin" panose="020F0502020204030203" pitchFamily="34" charset="0"/>
                <a:cs typeface="Lato Thin" panose="020F0502020204030203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35306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4D79D-47C0-4510-9587-60D775B59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28597-2DED-401D-AEE3-389164C5A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57FC8-094E-4EE8-B28F-AE1767E01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574BA-5655-4656-A897-8AB493A226AA}" type="datetimeFigureOut">
              <a:rPr lang="ro-RO" smtClean="0"/>
              <a:t>15.12.2018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EB545-301F-4831-B6EA-F9046E3DF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04BA1-EEEA-4F31-BC64-43BE5BEF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B173B-D670-40C1-99A5-ECF9C4EE8A3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7671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u si cont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07191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61607"/>
            <a:ext cx="10515600" cy="20476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603"/>
            <a:ext cx="2413057" cy="607439"/>
          </a:xfrm>
          <a:prstGeom prst="rect">
            <a:avLst/>
          </a:prstGeom>
        </p:spPr>
      </p:pic>
      <p:sp>
        <p:nvSpPr>
          <p:cNvPr id="15" name="Текст 14"/>
          <p:cNvSpPr>
            <a:spLocks noGrp="1"/>
          </p:cNvSpPr>
          <p:nvPr>
            <p:ph type="body" sz="quarter" idx="13" hasCustomPrompt="1"/>
          </p:nvPr>
        </p:nvSpPr>
        <p:spPr>
          <a:xfrm>
            <a:off x="6348413" y="260770"/>
            <a:ext cx="5005387" cy="34338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latin typeface="Lato Thin" panose="020F0502020204030203" pitchFamily="34" charset="0"/>
                <a:ea typeface="Lato Thin" panose="020F0502020204030203" pitchFamily="34" charset="0"/>
                <a:cs typeface="Lato Thin" panose="020F0502020204030203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80964" y="6356350"/>
            <a:ext cx="372836" cy="365125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Заголовок 1"/>
          <p:cNvSpPr txBox="1">
            <a:spLocks/>
          </p:cNvSpPr>
          <p:nvPr userDrawn="1"/>
        </p:nvSpPr>
        <p:spPr>
          <a:xfrm>
            <a:off x="10189027" y="6356350"/>
            <a:ext cx="906234" cy="2694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 err="1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Pagina</a:t>
            </a:r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     |</a:t>
            </a:r>
          </a:p>
        </p:txBody>
      </p:sp>
    </p:spTree>
    <p:extLst>
      <p:ext uri="{BB962C8B-B14F-4D97-AF65-F5344CB8AC3E}">
        <p14:creationId xmlns:p14="http://schemas.microsoft.com/office/powerpoint/2010/main" val="745157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u si continut in doua colo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603"/>
            <a:ext cx="2413057" cy="607439"/>
          </a:xfrm>
          <a:prstGeom prst="rect">
            <a:avLst/>
          </a:prstGeom>
        </p:spPr>
      </p:pic>
      <p:sp>
        <p:nvSpPr>
          <p:cNvPr id="15" name="Текст 14"/>
          <p:cNvSpPr>
            <a:spLocks noGrp="1"/>
          </p:cNvSpPr>
          <p:nvPr>
            <p:ph type="body" sz="quarter" idx="13" hasCustomPrompt="1"/>
          </p:nvPr>
        </p:nvSpPr>
        <p:spPr>
          <a:xfrm>
            <a:off x="6348413" y="260770"/>
            <a:ext cx="5005387" cy="34338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latin typeface="Lato Thin" panose="020F0502020204030203" pitchFamily="34" charset="0"/>
                <a:ea typeface="Lato Thin" panose="020F0502020204030203" pitchFamily="34" charset="0"/>
                <a:cs typeface="Lato Thin" panose="020F0502020204030203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200" y="1310048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955472"/>
            <a:ext cx="5181600" cy="31355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955472"/>
            <a:ext cx="5181600" cy="31355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1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7C3AAF7-2684-404C-9A51-5535A7D48474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2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80964" y="6356350"/>
            <a:ext cx="372836" cy="365125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Заголовок 1"/>
          <p:cNvSpPr txBox="1">
            <a:spLocks/>
          </p:cNvSpPr>
          <p:nvPr userDrawn="1"/>
        </p:nvSpPr>
        <p:spPr>
          <a:xfrm>
            <a:off x="10189027" y="6356350"/>
            <a:ext cx="906234" cy="2694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 err="1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Pagina</a:t>
            </a:r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     |</a:t>
            </a:r>
          </a:p>
        </p:txBody>
      </p:sp>
    </p:spTree>
    <p:extLst>
      <p:ext uri="{BB962C8B-B14F-4D97-AF65-F5344CB8AC3E}">
        <p14:creationId xmlns:p14="http://schemas.microsoft.com/office/powerpoint/2010/main" val="2967872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603"/>
            <a:ext cx="2413057" cy="607439"/>
          </a:xfrm>
          <a:prstGeom prst="rect">
            <a:avLst/>
          </a:prstGeom>
        </p:spPr>
      </p:pic>
      <p:sp>
        <p:nvSpPr>
          <p:cNvPr id="15" name="Текст 14"/>
          <p:cNvSpPr>
            <a:spLocks noGrp="1"/>
          </p:cNvSpPr>
          <p:nvPr>
            <p:ph type="body" sz="quarter" idx="13" hasCustomPrompt="1"/>
          </p:nvPr>
        </p:nvSpPr>
        <p:spPr>
          <a:xfrm>
            <a:off x="6348413" y="260770"/>
            <a:ext cx="5005387" cy="34338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latin typeface="Lato Thin" panose="020F0502020204030203" pitchFamily="34" charset="0"/>
                <a:ea typeface="Lato Thin" panose="020F0502020204030203" pitchFamily="34" charset="0"/>
                <a:cs typeface="Lato Thin" panose="020F0502020204030203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200" y="2020341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FD5D7C3-F508-49B9-B5EF-904F88E4C8D7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80964" y="6356350"/>
            <a:ext cx="372836" cy="365125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10189027" y="6356350"/>
            <a:ext cx="906234" cy="2694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 err="1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Pagina</a:t>
            </a:r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     |</a:t>
            </a:r>
          </a:p>
        </p:txBody>
      </p:sp>
    </p:spTree>
    <p:extLst>
      <p:ext uri="{BB962C8B-B14F-4D97-AF65-F5344CB8AC3E}">
        <p14:creationId xmlns:p14="http://schemas.microsoft.com/office/powerpoint/2010/main" val="2577008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ra cont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603"/>
            <a:ext cx="2413057" cy="607439"/>
          </a:xfrm>
          <a:prstGeom prst="rect">
            <a:avLst/>
          </a:prstGeom>
        </p:spPr>
      </p:pic>
      <p:sp>
        <p:nvSpPr>
          <p:cNvPr id="15" name="Текст 14"/>
          <p:cNvSpPr>
            <a:spLocks noGrp="1"/>
          </p:cNvSpPr>
          <p:nvPr>
            <p:ph type="body" sz="quarter" idx="13" hasCustomPrompt="1"/>
          </p:nvPr>
        </p:nvSpPr>
        <p:spPr>
          <a:xfrm>
            <a:off x="6348413" y="260770"/>
            <a:ext cx="5005387" cy="34338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latin typeface="Lato Thin" panose="020F0502020204030203" pitchFamily="34" charset="0"/>
                <a:ea typeface="Lato Thin" panose="020F0502020204030203" pitchFamily="34" charset="0"/>
                <a:cs typeface="Lato Thin" panose="020F0502020204030203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1FB51AC-3888-46F9-816C-23FA567D5ADC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80964" y="6356350"/>
            <a:ext cx="372836" cy="365125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Заголовок 1"/>
          <p:cNvSpPr txBox="1">
            <a:spLocks/>
          </p:cNvSpPr>
          <p:nvPr userDrawn="1"/>
        </p:nvSpPr>
        <p:spPr>
          <a:xfrm>
            <a:off x="10189027" y="6356350"/>
            <a:ext cx="906234" cy="2694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 err="1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Pagina</a:t>
            </a:r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     |</a:t>
            </a:r>
          </a:p>
        </p:txBody>
      </p:sp>
    </p:spTree>
    <p:extLst>
      <p:ext uri="{BB962C8B-B14F-4D97-AF65-F5344CB8AC3E}">
        <p14:creationId xmlns:p14="http://schemas.microsoft.com/office/powerpoint/2010/main" val="238438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ie al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0951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u cu continut si sub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603"/>
            <a:ext cx="2413057" cy="607439"/>
          </a:xfrm>
          <a:prstGeom prst="rect">
            <a:avLst/>
          </a:prstGeom>
        </p:spPr>
      </p:pic>
      <p:sp>
        <p:nvSpPr>
          <p:cNvPr id="15" name="Текст 14"/>
          <p:cNvSpPr>
            <a:spLocks noGrp="1"/>
          </p:cNvSpPr>
          <p:nvPr>
            <p:ph type="body" sz="quarter" idx="13" hasCustomPrompt="1"/>
          </p:nvPr>
        </p:nvSpPr>
        <p:spPr>
          <a:xfrm>
            <a:off x="6348413" y="260770"/>
            <a:ext cx="5005387" cy="34338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latin typeface="Lato Thin" panose="020F0502020204030203" pitchFamily="34" charset="0"/>
                <a:ea typeface="Lato Thin" panose="020F0502020204030203" pitchFamily="34" charset="0"/>
                <a:cs typeface="Lato Thin" panose="020F0502020204030203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9788" y="1401072"/>
            <a:ext cx="3932237" cy="893091"/>
          </a:xfrm>
          <a:prstGeom prst="rect">
            <a:avLst/>
          </a:prstGeom>
        </p:spPr>
        <p:txBody>
          <a:bodyPr anchor="b"/>
          <a:lstStyle>
            <a:lvl1pPr algn="l">
              <a:defRPr sz="3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183188" y="1401073"/>
            <a:ext cx="6172200" cy="469674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32502"/>
            <a:ext cx="3932237" cy="3673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25A118F-46B2-4AEB-A15A-597AD5B81E18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80964" y="6356350"/>
            <a:ext cx="372836" cy="365125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Заголовок 1"/>
          <p:cNvSpPr txBox="1">
            <a:spLocks/>
          </p:cNvSpPr>
          <p:nvPr userDrawn="1"/>
        </p:nvSpPr>
        <p:spPr>
          <a:xfrm>
            <a:off x="10189027" y="6356350"/>
            <a:ext cx="906234" cy="2694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 err="1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Pagina</a:t>
            </a:r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     |</a:t>
            </a:r>
          </a:p>
        </p:txBody>
      </p:sp>
    </p:spTree>
    <p:extLst>
      <p:ext uri="{BB962C8B-B14F-4D97-AF65-F5344CB8AC3E}">
        <p14:creationId xmlns:p14="http://schemas.microsoft.com/office/powerpoint/2010/main" val="3299105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603"/>
            <a:ext cx="2413057" cy="607439"/>
          </a:xfrm>
          <a:prstGeom prst="rect">
            <a:avLst/>
          </a:prstGeom>
        </p:spPr>
      </p:pic>
      <p:sp>
        <p:nvSpPr>
          <p:cNvPr id="8" name="Текст 14"/>
          <p:cNvSpPr>
            <a:spLocks noGrp="1"/>
          </p:cNvSpPr>
          <p:nvPr>
            <p:ph type="body" sz="quarter" idx="13" hasCustomPrompt="1"/>
          </p:nvPr>
        </p:nvSpPr>
        <p:spPr>
          <a:xfrm>
            <a:off x="6348413" y="260770"/>
            <a:ext cx="5005387" cy="34338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latin typeface="Lato Thin" panose="020F0502020204030203" pitchFamily="34" charset="0"/>
                <a:ea typeface="Lato Thin" panose="020F0502020204030203" pitchFamily="34" charset="0"/>
                <a:cs typeface="Lato Thin" panose="020F0502020204030203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F6D9225-5CEE-4E01-9814-FF24062CD999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80964" y="6356350"/>
            <a:ext cx="372836" cy="365125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Заголовок 1"/>
          <p:cNvSpPr txBox="1">
            <a:spLocks/>
          </p:cNvSpPr>
          <p:nvPr userDrawn="1"/>
        </p:nvSpPr>
        <p:spPr>
          <a:xfrm>
            <a:off x="10189027" y="6356350"/>
            <a:ext cx="906234" cy="2694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 err="1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Pagina</a:t>
            </a:r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     |</a:t>
            </a:r>
          </a:p>
        </p:txBody>
      </p:sp>
    </p:spTree>
    <p:extLst>
      <p:ext uri="{BB962C8B-B14F-4D97-AF65-F5344CB8AC3E}">
        <p14:creationId xmlns:p14="http://schemas.microsoft.com/office/powerpoint/2010/main" val="447792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9669-39D0-46B3-91DE-ED0C47778EAA}" type="datetime1">
              <a:rPr lang="ro-RO" smtClean="0"/>
              <a:pPr/>
              <a:t>15.12.2018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2E8B-1E48-4964-AECC-6F98FA18B7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39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856648"/>
            <a:ext cx="12192000" cy="96253"/>
          </a:xfrm>
          <a:prstGeom prst="rect">
            <a:avLst/>
          </a:prstGeom>
          <a:solidFill>
            <a:srgbClr val="33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0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5" r:id="rId6"/>
    <p:sldLayoutId id="2147483773" r:id="rId7"/>
    <p:sldLayoutId id="2147483774" r:id="rId8"/>
    <p:sldLayoutId id="2147483776" r:id="rId9"/>
    <p:sldLayoutId id="2147483777" r:id="rId10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46364" y="2702560"/>
            <a:ext cx="10515600" cy="2718527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Применение нормативной базы при</a:t>
            </a:r>
            <a:r>
              <a:rPr lang="x-none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расчете</a:t>
            </a:r>
            <a:r>
              <a:rPr lang="x-none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заработных плат,</a:t>
            </a:r>
            <a:r>
              <a:rPr lang="x-none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начиная</a:t>
            </a:r>
            <a:r>
              <a:rPr lang="x-none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x-none" b="1" smtClean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декабря</a:t>
            </a:r>
            <a:r>
              <a:rPr lang="x-none" b="1" smtClean="0">
                <a:latin typeface="Arial" panose="020B0604020202020204" pitchFamily="34" charset="0"/>
                <a:cs typeface="Arial" panose="020B0604020202020204" pitchFamily="34" charset="0"/>
              </a:rPr>
              <a:t> 2018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r>
              <a:rPr lang="x-none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76513" y="6098457"/>
            <a:ext cx="5486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600" b="1" dirty="0" smtClean="0"/>
              <a:t>Ирина </a:t>
            </a:r>
            <a:r>
              <a:rPr lang="ru-RU" sz="1600" b="1" dirty="0" err="1" smtClean="0"/>
              <a:t>Борш</a:t>
            </a:r>
            <a:r>
              <a:rPr lang="ro-RO" sz="1600" b="1" dirty="0" smtClean="0"/>
              <a:t> </a:t>
            </a:r>
          </a:p>
          <a:p>
            <a:pPr algn="r"/>
            <a:endParaRPr lang="ro-RO" sz="1200" b="1" dirty="0"/>
          </a:p>
          <a:p>
            <a:pPr algn="r"/>
            <a:r>
              <a:rPr lang="ru-RU" sz="1600" b="1" dirty="0" smtClean="0"/>
              <a:t>Декабрь</a:t>
            </a:r>
            <a:r>
              <a:rPr lang="ro-RO" sz="1600" b="1" dirty="0" smtClean="0"/>
              <a:t> 2018</a:t>
            </a:r>
            <a:r>
              <a:rPr lang="ru-RU" sz="1600" b="1" dirty="0" smtClean="0"/>
              <a:t> года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9997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062178" y="382772"/>
            <a:ext cx="8926622" cy="523829"/>
          </a:xfrm>
        </p:spPr>
        <p:txBody>
          <a:bodyPr/>
          <a:lstStyle/>
          <a:p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Базовые ставки, применяемые в декабре</a:t>
            </a:r>
            <a:r>
              <a:rPr lang="x-none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2018–2019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годах</a:t>
            </a:r>
            <a:endParaRPr lang="en-US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51AC-3888-46F9-816C-23FA567D5ADC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5534" y="913869"/>
            <a:ext cx="1202257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200" b="1" dirty="0" smtClean="0">
                <a:latin typeface="Arial" panose="020B0604020202020204" pitchFamily="34" charset="0"/>
              </a:rPr>
              <a:t>Базовая ставка</a:t>
            </a:r>
            <a:r>
              <a:rPr lang="x-none" sz="2200" b="1" dirty="0" smtClean="0">
                <a:latin typeface="Arial" panose="020B0604020202020204" pitchFamily="34" charset="0"/>
              </a:rPr>
              <a:t> (</a:t>
            </a:r>
            <a:r>
              <a:rPr lang="ru-RU" sz="2200" b="1" dirty="0" smtClean="0">
                <a:latin typeface="Arial" panose="020B0604020202020204" pitchFamily="34" charset="0"/>
              </a:rPr>
              <a:t>основная</a:t>
            </a:r>
            <a:r>
              <a:rPr lang="x-none" sz="2200" b="1" dirty="0" smtClean="0">
                <a:latin typeface="Arial" panose="020B0604020202020204" pitchFamily="34" charset="0"/>
              </a:rPr>
              <a:t>)</a:t>
            </a:r>
            <a:r>
              <a:rPr lang="en-US" sz="2000" b="1" dirty="0" smtClean="0">
                <a:latin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</a:rPr>
              <a:t>в размере </a:t>
            </a:r>
            <a:r>
              <a:rPr lang="en-US" sz="2200" b="1" dirty="0" smtClean="0">
                <a:latin typeface="Arial" panose="020B0604020202020204" pitchFamily="34" charset="0"/>
              </a:rPr>
              <a:t>1500</a:t>
            </a:r>
            <a:r>
              <a:rPr lang="en-US" sz="2000" dirty="0" smtClean="0">
                <a:latin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</a:rPr>
              <a:t>леев</a:t>
            </a:r>
            <a:r>
              <a:rPr lang="en-US" sz="2000" dirty="0" smtClean="0">
                <a:latin typeface="Arial" panose="020B0604020202020204" pitchFamily="34" charset="0"/>
              </a:rPr>
              <a:t>.</a:t>
            </a:r>
            <a:endParaRPr lang="ro-RO" sz="2000" dirty="0" smtClean="0">
              <a:latin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latin typeface="Arial" panose="020B0604020202020204" pitchFamily="34" charset="0"/>
              </a:rPr>
              <a:t>Базовые ставки, отступающие</a:t>
            </a:r>
            <a:r>
              <a:rPr lang="ro-RO" sz="2000" dirty="0" smtClean="0">
                <a:latin typeface="Arial" panose="020B0604020202020204" pitchFamily="34" charset="0"/>
              </a:rPr>
              <a:t>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581159"/>
              </p:ext>
            </p:extLst>
          </p:nvPr>
        </p:nvGraphicFramePr>
        <p:xfrm>
          <a:off x="0" y="1583885"/>
          <a:ext cx="11836603" cy="5500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3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449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Размер</a:t>
                      </a:r>
                      <a:r>
                        <a:rPr lang="ro-RO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леев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Отступающие базовые ставки применяются к</a:t>
                      </a:r>
                      <a:r>
                        <a:rPr lang="ro-RO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943">
                <a:tc>
                  <a:txBody>
                    <a:bodyPr/>
                    <a:lstStyle/>
                    <a:p>
                      <a:r>
                        <a:rPr lang="ro-RO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лицам,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занимающим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ответственные государственные должности</a:t>
                      </a:r>
                      <a:r>
                        <a:rPr lang="ro-RO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огд</a:t>
                      </a:r>
                      <a:r>
                        <a:rPr lang="ro-RO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Парламенте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751">
                <a:tc>
                  <a:txBody>
                    <a:bodyPr/>
                    <a:lstStyle/>
                    <a:p>
                      <a:r>
                        <a:rPr lang="ro-RO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руководителям кабинета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советникам кабинета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Председателя Парламента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Президента РМ 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Премьер-министра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7990">
                <a:tc>
                  <a:txBody>
                    <a:bodyPr/>
                    <a:lstStyle/>
                    <a:p>
                      <a:r>
                        <a:rPr lang="ro-RO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1300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лицам, занимающим ответственные государственные должности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органах, финансируемых из государственного бюджета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исключением</a:t>
                      </a:r>
                      <a:r>
                        <a:rPr lang="ro-RO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ro-RO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огд</a:t>
                      </a:r>
                      <a:r>
                        <a:rPr lang="ro-RO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Парламенте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судей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прокуроров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судебного инспектора 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6787">
                <a:tc>
                  <a:txBody>
                    <a:bodyPr/>
                    <a:lstStyle/>
                    <a:p>
                      <a:r>
                        <a:rPr lang="ro-RO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1600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педагогическому 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руководящему составу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учебных заведений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o-RO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персоналу,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занимающему должности,</a:t>
                      </a:r>
                      <a:r>
                        <a:rPr lang="x-non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которых в приложениях к Закону №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270/2018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установлены классы оплаты труда</a:t>
                      </a:r>
                      <a:r>
                        <a:rPr lang="x-none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858">
                <a:tc>
                  <a:txBody>
                    <a:bodyPr/>
                    <a:lstStyle/>
                    <a:p>
                      <a:r>
                        <a:rPr lang="ro-RO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персоналу Службы информации и безопасности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Национального центра по борьбе с коррупцией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Национального органа по неподкупности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Службы по предупреждению и борьбе с отмыванием денег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Органа гражданской авиации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6787">
                <a:tc>
                  <a:txBody>
                    <a:bodyPr/>
                    <a:lstStyle/>
                    <a:p>
                      <a:r>
                        <a:rPr lang="ro-RO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2500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судьям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исключением судей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Конституционного суда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Высшего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совета магистратуры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Высшей судебной палаты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прокурорам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судебным инспекторам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инспекторам Инспекции прокуроров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7751">
                <a:tc>
                  <a:txBody>
                    <a:bodyPr/>
                    <a:lstStyle/>
                    <a:p>
                      <a:r>
                        <a:rPr lang="ro-RO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2600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судьям Конституционного суда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Высшего совета магистратуры и Высшей судебной палаты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26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73568"/>
            <a:ext cx="12191999" cy="5984432"/>
          </a:xfrm>
        </p:spPr>
        <p:txBody>
          <a:bodyPr/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 оплаты труда,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указанный в приложении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соответствующей должности,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меняется в совокупности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 именно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ru-RU" sz="2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составляющие</a:t>
            </a:r>
            <a:r>
              <a:rPr lang="ro-RO" sz="2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применимые ко всем группам занятий</a:t>
            </a:r>
            <a:r>
              <a:rPr lang="ro-RO" sz="2600" b="1" dirty="0" smtClean="0">
                <a:solidFill>
                  <a:srgbClr val="0070C0"/>
                </a:solidFill>
              </a:rPr>
              <a:t>:</a:t>
            </a:r>
          </a:p>
          <a:p>
            <a:pPr marL="457200" lvl="1" indent="0" algn="just">
              <a:buNone/>
            </a:pPr>
            <a:r>
              <a:rPr lang="ro-RO" b="1" i="1" dirty="0" smtClean="0">
                <a:solidFill>
                  <a:srgbClr val="333366"/>
                </a:solidFill>
              </a:rPr>
              <a:t>a) </a:t>
            </a:r>
            <a:r>
              <a:rPr lang="ru-RU" sz="2600" b="1" i="1" dirty="0">
                <a:solidFill>
                  <a:srgbClr val="33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со стажем работы</a:t>
            </a:r>
            <a:r>
              <a:rPr lang="es-ES" sz="2600" b="1" i="1" dirty="0" smtClean="0">
                <a:solidFill>
                  <a:srgbClr val="33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600" b="1" i="1" dirty="0">
              <a:solidFill>
                <a:srgbClr val="33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just">
              <a:buNone/>
            </a:pP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+2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стажа от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II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ступень оплаты труда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just">
              <a:buNone/>
            </a:pP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+3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стажа от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III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ступень оплаты труда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just">
              <a:buNone/>
            </a:pP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+4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стажа от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IV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ступень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оплаты труда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just">
              <a:buNone/>
            </a:pP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+5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стажа от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V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ступень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оплаты труда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just">
              <a:buNone/>
            </a:pP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+6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стажа более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VI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ступень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оплаты труда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Примечание</a:t>
            </a:r>
            <a:r>
              <a:rPr lang="ro-RO" sz="18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Периоды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учитываемые при определении стажа работы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категории работников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устанавливаются согласно приложению 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 проекту Постановления Правительства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Лица, занимающие ответственные государственные должности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персонал кабинета лиц, занимающих ответственные государственные должности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государственные служащие – руководители высшего звена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руководители бюджетных единиц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независимо от их статуса или категории персонала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имеют дополнительного класса для стажа работы.</a:t>
            </a:r>
            <a:endParaRPr lang="ro-RO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других должностей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исключением перечисленных в пункте 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классы оплаты труда, указанные в приложении, соответствуют 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ступени оплаты труда и устанавливаются для лиц со стажем работы до 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лет.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AutoNum type="arabicPeriod"/>
            </a:pPr>
            <a:endParaRPr lang="ro-RO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18115" y="260771"/>
            <a:ext cx="8482734" cy="489856"/>
          </a:xfrm>
        </p:spPr>
        <p:txBody>
          <a:bodyPr/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Установление окончательного класса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оплаты труда</a:t>
            </a:r>
            <a:r>
              <a:rPr lang="ro-R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7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121" y="1084520"/>
            <a:ext cx="11738344" cy="5271829"/>
          </a:xfrm>
        </p:spPr>
        <p:txBody>
          <a:bodyPr/>
          <a:lstStyle/>
          <a:p>
            <a:pPr marL="0" indent="0">
              <a:buNone/>
            </a:pPr>
            <a:r>
              <a:rPr lang="ro-RO" sz="24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составляющие, применимые ко всем группам занятий</a:t>
            </a:r>
            <a:r>
              <a:rPr lang="ro-RO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spcBef>
                <a:spcPts val="1200"/>
              </a:spcBef>
              <a:buNone/>
            </a:pP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ro-RO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(- 5) 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лицо, занимающее должность, не имеет 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уровня образования,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необходимого для занятия соответствующей должности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lvl="1" indent="0" algn="just">
              <a:spcBef>
                <a:spcPts val="1200"/>
              </a:spcBef>
              <a:buNone/>
            </a:pP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ro-RO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(- 4) 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лица,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занимающего должность «заместителя председателя»</a:t>
            </a: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«заместителя»</a:t>
            </a: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«штатного заместителя»</a:t>
            </a: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соответствующая должность не четко указана в приложении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lvl="1" indent="0" algn="just">
              <a:spcBef>
                <a:spcPts val="1200"/>
              </a:spcBef>
              <a:buNone/>
            </a:pP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o-RO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o-RO" sz="2600" b="1" dirty="0">
                <a:latin typeface="Arial" panose="020B0604020202020204" pitchFamily="34" charset="0"/>
                <a:cs typeface="Arial" panose="020B0604020202020204" pitchFamily="34" charset="0"/>
              </a:rPr>
              <a:t>(+ 4) 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персонала бюджетных единиц 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левобережья Днестра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в том числе 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муниципия Бендер, города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Дубэсарь</a:t>
            </a: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села</a:t>
            </a: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Варница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Анений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Ной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Копанка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Хаджимус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район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Кэушень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lvl="1" indent="0" algn="just">
              <a:spcBef>
                <a:spcPts val="1200"/>
              </a:spcBef>
              <a:buNone/>
            </a:pPr>
            <a:r>
              <a:rPr lang="ro-RO" sz="2600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ro-RO" sz="2600" b="1" dirty="0">
                <a:latin typeface="Arial" panose="020B0604020202020204" pitchFamily="34" charset="0"/>
                <a:cs typeface="Arial" panose="020B0604020202020204" pitchFamily="34" charset="0"/>
              </a:rPr>
              <a:t>(+ 2) 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персонала, 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осуществляющего 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в составе делегации Республики Молдова в Объединенной контрольной комиссии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819400" y="260770"/>
            <a:ext cx="9089065" cy="617568"/>
          </a:xfrm>
        </p:spPr>
        <p:txBody>
          <a:bodyPr/>
          <a:lstStyle/>
          <a:p>
            <a:pPr lvl="0"/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Установление </a:t>
            </a:r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окончательного класса оплаты </a:t>
            </a: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труда (продолжение)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44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121" y="1084520"/>
            <a:ext cx="11738344" cy="5636955"/>
          </a:xfrm>
        </p:spPr>
        <p:txBody>
          <a:bodyPr/>
          <a:lstStyle/>
          <a:p>
            <a:pPr marL="0" indent="0" algn="just">
              <a:buNone/>
            </a:pPr>
            <a:r>
              <a:rPr lang="ro-RO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Составляющие,</a:t>
            </a:r>
            <a:r>
              <a:rPr lang="ro-RO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изменяющие класс оплаты труда</a:t>
            </a:r>
            <a:r>
              <a:rPr lang="ro-RO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определенных групп занятий</a:t>
            </a:r>
            <a:r>
              <a:rPr lang="ro-RO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ля группы занятий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«Государственное управление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(A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37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группы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«Правосудие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38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группы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«Национальная оборона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(C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 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39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группы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«Общественный порядок и государственная безопасность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(D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40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группы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Образование и исследования</a:t>
            </a:r>
            <a:r>
              <a:rPr lang="x-non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(E</a:t>
            </a:r>
            <a:r>
              <a:rPr lang="x-non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41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группы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«Культура, молодежь и спорт</a:t>
            </a:r>
            <a:r>
              <a:rPr lang="x-non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(F</a:t>
            </a:r>
            <a:r>
              <a:rPr lang="x-non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42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группы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/>
              <a:t>Социальная помощь и здравоохранение</a:t>
            </a:r>
            <a:r>
              <a:rPr lang="x-none" sz="2000" b="1" dirty="0" smtClean="0"/>
              <a:t> </a:t>
            </a:r>
            <a:r>
              <a:rPr lang="x-none" sz="2000" b="1" dirty="0"/>
              <a:t>(G</a:t>
            </a:r>
            <a:r>
              <a:rPr lang="x-none" sz="2000" b="1" dirty="0" smtClean="0"/>
              <a:t>)</a:t>
            </a:r>
            <a:r>
              <a:rPr lang="ru-RU" sz="2000" b="1" dirty="0" smtClean="0"/>
              <a:t>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43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группы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/>
              <a:t>Комплексные должности</a:t>
            </a:r>
            <a:r>
              <a:rPr lang="x-none" sz="2000" b="1" dirty="0" smtClean="0"/>
              <a:t> </a:t>
            </a:r>
            <a:r>
              <a:rPr lang="x-none" sz="2000" b="1" dirty="0"/>
              <a:t>(H</a:t>
            </a:r>
            <a:r>
              <a:rPr lang="x-none" sz="2000" b="1" dirty="0" smtClean="0"/>
              <a:t>)</a:t>
            </a:r>
            <a:r>
              <a:rPr lang="ru-RU" sz="2000" b="1" dirty="0" smtClean="0"/>
              <a:t>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44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Пояснительной записки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o-RO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o-RO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o-RO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o-RO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o-RO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385458" y="260770"/>
            <a:ext cx="8523008" cy="617568"/>
          </a:xfrm>
        </p:spPr>
        <p:txBody>
          <a:bodyPr/>
          <a:lstStyle/>
          <a:p>
            <a:pPr lvl="0"/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 окончательного класса оплаты </a:t>
            </a: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труда (</a:t>
            </a:r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продолжение)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42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86" y="1063255"/>
            <a:ext cx="11844670" cy="565821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 № 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Гражданин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занимает должность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«кинолог»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воинской части, расположенной в городе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Дубэсарь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стаж работы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- 13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уровень образования,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необходимого для занятия должности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среднее профессиональное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лицо, занимающее должность, имеет общее среднее образование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содержит служебных собак в домашних условиях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Определено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группа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«Национальная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оборона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C3),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«Воинские соединения и учреждения»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код должности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C3048,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 оплаты труда,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указанный в приложении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44,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коэффициент, относящийся к этому классу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2,46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Установление окончательного класса оплаты труда лица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44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основной 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+  4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(IV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ступень оплаты труда, что относится к лицу со стажем работы от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+ 4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работы бюджетной единице в городе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Дубэсарь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- 5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 отвечает необходимым требованиям уровня образования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+ 4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п.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Примечаний к таблице приложения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 –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содержание служебной собаки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= 51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установленный класс оплаты труда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коэффициент, относящийся к этому классу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2,84)   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Основная заработная плата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2,84* 1500 = 4260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endParaRPr lang="en-US" sz="20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806456" y="255182"/>
            <a:ext cx="7931888" cy="623156"/>
          </a:xfrm>
        </p:spPr>
        <p:txBody>
          <a:bodyPr/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Примеры определения основной заработной платы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40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86" y="1063255"/>
            <a:ext cx="11844670" cy="565821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 № 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Гражданин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занимает должность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«воспитатель»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группе из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детей в возрасте до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максимально допустимое количество детей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20)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дошкольном учреждении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селе Варница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стаж работы лица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- 3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уровень образования, необходимого для занятия должности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высшее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лицо, занимающее должность, имеет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среднее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профессиональное образование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обладает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дидактической степенью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Определено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группа занятий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«Образование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исследования»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(E4),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код должности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C4020,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 оплаты труда, указанный в приложении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52,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коэффициент, относящийся к этому классу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2,90.</a:t>
            </a:r>
          </a:p>
          <a:p>
            <a:pPr marL="0" indent="0" algn="ctr">
              <a:buNone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Установление окончательного класса оплаты труда лица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52 (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основной 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+  2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(II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ступень оплаты труда, что относится к лицу со стажем работы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+ 4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работы бюджетной единице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селе Варница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- 5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 отвечает необходимым требованиям уровня образования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+ 2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п.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Примечаний к таблице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приложения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7–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детей,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превышающее норму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= 55 (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установленный класс оплаты труда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коэффициент, относящийся к этому классу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3,09)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Основная заработная плата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3,09* 1600 = 4944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основная заработная плата 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4950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округление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806456" y="255182"/>
            <a:ext cx="7931888" cy="623156"/>
          </a:xfrm>
        </p:spPr>
        <p:txBody>
          <a:bodyPr/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Примеры определения основной заработной платы: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9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274828" y="260770"/>
            <a:ext cx="8484781" cy="617567"/>
          </a:xfrm>
        </p:spPr>
        <p:txBody>
          <a:bodyPr/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Другие составляющие фиксированной части месячной заработной платы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1" y="1063255"/>
            <a:ext cx="11929730" cy="5658219"/>
          </a:xfrm>
        </p:spPr>
        <p:txBody>
          <a:bodyPr/>
          <a:lstStyle/>
          <a:p>
            <a:pPr algn="just"/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Месячная надбавка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за профессиональный уровень</a:t>
            </a:r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выплачивается в размере, установленном в приложении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 фактически отработанное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время, и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включает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квалификационный класс государственных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служащих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служащих, имеющих дипломатический ранг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квалификационный класс судей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воинский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специальный</a:t>
            </a:r>
            <a:endParaRPr lang="ro-RO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Месячная надбавка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за научную степень и/или научно-педагогическое звание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размере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1100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ro-R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научным исследователям,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осуществляющих деятельность в организациях области исследований и инноваций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научно-педагогическому персоналу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высшего образования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обладающих научной степенью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доктора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хабилитата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научно-педагогическое звание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профессор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университар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научное звание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профессор-исследователь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lphaLcParenR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размере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600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научным исследователям,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осуществляющих деятельность в организациях области исследований и инноваций и научно-педагогическому персоналу высшего образования, обладающих научной степенью доктора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научно-педагогическое звание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конфе­ренциар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университар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научное звание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конференциар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-исследователь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lphaLcParenR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размере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50%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установленных в пунктах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b),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персоналу других областей деятельности,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обладающих научной степенью доктора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хабилитата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доктора наук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 специальности, соответствующей требованиям должности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которые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осуществляют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научно-методическую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работу по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специальности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Месячная надбавка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за почетное звание</a:t>
            </a:r>
            <a:r>
              <a:rPr lang="ro-RO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устанавливается лицам, которым присвоено почетное звание на основном месте работы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условии исполнения должности соответствующего профиля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а именно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+mj-lt"/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«Народный артист»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Maestru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Artă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размере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+mj-lt"/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«Заслуженный», «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Om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Emerit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Maestru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Literaturii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Meşter-Faur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«Заслуженный мастер спорта»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размере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+mj-lt"/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«Мастер спорта международного уровня»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Maestru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Internaţional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размере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+mj-lt"/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«Мастер спорта»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размере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+mj-lt"/>
              <a:buAutoNum type="alphaLcParenR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96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1" y="1169580"/>
            <a:ext cx="11589489" cy="5186769"/>
          </a:xfrm>
        </p:spPr>
        <p:txBody>
          <a:bodyPr/>
          <a:lstStyle/>
          <a:p>
            <a:pPr algn="just"/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Надбавка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за достижения</a:t>
            </a:r>
            <a:r>
              <a:rPr lang="ro-R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o-RO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устанавливается ежегодно в размере 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o-RO" sz="26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годовой суммы </a:t>
            </a:r>
            <a:r>
              <a:rPr lang="ru-RU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основных заработных </a:t>
            </a:r>
            <a:r>
              <a:rPr lang="ru-RU" sz="2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плат,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установленных по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бюджетной единице,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выплачивается согласно внутреннему Положению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Специальные надбавки</a:t>
            </a:r>
            <a:endParaRPr lang="ro-RO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выплачиваются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 наличии особых условий деятельности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целях компенсации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приложенных усилий или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перенесенных рисков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 время работы в таких условиях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приложению 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 проекту постановления;</a:t>
            </a:r>
            <a:endParaRPr lang="ro-R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определенным должностям, для которых выплата надбавок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степень опасности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работы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определенный уровень комиссии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суммы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 также нормы выплаты, устанавливаются нормативным актом внутреннего характера руководителя органа</a:t>
            </a: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486400" y="297712"/>
            <a:ext cx="6358270" cy="580626"/>
          </a:xfrm>
        </p:spPr>
        <p:txBody>
          <a:bodyPr/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Переменная часть месячной заработной платы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09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85" y="1063256"/>
            <a:ext cx="11717079" cy="5293094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№ 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270/2018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гарантирует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Поддержание заработной платы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сотрудников бюджетных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единиц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 уровне средней заработной платы, рассчитанной до применения указанного закона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Минимальную месячную заработную плату в бюджетной сфере в размере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2000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ro-RO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целях обеспечения соблюдения положений Закона проводится сравнение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месячной заработной платы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фиксированная часть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переменная часть</a:t>
            </a: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рассчитанной по новым правилам, со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средней месячной заработной платой, рассчитанной для работника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 март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ноябрь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2018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случае, когда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месячная заработная плата, рассчитанная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новым правилам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средней месячной заработной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платы, рассчитанной в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2018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году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выплачивается разница по заработной плате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средняя месячная заработная плата,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рассчитанная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2018 году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месячной заработной платы, рассчитанной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новым правилам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2000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леев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осуществляется компенсационная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выплата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79535" y="233916"/>
            <a:ext cx="5528930" cy="467833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гарантий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96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12192000" cy="5592726"/>
          </a:xfrm>
        </p:spPr>
        <p:txBody>
          <a:bodyPr/>
          <a:lstStyle/>
          <a:p>
            <a:pPr marL="0" indent="0" algn="just">
              <a:buNone/>
            </a:pPr>
            <a:r>
              <a:rPr lang="ro-RO" sz="2000" b="1" dirty="0" smtClean="0"/>
              <a:t>1</a:t>
            </a: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Определяется средняя месячная заработная плата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рассчитанная работнику за март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ноябрь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последней занимаемой должности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пропорционально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фактически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отработанному времени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от следующих выплат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месячной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ежеквартальной заработной платы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обстоятельств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тарифной ставки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месячной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должностной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надбавок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 доплат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других поощрительных выплат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 исключением единовременной премии,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выплачиваемой по экономике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ежемесячных пособий, отраженных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оплате труда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 исключением отпускных пособий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месячных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ежеквартальных премий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обстоятельств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средней заработной плате, определенной по перечисленным выше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составляющим, накапливается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материальная помощь в размере 1/12 части, рассчитанная и предоставленная в течение 2018 года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Определяется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месячный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месячная заработная плата работника, состоящая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фиксированной и переменной частей, в соответствии с условиями оплаты труда, установленными с 1 декабря 2018 года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o-R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Определяется разница между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средней месячной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заработной платой,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 март - ноябрь 2018 года, и месячной заработной платой, установленной с 1 декабря 2018 года.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581400" y="233916"/>
            <a:ext cx="8327065" cy="464215"/>
          </a:xfrm>
        </p:spPr>
        <p:txBody>
          <a:bodyPr/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Установление и выплата разницы по заработной плате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1" y="1158240"/>
            <a:ext cx="11380350" cy="5198110"/>
          </a:xfrm>
        </p:spPr>
        <p:txBody>
          <a:bodyPr/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№ </a:t>
            </a:r>
            <a:r>
              <a:rPr lang="x-none" sz="3200" b="1" smtClean="0">
                <a:latin typeface="Arial" panose="020B0604020202020204" pitchFamily="34" charset="0"/>
                <a:cs typeface="Arial" panose="020B0604020202020204" pitchFamily="34" charset="0"/>
              </a:rPr>
              <a:t>270/2018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единой системе оплаты труда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бюджетной сфере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x-non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№ </a:t>
            </a:r>
            <a:r>
              <a:rPr lang="x-none" sz="3200" b="1" smtClean="0">
                <a:latin typeface="Arial" panose="020B0604020202020204" pitchFamily="34" charset="0"/>
                <a:cs typeface="Arial" panose="020B0604020202020204" pitchFamily="34" charset="0"/>
              </a:rPr>
              <a:t>271/2018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 внесении изменений в некоторые законодательные акты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базовые ставки,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применяемые при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установлении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основных заработных плат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ст.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XXIX);</a:t>
            </a:r>
            <a:endParaRPr lang="x-non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</a:t>
            </a:r>
            <a:r>
              <a:rPr lang="x-none" sz="32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«О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введении в действие положений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270/2018 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x-none" sz="3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единой системе оплаты труда</a:t>
            </a:r>
            <a:r>
              <a:rPr lang="x-none" sz="3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x-none" sz="3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бюджетной </a:t>
            </a:r>
            <a:r>
              <a:rPr lang="ru-RU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сфере»</a:t>
            </a:r>
            <a:r>
              <a:rPr lang="x-none" sz="3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60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утвержденный на заседании</a:t>
            </a:r>
            <a:r>
              <a:rPr lang="x-none" sz="1600" smtClean="0">
                <a:latin typeface="Arial" panose="020B0604020202020204" pitchFamily="34" charset="0"/>
                <a:cs typeface="Arial" panose="020B0604020202020204" pitchFamily="34" charset="0"/>
              </a:rPr>
              <a:t> 12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декабря 20</a:t>
            </a:r>
            <a:r>
              <a:rPr lang="x-none" sz="160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  <a:r>
              <a:rPr lang="x-none" sz="160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36632" y="224590"/>
            <a:ext cx="5429799" cy="568526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Нормативная база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5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86" y="1245818"/>
            <a:ext cx="11717079" cy="5293094"/>
          </a:xfrm>
        </p:spPr>
        <p:txBody>
          <a:bodyPr/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Компенсационная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выплата </a:t>
            </a:r>
            <a:r>
              <a:rPr lang="ru-RU" dirty="0" smtClean="0"/>
              <a:t>определяется как разница между</a:t>
            </a:r>
            <a:r>
              <a:rPr lang="ro-RO" dirty="0" smtClean="0"/>
              <a:t> </a:t>
            </a:r>
            <a:r>
              <a:rPr lang="ro-RO" dirty="0"/>
              <a:t>2000 </a:t>
            </a:r>
            <a:r>
              <a:rPr lang="ru-RU" dirty="0" smtClean="0"/>
              <a:t>леев</a:t>
            </a:r>
            <a:r>
              <a:rPr lang="ro-RO" dirty="0" smtClean="0"/>
              <a:t> </a:t>
            </a:r>
            <a:r>
              <a:rPr lang="ru-RU" dirty="0" smtClean="0"/>
              <a:t>и</a:t>
            </a:r>
            <a:r>
              <a:rPr lang="ro-RO" dirty="0" smtClean="0"/>
              <a:t> </a:t>
            </a:r>
            <a:r>
              <a:rPr lang="ru-RU" dirty="0" smtClean="0"/>
              <a:t>месячной заработной платой, рассчитанной в соответствии с положениями Закона № </a:t>
            </a:r>
            <a:r>
              <a:rPr lang="ro-RO" dirty="0" smtClean="0"/>
              <a:t>270/2018</a:t>
            </a:r>
          </a:p>
          <a:p>
            <a:pPr marL="0" indent="0" algn="just">
              <a:buNone/>
            </a:pPr>
            <a:endParaRPr lang="ro-RO" dirty="0" smtClean="0"/>
          </a:p>
          <a:p>
            <a:pPr algn="just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Разница в заработной плате и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компенсационной выплате, определяемой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ежемесячно,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рассчитывается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пропорционально фактическому отработанному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времени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o-RO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Разница в заработной плате и компенсационная выплата выплачиваются за период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соответствующей бюджетной единице на той же или более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высокой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должности для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персонала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зачисленного в штат бюджетной единицы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 дату вступления в силу Закона № 270/2018 о единой системе вознаграждения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в бюджетной сфере</a:t>
            </a:r>
            <a:r>
              <a:rPr lang="ro-RO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o-RO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o-R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581400" y="233916"/>
            <a:ext cx="8327065" cy="464215"/>
          </a:xfrm>
        </p:spPr>
        <p:txBody>
          <a:bodyPr/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Установление и выплата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компенсационной выплаты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1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0652"/>
            <a:ext cx="12192000" cy="5847347"/>
          </a:xfrm>
        </p:spPr>
        <p:txBody>
          <a:bodyPr/>
          <a:lstStyle/>
          <a:p>
            <a:pPr algn="just"/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Разработка учреждениями нормативных актов внутреннего характера</a:t>
            </a:r>
            <a:r>
              <a:rPr lang="x-none" sz="3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:</a:t>
            </a:r>
          </a:p>
          <a:p>
            <a:pPr lvl="1">
              <a:buFontTx/>
              <a:buChar char="-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Приказы о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распределении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ступеней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классов оплаты труда</a:t>
            </a:r>
            <a:endParaRPr lang="x-non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just">
              <a:buNone/>
            </a:pP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элементы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наименование должности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ступень оплаты труда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соответствующие ей класс оплаты труда и коэффициент оплаты труда, размер установленной основной заработной платы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ежемесячная надбавка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за профессиональный уровень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ее указанием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обстоятельств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на обратной стороне либо в приложении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указываются все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элементы,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которые легли в основу определения класса оплаты труда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работника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например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должность заместителя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(- 4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уровень образования, несоответствующего требованиям должности 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(- </a:t>
            </a: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ступень оплаты труда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соответствующий трудовой стаж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лет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на основании которого была определена ступень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(+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классов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территориальные подразделения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(-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классов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населения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местных органов публичной власти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квалификационный разряд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(+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классов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457200" lvl="1" indent="0">
              <a:buNone/>
            </a:pP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Положение о выплате надбавки за достижения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>
              <a:buFontTx/>
              <a:buChar char="-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Положение о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выплате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специальных надбавок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обстоятельств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штатного расписания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начиная с </a:t>
            </a:r>
            <a:r>
              <a:rPr lang="x-none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января </a:t>
            </a:r>
            <a:r>
              <a:rPr lang="x-none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  <a:r>
              <a:rPr lang="x-none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Расчет заработных плат работников учреждения</a:t>
            </a:r>
            <a:endParaRPr lang="x-none" dirty="0" smtClean="0">
              <a:latin typeface="Georgia Pro Semibold" panose="02040702050405020303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x-non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00927" y="260769"/>
            <a:ext cx="8534400" cy="429041"/>
          </a:xfrm>
        </p:spPr>
        <p:txBody>
          <a:bodyPr/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Меры,</a:t>
            </a:r>
            <a:r>
              <a:rPr lang="x-none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принимаемые в целях внедрения</a:t>
            </a:r>
            <a:r>
              <a:rPr lang="x-none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</a:t>
            </a:r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17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00927" y="260769"/>
            <a:ext cx="8534400" cy="429041"/>
          </a:xfrm>
        </p:spPr>
        <p:txBody>
          <a:bodyPr/>
          <a:lstStyle/>
          <a:p>
            <a:pPr lvl="0"/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Меры,</a:t>
            </a:r>
            <a:r>
              <a:rPr lang="x-non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принимаемые в целях внедрения</a:t>
            </a:r>
            <a:r>
              <a:rPr lang="x-non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закона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8" y="1052511"/>
            <a:ext cx="12047621" cy="5668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Установление,</a:t>
            </a:r>
            <a:r>
              <a:rPr lang="x-none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в приложениях к Закону,</a:t>
            </a:r>
            <a:r>
              <a:rPr lang="x-none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должностей,</a:t>
            </a:r>
            <a:r>
              <a:rPr lang="x-none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учрежденных</a:t>
            </a:r>
            <a:r>
              <a:rPr lang="x-none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в</a:t>
            </a:r>
            <a:r>
              <a:rPr lang="x-none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бюджетной единице</a:t>
            </a:r>
            <a:r>
              <a:rPr lang="x-none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(</a:t>
            </a:r>
            <a:r>
              <a:rPr lang="ru-RU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согласно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rgbClr val="FF0000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statelor de personal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штатному расписанию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тарифной сетке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Все должности бюджетной сферы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разделены на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групп занятий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соответствующих областям деятельности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кодируемых буквами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ст.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270/2018)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управление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содержит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>
              <a:buFontTx/>
              <a:buChar char="-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ответственные государственные должности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центрального и местного уровней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исключением судей и прокуроров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(A1);</a:t>
            </a:r>
          </a:p>
          <a:p>
            <a:pPr lvl="2">
              <a:buFontTx/>
              <a:buChar char="-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государственные служащие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том числе в судах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 с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особым статусом, в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Государственной налоговой службе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Таможенной службе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дипломатической службе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Национальном органе по неподкупности 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Службе по предупреждению и борьбе с отмыванием денег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(A2),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также и на местном уровне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x-non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3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кабинете лиц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занимающих ответственные государственные должности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(A5).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Правосудие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содержит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2" indent="0">
              <a:buNone/>
            </a:pP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 –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ответственные государственные должности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судьи и прокуроры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x-non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персонал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области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судебной экспертизы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58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00927" y="260769"/>
            <a:ext cx="8534400" cy="429041"/>
          </a:xfrm>
        </p:spPr>
        <p:txBody>
          <a:bodyPr/>
          <a:lstStyle/>
          <a:p>
            <a:pPr lvl="0"/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Меры,</a:t>
            </a:r>
            <a:r>
              <a:rPr lang="x-non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принимаемые в целях внедрения</a:t>
            </a:r>
            <a:r>
              <a:rPr lang="x-non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закона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8" y="1052512"/>
            <a:ext cx="12047621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Установление,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в приложениях к Закону,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должностей,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учрежденных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в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бюджетной единице</a:t>
            </a:r>
            <a:r>
              <a:rPr lang="x-none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(</a:t>
            </a:r>
            <a:r>
              <a:rPr lang="ru-RU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продолжение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):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Национальная оборона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(C)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5 содержит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2" indent="0" algn="just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должности с особым статусом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военнослужащие, лица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рядового и начальствующего состава органов национальной обороны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(C3);</a:t>
            </a:r>
          </a:p>
          <a:p>
            <a:pPr marL="0" indent="0" algn="just">
              <a:buNone/>
            </a:pP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Общественный порядок и государственная безопасность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(D)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6 содержит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2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должности с особым статусом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офицерский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субофицерский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/агентский состав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служащих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 особым статусом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органов общественного порядка и государственной безопасности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Министерства внутренних дел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административными органами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подведомственными учреждениями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деконцентрированными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службами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Национального центра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борьбе с коррупцией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Службы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информации и безопасности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Службы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государственной охраны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пенитенциарной администрации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(D3);</a:t>
            </a:r>
          </a:p>
          <a:p>
            <a:pPr marL="0" indent="0">
              <a:buNone/>
            </a:pP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Образование и исследования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(E)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7 содержит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>
              <a:buFontTx/>
              <a:buChar char="-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педагогический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научно-педагогический персонал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том числе руководящие должности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(E4);</a:t>
            </a:r>
          </a:p>
          <a:p>
            <a:pPr lvl="2">
              <a:buFontTx/>
              <a:buChar char="-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таблицу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должности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области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 и исследований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например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методист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лаборант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исследователь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(E6);</a:t>
            </a:r>
          </a:p>
        </p:txBody>
      </p:sp>
    </p:spTree>
    <p:extLst>
      <p:ext uri="{BB962C8B-B14F-4D97-AF65-F5344CB8AC3E}">
        <p14:creationId xmlns:p14="http://schemas.microsoft.com/office/powerpoint/2010/main" val="63640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00927" y="260769"/>
            <a:ext cx="8534400" cy="429041"/>
          </a:xfrm>
        </p:spPr>
        <p:txBody>
          <a:bodyPr/>
          <a:lstStyle/>
          <a:p>
            <a:pPr lvl="0"/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Меры,</a:t>
            </a:r>
            <a:r>
              <a:rPr lang="x-non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принимаемые в целях внедрения</a:t>
            </a:r>
            <a:r>
              <a:rPr lang="x-non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закона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96" y="1052511"/>
            <a:ext cx="12079704" cy="56689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Установление,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в приложениях к Закону,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должностей,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учрежденных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в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бюджетной единице</a:t>
            </a:r>
            <a:r>
              <a:rPr lang="x-none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 </a:t>
            </a:r>
            <a:r>
              <a:rPr lang="x-none" sz="2000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продолжение</a:t>
            </a:r>
            <a:r>
              <a:rPr lang="x-none" sz="2000" dirty="0">
                <a:solidFill>
                  <a:prstClr val="black"/>
                </a:solidFill>
                <a:latin typeface="Georgia Pro Semibold" panose="02040702050405020303" pitchFamily="18" charset="0"/>
                <a:cs typeface="Arial" panose="020B0604020202020204" pitchFamily="34" charset="0"/>
              </a:rPr>
              <a:t>)</a:t>
            </a:r>
            <a:r>
              <a:rPr lang="x-none" sz="2000" dirty="0" smtClean="0">
                <a:latin typeface="Georgia Pro Semibold" panose="02040702050405020303" pitchFamily="18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Культура, молодежь и спорт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(F)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8 содержит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2" indent="0" algn="just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специализированные должности,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которые могут создаваться в театрах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концертных организациях, художественных коллективах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цирках, домах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культуры, культурно-развлекательных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центрах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публичных библиотеках и библиотеках образовательных учреждений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центрах народного творчества, музеях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зоопарках, парках культуры и отдыха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молодежных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центрах, бюджетных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единицах в области молодежи и спорта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(F6);</a:t>
            </a:r>
          </a:p>
          <a:p>
            <a:pPr marL="0" indent="0">
              <a:buNone/>
            </a:pP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Социальная помощь и здравоохранение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(G)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9 содержит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2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специализированные должности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публичных медико-санитарных учреждений, учреждений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социального обеспечения и общественного здравоохранения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медицинского персонала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образовательных учреждений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других учреждений (медицинских подразделений)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например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врач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медицинский ассистент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патронатный воспитатель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социальный ассистент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фармацевт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фельдшер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социальный работник 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(G6);</a:t>
            </a:r>
          </a:p>
          <a:p>
            <a:pPr marL="0" indent="0">
              <a:buNone/>
            </a:pP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Комплексные должности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(H)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10 содержит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914400" lvl="2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специализированные, технические, вспомогательные и рабочие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должности,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которые не встречаются в других приложениях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относятся и могут устанавливаться во всех областях деятельности, во всех бюджетных единицах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(H6).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24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337" y="1092764"/>
            <a:ext cx="11839074" cy="818242"/>
          </a:xfrm>
        </p:spPr>
        <p:txBody>
          <a:bodyPr/>
          <a:lstStyle/>
          <a:p>
            <a:pPr algn="l"/>
            <a:r>
              <a:rPr lang="ru-RU" sz="2800" dirty="0" smtClean="0">
                <a:latin typeface="Georgia Pro Semibold" panose="02040702050405020303" pitchFamily="18" charset="0"/>
              </a:rPr>
              <a:t>Согласно ст. </a:t>
            </a:r>
            <a:r>
              <a:rPr lang="x-none" sz="2800" dirty="0" smtClean="0">
                <a:latin typeface="Georgia Pro Semibold" panose="02040702050405020303" pitchFamily="18" charset="0"/>
              </a:rPr>
              <a:t>10 </a:t>
            </a:r>
            <a:r>
              <a:rPr lang="ru-RU" sz="2800" dirty="0" smtClean="0">
                <a:latin typeface="Georgia Pro Semibold" panose="02040702050405020303" pitchFamily="18" charset="0"/>
              </a:rPr>
              <a:t>Закона № </a:t>
            </a:r>
            <a:r>
              <a:rPr lang="x-none" sz="2800" dirty="0" smtClean="0">
                <a:latin typeface="Georgia Pro Semibold" panose="02040702050405020303" pitchFamily="18" charset="0"/>
              </a:rPr>
              <a:t>270/2018, </a:t>
            </a:r>
            <a:r>
              <a:rPr lang="ru-RU" sz="2800" b="1" u="sng" dirty="0" smtClean="0">
                <a:latin typeface="Georgia Pro Semibold" panose="02040702050405020303" pitchFamily="18" charset="0"/>
              </a:rPr>
              <a:t>месячная заработная плата </a:t>
            </a:r>
            <a:r>
              <a:rPr lang="ru-RU" sz="2800" dirty="0" smtClean="0">
                <a:latin typeface="Georgia Pro Semibold" panose="02040702050405020303" pitchFamily="18" charset="0"/>
              </a:rPr>
              <a:t>состоит из</a:t>
            </a:r>
            <a:r>
              <a:rPr lang="x-none" sz="2800" dirty="0" smtClean="0">
                <a:latin typeface="Georgia Pro Semibold" panose="02040702050405020303" pitchFamily="18" charset="0"/>
              </a:rPr>
              <a:t>:</a:t>
            </a:r>
            <a:endParaRPr lang="en-US" sz="2800" dirty="0">
              <a:latin typeface="Georgia Pro Semibold" panose="020407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37" y="1911006"/>
            <a:ext cx="12063663" cy="481046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фиксированной части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включающей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основную заработную плату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12);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месячную надбавку за профессиональный уровень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2);</a:t>
            </a:r>
          </a:p>
          <a:p>
            <a:pPr lvl="1"/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месячную надбавку за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научную степень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и/или научно-педагогическое звание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14);</a:t>
            </a:r>
          </a:p>
          <a:p>
            <a:pPr lvl="1"/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месячную надбавку за почетное звание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15);</a:t>
            </a:r>
          </a:p>
          <a:p>
            <a:pPr marL="0" indent="0">
              <a:buNone/>
            </a:pP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переменной части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включающей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надбавку за достижения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270/2018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 ПП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lvl="1"/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специальные надбавки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17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270/2018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 ПП</a:t>
            </a:r>
            <a:r>
              <a:rPr lang="x-non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x-non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Отступление</a:t>
            </a:r>
            <a:r>
              <a:rPr lang="x-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Месячная заработная плата</a:t>
            </a:r>
            <a:r>
              <a:rPr lang="x-none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лиц,</a:t>
            </a:r>
            <a:r>
              <a:rPr lang="x-none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занимающих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ответственные государственные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должности,</a:t>
            </a:r>
            <a:r>
              <a:rPr lang="x-none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персонала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в кабинете лиц,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занимающих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ответственные государственные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должности,</a:t>
            </a:r>
            <a:r>
              <a:rPr lang="x-none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состоит только из фиксированной части</a:t>
            </a:r>
            <a:r>
              <a:rPr lang="x-none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x-none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104707" y="176463"/>
            <a:ext cx="9087293" cy="701875"/>
          </a:xfrm>
        </p:spPr>
        <p:txBody>
          <a:bodyPr/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Расчет заработной платы</a:t>
            </a:r>
            <a:r>
              <a:rPr lang="x-non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составляющие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месячной заработной платы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16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336" y="1307192"/>
            <a:ext cx="12063663" cy="652237"/>
          </a:xfrm>
        </p:spPr>
        <p:txBody>
          <a:bodyPr/>
          <a:lstStyle/>
          <a:p>
            <a:pPr algn="l"/>
            <a:r>
              <a:rPr lang="ru-RU" sz="2700" dirty="0" smtClean="0">
                <a:solidFill>
                  <a:srgbClr val="0070C0"/>
                </a:solidFill>
                <a:latin typeface="Georgia Pro Semibold" panose="02040702050405020303" pitchFamily="18" charset="0"/>
              </a:rPr>
              <a:t>Дополнительно</a:t>
            </a:r>
            <a:r>
              <a:rPr lang="x-none" sz="2700" dirty="0" smtClean="0">
                <a:latin typeface="Georgia Pro Semibold" panose="02040702050405020303" pitchFamily="18" charset="0"/>
              </a:rPr>
              <a:t>, </a:t>
            </a:r>
            <a:r>
              <a:rPr lang="ru-RU" sz="2700" dirty="0" smtClean="0">
                <a:latin typeface="Georgia Pro Semibold" panose="02040702050405020303" pitchFamily="18" charset="0"/>
              </a:rPr>
              <a:t>весь </a:t>
            </a:r>
            <a:r>
              <a:rPr lang="ru-RU" sz="2700" dirty="0">
                <a:latin typeface="Georgia Pro Semibold" panose="02040702050405020303" pitchFamily="18" charset="0"/>
              </a:rPr>
              <a:t>персонал бюджетных </a:t>
            </a:r>
            <a:r>
              <a:rPr lang="ru-RU" sz="2700" dirty="0" smtClean="0">
                <a:latin typeface="Georgia Pro Semibold" panose="02040702050405020303" pitchFamily="18" charset="0"/>
              </a:rPr>
              <a:t>единиц </a:t>
            </a:r>
            <a:r>
              <a:rPr lang="ru-RU" sz="2700" dirty="0">
                <a:latin typeface="Georgia Pro Semibold" panose="02040702050405020303" pitchFamily="18" charset="0"/>
              </a:rPr>
              <a:t>может получать</a:t>
            </a:r>
            <a:r>
              <a:rPr lang="x-none" sz="2700" dirty="0" smtClean="0">
                <a:latin typeface="Georgia Pro Semibold" panose="02040702050405020303" pitchFamily="18" charset="0"/>
              </a:rPr>
              <a:t>:</a:t>
            </a:r>
            <a:endParaRPr lang="en-US" sz="2700" dirty="0">
              <a:latin typeface="Georgia Pro Semibold" panose="020407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37" y="1959429"/>
            <a:ext cx="12063663" cy="4762046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компенсационные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надбавки за работу в неблагоприятных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270/2018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ПП №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152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19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февраля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2004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года, которые устанавливают размер этой надбавки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надбавки за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сверхурочную работу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работу в ночное время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работу в нерабочие праздничные дни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выходные дни</a:t>
            </a:r>
            <a:endParaRPr lang="x-none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270/2018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ст.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103-105, 157, 158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159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Трудового кодекса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доплату</a:t>
            </a:r>
            <a:r>
              <a:rPr lang="x-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в находящихся в сфере его компетенции проектах развития в бюджетной единице, в которой он осуществляет деятельность</a:t>
            </a:r>
            <a:endParaRPr lang="x-none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270/2018) 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единовременные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премии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21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 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270/2018)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r>
              <a:rPr lang="ro-RO" dirty="0" smtClean="0"/>
              <a:t> </a:t>
            </a:r>
            <a:endParaRPr lang="ro-RO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722915" y="176463"/>
            <a:ext cx="8251372" cy="701875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Составляющие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месячной заработной платы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8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242" y="1403498"/>
            <a:ext cx="11504428" cy="4952852"/>
          </a:xfrm>
        </p:spPr>
        <p:txBody>
          <a:bodyPr/>
          <a:lstStyle/>
          <a:p>
            <a:pPr marL="0" indent="0">
              <a:buNone/>
            </a:pP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Общая формула</a:t>
            </a:r>
            <a:r>
              <a:rPr lang="ro-RO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buNone/>
            </a:pP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коэффициент оплаты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труда, соответствующий окончательному классу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оплаты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труда, установленному для занимаемой должности</a:t>
            </a:r>
            <a:r>
              <a:rPr lang="ro-R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* 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базовая ставка</a:t>
            </a:r>
            <a:r>
              <a:rPr lang="ro-R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с округлением до 10 леев в пользу работника</a:t>
            </a:r>
            <a:r>
              <a:rPr lang="x-none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o-RO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1800" b="1" i="1" dirty="0" smtClean="0"/>
          </a:p>
          <a:p>
            <a:pPr marL="0" indent="0" algn="just">
              <a:buNone/>
            </a:pPr>
            <a:r>
              <a:rPr lang="ru-RU" sz="2000" b="1" i="1" dirty="0" smtClean="0"/>
              <a:t>Класс оплаты труда</a:t>
            </a:r>
            <a:r>
              <a:rPr lang="ro-RO" sz="2000" b="1" i="1" dirty="0" smtClean="0"/>
              <a:t> </a:t>
            </a:r>
            <a:r>
              <a:rPr lang="ru-RU" sz="2000" dirty="0"/>
              <a:t>устанавливается </a:t>
            </a:r>
            <a:r>
              <a:rPr lang="ru-RU" sz="2000" dirty="0" smtClean="0"/>
              <a:t>согласно занимаемой должности</a:t>
            </a:r>
            <a:r>
              <a:rPr lang="ro-RO" sz="2000" dirty="0" smtClean="0"/>
              <a:t>, </a:t>
            </a:r>
            <a:r>
              <a:rPr lang="ru-RU" sz="2000" dirty="0" smtClean="0"/>
              <a:t>уровню образования</a:t>
            </a:r>
            <a:r>
              <a:rPr lang="ro-RO" sz="2000" dirty="0" smtClean="0"/>
              <a:t>, </a:t>
            </a:r>
            <a:r>
              <a:rPr lang="ru-RU" sz="2000" dirty="0"/>
              <a:t>квалификационной категории</a:t>
            </a:r>
            <a:r>
              <a:rPr lang="ro-RO" sz="2000" dirty="0" smtClean="0"/>
              <a:t>, </a:t>
            </a:r>
            <a:r>
              <a:rPr lang="ru-RU" sz="2000" dirty="0" smtClean="0"/>
              <a:t>дидактической </a:t>
            </a:r>
            <a:r>
              <a:rPr lang="ru-RU" sz="2000" dirty="0"/>
              <a:t>степени, стажу работы или ступени оплаты труда</a:t>
            </a:r>
            <a:r>
              <a:rPr lang="ro-RO" sz="2000" dirty="0" smtClean="0"/>
              <a:t>, </a:t>
            </a:r>
            <a:r>
              <a:rPr lang="ru-RU" sz="2000" dirty="0" smtClean="0"/>
              <a:t>особых условий работы</a:t>
            </a:r>
            <a:r>
              <a:rPr lang="ro-RO" sz="2000" dirty="0" smtClean="0"/>
              <a:t>, </a:t>
            </a:r>
            <a:r>
              <a:rPr lang="ru-RU" sz="2000" dirty="0" smtClean="0"/>
              <a:t>в зависимости от обстоятельств</a:t>
            </a:r>
            <a:r>
              <a:rPr lang="ro-RO" sz="2000" dirty="0" smtClean="0"/>
              <a:t>.</a:t>
            </a:r>
          </a:p>
          <a:p>
            <a:pPr marL="0" indent="0">
              <a:buNone/>
            </a:pPr>
            <a:endParaRPr lang="ro-RO" sz="2000" dirty="0" smtClean="0"/>
          </a:p>
          <a:p>
            <a:pPr marL="0" indent="0" algn="just">
              <a:buNone/>
            </a:pP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Базовая ставка</a:t>
            </a:r>
            <a:r>
              <a:rPr lang="x-non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устанавливается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законом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 государственном бюджете на соответствующий год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14800" y="260770"/>
            <a:ext cx="7878725" cy="440979"/>
          </a:xfrm>
        </p:spPr>
        <p:txBody>
          <a:bodyPr/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Определение основной заработной платы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248E-E281-4D83-8162-C3BBFDFEA260}" type="datetime1">
              <a:rPr lang="ro-RO" smtClean="0"/>
              <a:pPr/>
              <a:t>15.12.2018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4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re">
  <a:themeElements>
    <a:clrScheme name="Ministerul Finantelor Schema">
      <a:dk1>
        <a:sysClr val="windowText" lastClr="000000"/>
      </a:dk1>
      <a:lt1>
        <a:sysClr val="window" lastClr="FFFFFF"/>
      </a:lt1>
      <a:dk2>
        <a:srgbClr val="44546A"/>
      </a:dk2>
      <a:lt2>
        <a:srgbClr val="F2F2F2"/>
      </a:lt2>
      <a:accent1>
        <a:srgbClr val="333378"/>
      </a:accent1>
      <a:accent2>
        <a:srgbClr val="FFD200"/>
      </a:accent2>
      <a:accent3>
        <a:srgbClr val="A6A6A6"/>
      </a:accent3>
      <a:accent4>
        <a:srgbClr val="B07E51"/>
      </a:accent4>
      <a:accent5>
        <a:srgbClr val="007A50"/>
      </a:accent5>
      <a:accent6>
        <a:srgbClr val="CC082F"/>
      </a:accent6>
      <a:hlink>
        <a:srgbClr val="0563C1"/>
      </a:hlink>
      <a:folHlink>
        <a:srgbClr val="954F72"/>
      </a:folHlink>
    </a:clrScheme>
    <a:fontScheme name="Другая 2">
      <a:majorFont>
        <a:latin typeface="Lato Semibold"/>
        <a:ea typeface=""/>
        <a:cs typeface=""/>
      </a:majorFont>
      <a:minorFont>
        <a:latin typeface="Lato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re" id="{2B64AD4B-DADF-4F43-A171-EE0F37CBA64B}" vid="{039E39F5-2A9F-4B66-8B01-699A053806B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9531</TotalTime>
  <Words>3016</Words>
  <Application>Microsoft Office PowerPoint</Application>
  <PresentationFormat>Широкоэкранный</PresentationFormat>
  <Paragraphs>209</Paragraphs>
  <Slides>20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Georgia Pro Semibold</vt:lpstr>
      <vt:lpstr>Lato</vt:lpstr>
      <vt:lpstr>Lato Semibold</vt:lpstr>
      <vt:lpstr>Lato Thin</vt:lpstr>
      <vt:lpstr>prezentare</vt:lpstr>
      <vt:lpstr>Применение нормативной базы при расчете заработных плат, начиная с 1 декабря 2018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Согласно ст. 10 Закона № 270/2018, месячная заработная плата состоит из:</vt:lpstr>
      <vt:lpstr>Дополнительно, весь персонал бюджетных единиц может получать: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Valoarea banilor într-un sistem modern</dc:title>
  <dc:creator>nicolaucri</dc:creator>
  <cp:lastModifiedBy>Oxana Dubovicenco</cp:lastModifiedBy>
  <cp:revision>590</cp:revision>
  <cp:lastPrinted>2018-12-15T06:31:00Z</cp:lastPrinted>
  <dcterms:created xsi:type="dcterms:W3CDTF">2017-07-06T11:56:25Z</dcterms:created>
  <dcterms:modified xsi:type="dcterms:W3CDTF">2018-12-15T06:31:05Z</dcterms:modified>
</cp:coreProperties>
</file>