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807" r:id="rId3"/>
    <p:sldId id="794" r:id="rId4"/>
    <p:sldId id="808" r:id="rId5"/>
    <p:sldId id="809" r:id="rId6"/>
    <p:sldId id="798" r:id="rId7"/>
    <p:sldId id="799" r:id="rId8"/>
    <p:sldId id="800" r:id="rId9"/>
    <p:sldId id="797" r:id="rId10"/>
    <p:sldId id="801" r:id="rId11"/>
    <p:sldId id="805" r:id="rId12"/>
    <p:sldId id="810" r:id="rId13"/>
    <p:sldId id="812" r:id="rId14"/>
    <p:sldId id="804" r:id="rId15"/>
    <p:sldId id="811" r:id="rId16"/>
    <p:sldId id="818" r:id="rId17"/>
    <p:sldId id="819" r:id="rId18"/>
    <p:sldId id="820" r:id="rId19"/>
    <p:sldId id="822" r:id="rId20"/>
    <p:sldId id="803" r:id="rId21"/>
    <p:sldId id="815" r:id="rId22"/>
    <p:sldId id="823" r:id="rId23"/>
    <p:sldId id="816" r:id="rId24"/>
    <p:sldId id="814" r:id="rId25"/>
    <p:sldId id="806" r:id="rId26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CCFF66"/>
    <a:srgbClr val="FFCC66"/>
    <a:srgbClr val="996600"/>
    <a:srgbClr val="000066"/>
    <a:srgbClr val="FFFFCC"/>
    <a:srgbClr val="000099"/>
    <a:srgbClr val="99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5401" autoAdjust="0"/>
  </p:normalViewPr>
  <p:slideViewPr>
    <p:cSldViewPr>
      <p:cViewPr varScale="1">
        <p:scale>
          <a:sx n="88" d="100"/>
          <a:sy n="88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028" y="-72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3\users1\rhughes\My%20Documents\Portugal\Ireland%20CRE%20%20Savings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FAD\DATA\M1_M2\Files%20for%20Rachel\For%20book\MTEF%20(Chapter%204)\Figures%201-5%20MTEF.xlsx" TargetMode="External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iss\AppData\Local\Microsoft\Windows\Temporary%20Internet%20Files\Content.Outlook\M8ZZO2NP\Sofia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o-RO" sz="1200" dirty="0" smtClean="0"/>
              <a:t>Modificarea cumulativă a procentului</a:t>
            </a:r>
            <a:r>
              <a:rPr lang="ro-RO" sz="1200" baseline="0" dirty="0" smtClean="0"/>
              <a:t> real </a:t>
            </a:r>
            <a:r>
              <a:rPr lang="ro-RO" sz="1200" dirty="0" smtClean="0"/>
              <a:t>în AC-lor</a:t>
            </a:r>
            <a:r>
              <a:rPr lang="ro-RO" sz="1200" baseline="0" dirty="0" smtClean="0"/>
              <a:t> din</a:t>
            </a:r>
            <a:r>
              <a:rPr lang="en-US" sz="1200" dirty="0" smtClean="0"/>
              <a:t> </a:t>
            </a:r>
            <a:r>
              <a:rPr lang="en-US" sz="1200" dirty="0"/>
              <a:t>2010</a:t>
            </a:r>
          </a:p>
          <a:p>
            <a:pPr>
              <a:defRPr sz="1200"/>
            </a:pPr>
            <a:r>
              <a:rPr lang="en-US" sz="1200" b="0" dirty="0" smtClean="0"/>
              <a:t>(11</a:t>
            </a:r>
            <a:r>
              <a:rPr lang="ro-RO" sz="1200" b="0" dirty="0" smtClean="0"/>
              <a:t>% în 2010</a:t>
            </a:r>
            <a:r>
              <a:rPr lang="en-US" sz="1200" b="0" baseline="0" dirty="0" smtClean="0"/>
              <a:t> </a:t>
            </a:r>
            <a:r>
              <a:rPr lang="ro-RO" sz="1200" b="0" baseline="0" dirty="0" smtClean="0"/>
              <a:t>până la</a:t>
            </a:r>
            <a:r>
              <a:rPr lang="en-US" sz="1200" b="0" baseline="0" dirty="0" smtClean="0"/>
              <a:t> </a:t>
            </a:r>
            <a:r>
              <a:rPr lang="ro-RO" sz="1200" b="0" baseline="0" dirty="0" smtClean="0"/>
              <a:t>15% în </a:t>
            </a:r>
            <a:r>
              <a:rPr lang="en-US" sz="1200" b="0" baseline="0" dirty="0" smtClean="0"/>
              <a:t>2014)</a:t>
            </a:r>
            <a:endParaRPr lang="en-US" sz="12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44870188772416"/>
          <c:y val="0.15206153397492"/>
          <c:w val="0.723602831854607"/>
          <c:h val="0.7765671272223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00000"/>
            </a:solidFill>
          </c:spPr>
          <c:invertIfNegative val="0"/>
          <c:cat>
            <c:strRef>
              <c:f>Sheet1!$B$4:$B$23</c:f>
              <c:strCache>
                <c:ptCount val="20"/>
                <c:pt idx="0">
                  <c:v>Communities</c:v>
                </c:pt>
                <c:pt idx="1">
                  <c:v>Treasury</c:v>
                </c:pt>
                <c:pt idx="2">
                  <c:v>Environment</c:v>
                </c:pt>
                <c:pt idx="3">
                  <c:v>Local Government</c:v>
                </c:pt>
                <c:pt idx="4">
                  <c:v>Other</c:v>
                </c:pt>
                <c:pt idx="5">
                  <c:v>Business</c:v>
                </c:pt>
                <c:pt idx="6">
                  <c:v>Attorney General</c:v>
                </c:pt>
                <c:pt idx="7">
                  <c:v>Foreign Office</c:v>
                </c:pt>
                <c:pt idx="8">
                  <c:v>Culture</c:v>
                </c:pt>
                <c:pt idx="9">
                  <c:v>Police</c:v>
                </c:pt>
                <c:pt idx="10">
                  <c:v>Justice</c:v>
                </c:pt>
                <c:pt idx="11">
                  <c:v>Energy</c:v>
                </c:pt>
                <c:pt idx="12">
                  <c:v>Rev &amp; Customs</c:v>
                </c:pt>
                <c:pt idx="13">
                  <c:v>Defence</c:v>
                </c:pt>
                <c:pt idx="14">
                  <c:v>Inteligence</c:v>
                </c:pt>
                <c:pt idx="15">
                  <c:v>Education</c:v>
                </c:pt>
                <c:pt idx="16">
                  <c:v>Health</c:v>
                </c:pt>
                <c:pt idx="17">
                  <c:v>Work &amp; Pensions</c:v>
                </c:pt>
                <c:pt idx="18">
                  <c:v>Cabinet Office</c:v>
                </c:pt>
                <c:pt idx="19">
                  <c:v>Int'l Dev't</c:v>
                </c:pt>
              </c:strCache>
            </c:strRef>
          </c:cat>
          <c:val>
            <c:numRef>
              <c:f>Sheet1!$C$4:$C$23</c:f>
              <c:numCache>
                <c:formatCode>General</c:formatCode>
                <c:ptCount val="20"/>
                <c:pt idx="0">
                  <c:v>-51.0</c:v>
                </c:pt>
                <c:pt idx="1">
                  <c:v>-33.0</c:v>
                </c:pt>
                <c:pt idx="2">
                  <c:v>-29.0</c:v>
                </c:pt>
                <c:pt idx="3">
                  <c:v>-27.0</c:v>
                </c:pt>
                <c:pt idx="4">
                  <c:v>-27.0</c:v>
                </c:pt>
                <c:pt idx="5">
                  <c:v>-25.0</c:v>
                </c:pt>
                <c:pt idx="6">
                  <c:v>-24.0</c:v>
                </c:pt>
                <c:pt idx="7">
                  <c:v>-24.0</c:v>
                </c:pt>
                <c:pt idx="8">
                  <c:v>-24.0</c:v>
                </c:pt>
                <c:pt idx="9">
                  <c:v>-23.0</c:v>
                </c:pt>
                <c:pt idx="10">
                  <c:v>-23.0</c:v>
                </c:pt>
                <c:pt idx="11">
                  <c:v>-18.0</c:v>
                </c:pt>
                <c:pt idx="12">
                  <c:v>-15.0</c:v>
                </c:pt>
                <c:pt idx="13">
                  <c:v>-7.5</c:v>
                </c:pt>
                <c:pt idx="14">
                  <c:v>-7.3</c:v>
                </c:pt>
                <c:pt idx="15">
                  <c:v>-3.4</c:v>
                </c:pt>
                <c:pt idx="16">
                  <c:v>1.3</c:v>
                </c:pt>
                <c:pt idx="17">
                  <c:v>2.3</c:v>
                </c:pt>
                <c:pt idx="18">
                  <c:v>28.0</c:v>
                </c:pt>
                <c:pt idx="19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10-414E-900C-1B304B7C4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021928"/>
        <c:axId val="-2127018840"/>
      </c:barChart>
      <c:catAx>
        <c:axId val="-2127021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-2127018840"/>
        <c:crosses val="autoZero"/>
        <c:auto val="1"/>
        <c:lblAlgn val="ctr"/>
        <c:lblOffset val="100"/>
        <c:noMultiLvlLbl val="0"/>
      </c:catAx>
      <c:valAx>
        <c:axId val="-212701884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-2127021928"/>
        <c:crosses val="autoZero"/>
        <c:crossBetween val="between"/>
      </c:valAx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779-4A74-81A5-BEBE7E7EE344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79-4A74-81A5-BEBE7E7EE344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79-4A74-81A5-BEBE7E7EE344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79-4A74-81A5-BEBE7E7EE344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79-4A74-81A5-BEBE7E7EE34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79-4A74-81A5-BEBE7E7EE344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79-4A74-81A5-BEBE7E7EE3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79-4A74-81A5-BEBE7E7EE3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79-4A74-81A5-BEBE7E7EE3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Sheet1!$E$7:$J$7</c:f>
              <c:strCache>
                <c:ptCount val="6"/>
                <c:pt idx="0">
                  <c:v>2012 Budget</c:v>
                </c:pt>
                <c:pt idx="1">
                  <c:v>2012 Estimate</c:v>
                </c:pt>
                <c:pt idx="2">
                  <c:v>Pressures</c:v>
                </c:pt>
                <c:pt idx="3">
                  <c:v>Savings</c:v>
                </c:pt>
                <c:pt idx="4">
                  <c:v>New Policy</c:v>
                </c:pt>
                <c:pt idx="5">
                  <c:v>2013 Budget</c:v>
                </c:pt>
              </c:strCache>
            </c:strRef>
          </c:cat>
          <c:val>
            <c:numRef>
              <c:f>Sheet1!$E$8:$J$8</c:f>
              <c:numCache>
                <c:formatCode>General</c:formatCode>
                <c:ptCount val="6"/>
                <c:pt idx="0">
                  <c:v>100.0</c:v>
                </c:pt>
                <c:pt idx="1">
                  <c:v>95.0</c:v>
                </c:pt>
                <c:pt idx="2">
                  <c:v>95.0</c:v>
                </c:pt>
                <c:pt idx="3">
                  <c:v>75.0</c:v>
                </c:pt>
                <c:pt idx="4">
                  <c:v>75.0</c:v>
                </c:pt>
                <c:pt idx="5">
                  <c:v>85.0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79-4A74-81A5-BEBE7E7EE344}"/>
            </c:ext>
          </c:extLst>
        </c:ser>
        <c:ser>
          <c:idx val="1"/>
          <c:order val="1"/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CC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79-4A74-81A5-BEBE7E7EE34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779-4A74-81A5-BEBE7E7EE344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+30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779-4A74-81A5-BEBE7E7EE3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-50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79-4A74-81A5-BEBE7E7EE3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+10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779-4A74-81A5-BEBE7E7EE3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Sheet1!$E$7:$J$7</c:f>
              <c:strCache>
                <c:ptCount val="6"/>
                <c:pt idx="0">
                  <c:v>2012 Budget</c:v>
                </c:pt>
                <c:pt idx="1">
                  <c:v>2012 Estimate</c:v>
                </c:pt>
                <c:pt idx="2">
                  <c:v>Pressures</c:v>
                </c:pt>
                <c:pt idx="3">
                  <c:v>Savings</c:v>
                </c:pt>
                <c:pt idx="4">
                  <c:v>New Policy</c:v>
                </c:pt>
                <c:pt idx="5">
                  <c:v>2013 Budget</c:v>
                </c:pt>
              </c:strCache>
            </c:strRef>
          </c:cat>
          <c:val>
            <c:numRef>
              <c:f>Sheet1!$E$9:$I$9</c:f>
              <c:numCache>
                <c:formatCode>General</c:formatCode>
                <c:ptCount val="5"/>
                <c:pt idx="2">
                  <c:v>30.0</c:v>
                </c:pt>
                <c:pt idx="3">
                  <c:v>50.0</c:v>
                </c:pt>
                <c:pt idx="4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79-4A74-81A5-BEBE7E7EE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6911208"/>
        <c:axId val="-2126908296"/>
      </c:barChart>
      <c:catAx>
        <c:axId val="-2126911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26908296"/>
        <c:crosses val="autoZero"/>
        <c:auto val="1"/>
        <c:lblAlgn val="ctr"/>
        <c:lblOffset val="100"/>
        <c:noMultiLvlLbl val="0"/>
      </c:catAx>
      <c:valAx>
        <c:axId val="-2126908296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 of Euros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26911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458050502308"/>
          <c:y val="0.137370802787583"/>
          <c:w val="0.673001855371529"/>
          <c:h val="0.7532229161010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Sheet2!$C$4:$E$4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Sheet2!$C$5:$E$5</c:f>
              <c:numCache>
                <c:formatCode>General</c:formatCode>
                <c:ptCount val="3"/>
                <c:pt idx="0">
                  <c:v>475.0</c:v>
                </c:pt>
                <c:pt idx="1">
                  <c:v>648.0</c:v>
                </c:pt>
                <c:pt idx="2">
                  <c:v>690.0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4E-4558-8D35-D8B9665BF00B}"/>
            </c:ext>
          </c:extLst>
        </c:ser>
        <c:ser>
          <c:idx val="1"/>
          <c:order val="1"/>
          <c:tx>
            <c:strRef>
              <c:f>Sheet2!$B$6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numRef>
              <c:f>Sheet2!$C$4:$E$4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Sheet2!$C$6:$E$6</c:f>
              <c:numCache>
                <c:formatCode>General</c:formatCode>
                <c:ptCount val="3"/>
                <c:pt idx="0">
                  <c:v>464.0</c:v>
                </c:pt>
                <c:pt idx="1">
                  <c:v>563.0</c:v>
                </c:pt>
                <c:pt idx="2">
                  <c:v>797.0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4E-4558-8D35-D8B9665BF00B}"/>
            </c:ext>
          </c:extLst>
        </c:ser>
        <c:ser>
          <c:idx val="2"/>
          <c:order val="2"/>
          <c:tx>
            <c:strRef>
              <c:f>Sheet2!$B$7</c:f>
              <c:strCache>
                <c:ptCount val="1"/>
                <c:pt idx="0">
                  <c:v>Education &amp; Skills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cat>
            <c:numRef>
              <c:f>Sheet2!$C$4:$E$4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Sheet2!$C$7:$E$7</c:f>
              <c:numCache>
                <c:formatCode>General</c:formatCode>
                <c:ptCount val="3"/>
                <c:pt idx="0">
                  <c:v>132.0</c:v>
                </c:pt>
                <c:pt idx="1">
                  <c:v>216.0</c:v>
                </c:pt>
                <c:pt idx="2">
                  <c:v>273.0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4E-4558-8D35-D8B9665BF00B}"/>
            </c:ext>
          </c:extLst>
        </c:ser>
        <c:ser>
          <c:idx val="3"/>
          <c:order val="3"/>
          <c:tx>
            <c:strRef>
              <c:f>Sheet2!$B$8</c:f>
              <c:strCache>
                <c:ptCount val="1"/>
                <c:pt idx="0">
                  <c:v>13 Other Ministries</c:v>
                </c:pt>
              </c:strCache>
            </c:strRef>
          </c:tx>
          <c:invertIfNegative val="0"/>
          <c:cat>
            <c:numRef>
              <c:f>Sheet2!$C$4:$E$4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Sheet2!$C$8:$E$8</c:f>
              <c:numCache>
                <c:formatCode>General</c:formatCode>
                <c:ptCount val="3"/>
                <c:pt idx="0">
                  <c:v>297.0</c:v>
                </c:pt>
                <c:pt idx="1">
                  <c:v>286.0</c:v>
                </c:pt>
                <c:pt idx="2">
                  <c:v>288.0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4E-4558-8D35-D8B9665BF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1850008"/>
        <c:axId val="-2141861992"/>
      </c:barChart>
      <c:catAx>
        <c:axId val="-214185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-2141861992"/>
        <c:crosses val="autoZero"/>
        <c:auto val="1"/>
        <c:lblAlgn val="ctr"/>
        <c:lblOffset val="100"/>
        <c:noMultiLvlLbl val="0"/>
      </c:catAx>
      <c:valAx>
        <c:axId val="-2141861992"/>
        <c:scaling>
          <c:orientation val="minMax"/>
          <c:max val="250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-214185000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"/>
                <c:y val="0.315531722327813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o-RO" dirty="0" smtClean="0"/>
                    <a:t>Miliarde</a:t>
                  </a:r>
                  <a:r>
                    <a:rPr lang="ro-RO" baseline="0" dirty="0" smtClean="0"/>
                    <a:t> Euro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52824463752376"/>
          <c:y val="0.0292913385826773"/>
          <c:w val="0.343733369535705"/>
          <c:h val="0.313773192144086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 smtClean="0"/>
              <a:t> Eroarea </a:t>
            </a:r>
            <a:r>
              <a:rPr lang="ro-RO" dirty="0" smtClean="0"/>
              <a:t>medie de</a:t>
            </a:r>
            <a:r>
              <a:rPr lang="ro-RO" baseline="0" dirty="0" smtClean="0"/>
              <a:t> prognozare </a:t>
            </a:r>
            <a:r>
              <a:rPr lang="ro-RO" baseline="0" dirty="0" smtClean="0"/>
              <a:t>a cheltuielilor publice în </a:t>
            </a:r>
            <a:r>
              <a:rPr lang="en-US" dirty="0" smtClean="0"/>
              <a:t>UK</a:t>
            </a:r>
            <a:r>
              <a:rPr lang="ro-RO" dirty="0" smtClean="0"/>
              <a:t> </a:t>
            </a:r>
            <a:r>
              <a:rPr lang="en-US" b="0" dirty="0" smtClean="0"/>
              <a:t>(</a:t>
            </a:r>
            <a:r>
              <a:rPr lang="en-US" b="0" dirty="0"/>
              <a:t>1981-2009) </a:t>
            </a:r>
          </a:p>
        </c:rich>
      </c:tx>
      <c:layout>
        <c:manualLayout>
          <c:xMode val="edge"/>
          <c:yMode val="edge"/>
          <c:x val="0.17740794158156"/>
          <c:y val="0.000233904585456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547929734428"/>
          <c:y val="0.133337386135557"/>
          <c:w val="0.845342848232197"/>
          <c:h val="0.695044966805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64-4658-B23F-6D490F8425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64-4658-B23F-6D490F8425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D64-4658-B23F-6D490F842592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64-4658-B23F-6D490F842592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64-4658-B23F-6D490F842592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64-4658-B23F-6D490F842592}"/>
              </c:ext>
            </c:extLst>
          </c:dPt>
          <c:dPt>
            <c:idx val="6"/>
            <c:invertIfNegative val="0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D64-4658-B23F-6D490F842592}"/>
              </c:ext>
            </c:extLst>
          </c:dPt>
          <c:dPt>
            <c:idx val="7"/>
            <c:invertIfNegative val="0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64-4658-B23F-6D490F842592}"/>
              </c:ext>
            </c:extLst>
          </c:dPt>
          <c:dPt>
            <c:idx val="8"/>
            <c:invertIfNegative val="0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D64-4658-B23F-6D490F842592}"/>
              </c:ext>
            </c:extLst>
          </c:dPt>
          <c:cat>
            <c:multiLvlStrRef>
              <c:f>'Data 5'!$A$3:$B$11</c:f>
              <c:multiLvlStrCache>
                <c:ptCount val="9"/>
                <c:lvl>
                  <c:pt idx="0">
                    <c:v>Y+1</c:v>
                  </c:pt>
                  <c:pt idx="1">
                    <c:v>Y+2</c:v>
                  </c:pt>
                  <c:pt idx="2">
                    <c:v>Y+3</c:v>
                  </c:pt>
                  <c:pt idx="3">
                    <c:v>Y+1</c:v>
                  </c:pt>
                  <c:pt idx="4">
                    <c:v>Y+2</c:v>
                  </c:pt>
                  <c:pt idx="5">
                    <c:v>Y+3</c:v>
                  </c:pt>
                  <c:pt idx="6">
                    <c:v>Y+1</c:v>
                  </c:pt>
                  <c:pt idx="7">
                    <c:v>Y+2</c:v>
                  </c:pt>
                  <c:pt idx="8">
                    <c:v>Y+3</c:v>
                  </c:pt>
                </c:lvl>
                <c:lvl>
                  <c:pt idx="0">
                    <c:v>No Ceiling, N=13</c:v>
                  </c:pt>
                  <c:pt idx="3">
                    <c:v>Aggregate Ceiling, N=6</c:v>
                  </c:pt>
                  <c:pt idx="6">
                    <c:v>Ministerial Ceilings, N=10</c:v>
                  </c:pt>
                </c:lvl>
              </c:multiLvlStrCache>
            </c:multiLvlStrRef>
          </c:cat>
          <c:val>
            <c:numRef>
              <c:f>'Data 5'!$C$3:$C$11</c:f>
              <c:numCache>
                <c:formatCode>General</c:formatCode>
                <c:ptCount val="9"/>
                <c:pt idx="0">
                  <c:v>0.0102</c:v>
                </c:pt>
                <c:pt idx="1">
                  <c:v>0.0278000000000001</c:v>
                </c:pt>
                <c:pt idx="2">
                  <c:v>0.0586</c:v>
                </c:pt>
                <c:pt idx="3">
                  <c:v>0.0129</c:v>
                </c:pt>
                <c:pt idx="4">
                  <c:v>0.00950000000000001</c:v>
                </c:pt>
                <c:pt idx="5">
                  <c:v>0.00770000000000002</c:v>
                </c:pt>
                <c:pt idx="6">
                  <c:v>-0.00350000000000001</c:v>
                </c:pt>
                <c:pt idx="7">
                  <c:v>0.00220000000000001</c:v>
                </c:pt>
                <c:pt idx="8">
                  <c:v>0.0055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D64-4658-B23F-6D490F842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149448"/>
        <c:axId val="-2129146504"/>
      </c:barChart>
      <c:catAx>
        <c:axId val="-2129149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-2129146504"/>
        <c:crosses val="autoZero"/>
        <c:auto val="1"/>
        <c:lblAlgn val="ctr"/>
        <c:lblOffset val="100"/>
        <c:noMultiLvlLbl val="0"/>
      </c:catAx>
      <c:valAx>
        <c:axId val="-2129146504"/>
        <c:scaling>
          <c:orientation val="minMax"/>
          <c:max val="0.07"/>
          <c:min val="-0.01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 smtClean="0"/>
                  <a:t>Procent din cheltuieli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9149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Hárok1!$A$3</c:f>
              <c:strCache>
                <c:ptCount val="1"/>
                <c:pt idx="0">
                  <c:v>Expenditure envelope (bottom; mil €)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Hárok1!$B$1:$G$2</c:f>
              <c:multiLvlStrCache>
                <c:ptCount val="6"/>
                <c:lvl>
                  <c:pt idx="0">
                    <c:v>Education</c:v>
                  </c:pt>
                  <c:pt idx="1">
                    <c:v>Social policies</c:v>
                  </c:pt>
                  <c:pt idx="2">
                    <c:v>Environment</c:v>
                  </c:pt>
                  <c:pt idx="3">
                    <c:v>Healthcare</c:v>
                  </c:pt>
                  <c:pt idx="4">
                    <c:v>IT</c:v>
                  </c:pt>
                  <c:pt idx="5">
                    <c:v>Transport</c:v>
                  </c:pt>
                </c:lvl>
                <c:lvl>
                  <c:pt idx="0">
                    <c:v>2017</c:v>
                  </c:pt>
                  <c:pt idx="3">
                    <c:v>2016</c:v>
                  </c:pt>
                </c:lvl>
              </c:multiLvlStrCache>
            </c:multiLvlStrRef>
          </c:cat>
          <c:val>
            <c:numRef>
              <c:f>Hárok1!$B$3:$G$3</c:f>
              <c:numCache>
                <c:formatCode>#\ ##0.0_ ;\-#\ ##0.0\ </c:formatCode>
                <c:ptCount val="6"/>
                <c:pt idx="0">
                  <c:v>2460.0</c:v>
                </c:pt>
                <c:pt idx="1">
                  <c:v>3041.0</c:v>
                </c:pt>
                <c:pt idx="2">
                  <c:v>372.0</c:v>
                </c:pt>
                <c:pt idx="3">
                  <c:v>4080.0</c:v>
                </c:pt>
                <c:pt idx="4">
                  <c:v>410.0</c:v>
                </c:pt>
                <c:pt idx="5">
                  <c:v>968.0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EB-4EB5-8844-0CCCDF461CE9}"/>
            </c:ext>
          </c:extLst>
        </c:ser>
        <c:ser>
          <c:idx val="1"/>
          <c:order val="1"/>
          <c:tx>
            <c:strRef>
              <c:f>Hárok1!$A$4</c:f>
              <c:strCache>
                <c:ptCount val="1"/>
                <c:pt idx="0">
                  <c:v>Proposed savings (mil €)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0.04154822419349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8E-17"/>
                  <c:y val="0.04004119738197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"/>
                  <c:y val="0.06444665935745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6E-16"/>
                  <c:y val="0.05398717565367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85067526416E-16"/>
                  <c:y val="0.035337718861091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Hárok1!$B$1:$G$2</c:f>
              <c:multiLvlStrCache>
                <c:ptCount val="6"/>
                <c:lvl>
                  <c:pt idx="0">
                    <c:v>Education</c:v>
                  </c:pt>
                  <c:pt idx="1">
                    <c:v>Social policies</c:v>
                  </c:pt>
                  <c:pt idx="2">
                    <c:v>Environment</c:v>
                  </c:pt>
                  <c:pt idx="3">
                    <c:v>Healthcare</c:v>
                  </c:pt>
                  <c:pt idx="4">
                    <c:v>IT</c:v>
                  </c:pt>
                  <c:pt idx="5">
                    <c:v>Transport</c:v>
                  </c:pt>
                </c:lvl>
                <c:lvl>
                  <c:pt idx="0">
                    <c:v>2017</c:v>
                  </c:pt>
                  <c:pt idx="3">
                    <c:v>2016</c:v>
                  </c:pt>
                </c:lvl>
              </c:multiLvlStrCache>
            </c:multiLvlStrRef>
          </c:cat>
          <c:val>
            <c:numRef>
              <c:f>Hárok1!$B$4:$G$4</c:f>
              <c:numCache>
                <c:formatCode>#\ ##0.0_ ;\-#\ ##0.0\ </c:formatCode>
                <c:ptCount val="6"/>
                <c:pt idx="0">
                  <c:v>88.0</c:v>
                </c:pt>
                <c:pt idx="1">
                  <c:v>49.0</c:v>
                </c:pt>
                <c:pt idx="2">
                  <c:v>130.0</c:v>
                </c:pt>
                <c:pt idx="3">
                  <c:v>363.0</c:v>
                </c:pt>
                <c:pt idx="4">
                  <c:v>40.0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EB-4EB5-8844-0CCCDF461CE9}"/>
            </c:ext>
          </c:extLst>
        </c:ser>
        <c:ser>
          <c:idx val="2"/>
          <c:order val="2"/>
          <c:tx>
            <c:strRef>
              <c:f>Hárok1!$A$6</c:f>
              <c:strCache>
                <c:ptCount val="1"/>
                <c:pt idx="0">
                  <c:v> (and % of envelope)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4E-17"/>
                  <c:y val="0.1153523372869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277777777777778"/>
                  <c:y val="0.1069108608259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241645903883478"/>
                  <c:y val="0.236384654578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277777777777778"/>
                  <c:y val="0.1448895312136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6E-16"/>
                  <c:y val="0.1365055317452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85067526416E-16"/>
                  <c:y val="0.08159307618193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8EB-4EB5-8844-0CCCDF461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Hárok1!$B$6:$G$6</c:f>
              <c:numCache>
                <c:formatCode>0.0%</c:formatCode>
                <c:ptCount val="6"/>
                <c:pt idx="0">
                  <c:v>0.0345368916797488</c:v>
                </c:pt>
                <c:pt idx="1">
                  <c:v>0.0158576051779935</c:v>
                </c:pt>
                <c:pt idx="2">
                  <c:v>0.258964143426295</c:v>
                </c:pt>
                <c:pt idx="3">
                  <c:v>0.0817015530047265</c:v>
                </c:pt>
                <c:pt idx="4">
                  <c:v>0.0888888888888889</c:v>
                </c:pt>
                <c:pt idx="5" formatCode="0.00%">
                  <c:v>0.000516262261228704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8EB-4EB5-8844-0CCCDF461CE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29029656"/>
        <c:axId val="-2129025992"/>
      </c:barChart>
      <c:catAx>
        <c:axId val="-212902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2129025992"/>
        <c:crosses val="autoZero"/>
        <c:auto val="1"/>
        <c:lblAlgn val="ctr"/>
        <c:lblOffset val="100"/>
        <c:noMultiLvlLbl val="0"/>
      </c:catAx>
      <c:valAx>
        <c:axId val="-21290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212902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55555555555555"/>
          <c:y val="0.0379746835443038"/>
          <c:w val="0.877900699912511"/>
          <c:h val="0.0678823216718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0.51241</cdr:x>
      <cdr:y>0.11707</cdr:y>
    </cdr:from>
    <cdr:to>
      <cdr:x>0.51797</cdr:x>
      <cdr:y>0.30755</cdr:y>
    </cdr:to>
    <cdr:sp macro="" textlink="">
      <cdr:nvSpPr>
        <cdr:cNvPr id="5" name="Straight Arrow Connector 4"/>
        <cdr:cNvSpPr/>
      </cdr:nvSpPr>
      <cdr:spPr bwMode="auto">
        <a:xfrm xmlns:a="http://schemas.openxmlformats.org/drawingml/2006/main" rot="-180000" flipV="1">
          <a:off x="4216948" y="610116"/>
          <a:ext cx="45719" cy="99278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0.66047</cdr:x>
      <cdr:y>0.13165</cdr:y>
    </cdr:from>
    <cdr:to>
      <cdr:x>0.66603</cdr:x>
      <cdr:y>0.43885</cdr:y>
    </cdr:to>
    <cdr:sp macro="" textlink="">
      <cdr:nvSpPr>
        <cdr:cNvPr id="6" name="Straight Arrow Connector 5"/>
        <cdr:cNvSpPr/>
      </cdr:nvSpPr>
      <cdr:spPr bwMode="auto">
        <a:xfrm xmlns:a="http://schemas.openxmlformats.org/drawingml/2006/main" rot="60000">
          <a:off x="5435434" y="686109"/>
          <a:ext cx="45719" cy="1601082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BBE0E3"/>
        </a:solidFill>
        <a:ln xmlns:a="http://schemas.openxmlformats.org/drawingml/2006/main" w="38100" cap="flat" cmpd="sng" algn="ctr">
          <a:solidFill>
            <a:srgbClr val="00000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0.79915</cdr:x>
      <cdr:y>0.38047</cdr:y>
    </cdr:from>
    <cdr:to>
      <cdr:x>0.8047</cdr:x>
      <cdr:y>0.43875</cdr:y>
    </cdr:to>
    <cdr:sp macro="" textlink="">
      <cdr:nvSpPr>
        <cdr:cNvPr id="7" name="Straight Arrow Connector 6"/>
        <cdr:cNvSpPr/>
      </cdr:nvSpPr>
      <cdr:spPr bwMode="auto">
        <a:xfrm xmlns:a="http://schemas.openxmlformats.org/drawingml/2006/main" rot="540000" flipH="1" flipV="1">
          <a:off x="6576677" y="1982906"/>
          <a:ext cx="45719" cy="30375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BBE0E3"/>
        </a:solidFill>
        <a:ln xmlns:a="http://schemas.openxmlformats.org/drawingml/2006/main" w="38100" cap="flat" cmpd="sng" algn="ctr">
          <a:solidFill>
            <a:srgbClr val="00000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0.7931</cdr:x>
      <cdr:y>0.34483</cdr:y>
    </cdr:from>
    <cdr:to>
      <cdr:x>0.82947</cdr:x>
      <cdr:y>0.86207</cdr:y>
    </cdr:to>
    <cdr:sp macro="" textlink="">
      <cdr:nvSpPr>
        <cdr:cNvPr id="2" name="Right Brace 1"/>
        <cdr:cNvSpPr/>
      </cdr:nvSpPr>
      <cdr:spPr bwMode="auto">
        <a:xfrm xmlns:a="http://schemas.openxmlformats.org/drawingml/2006/main">
          <a:off x="3505200" y="762000"/>
          <a:ext cx="160713" cy="1143000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</cdr:x>
      <cdr:y>0.48276</cdr:y>
    </cdr:from>
    <cdr:to>
      <cdr:x>1</cdr:x>
      <cdr:y>0.72414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52799" y="1066800"/>
          <a:ext cx="83820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93% </a:t>
          </a:r>
          <a:r>
            <a:rPr lang="ro-RO" sz="1200" b="1" dirty="0" smtClean="0"/>
            <a:t>din economii </a:t>
          </a:r>
          <a:endParaRPr lang="en-US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0.45545</cdr:x>
      <cdr:y>0.23529</cdr:y>
    </cdr:from>
    <cdr:to>
      <cdr:x>0.64356</cdr:x>
      <cdr:y>0.30882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5200" y="12192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(</a:t>
          </a:r>
          <a:r>
            <a:rPr lang="ro-RO" sz="1400" dirty="0" smtClean="0"/>
            <a:t>Rezultat</a:t>
          </a:r>
          <a:r>
            <a:rPr lang="en-US" sz="1400" dirty="0" smtClean="0"/>
            <a:t>-</a:t>
          </a:r>
          <a:r>
            <a:rPr lang="ro-RO" sz="1400" dirty="0" smtClean="0"/>
            <a:t>prognoză</a:t>
          </a:r>
          <a:r>
            <a:rPr lang="en-US" sz="1400" dirty="0" smtClean="0"/>
            <a:t>)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90" rIns="91178" bIns="45590" numCol="1" anchor="t" anchorCtr="0" compatLnSpc="1">
            <a:prstTxWarp prst="textNoShape">
              <a:avLst/>
            </a:prstTxWarp>
          </a:bodyPr>
          <a:lstStyle>
            <a:lvl1pPr algn="l" defTabSz="911029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98" y="0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90" rIns="91178" bIns="45590" numCol="1" anchor="t" anchorCtr="0" compatLnSpc="1">
            <a:prstTxWarp prst="textNoShape">
              <a:avLst/>
            </a:prstTxWarp>
          </a:bodyPr>
          <a:lstStyle>
            <a:lvl1pPr algn="r" defTabSz="911029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948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90" rIns="91178" bIns="45590" numCol="1" anchor="b" anchorCtr="0" compatLnSpc="1">
            <a:prstTxWarp prst="textNoShape">
              <a:avLst/>
            </a:prstTxWarp>
          </a:bodyPr>
          <a:lstStyle>
            <a:lvl1pPr algn="l" defTabSz="911029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98" y="8817948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90" rIns="91178" bIns="45590" numCol="1" anchor="b" anchorCtr="0" compatLnSpc="1">
            <a:prstTxWarp prst="textNoShape">
              <a:avLst/>
            </a:prstTxWarp>
          </a:bodyPr>
          <a:lstStyle>
            <a:lvl1pPr algn="r" defTabSz="911029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8024AD-0859-4334-97C1-F4D52B28F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5" tIns="45073" rIns="90145" bIns="45073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398" y="0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5" tIns="45073" rIns="90145" bIns="450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188" y="4409758"/>
            <a:ext cx="5588624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5" tIns="45073" rIns="90145" bIns="45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48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5" tIns="45073" rIns="90145" bIns="45073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398" y="8817948"/>
            <a:ext cx="302704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5" tIns="45073" rIns="90145" bIns="450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0D58CA-9F49-4A27-A831-D9FED8A7D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494" y="4416031"/>
            <a:ext cx="5588624" cy="4177665"/>
          </a:xfrm>
          <a:noFill/>
          <a:ln/>
        </p:spPr>
        <p:txBody>
          <a:bodyPr/>
          <a:lstStyle/>
          <a:p>
            <a:pPr marL="225410" indent="-22541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8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4024314" y="8929688"/>
            <a:ext cx="30749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8" tIns="46258" rIns="92518" bIns="46258" anchor="b"/>
          <a:lstStyle/>
          <a:p>
            <a:pPr algn="r" defTabSz="927013" eaLnBrk="1" hangingPunct="1">
              <a:spcBef>
                <a:spcPct val="0"/>
              </a:spcBef>
            </a:pPr>
            <a:fld id="{E79451CC-6A09-47E3-993A-78BA4FC1155E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 algn="r" defTabSz="927013" eaLnBrk="1" hangingPunct="1">
                <a:spcBef>
                  <a:spcPct val="0"/>
                </a:spcBef>
              </a:pPr>
              <a:t>8</a:t>
            </a:fld>
            <a:endParaRPr lang="en-GB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0088"/>
            <a:ext cx="4703763" cy="3527425"/>
          </a:xfrm>
          <a:ln/>
        </p:spPr>
      </p:sp>
      <p:sp>
        <p:nvSpPr>
          <p:cNvPr id="2508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8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8197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58CA-9F49-4A27-A831-D9FED8A7D3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BC3AC-02B6-43AF-B57A-417FE8919D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0" y="16129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5" name="Picture 9" descr="webp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613" y="5738291"/>
            <a:ext cx="1315553" cy="88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CC66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717C-996E-4190-B55D-12A35DF5A163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D164-5F29-469B-8861-D62A45D36345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F35A6-39C6-4B23-BE02-D3F3183FF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5482-C772-471F-888F-D17740B4266D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E2409-82F5-4F6B-8709-73BBA561B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D4DE6-D746-4D10-A3E2-5656338BBD73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1C322-26C0-4973-B24B-58450906D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4288"/>
            <a:ext cx="4038600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0547-E12F-4C00-A1A5-B3355315D668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6E41F-D730-4460-A095-8E441A0F5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FD2F-88D2-48AC-BB55-67DB362D0289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A27A8-29AF-4DFD-9EE8-0FECFA2F6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15ED6-5813-4013-A1F9-8A95C644CA1A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AE2223-78B1-442A-9FF9-89E91986A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44DB-2407-428D-9B61-4812B7C6EDC9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9FE57-B04B-4B7C-816D-A15AF5362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1CD8-054F-444D-98CA-E1827D9039A5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890B0-7E9D-4D94-9CDC-887F82336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7F04-2CE7-4E5C-932A-6FDB1B93FDC3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A304A-2A52-4088-8CAF-2E75BA7CC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02329-849D-47EC-A156-2F474824BEBA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71F4-BD95-4845-9E24-D67667EF0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D503-961D-4233-91FF-3D72F8A5134C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17803-2800-4867-BEDA-65382B359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3DBD-0EFC-42BD-ADD1-FADAC954BEF2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3155D-84CD-48C0-9F06-F0DF4E61A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1E31F-9BAC-4F06-958A-AAC24D557A3F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58960-875C-4DF9-BBA4-AFD8153C1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F6BF-F85B-4650-83B6-A555BA4C70C8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91687-06A5-4701-B6D2-8EBA4AB42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A744E7-BC6A-4FCA-AA0B-CD8052C98A82}" type="datetime1">
              <a:rPr lang="en-US"/>
              <a:pPr>
                <a:defRPr/>
              </a:pPr>
              <a:t>2/4/18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fld id="{93240BDF-807B-469F-AA9A-587A43BB6CE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fadlogo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66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47700" y="2362200"/>
            <a:ext cx="78486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en-US" sz="3200" dirty="0" err="1" smtClean="0">
                <a:solidFill>
                  <a:srgbClr val="800000"/>
                </a:solidFill>
              </a:rPr>
              <a:t>Analiza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ro-RO" sz="3200" dirty="0" smtClean="0">
                <a:solidFill>
                  <a:srgbClr val="800000"/>
                </a:solidFill>
              </a:rPr>
              <a:t>cheltuielilor</a:t>
            </a:r>
            <a:r>
              <a:rPr lang="en-US" sz="3200" dirty="0" smtClean="0">
                <a:solidFill>
                  <a:srgbClr val="800000"/>
                </a:solidFill>
              </a:rPr>
              <a:t>: 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ro-RO" sz="3200" dirty="0" smtClean="0">
                <a:solidFill>
                  <a:srgbClr val="800000"/>
                </a:solidFill>
              </a:rPr>
              <a:t>Obiective</a:t>
            </a:r>
            <a:r>
              <a:rPr lang="en-US" sz="3200" dirty="0" smtClean="0">
                <a:solidFill>
                  <a:srgbClr val="800000"/>
                </a:solidFill>
              </a:rPr>
              <a:t>, </a:t>
            </a:r>
            <a:r>
              <a:rPr lang="ro-RO" sz="3200" dirty="0" smtClean="0">
                <a:solidFill>
                  <a:srgbClr val="800000"/>
                </a:solidFill>
              </a:rPr>
              <a:t>abordare și modelul pentru </a:t>
            </a:r>
            <a:r>
              <a:rPr lang="en-US" sz="3200" dirty="0" smtClean="0">
                <a:solidFill>
                  <a:srgbClr val="800000"/>
                </a:solidFill>
              </a:rPr>
              <a:t>Moldova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2000" b="0" dirty="0">
              <a:solidFill>
                <a:srgbClr val="800000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447800"/>
          </a:xfrm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80000"/>
              </a:lnSpc>
            </a:pPr>
            <a:r>
              <a:rPr lang="ro-RO" sz="2400" dirty="0" smtClean="0">
                <a:solidFill>
                  <a:srgbClr val="000066"/>
                </a:solidFill>
              </a:rPr>
              <a:t>Misiunea de AT a FMI</a:t>
            </a:r>
            <a:endParaRPr lang="en-US" sz="2400" dirty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</a:rPr>
              <a:t>(</a:t>
            </a:r>
            <a:r>
              <a:rPr lang="ro-RO" sz="2400" dirty="0" smtClean="0">
                <a:solidFill>
                  <a:srgbClr val="000066"/>
                </a:solidFill>
              </a:rPr>
              <a:t>în cooperare cu PNUD</a:t>
            </a:r>
            <a:r>
              <a:rPr lang="en-US" sz="2400" dirty="0" smtClean="0">
                <a:solidFill>
                  <a:srgbClr val="000066"/>
                </a:solidFill>
              </a:rPr>
              <a:t>)</a:t>
            </a:r>
            <a:endParaRPr lang="en-US" sz="2400" dirty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rgbClr val="99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996600"/>
                </a:solidFill>
              </a:rPr>
              <a:t>Chi</a:t>
            </a:r>
            <a:r>
              <a:rPr lang="ro-RO" sz="2000" dirty="0" smtClean="0">
                <a:solidFill>
                  <a:srgbClr val="996600"/>
                </a:solidFill>
              </a:rPr>
              <a:t>ș</a:t>
            </a:r>
            <a:r>
              <a:rPr lang="en-US" sz="2000" dirty="0" smtClean="0">
                <a:solidFill>
                  <a:srgbClr val="996600"/>
                </a:solidFill>
              </a:rPr>
              <a:t>in</a:t>
            </a:r>
            <a:r>
              <a:rPr lang="ro-RO" sz="2000" dirty="0" smtClean="0">
                <a:solidFill>
                  <a:srgbClr val="996600"/>
                </a:solidFill>
              </a:rPr>
              <a:t>ă</a:t>
            </a:r>
            <a:r>
              <a:rPr lang="en-US" sz="2000" dirty="0" smtClean="0">
                <a:solidFill>
                  <a:srgbClr val="996600"/>
                </a:solidFill>
              </a:rPr>
              <a:t>u</a:t>
            </a:r>
            <a:r>
              <a:rPr lang="en-US" sz="2000" dirty="0">
                <a:solidFill>
                  <a:srgbClr val="996600"/>
                </a:solidFill>
              </a:rPr>
              <a:t>, </a:t>
            </a:r>
            <a:r>
              <a:rPr lang="en-US" sz="2000" dirty="0" smtClean="0">
                <a:solidFill>
                  <a:srgbClr val="996600"/>
                </a:solidFill>
              </a:rPr>
              <a:t>6</a:t>
            </a:r>
            <a:r>
              <a:rPr lang="ro-RO" sz="2000" dirty="0" smtClean="0">
                <a:solidFill>
                  <a:srgbClr val="996600"/>
                </a:solidFill>
              </a:rPr>
              <a:t> februarie</a:t>
            </a:r>
            <a:r>
              <a:rPr lang="en-US" sz="2000" dirty="0" smtClean="0">
                <a:solidFill>
                  <a:srgbClr val="996600"/>
                </a:solidFill>
              </a:rPr>
              <a:t> </a:t>
            </a:r>
            <a:r>
              <a:rPr lang="en-US" sz="2000" dirty="0">
                <a:solidFill>
                  <a:srgbClr val="996600"/>
                </a:solidFill>
              </a:rPr>
              <a:t>2018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IV. </a:t>
            </a:r>
            <a:r>
              <a:rPr lang="ro-RO" dirty="0" smtClean="0">
                <a:solidFill>
                  <a:srgbClr val="800000"/>
                </a:solidFill>
              </a:rPr>
              <a:t>Lecții învățate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ro-RO" dirty="0" smtClean="0">
                <a:solidFill>
                  <a:srgbClr val="000066"/>
                </a:solidFill>
              </a:rPr>
              <a:t>Stabiliți priorități clare de la bun început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855911" cy="5475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4550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C00000"/>
                </a:solidFill>
              </a:rPr>
              <a:t>“</a:t>
            </a:r>
            <a:r>
              <a:rPr lang="ro-RO" sz="1200" i="1" dirty="0" smtClean="0">
                <a:solidFill>
                  <a:srgbClr val="C00000"/>
                </a:solidFill>
              </a:rPr>
              <a:t>Vom garanta </a:t>
            </a:r>
            <a:r>
              <a:rPr lang="ro-RO" sz="1200" i="1" dirty="0" smtClean="0">
                <a:solidFill>
                  <a:srgbClr val="C00000"/>
                </a:solidFill>
              </a:rPr>
              <a:t>creșterea </a:t>
            </a:r>
            <a:r>
              <a:rPr lang="ro-RO" sz="1200" i="1" dirty="0">
                <a:solidFill>
                  <a:srgbClr val="C00000"/>
                </a:solidFill>
              </a:rPr>
              <a:t>cheltuielilor </a:t>
            </a:r>
            <a:r>
              <a:rPr lang="ro-RO" sz="1200" i="1" dirty="0" smtClean="0">
                <a:solidFill>
                  <a:srgbClr val="C00000"/>
                </a:solidFill>
              </a:rPr>
              <a:t>pentru sănătate </a:t>
            </a:r>
            <a:r>
              <a:rPr lang="ro-RO" sz="1200" i="1" dirty="0" smtClean="0">
                <a:solidFill>
                  <a:srgbClr val="C00000"/>
                </a:solidFill>
              </a:rPr>
              <a:t>în </a:t>
            </a:r>
            <a:r>
              <a:rPr lang="ro-RO" sz="1200" i="1" dirty="0" smtClean="0">
                <a:solidFill>
                  <a:srgbClr val="C00000"/>
                </a:solidFill>
              </a:rPr>
              <a:t>fiecare an al Parlamentului</a:t>
            </a:r>
            <a:r>
              <a:rPr lang="en-US" sz="1200" i="1" dirty="0" smtClean="0">
                <a:solidFill>
                  <a:srgbClr val="C00000"/>
                </a:solidFill>
              </a:rPr>
              <a:t>” </a:t>
            </a:r>
            <a:endParaRPr lang="en-US" sz="12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996600"/>
                </a:solidFill>
              </a:rPr>
              <a:t>“</a:t>
            </a:r>
            <a:r>
              <a:rPr lang="ro-RO" sz="1200" i="1" dirty="0" smtClean="0">
                <a:solidFill>
                  <a:srgbClr val="996600"/>
                </a:solidFill>
              </a:rPr>
              <a:t>Vom onora angajamentul nostru </a:t>
            </a:r>
            <a:r>
              <a:rPr lang="ro-RO" sz="1200" i="1" dirty="0" smtClean="0">
                <a:solidFill>
                  <a:srgbClr val="996600"/>
                </a:solidFill>
              </a:rPr>
              <a:t>de a cheltui </a:t>
            </a:r>
            <a:r>
              <a:rPr lang="en-US" sz="1200" i="1" dirty="0" smtClean="0">
                <a:solidFill>
                  <a:srgbClr val="996600"/>
                </a:solidFill>
              </a:rPr>
              <a:t>0</a:t>
            </a:r>
            <a:r>
              <a:rPr lang="ro-RO" sz="1200" i="1" dirty="0" smtClean="0">
                <a:solidFill>
                  <a:srgbClr val="996600"/>
                </a:solidFill>
              </a:rPr>
              <a:t>,</a:t>
            </a:r>
            <a:r>
              <a:rPr lang="en-US" sz="1200" i="1" dirty="0" smtClean="0">
                <a:solidFill>
                  <a:srgbClr val="996600"/>
                </a:solidFill>
              </a:rPr>
              <a:t>7</a:t>
            </a:r>
            <a:r>
              <a:rPr lang="en-US" sz="1200" i="1" dirty="0">
                <a:solidFill>
                  <a:srgbClr val="996600"/>
                </a:solidFill>
              </a:rPr>
              <a:t>% </a:t>
            </a:r>
            <a:r>
              <a:rPr lang="ro-RO" sz="1200" i="1" dirty="0" smtClean="0">
                <a:solidFill>
                  <a:srgbClr val="996600"/>
                </a:solidFill>
              </a:rPr>
              <a:t>din VNB pentru asistența externă din </a:t>
            </a:r>
            <a:r>
              <a:rPr lang="en-US" sz="1200" i="1" dirty="0" smtClean="0">
                <a:solidFill>
                  <a:srgbClr val="996600"/>
                </a:solidFill>
              </a:rPr>
              <a:t>2013</a:t>
            </a:r>
            <a:r>
              <a:rPr lang="en-US" sz="1200" i="1" dirty="0">
                <a:solidFill>
                  <a:srgbClr val="996600"/>
                </a:solidFill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69706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99"/>
                </a:solidFill>
              </a:rPr>
              <a:t>“</a:t>
            </a:r>
            <a:r>
              <a:rPr lang="ro-RO" sz="1200" i="1" dirty="0" smtClean="0">
                <a:solidFill>
                  <a:srgbClr val="000099"/>
                </a:solidFill>
              </a:rPr>
              <a:t>Am restabilit legătura </a:t>
            </a:r>
            <a:r>
              <a:rPr lang="ro-RO" sz="1200" i="1" dirty="0" smtClean="0">
                <a:solidFill>
                  <a:srgbClr val="000099"/>
                </a:solidFill>
              </a:rPr>
              <a:t>cu câștigurile pentru </a:t>
            </a:r>
            <a:r>
              <a:rPr lang="ro-RO" sz="1200" i="1" dirty="0" smtClean="0">
                <a:solidFill>
                  <a:srgbClr val="000099"/>
                </a:solidFill>
              </a:rPr>
              <a:t>pensia de stat de bază din aprilie </a:t>
            </a:r>
            <a:r>
              <a:rPr lang="en-US" sz="1200" i="1" dirty="0" smtClean="0">
                <a:solidFill>
                  <a:srgbClr val="000099"/>
                </a:solidFill>
              </a:rPr>
              <a:t>2011</a:t>
            </a:r>
            <a:r>
              <a:rPr lang="en-US" sz="1200" i="1" dirty="0">
                <a:solidFill>
                  <a:srgbClr val="000099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449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“…</a:t>
            </a:r>
            <a:r>
              <a:rPr lang="ro-RO" sz="1200" i="1" dirty="0" smtClean="0">
                <a:solidFill>
                  <a:schemeClr val="tx1"/>
                </a:solidFill>
              </a:rPr>
              <a:t>luând în considerație impactul pe care aceasta îl va avea </a:t>
            </a:r>
            <a:r>
              <a:rPr lang="ro-RO" sz="1200" i="1" dirty="0" smtClean="0">
                <a:solidFill>
                  <a:schemeClr val="tx1"/>
                </a:solidFill>
              </a:rPr>
              <a:t>asupra altor </a:t>
            </a:r>
            <a:r>
              <a:rPr lang="ro-RO" sz="1200" i="1" dirty="0" smtClean="0">
                <a:solidFill>
                  <a:schemeClr val="tx1"/>
                </a:solidFill>
              </a:rPr>
              <a:t>direcții</a:t>
            </a:r>
            <a:r>
              <a:rPr lang="en-US" sz="1200" i="1" dirty="0" smtClean="0">
                <a:solidFill>
                  <a:schemeClr val="tx1"/>
                </a:solidFill>
              </a:rPr>
              <a:t>” 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politicshome.com/images/Cameron-Cl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550" y="1193800"/>
            <a:ext cx="3244850" cy="1930400"/>
          </a:xfrm>
          <a:prstGeom prst="rect">
            <a:avLst/>
          </a:prstGeom>
          <a:noFill/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27319756"/>
              </p:ext>
            </p:extLst>
          </p:nvPr>
        </p:nvGraphicFramePr>
        <p:xfrm>
          <a:off x="4191000" y="31242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75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458200" cy="1066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00000"/>
                </a:solidFill>
              </a:rPr>
              <a:t>IV. </a:t>
            </a:r>
            <a:r>
              <a:rPr lang="ro-RO" dirty="0" smtClean="0">
                <a:solidFill>
                  <a:srgbClr val="800000"/>
                </a:solidFill>
              </a:rPr>
              <a:t>Lecții învățate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ro-RO" dirty="0" smtClean="0">
                <a:solidFill>
                  <a:srgbClr val="000066"/>
                </a:solidFill>
              </a:rPr>
              <a:t>Stabilirea unui proces de sus în jos clar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2057400" y="6172200"/>
            <a:ext cx="56749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…</a:t>
            </a:r>
            <a:r>
              <a:rPr lang="ro-RO" dirty="0" smtClean="0">
                <a:solidFill>
                  <a:srgbClr val="800000"/>
                </a:solidFill>
              </a:rPr>
              <a:t>pentru a asigura așteptări realistice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81300"/>
            <a:ext cx="4600575" cy="305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457200" y="2074863"/>
            <a:ext cx="3124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o-RO" sz="1600" dirty="0" smtClean="0">
                <a:solidFill>
                  <a:schemeClr val="tx1"/>
                </a:solidFill>
              </a:rPr>
              <a:t>Procesul CBTM de jos-în-sus în Africa de Sud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5791200" y="2095500"/>
            <a:ext cx="2819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o-RO" sz="1600" dirty="0" smtClean="0">
                <a:solidFill>
                  <a:schemeClr val="tx1"/>
                </a:solidFill>
              </a:rPr>
              <a:t>Procesul de AC-lor de sus-în-jos în </a:t>
            </a:r>
            <a:r>
              <a:rPr lang="en-US" sz="1600" dirty="0" smtClean="0">
                <a:solidFill>
                  <a:schemeClr val="tx1"/>
                </a:solidFill>
              </a:rPr>
              <a:t>UK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365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2781300"/>
            <a:ext cx="4457700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1367135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rgbClr val="800000"/>
                </a:solidFill>
              </a:rPr>
              <a:t>Stabiliți </a:t>
            </a:r>
            <a:r>
              <a:rPr lang="ro-RO" dirty="0" smtClean="0">
                <a:solidFill>
                  <a:srgbClr val="800000"/>
                </a:solidFill>
              </a:rPr>
              <a:t>suma totală a cheltuielilor </a:t>
            </a:r>
            <a:r>
              <a:rPr lang="ro-RO" dirty="0" smtClean="0">
                <a:solidFill>
                  <a:srgbClr val="800000"/>
                </a:solidFill>
              </a:rPr>
              <a:t>de la bun început</a:t>
            </a:r>
            <a:r>
              <a:rPr lang="en-US" dirty="0" smtClean="0">
                <a:solidFill>
                  <a:srgbClr val="800000"/>
                </a:solidFill>
              </a:rPr>
              <a:t>...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IV. </a:t>
            </a:r>
            <a:r>
              <a:rPr lang="ro-RO" dirty="0" smtClean="0">
                <a:solidFill>
                  <a:srgbClr val="800000"/>
                </a:solidFill>
              </a:rPr>
              <a:t>Lecții învățate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o-RO" dirty="0" smtClean="0">
                <a:solidFill>
                  <a:srgbClr val="000066"/>
                </a:solidFill>
              </a:rPr>
              <a:t>Finalizați planul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17406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8600" y="14478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800" dirty="0" smtClean="0">
                <a:solidFill>
                  <a:schemeClr val="tx1"/>
                </a:solidFill>
              </a:rPr>
              <a:t>Economii din </a:t>
            </a:r>
            <a:r>
              <a:rPr lang="ro-RO" sz="1800" dirty="0" smtClean="0">
                <a:solidFill>
                  <a:schemeClr val="tx1"/>
                </a:solidFill>
              </a:rPr>
              <a:t>AC-lor irlandeze în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2011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ro-RO" sz="1400" dirty="0" smtClean="0">
                <a:solidFill>
                  <a:schemeClr val="tx1"/>
                </a:solidFill>
              </a:rPr>
              <a:t>miliarde de </a:t>
            </a:r>
            <a:r>
              <a:rPr lang="en-US" sz="1400" dirty="0" smtClean="0">
                <a:solidFill>
                  <a:schemeClr val="tx1"/>
                </a:solidFill>
              </a:rPr>
              <a:t>Euro)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95600" y="2209800"/>
            <a:ext cx="990600" cy="20344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426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24400" y="15240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800" dirty="0" smtClean="0">
                <a:solidFill>
                  <a:schemeClr val="tx1"/>
                </a:solidFill>
              </a:rPr>
              <a:t>Revizuirea plafoanelor din cauza economiilor neidentificate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9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" y="0"/>
            <a:ext cx="9972870" cy="1066800"/>
          </a:xfrm>
        </p:spPr>
        <p:txBody>
          <a:bodyPr/>
          <a:lstStyle/>
          <a:p>
            <a:r>
              <a:rPr lang="en-US" sz="2600" dirty="0">
                <a:solidFill>
                  <a:srgbClr val="800000"/>
                </a:solidFill>
              </a:rPr>
              <a:t>IV. </a:t>
            </a:r>
            <a:r>
              <a:rPr lang="ro-RO" sz="2600" dirty="0">
                <a:solidFill>
                  <a:srgbClr val="800000"/>
                </a:solidFill>
              </a:rPr>
              <a:t>Lecții </a:t>
            </a:r>
            <a:r>
              <a:rPr lang="ro-RO" sz="2600" dirty="0" smtClean="0">
                <a:solidFill>
                  <a:srgbClr val="800000"/>
                </a:solidFill>
              </a:rPr>
              <a:t>învățate</a:t>
            </a:r>
            <a:r>
              <a:rPr lang="en-US" sz="2600" dirty="0" smtClean="0">
                <a:solidFill>
                  <a:srgbClr val="800000"/>
                </a:solidFill>
              </a:rPr>
              <a:t>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ro-RO" sz="2600" dirty="0" smtClean="0">
                <a:solidFill>
                  <a:srgbClr val="000066"/>
                </a:solidFill>
              </a:rPr>
              <a:t>Fiți </a:t>
            </a:r>
            <a:r>
              <a:rPr lang="en-US" sz="2600" dirty="0" err="1" smtClean="0">
                <a:solidFill>
                  <a:srgbClr val="000066"/>
                </a:solidFill>
              </a:rPr>
              <a:t>transparen</a:t>
            </a:r>
            <a:r>
              <a:rPr lang="ro-RO" sz="2600" dirty="0" smtClean="0">
                <a:solidFill>
                  <a:srgbClr val="000066"/>
                </a:solidFill>
              </a:rPr>
              <a:t>t cu privire la economii și </a:t>
            </a:r>
            <a:r>
              <a:rPr lang="ro-RO" sz="2600" dirty="0" smtClean="0">
                <a:solidFill>
                  <a:srgbClr val="000066"/>
                </a:solidFill>
              </a:rPr>
              <a:t>stimulente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45A-E9EB-420F-97B9-1F280E6604C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457200" y="1447800"/>
          <a:ext cx="8229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86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800000"/>
                </a:solidFill>
              </a:rPr>
              <a:t>IV. </a:t>
            </a:r>
            <a:r>
              <a:rPr lang="ro-RO" sz="2600" dirty="0" smtClean="0">
                <a:solidFill>
                  <a:srgbClr val="800000"/>
                </a:solidFill>
              </a:rPr>
              <a:t>Lecții învățate</a:t>
            </a:r>
            <a:r>
              <a:rPr lang="en-US" sz="2600" dirty="0" smtClean="0">
                <a:solidFill>
                  <a:srgbClr val="800000"/>
                </a:solidFill>
              </a:rPr>
              <a:t>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ro-RO" sz="2600" dirty="0" smtClean="0">
                <a:solidFill>
                  <a:srgbClr val="002060"/>
                </a:solidFill>
              </a:rPr>
              <a:t>Puneți </a:t>
            </a:r>
            <a:r>
              <a:rPr lang="ro-RO" sz="2600" dirty="0">
                <a:solidFill>
                  <a:srgbClr val="002060"/>
                </a:solidFill>
              </a:rPr>
              <a:t>accentul din timp pe </a:t>
            </a:r>
            <a:r>
              <a:rPr lang="ro-RO" sz="2600" dirty="0" smtClean="0">
                <a:solidFill>
                  <a:srgbClr val="002060"/>
                </a:solidFill>
              </a:rPr>
              <a:t>cele mai promițătoare domenii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>
          <a:xfrm>
            <a:off x="457200" y="3824289"/>
            <a:ext cx="4038600" cy="366711"/>
          </a:xfrm>
        </p:spPr>
        <p:txBody>
          <a:bodyPr/>
          <a:lstStyle/>
          <a:p>
            <a:pPr algn="ctr">
              <a:buNone/>
            </a:pPr>
            <a:r>
              <a:rPr lang="ro-RO" sz="1600" dirty="0" smtClean="0">
                <a:solidFill>
                  <a:srgbClr val="800000"/>
                </a:solidFill>
              </a:rPr>
              <a:t>Risipe mari</a:t>
            </a:r>
            <a:r>
              <a:rPr lang="en-US" sz="1600" dirty="0" smtClean="0">
                <a:solidFill>
                  <a:srgbClr val="800000"/>
                </a:solidFill>
              </a:rPr>
              <a:t>: </a:t>
            </a:r>
            <a:r>
              <a:rPr lang="ro-RO" sz="1600" b="0" dirty="0" smtClean="0">
                <a:solidFill>
                  <a:srgbClr val="800000"/>
                </a:solidFill>
              </a:rPr>
              <a:t>verificarea valorii pentru bani </a:t>
            </a:r>
            <a:endParaRPr lang="en-US" sz="1600" b="0" dirty="0">
              <a:solidFill>
                <a:srgbClr val="8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3824289"/>
            <a:ext cx="4038600" cy="366712"/>
          </a:xfrm>
        </p:spPr>
        <p:txBody>
          <a:bodyPr/>
          <a:lstStyle/>
          <a:p>
            <a:pPr algn="ctr">
              <a:buNone/>
            </a:pPr>
            <a:r>
              <a:rPr lang="ro-RO" sz="1600" dirty="0" smtClean="0">
                <a:solidFill>
                  <a:srgbClr val="800000"/>
                </a:solidFill>
              </a:rPr>
              <a:t>Suprapuneri mari</a:t>
            </a:r>
            <a:r>
              <a:rPr lang="en-US" sz="1600" dirty="0" smtClean="0">
                <a:solidFill>
                  <a:srgbClr val="800000"/>
                </a:solidFill>
              </a:rPr>
              <a:t>: </a:t>
            </a:r>
            <a:r>
              <a:rPr lang="ro-RO" sz="1600" b="0" dirty="0" smtClean="0">
                <a:solidFill>
                  <a:srgbClr val="800000"/>
                </a:solidFill>
              </a:rPr>
              <a:t>Politica antreprenorială din Franța</a:t>
            </a:r>
            <a:endParaRPr lang="en-US" sz="1600" b="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304800"/>
          </a:xfrm>
        </p:spPr>
        <p:txBody>
          <a:bodyPr/>
          <a:lstStyle/>
          <a:p>
            <a:pPr algn="ctr">
              <a:buNone/>
            </a:pPr>
            <a:r>
              <a:rPr lang="ro-RO" sz="1600" dirty="0" smtClean="0">
                <a:solidFill>
                  <a:srgbClr val="800000"/>
                </a:solidFill>
              </a:rPr>
              <a:t>Ministere mari</a:t>
            </a:r>
            <a:r>
              <a:rPr lang="en-US" sz="1600" dirty="0" smtClean="0">
                <a:solidFill>
                  <a:srgbClr val="800000"/>
                </a:solidFill>
              </a:rPr>
              <a:t>: </a:t>
            </a:r>
            <a:r>
              <a:rPr lang="ro-RO" sz="1600" dirty="0" smtClean="0">
                <a:solidFill>
                  <a:srgbClr val="800000"/>
                </a:solidFill>
              </a:rPr>
              <a:t>Economii în </a:t>
            </a:r>
            <a:r>
              <a:rPr lang="ro-RO" sz="1600" b="0" dirty="0" smtClean="0">
                <a:solidFill>
                  <a:srgbClr val="800000"/>
                </a:solidFill>
              </a:rPr>
              <a:t>Irlanda</a:t>
            </a:r>
            <a:endParaRPr lang="en-US" sz="1600" b="0" dirty="0">
              <a:solidFill>
                <a:srgbClr val="800000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63869704"/>
              </p:ext>
            </p:extLst>
          </p:nvPr>
        </p:nvGraphicFramePr>
        <p:xfrm>
          <a:off x="152400" y="1524000"/>
          <a:ext cx="4419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4724400" y="12192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Majorări mari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o-R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Cheltuieli reale în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38800" y="4419600"/>
            <a:ext cx="2209800" cy="2362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Credite fiscale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alibri"/>
                <a:cs typeface="Arial" charset="0"/>
              </a:rPr>
              <a:t>€850m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7400" y="4267200"/>
            <a:ext cx="1219200" cy="1143000"/>
          </a:xfrm>
          <a:prstGeom prst="ellipse">
            <a:avLst/>
          </a:prstGeom>
          <a:noFill/>
          <a:ln>
            <a:solidFill>
              <a:srgbClr val="9966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charset="0"/>
                <a:cs typeface="Arial" charset="0"/>
              </a:rPr>
              <a:t>Granturi </a:t>
            </a:r>
            <a:r>
              <a:rPr lang="en-US" sz="1400" dirty="0" smtClean="0">
                <a:solidFill>
                  <a:srgbClr val="996600"/>
                </a:solidFill>
                <a:latin typeface="Arial" charset="0"/>
                <a:cs typeface="Arial" charset="0"/>
              </a:rPr>
              <a:t>(</a:t>
            </a:r>
            <a:r>
              <a:rPr lang="en-US" sz="1400" dirty="0">
                <a:solidFill>
                  <a:srgbClr val="996600"/>
                </a:solidFill>
                <a:latin typeface="Calibri"/>
                <a:cs typeface="Arial" charset="0"/>
              </a:rPr>
              <a:t>€ 180m)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rgbClr val="9966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81800" y="4267200"/>
            <a:ext cx="1600200" cy="1676400"/>
          </a:xfrm>
          <a:prstGeom prst="ellipse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cs typeface="Arial" charset="0"/>
              </a:rPr>
              <a:t>Împrumuturi </a:t>
            </a:r>
            <a:r>
              <a:rPr kumimoji="0" lang="ro-RO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cs typeface="Arial" charset="0"/>
              </a:rPr>
              <a:t>subvenționate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800000"/>
                </a:solidFill>
                <a:cs typeface="Arial" charset="0"/>
              </a:rPr>
              <a:t>(€400m)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05" y="1600200"/>
            <a:ext cx="3757295" cy="22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791200" y="1752600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  <a:latin typeface="Calibri" pitchFamily="34" charset="0"/>
              </a:rPr>
              <a:t>1998=100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557" y="4189285"/>
            <a:ext cx="1940243" cy="2516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14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IV. </a:t>
            </a:r>
            <a:r>
              <a:rPr lang="ro-RO" dirty="0">
                <a:solidFill>
                  <a:srgbClr val="800000"/>
                </a:solidFill>
              </a:rPr>
              <a:t>Lecții </a:t>
            </a:r>
            <a:r>
              <a:rPr lang="ro-RO" dirty="0" smtClean="0">
                <a:solidFill>
                  <a:srgbClr val="800000"/>
                </a:solidFill>
              </a:rPr>
              <a:t>învățate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o-RO" sz="2400" dirty="0" smtClean="0">
                <a:solidFill>
                  <a:srgbClr val="000066"/>
                </a:solidFill>
              </a:rPr>
              <a:t>Integrați analizele cheltuielilor în bugetele multe-anuale și anuale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10621"/>
              </p:ext>
            </p:extLst>
          </p:nvPr>
        </p:nvGraphicFramePr>
        <p:xfrm>
          <a:off x="838200" y="1295400"/>
          <a:ext cx="7696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68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50107"/>
            <a:ext cx="8147248" cy="4824536"/>
          </a:xfrm>
        </p:spPr>
        <p:txBody>
          <a:bodyPr/>
          <a:lstStyle/>
          <a:p>
            <a:r>
              <a:rPr lang="ro-RO" sz="2400" dirty="0" smtClean="0">
                <a:solidFill>
                  <a:srgbClr val="000066"/>
                </a:solidFill>
              </a:rPr>
              <a:t>Parte din proiectul mai mare „Valoare pentru bani” pentru a consolida direcția performanței</a:t>
            </a:r>
          </a:p>
          <a:p>
            <a:endParaRPr lang="en-GB" sz="2400" dirty="0">
              <a:solidFill>
                <a:srgbClr val="000066"/>
              </a:solidFill>
            </a:endParaRPr>
          </a:p>
          <a:p>
            <a:r>
              <a:rPr lang="ro-RO" sz="2400" dirty="0" smtClean="0">
                <a:solidFill>
                  <a:srgbClr val="000066"/>
                </a:solidFill>
              </a:rPr>
              <a:t>Rol principal</a:t>
            </a:r>
            <a:r>
              <a:rPr lang="en-GB" sz="2400" dirty="0" smtClean="0">
                <a:solidFill>
                  <a:srgbClr val="000066"/>
                </a:solidFill>
              </a:rPr>
              <a:t>: </a:t>
            </a:r>
            <a:r>
              <a:rPr lang="ro-RO" sz="2400" dirty="0" smtClean="0">
                <a:solidFill>
                  <a:srgbClr val="000066"/>
                </a:solidFill>
              </a:rPr>
              <a:t>Ministerul Finanțelor (Secția Analiza Cheltuielilor)</a:t>
            </a:r>
            <a:r>
              <a:rPr lang="en-GB" sz="2400" dirty="0" smtClean="0">
                <a:solidFill>
                  <a:srgbClr val="000066"/>
                </a:solidFill>
              </a:rPr>
              <a:t>, </a:t>
            </a:r>
            <a:r>
              <a:rPr lang="ro-RO" sz="2400" dirty="0" smtClean="0">
                <a:solidFill>
                  <a:srgbClr val="000066"/>
                </a:solidFill>
              </a:rPr>
              <a:t>campion metodologic </a:t>
            </a:r>
            <a:endParaRPr lang="en-US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0066"/>
              </a:solidFill>
            </a:endParaRPr>
          </a:p>
          <a:p>
            <a:r>
              <a:rPr lang="ro-RO" sz="2400" dirty="0" smtClean="0">
                <a:solidFill>
                  <a:srgbClr val="000066"/>
                </a:solidFill>
              </a:rPr>
              <a:t>Activitate comună cu ministerele de </a:t>
            </a:r>
            <a:r>
              <a:rPr lang="ro-RO" sz="2400" dirty="0" smtClean="0">
                <a:solidFill>
                  <a:srgbClr val="000066"/>
                </a:solidFill>
              </a:rPr>
              <a:t>ramură</a:t>
            </a:r>
            <a:r>
              <a:rPr lang="en-GB" sz="2400" dirty="0" smtClean="0">
                <a:solidFill>
                  <a:srgbClr val="000066"/>
                </a:solidFill>
              </a:rPr>
              <a:t>:</a:t>
            </a:r>
            <a:endParaRPr lang="en-GB" sz="2400" dirty="0">
              <a:solidFill>
                <a:srgbClr val="000066"/>
              </a:solidFill>
            </a:endParaRPr>
          </a:p>
          <a:p>
            <a:pPr lvl="1"/>
            <a:r>
              <a:rPr lang="ro-RO" sz="2400" b="1" dirty="0" smtClean="0">
                <a:solidFill>
                  <a:srgbClr val="000066"/>
                </a:solidFill>
                <a:ea typeface="+mn-ea"/>
              </a:rPr>
              <a:t>Multe sunt noi</a:t>
            </a:r>
            <a:endParaRPr lang="en-GB" sz="2400" b="1" dirty="0">
              <a:solidFill>
                <a:srgbClr val="000066"/>
              </a:solidFill>
              <a:ea typeface="+mn-ea"/>
            </a:endParaRPr>
          </a:p>
          <a:p>
            <a:pPr lvl="1"/>
            <a:r>
              <a:rPr lang="ro-RO" sz="2400" b="1" dirty="0" smtClean="0">
                <a:solidFill>
                  <a:srgbClr val="000066"/>
                </a:solidFill>
                <a:ea typeface="+mn-ea"/>
              </a:rPr>
              <a:t>Învățare prin </a:t>
            </a:r>
            <a:r>
              <a:rPr lang="ro-RO" sz="2400" b="1" dirty="0" smtClean="0">
                <a:solidFill>
                  <a:srgbClr val="000066"/>
                </a:solidFill>
                <a:ea typeface="+mn-ea"/>
              </a:rPr>
              <a:t>practicare </a:t>
            </a:r>
            <a:r>
              <a:rPr lang="en-GB" sz="2400" b="1" dirty="0" smtClean="0">
                <a:solidFill>
                  <a:srgbClr val="000066"/>
                </a:solidFill>
                <a:ea typeface="+mn-ea"/>
              </a:rPr>
              <a:t>(</a:t>
            </a:r>
            <a:r>
              <a:rPr lang="ro-RO" sz="2400" b="1" dirty="0" smtClean="0">
                <a:solidFill>
                  <a:srgbClr val="000066"/>
                </a:solidFill>
                <a:ea typeface="+mn-ea"/>
              </a:rPr>
              <a:t>cunoștințe transferate d</a:t>
            </a:r>
            <a:r>
              <a:rPr lang="en-GB" sz="2400" b="1" dirty="0" smtClean="0">
                <a:solidFill>
                  <a:srgbClr val="000066"/>
                </a:solidFill>
                <a:ea typeface="+mn-ea"/>
              </a:rPr>
              <a:t>e</a:t>
            </a:r>
            <a:r>
              <a:rPr lang="ro-RO" sz="2400" b="1" dirty="0" smtClean="0">
                <a:solidFill>
                  <a:srgbClr val="000066"/>
                </a:solidFill>
                <a:ea typeface="+mn-ea"/>
              </a:rPr>
              <a:t> la MF</a:t>
            </a:r>
            <a:r>
              <a:rPr lang="en-GB" sz="2400" b="1" dirty="0" smtClean="0">
                <a:solidFill>
                  <a:srgbClr val="000066"/>
                </a:solidFill>
                <a:ea typeface="+mn-ea"/>
              </a:rPr>
              <a:t>)</a:t>
            </a:r>
            <a:endParaRPr lang="en-GB" sz="2400" b="1" dirty="0">
              <a:solidFill>
                <a:srgbClr val="000066"/>
              </a:solidFill>
              <a:ea typeface="+mn-ea"/>
            </a:endParaRPr>
          </a:p>
          <a:p>
            <a:pPr lvl="1"/>
            <a:endParaRPr lang="en-GB" sz="2400" b="1" dirty="0">
              <a:solidFill>
                <a:srgbClr val="000066"/>
              </a:solidFill>
              <a:ea typeface="+mn-ea"/>
            </a:endParaRPr>
          </a:p>
          <a:p>
            <a:r>
              <a:rPr lang="ro-RO" sz="2400" dirty="0" smtClean="0">
                <a:solidFill>
                  <a:srgbClr val="000066"/>
                </a:solidFill>
              </a:rPr>
              <a:t>Nu doar reducerea politicilor </a:t>
            </a:r>
            <a:r>
              <a:rPr lang="ro-RO" sz="2400" dirty="0" smtClean="0">
                <a:solidFill>
                  <a:srgbClr val="000066"/>
                </a:solidFill>
              </a:rPr>
              <a:t>ineficiente</a:t>
            </a:r>
            <a:r>
              <a:rPr lang="ro-RO" sz="2400" dirty="0" smtClean="0">
                <a:solidFill>
                  <a:srgbClr val="000066"/>
                </a:solidFill>
              </a:rPr>
              <a:t>, dar și promovarea politicilor eficiente</a:t>
            </a:r>
            <a:endParaRPr lang="en-GB" sz="2400" dirty="0">
              <a:solidFill>
                <a:srgbClr val="000066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025AF-E586-411D-8AEC-FBA200CAE23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6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800000"/>
                </a:solidFill>
              </a:rPr>
              <a:t>V. </a:t>
            </a:r>
            <a:r>
              <a:rPr lang="ro-RO" kern="0" dirty="0" smtClean="0">
                <a:solidFill>
                  <a:srgbClr val="800000"/>
                </a:solidFill>
              </a:rPr>
              <a:t>Experiența țărilor</a:t>
            </a:r>
            <a:r>
              <a:rPr lang="en-US" kern="0" dirty="0"/>
              <a:t/>
            </a:r>
            <a:br>
              <a:rPr lang="en-US" kern="0" dirty="0"/>
            </a:br>
            <a:r>
              <a:rPr lang="ro-RO" kern="0" dirty="0" smtClean="0">
                <a:solidFill>
                  <a:srgbClr val="000066"/>
                </a:solidFill>
              </a:rPr>
              <a:t>Slovacia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4039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1333129"/>
          </a:xfrm>
        </p:spPr>
        <p:txBody>
          <a:bodyPr/>
          <a:lstStyle/>
          <a:p>
            <a:r>
              <a:rPr lang="ro-RO" sz="2400" dirty="0" smtClean="0">
                <a:solidFill>
                  <a:srgbClr val="000066"/>
                </a:solidFill>
              </a:rPr>
              <a:t>Analizele cheltuielilor au început î</a:t>
            </a:r>
            <a:r>
              <a:rPr lang="en-GB" sz="2400" dirty="0" smtClean="0">
                <a:solidFill>
                  <a:srgbClr val="000066"/>
                </a:solidFill>
              </a:rPr>
              <a:t>n </a:t>
            </a:r>
            <a:r>
              <a:rPr lang="en-GB" sz="2400" dirty="0">
                <a:solidFill>
                  <a:srgbClr val="000066"/>
                </a:solidFill>
              </a:rPr>
              <a:t>2016</a:t>
            </a:r>
          </a:p>
          <a:p>
            <a:r>
              <a:rPr lang="ro-RO" sz="2400" dirty="0" smtClean="0">
                <a:solidFill>
                  <a:srgbClr val="000066"/>
                </a:solidFill>
              </a:rPr>
              <a:t>Până-n prezent au </a:t>
            </a:r>
            <a:r>
              <a:rPr lang="ro-RO" sz="2400" dirty="0">
                <a:solidFill>
                  <a:srgbClr val="000066"/>
                </a:solidFill>
              </a:rPr>
              <a:t>fost </a:t>
            </a:r>
            <a:r>
              <a:rPr lang="ro-RO" sz="2400" dirty="0" smtClean="0">
                <a:solidFill>
                  <a:srgbClr val="000066"/>
                </a:solidFill>
              </a:rPr>
              <a:t>acoperite 6 sectoare</a:t>
            </a:r>
            <a:endParaRPr lang="en-GB" sz="2400" dirty="0">
              <a:solidFill>
                <a:srgbClr val="000066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025AF-E586-411D-8AEC-FBA200CAE23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Graf 6">
            <a:extLst>
              <a:ext uri="{FF2B5EF4-FFF2-40B4-BE49-F238E27FC236}">
                <a16:creationId xmlns="" xmlns:a16="http://schemas.microsoft.com/office/drawing/2014/main" id="{402730A8-C262-49BD-8699-5EDE640A92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9218" y="2648422"/>
          <a:ext cx="796537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76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800000"/>
                </a:solidFill>
              </a:rPr>
              <a:t>V. </a:t>
            </a:r>
            <a:r>
              <a:rPr lang="ro-RO" kern="0" dirty="0">
                <a:solidFill>
                  <a:srgbClr val="800000"/>
                </a:solidFill>
              </a:rPr>
              <a:t>Experiența țărilor</a:t>
            </a:r>
            <a:r>
              <a:rPr lang="en-US" kern="0" dirty="0"/>
              <a:t/>
            </a:r>
            <a:br>
              <a:rPr lang="en-US" kern="0" dirty="0"/>
            </a:br>
            <a:r>
              <a:rPr lang="ro-RO" kern="0" dirty="0">
                <a:solidFill>
                  <a:srgbClr val="000066"/>
                </a:solidFill>
              </a:rPr>
              <a:t>Slovacia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758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Afrundet rektangel 5"/>
          <p:cNvSpPr/>
          <p:nvPr/>
        </p:nvSpPr>
        <p:spPr bwMode="auto">
          <a:xfrm>
            <a:off x="910966" y="1408517"/>
            <a:ext cx="2133237" cy="1512168"/>
          </a:xfrm>
          <a:prstGeom prst="roundRect">
            <a:avLst/>
          </a:prstGeom>
          <a:solidFill>
            <a:srgbClr val="00206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r>
              <a:rPr lang="ro-RO" sz="1500" dirty="0" smtClean="0">
                <a:solidFill>
                  <a:schemeClr val="bg1"/>
                </a:solidFill>
              </a:rPr>
              <a:t>Crearea spațiului fiscal pentru reforme noi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7" name="Afrundet rektangel 6"/>
          <p:cNvSpPr/>
          <p:nvPr/>
        </p:nvSpPr>
        <p:spPr bwMode="auto">
          <a:xfrm>
            <a:off x="3333697" y="1398770"/>
            <a:ext cx="2133237" cy="1512168"/>
          </a:xfrm>
          <a:prstGeom prst="roundRect">
            <a:avLst/>
          </a:prstGeom>
          <a:solidFill>
            <a:srgbClr val="00206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r>
              <a:rPr lang="ro-RO" sz="1500" dirty="0" smtClean="0">
                <a:solidFill>
                  <a:schemeClr val="bg1"/>
                </a:solidFill>
              </a:rPr>
              <a:t>Sporirea valorii </a:t>
            </a:r>
            <a:r>
              <a:rPr lang="ro-RO" sz="1500" dirty="0" smtClean="0">
                <a:solidFill>
                  <a:schemeClr val="bg1"/>
                </a:solidFill>
              </a:rPr>
              <a:t>pentru bani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8" name="Afrundet rektangel 7"/>
          <p:cNvSpPr/>
          <p:nvPr/>
        </p:nvSpPr>
        <p:spPr bwMode="auto">
          <a:xfrm>
            <a:off x="5791563" y="1398770"/>
            <a:ext cx="2133237" cy="1512168"/>
          </a:xfrm>
          <a:prstGeom prst="roundRect">
            <a:avLst/>
          </a:prstGeom>
          <a:solidFill>
            <a:srgbClr val="00206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r>
              <a:rPr lang="ro-RO" sz="1500" dirty="0" smtClean="0">
                <a:solidFill>
                  <a:schemeClr val="bg1"/>
                </a:solidFill>
              </a:rPr>
              <a:t>Consolidarea fiscală 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76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800000"/>
                </a:solidFill>
              </a:rPr>
              <a:t>V. </a:t>
            </a:r>
            <a:r>
              <a:rPr lang="ro-RO" kern="0" dirty="0" smtClean="0">
                <a:solidFill>
                  <a:srgbClr val="800000"/>
                </a:solidFill>
              </a:rPr>
              <a:t>Experiența țărilor</a:t>
            </a:r>
            <a:r>
              <a:rPr lang="en-US" kern="0" dirty="0"/>
              <a:t/>
            </a:r>
            <a:br>
              <a:rPr lang="en-US" kern="0" dirty="0"/>
            </a:br>
            <a:r>
              <a:rPr lang="ro-RO" kern="0" dirty="0" smtClean="0">
                <a:solidFill>
                  <a:srgbClr val="000066"/>
                </a:solidFill>
              </a:rPr>
              <a:t>Danemarca </a:t>
            </a:r>
            <a:endParaRPr lang="en-US" kern="0" dirty="0"/>
          </a:p>
        </p:txBody>
      </p:sp>
      <p:sp>
        <p:nvSpPr>
          <p:cNvPr id="12" name="Afrundet rektangel 5"/>
          <p:cNvSpPr/>
          <p:nvPr/>
        </p:nvSpPr>
        <p:spPr bwMode="auto">
          <a:xfrm>
            <a:off x="1395345" y="3567068"/>
            <a:ext cx="2654197" cy="2835315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13" name="Afrundet rektangel 6"/>
          <p:cNvSpPr/>
          <p:nvPr/>
        </p:nvSpPr>
        <p:spPr bwMode="auto">
          <a:xfrm>
            <a:off x="1584297" y="3742586"/>
            <a:ext cx="2268251" cy="1134213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r>
              <a:rPr lang="ro-RO" sz="1350" dirty="0" smtClean="0">
                <a:solidFill>
                  <a:schemeClr val="bg1"/>
                </a:solidFill>
              </a:rPr>
              <a:t>Punct de început</a:t>
            </a:r>
            <a:r>
              <a:rPr lang="en-US" sz="1350" dirty="0" smtClean="0">
                <a:solidFill>
                  <a:schemeClr val="bg1"/>
                </a:solidFill>
              </a:rPr>
              <a:t>: </a:t>
            </a:r>
            <a:r>
              <a:rPr lang="ro-RO" sz="1350" dirty="0" smtClean="0">
                <a:solidFill>
                  <a:schemeClr val="bg1"/>
                </a:solidFill>
              </a:rPr>
              <a:t>economii planificate de </a:t>
            </a:r>
            <a:r>
              <a:rPr lang="en-US" sz="1350" dirty="0" smtClean="0">
                <a:solidFill>
                  <a:schemeClr val="bg1"/>
                </a:solidFill>
              </a:rPr>
              <a:t>€ </a:t>
            </a:r>
            <a:r>
              <a:rPr lang="en-US" sz="1350" dirty="0">
                <a:solidFill>
                  <a:schemeClr val="bg1"/>
                </a:solidFill>
              </a:rPr>
              <a:t>60 </a:t>
            </a:r>
            <a:r>
              <a:rPr lang="ro-RO" sz="1350" dirty="0" smtClean="0">
                <a:solidFill>
                  <a:schemeClr val="bg1"/>
                </a:solidFill>
              </a:rPr>
              <a:t>milioane pe an din </a:t>
            </a:r>
            <a:r>
              <a:rPr lang="ro-RO" sz="1350" dirty="0" smtClean="0">
                <a:solidFill>
                  <a:schemeClr val="bg1"/>
                </a:solidFill>
              </a:rPr>
              <a:t>cauza costurilor </a:t>
            </a:r>
            <a:r>
              <a:rPr lang="ro-RO" sz="1350" dirty="0" smtClean="0">
                <a:solidFill>
                  <a:schemeClr val="bg1"/>
                </a:solidFill>
              </a:rPr>
              <a:t>reformei </a:t>
            </a:r>
            <a:r>
              <a:rPr lang="ro-RO" sz="1350" dirty="0" smtClean="0">
                <a:solidFill>
                  <a:schemeClr val="bg1"/>
                </a:solidFill>
              </a:rPr>
              <a:t>învățământului profesional-tehnic</a:t>
            </a:r>
            <a:r>
              <a:rPr lang="en-US" sz="1350" dirty="0" smtClean="0">
                <a:solidFill>
                  <a:schemeClr val="bg1"/>
                </a:solidFill>
              </a:rPr>
              <a:t>.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14" name="Afrundet rektangel 8"/>
          <p:cNvSpPr/>
          <p:nvPr/>
        </p:nvSpPr>
        <p:spPr bwMode="auto">
          <a:xfrm>
            <a:off x="1584297" y="4984725"/>
            <a:ext cx="2268251" cy="1174631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r>
              <a:rPr lang="ro-RO" sz="1350" dirty="0" smtClean="0">
                <a:solidFill>
                  <a:schemeClr val="bg1"/>
                </a:solidFill>
              </a:rPr>
              <a:t>Consecință</a:t>
            </a:r>
            <a:r>
              <a:rPr lang="en-US" sz="1350" b="0" dirty="0" smtClean="0">
                <a:solidFill>
                  <a:schemeClr val="bg1"/>
                </a:solidFill>
              </a:rPr>
              <a:t>: </a:t>
            </a:r>
            <a:r>
              <a:rPr lang="ro-RO" sz="1350" dirty="0" smtClean="0">
                <a:solidFill>
                  <a:schemeClr val="bg1"/>
                </a:solidFill>
              </a:rPr>
              <a:t>E</a:t>
            </a:r>
            <a:r>
              <a:rPr lang="ro-RO" sz="1350" b="0" dirty="0" smtClean="0">
                <a:solidFill>
                  <a:schemeClr val="bg1"/>
                </a:solidFill>
              </a:rPr>
              <a:t>conomiile au fost implementate inteligent, iar extra economiile au finanțat </a:t>
            </a:r>
            <a:r>
              <a:rPr lang="ro-RO" sz="1350" b="0" dirty="0" smtClean="0">
                <a:solidFill>
                  <a:schemeClr val="bg1"/>
                </a:solidFill>
              </a:rPr>
              <a:t>noi </a:t>
            </a:r>
            <a:r>
              <a:rPr lang="ro-RO" sz="1350" b="0" dirty="0" smtClean="0">
                <a:solidFill>
                  <a:schemeClr val="bg1"/>
                </a:solidFill>
              </a:rPr>
              <a:t>utilaje în </a:t>
            </a:r>
            <a:r>
              <a:rPr lang="ro-RO" sz="1350" dirty="0" smtClean="0">
                <a:solidFill>
                  <a:schemeClr val="bg1"/>
                </a:solidFill>
              </a:rPr>
              <a:t>școli.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15" name="Tekstboks 10"/>
          <p:cNvSpPr txBox="1"/>
          <p:nvPr/>
        </p:nvSpPr>
        <p:spPr>
          <a:xfrm>
            <a:off x="1640902" y="3324041"/>
            <a:ext cx="216909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25"/>
              </a:spcBef>
            </a:pPr>
            <a:r>
              <a:rPr lang="ro-RO" sz="1350" dirty="0" smtClean="0">
                <a:ln>
                  <a:solidFill>
                    <a:schemeClr val="tx1"/>
                  </a:solidFill>
                </a:ln>
                <a:highlight>
                  <a:srgbClr val="800000"/>
                </a:highlight>
              </a:rPr>
              <a:t>Ministerul Educației </a:t>
            </a:r>
            <a:r>
              <a:rPr lang="en-US" sz="1350" dirty="0" smtClean="0">
                <a:ln>
                  <a:solidFill>
                    <a:schemeClr val="tx1"/>
                  </a:solidFill>
                </a:ln>
                <a:highlight>
                  <a:srgbClr val="800000"/>
                </a:highlight>
              </a:rPr>
              <a:t>(2015</a:t>
            </a:r>
            <a:r>
              <a:rPr lang="en-US" sz="1350" dirty="0">
                <a:highlight>
                  <a:srgbClr val="800000"/>
                </a:highlight>
              </a:rPr>
              <a:t>)</a:t>
            </a:r>
          </a:p>
        </p:txBody>
      </p:sp>
      <p:sp>
        <p:nvSpPr>
          <p:cNvPr id="16" name="Afrundet rektangel 16"/>
          <p:cNvSpPr/>
          <p:nvPr/>
        </p:nvSpPr>
        <p:spPr bwMode="auto">
          <a:xfrm>
            <a:off x="4897763" y="3567068"/>
            <a:ext cx="2654197" cy="2835315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17" name="Afrundet rektangel 17"/>
          <p:cNvSpPr/>
          <p:nvPr/>
        </p:nvSpPr>
        <p:spPr bwMode="auto">
          <a:xfrm>
            <a:off x="5131221" y="3742587"/>
            <a:ext cx="2204714" cy="1039616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r>
              <a:rPr lang="ro-RO" sz="1350" dirty="0" smtClean="0">
                <a:solidFill>
                  <a:schemeClr val="bg1"/>
                </a:solidFill>
              </a:rPr>
              <a:t>Punct de început</a:t>
            </a:r>
            <a:r>
              <a:rPr lang="en-US" sz="1350" dirty="0" smtClean="0">
                <a:solidFill>
                  <a:schemeClr val="bg1"/>
                </a:solidFill>
              </a:rPr>
              <a:t>: </a:t>
            </a:r>
            <a:r>
              <a:rPr lang="ro-RO" sz="1350" dirty="0" smtClean="0">
                <a:solidFill>
                  <a:schemeClr val="bg1"/>
                </a:solidFill>
              </a:rPr>
              <a:t>Guvernul dorește să majoreze cheltuielile generale pentru apărare</a:t>
            </a:r>
            <a:r>
              <a:rPr lang="en-US" sz="1350" dirty="0" smtClean="0">
                <a:solidFill>
                  <a:schemeClr val="bg1"/>
                </a:solidFill>
              </a:rPr>
              <a:t>. 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18" name="Afrundet rektangel 18"/>
          <p:cNvSpPr/>
          <p:nvPr/>
        </p:nvSpPr>
        <p:spPr bwMode="auto">
          <a:xfrm>
            <a:off x="5131221" y="4984725"/>
            <a:ext cx="2204714" cy="1174631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1" hangingPunct="1">
              <a:spcBef>
                <a:spcPts val="825"/>
              </a:spcBef>
            </a:pPr>
            <a:r>
              <a:rPr lang="en-US" sz="1350" dirty="0" err="1" smtClean="0">
                <a:solidFill>
                  <a:schemeClr val="bg1"/>
                </a:solidFill>
              </a:rPr>
              <a:t>Consecință</a:t>
            </a:r>
            <a:r>
              <a:rPr lang="en-US" sz="1350" b="0" dirty="0" smtClean="0">
                <a:solidFill>
                  <a:schemeClr val="bg1"/>
                </a:solidFill>
              </a:rPr>
              <a:t>: </a:t>
            </a:r>
            <a:r>
              <a:rPr lang="ro-RO" sz="1350" b="0" dirty="0" smtClean="0">
                <a:solidFill>
                  <a:schemeClr val="bg1"/>
                </a:solidFill>
              </a:rPr>
              <a:t>Economiile au majorat valoarea pentru bani și au finanțat noile priorități adițional la finanțarea majorată preconizată</a:t>
            </a:r>
            <a:r>
              <a:rPr lang="en-US" sz="1350" b="0" dirty="0" smtClean="0">
                <a:solidFill>
                  <a:schemeClr val="bg1"/>
                </a:solidFill>
              </a:rPr>
              <a:t>.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19" name="Tekstboks 20"/>
          <p:cNvSpPr txBox="1"/>
          <p:nvPr/>
        </p:nvSpPr>
        <p:spPr>
          <a:xfrm>
            <a:off x="5131221" y="3324041"/>
            <a:ext cx="206146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25"/>
              </a:spcBef>
            </a:pPr>
            <a:r>
              <a:rPr lang="ro-RO" sz="1350" dirty="0" smtClean="0">
                <a:ln>
                  <a:solidFill>
                    <a:srgbClr val="000000"/>
                  </a:solidFill>
                </a:ln>
                <a:highlight>
                  <a:srgbClr val="800000"/>
                </a:highlight>
              </a:rPr>
              <a:t>Ministerul Apărării </a:t>
            </a:r>
            <a:r>
              <a:rPr lang="en-US" sz="1350" dirty="0" smtClean="0">
                <a:ln>
                  <a:solidFill>
                    <a:srgbClr val="000000"/>
                  </a:solidFill>
                </a:ln>
                <a:highlight>
                  <a:srgbClr val="800000"/>
                </a:highlight>
              </a:rPr>
              <a:t>(2017</a:t>
            </a:r>
            <a:r>
              <a:rPr lang="en-US" sz="1350" dirty="0">
                <a:ln>
                  <a:solidFill>
                    <a:srgbClr val="000000"/>
                  </a:solidFill>
                </a:ln>
                <a:highlight>
                  <a:srgbClr val="800000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232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688144"/>
              </p:ext>
            </p:extLst>
          </p:nvPr>
        </p:nvGraphicFramePr>
        <p:xfrm>
          <a:off x="527448" y="1944291"/>
          <a:ext cx="8087915" cy="4869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7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7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7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7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7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Ministerul Apărării 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M</a:t>
                      </a:r>
                      <a:r>
                        <a:rPr lang="ro-RO" sz="1800" dirty="0" err="1" smtClean="0"/>
                        <a:t>inisterul</a:t>
                      </a:r>
                      <a:r>
                        <a:rPr lang="ro-RO" sz="1800" dirty="0" smtClean="0"/>
                        <a:t> Finanțelor și Ministerul Copiilor și Afacerilor Sociale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Ministerul Impozitării</a:t>
                      </a:r>
                      <a:r>
                        <a:rPr lang="ro-RO" sz="1800" baseline="0" dirty="0" smtClean="0"/>
                        <a:t> 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Ministerul</a:t>
                      </a:r>
                      <a:r>
                        <a:rPr lang="ro-RO" sz="1800" baseline="0" dirty="0" smtClean="0"/>
                        <a:t> Muncii 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Obiectiv 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Majorarea</a:t>
                      </a:r>
                      <a:r>
                        <a:rPr lang="ro-RO" sz="1800" baseline="0" dirty="0" smtClean="0"/>
                        <a:t> eficienței operațiunilor de apărare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Majorarea valorii pentru</a:t>
                      </a:r>
                      <a:r>
                        <a:rPr lang="ro-RO" sz="1800" baseline="0" dirty="0" smtClean="0"/>
                        <a:t> bani în activitatea băncilor ce împrumută bani </a:t>
                      </a:r>
                      <a:r>
                        <a:rPr lang="ro-RO" sz="1800" dirty="0" smtClean="0"/>
                        <a:t>sectorului locuințelor sociale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Accentul mare pe rambursarea cheltuielilor de</a:t>
                      </a:r>
                      <a:r>
                        <a:rPr lang="ro-RO" sz="1800" baseline="0" dirty="0" smtClean="0"/>
                        <a:t> </a:t>
                      </a:r>
                      <a:r>
                        <a:rPr lang="ro-RO" sz="1800" dirty="0" smtClean="0"/>
                        <a:t>TVA grupului țintă original</a:t>
                      </a:r>
                      <a:r>
                        <a:rPr lang="da-DK" sz="1800" baseline="0" dirty="0" smtClean="0"/>
                        <a:t>.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Sporirea eficienței </a:t>
                      </a:r>
                      <a:r>
                        <a:rPr lang="ro-RO" sz="1800" dirty="0" smtClean="0"/>
                        <a:t>Agenției pentru Piața Muncii și Angajare în Câmpul Muncii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Economii 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€</a:t>
                      </a:r>
                      <a:r>
                        <a:rPr lang="da-DK" sz="1800" baseline="0" dirty="0"/>
                        <a:t> 130 </a:t>
                      </a:r>
                      <a:r>
                        <a:rPr lang="da-DK" sz="1800" baseline="0" dirty="0" smtClean="0"/>
                        <a:t>mi</a:t>
                      </a:r>
                      <a:r>
                        <a:rPr lang="ro-RO" sz="1800" baseline="0" dirty="0" err="1" smtClean="0"/>
                        <a:t>lioane</a:t>
                      </a:r>
                      <a:r>
                        <a:rPr lang="da-DK" sz="1800" baseline="0" dirty="0" smtClean="0"/>
                        <a:t>*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€</a:t>
                      </a:r>
                      <a:r>
                        <a:rPr lang="da-DK" sz="1800" baseline="0" dirty="0"/>
                        <a:t> 200 </a:t>
                      </a:r>
                      <a:r>
                        <a:rPr lang="ro-RO" sz="1800" baseline="0" dirty="0" smtClean="0"/>
                        <a:t>milioane</a:t>
                      </a:r>
                      <a:r>
                        <a:rPr lang="da-DK" sz="1800" baseline="0" dirty="0" smtClean="0"/>
                        <a:t>*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€</a:t>
                      </a:r>
                      <a:r>
                        <a:rPr lang="da-DK" sz="1800" baseline="0" dirty="0"/>
                        <a:t> 11 </a:t>
                      </a:r>
                      <a:r>
                        <a:rPr lang="ro-RO" sz="1800" baseline="0" dirty="0" smtClean="0"/>
                        <a:t>milioane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€ 9 </a:t>
                      </a:r>
                      <a:r>
                        <a:rPr lang="ro-RO" sz="1800" dirty="0" smtClean="0"/>
                        <a:t>milioane</a:t>
                      </a:r>
                      <a:r>
                        <a:rPr lang="da-DK" sz="1800" dirty="0" smtClean="0"/>
                        <a:t>*</a:t>
                      </a:r>
                      <a:endParaRPr lang="da-DK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6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800000"/>
                </a:solidFill>
              </a:rPr>
              <a:t>V. </a:t>
            </a:r>
            <a:r>
              <a:rPr lang="ro-RO" kern="0" dirty="0">
                <a:solidFill>
                  <a:srgbClr val="800000"/>
                </a:solidFill>
              </a:rPr>
              <a:t>Experiența țărilor</a:t>
            </a:r>
            <a:r>
              <a:rPr lang="en-US" kern="0" dirty="0"/>
              <a:t/>
            </a:r>
            <a:br>
              <a:rPr lang="en-US" kern="0" dirty="0"/>
            </a:br>
            <a:r>
              <a:rPr lang="ro-RO" kern="0" dirty="0">
                <a:solidFill>
                  <a:srgbClr val="000066"/>
                </a:solidFill>
              </a:rPr>
              <a:t>Danemarca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5340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1066800"/>
          </a:xfrm>
        </p:spPr>
        <p:txBody>
          <a:bodyPr/>
          <a:lstStyle/>
          <a:p>
            <a:r>
              <a:rPr lang="ro-RO" dirty="0" smtClean="0"/>
              <a:t>Cuprins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 anchor="t"/>
          <a:lstStyle/>
          <a:p>
            <a:pPr marL="571500" indent="-571500">
              <a:buFont typeface="+mj-lt"/>
              <a:buAutoNum type="romanUcPeriod"/>
            </a:pPr>
            <a:r>
              <a:rPr lang="ro-RO" sz="2800" dirty="0" smtClean="0">
                <a:solidFill>
                  <a:srgbClr val="000066"/>
                </a:solidFill>
              </a:rPr>
              <a:t>Ce sunt analizele cheltuielilor și </a:t>
            </a:r>
            <a:r>
              <a:rPr lang="ro-RO" sz="2800" dirty="0" smtClean="0">
                <a:solidFill>
                  <a:srgbClr val="000066"/>
                </a:solidFill>
              </a:rPr>
              <a:t>de ce avem nevoie de ele</a:t>
            </a:r>
            <a:r>
              <a:rPr lang="en-US" sz="2800" dirty="0" smtClean="0">
                <a:solidFill>
                  <a:srgbClr val="000066"/>
                </a:solidFill>
              </a:rPr>
              <a:t>? </a:t>
            </a:r>
            <a:endParaRPr lang="en-US" sz="2800" dirty="0">
              <a:solidFill>
                <a:srgbClr val="000066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o-RO" sz="2800" dirty="0" smtClean="0">
                <a:solidFill>
                  <a:srgbClr val="000066"/>
                </a:solidFill>
              </a:rPr>
              <a:t>Obiectivele analizelor cheltuielilor </a:t>
            </a:r>
            <a:endParaRPr lang="en-US" sz="2800" dirty="0">
              <a:solidFill>
                <a:srgbClr val="000066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o-RO" sz="2800" dirty="0" smtClean="0">
                <a:solidFill>
                  <a:srgbClr val="000066"/>
                </a:solidFill>
              </a:rPr>
              <a:t>Caracteristicile principale </a:t>
            </a:r>
            <a:r>
              <a:rPr lang="ro-RO" sz="2800" dirty="0" smtClean="0">
                <a:solidFill>
                  <a:srgbClr val="000066"/>
                </a:solidFill>
              </a:rPr>
              <a:t>ale analizelor </a:t>
            </a:r>
            <a:r>
              <a:rPr lang="ro-RO" sz="2800" dirty="0" smtClean="0">
                <a:solidFill>
                  <a:srgbClr val="000066"/>
                </a:solidFill>
              </a:rPr>
              <a:t>cheltuielilor</a:t>
            </a:r>
            <a:endParaRPr lang="en-US" sz="2800" dirty="0">
              <a:solidFill>
                <a:srgbClr val="000066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o-RO" sz="2800" dirty="0" smtClean="0">
                <a:solidFill>
                  <a:srgbClr val="000066"/>
                </a:solidFill>
              </a:rPr>
              <a:t>Lecții învățate</a:t>
            </a:r>
            <a:endParaRPr lang="en-US" sz="2800" dirty="0">
              <a:solidFill>
                <a:srgbClr val="000066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o-RO" sz="2800" dirty="0" smtClean="0">
                <a:solidFill>
                  <a:srgbClr val="000066"/>
                </a:solidFill>
              </a:rPr>
              <a:t>Experiența țărilor</a:t>
            </a:r>
            <a:r>
              <a:rPr lang="en-US" sz="2800" dirty="0" smtClean="0">
                <a:solidFill>
                  <a:srgbClr val="000066"/>
                </a:solidFill>
              </a:rPr>
              <a:t>: </a:t>
            </a:r>
            <a:r>
              <a:rPr lang="en-US" sz="2800" dirty="0" err="1" smtClean="0">
                <a:solidFill>
                  <a:srgbClr val="000066"/>
                </a:solidFill>
              </a:rPr>
              <a:t>Slova</a:t>
            </a:r>
            <a:r>
              <a:rPr lang="ro-RO" sz="2800" dirty="0" smtClean="0">
                <a:solidFill>
                  <a:srgbClr val="000066"/>
                </a:solidFill>
              </a:rPr>
              <a:t>c</a:t>
            </a:r>
            <a:r>
              <a:rPr lang="en-US" sz="2800" dirty="0" err="1" smtClean="0">
                <a:solidFill>
                  <a:srgbClr val="000066"/>
                </a:solidFill>
              </a:rPr>
              <a:t>ia</a:t>
            </a:r>
            <a:r>
              <a:rPr lang="en-US" sz="2800" dirty="0">
                <a:solidFill>
                  <a:srgbClr val="000066"/>
                </a:solidFill>
              </a:rPr>
              <a:t>, </a:t>
            </a:r>
            <a:r>
              <a:rPr lang="ro-RO" sz="2800" dirty="0" smtClean="0">
                <a:solidFill>
                  <a:srgbClr val="000066"/>
                </a:solidFill>
              </a:rPr>
              <a:t>Danemarca</a:t>
            </a:r>
            <a:endParaRPr lang="en-US" sz="2800" dirty="0">
              <a:solidFill>
                <a:srgbClr val="000066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000066"/>
                </a:solidFill>
              </a:rPr>
              <a:t>Plan</a:t>
            </a:r>
            <a:r>
              <a:rPr lang="ro-RO" sz="2800" dirty="0" smtClean="0">
                <a:solidFill>
                  <a:srgbClr val="000066"/>
                </a:solidFill>
              </a:rPr>
              <a:t>ificarea </a:t>
            </a:r>
            <a:r>
              <a:rPr lang="ro-RO" sz="2800" dirty="0" smtClean="0">
                <a:solidFill>
                  <a:srgbClr val="000066"/>
                </a:solidFill>
              </a:rPr>
              <a:t>analizei </a:t>
            </a:r>
            <a:r>
              <a:rPr lang="ro-RO" sz="2800" dirty="0" smtClean="0">
                <a:solidFill>
                  <a:srgbClr val="000066"/>
                </a:solidFill>
              </a:rPr>
              <a:t>cheltuielilor</a:t>
            </a:r>
            <a:endParaRPr lang="en-US" sz="2800" dirty="0">
              <a:solidFill>
                <a:srgbClr val="000066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o-RO" sz="2800" dirty="0" smtClean="0">
                <a:solidFill>
                  <a:srgbClr val="000066"/>
                </a:solidFill>
              </a:rPr>
              <a:t> Concluzii 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7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76200"/>
            <a:ext cx="7924800" cy="1066800"/>
          </a:xfrm>
        </p:spPr>
        <p:txBody>
          <a:bodyPr/>
          <a:lstStyle/>
          <a:p>
            <a:r>
              <a:rPr lang="en-US" dirty="0"/>
              <a:t>VI. </a:t>
            </a:r>
            <a:r>
              <a:rPr lang="ro-RO" dirty="0" smtClean="0"/>
              <a:t>Planificarea analizei cheltuielilor </a:t>
            </a:r>
            <a:r>
              <a:rPr lang="en-US" dirty="0"/>
              <a:t/>
            </a:r>
            <a:br>
              <a:rPr lang="en-US" dirty="0"/>
            </a:br>
            <a:r>
              <a:rPr lang="ro-RO" dirty="0" smtClean="0">
                <a:solidFill>
                  <a:srgbClr val="000066"/>
                </a:solidFill>
              </a:rPr>
              <a:t>Pregătiți-vă bine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15336"/>
            <a:ext cx="6455229" cy="48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34435"/>
            <a:ext cx="7620000" cy="52854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1771" y="76200"/>
            <a:ext cx="7924800" cy="1066800"/>
          </a:xfrm>
        </p:spPr>
        <p:txBody>
          <a:bodyPr/>
          <a:lstStyle/>
          <a:p>
            <a:r>
              <a:rPr lang="en-US" dirty="0"/>
              <a:t>VI. </a:t>
            </a:r>
            <a:r>
              <a:rPr lang="ro-RO" dirty="0"/>
              <a:t>Planificarea </a:t>
            </a:r>
            <a:r>
              <a:rPr lang="ro-RO" dirty="0" smtClean="0"/>
              <a:t>analizei </a:t>
            </a:r>
            <a:r>
              <a:rPr lang="ro-RO" dirty="0"/>
              <a:t>cheltuielilor </a:t>
            </a:r>
            <a:r>
              <a:rPr lang="en-US" dirty="0"/>
              <a:t/>
            </a:r>
            <a:br>
              <a:rPr lang="en-US" dirty="0"/>
            </a:br>
            <a:r>
              <a:rPr lang="ro-RO" dirty="0" smtClean="0">
                <a:solidFill>
                  <a:srgbClr val="000066"/>
                </a:solidFill>
              </a:rPr>
              <a:t>Stabiliți o structură organizațională bine definită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2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1771" y="76200"/>
            <a:ext cx="7924800" cy="1066800"/>
          </a:xfrm>
        </p:spPr>
        <p:txBody>
          <a:bodyPr/>
          <a:lstStyle/>
          <a:p>
            <a:r>
              <a:rPr lang="en-US" dirty="0"/>
              <a:t>VI. </a:t>
            </a:r>
            <a:r>
              <a:rPr lang="ro-RO" dirty="0"/>
              <a:t>Planificarea </a:t>
            </a:r>
            <a:r>
              <a:rPr lang="ro-RO" dirty="0" smtClean="0"/>
              <a:t>analizei </a:t>
            </a:r>
            <a:r>
              <a:rPr lang="ro-RO" dirty="0"/>
              <a:t>cheltuielilor </a:t>
            </a:r>
            <a:r>
              <a:rPr lang="en-US" dirty="0" smtClean="0">
                <a:solidFill>
                  <a:srgbClr val="000066"/>
                </a:solidFill>
              </a:rPr>
              <a:t>Calendar</a:t>
            </a:r>
            <a:r>
              <a:rPr lang="ro-RO" dirty="0" smtClean="0">
                <a:solidFill>
                  <a:srgbClr val="000066"/>
                </a:solidFill>
              </a:rPr>
              <a:t>ul </a:t>
            </a:r>
            <a:r>
              <a:rPr lang="ro-RO" dirty="0" smtClean="0">
                <a:solidFill>
                  <a:srgbClr val="000066"/>
                </a:solidFill>
              </a:rPr>
              <a:t>bugetului 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68"/>
            <a:ext cx="9144000" cy="41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85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1771" y="76200"/>
            <a:ext cx="7924800" cy="1066800"/>
          </a:xfrm>
        </p:spPr>
        <p:txBody>
          <a:bodyPr/>
          <a:lstStyle/>
          <a:p>
            <a:r>
              <a:rPr lang="en-US" dirty="0"/>
              <a:t>VI. </a:t>
            </a:r>
            <a:r>
              <a:rPr lang="ro-RO" dirty="0"/>
              <a:t>Planificarea analizei cheltuielilor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>
                <a:solidFill>
                  <a:srgbClr val="000066"/>
                </a:solidFill>
              </a:rPr>
              <a:t>Statutul curent în </a:t>
            </a:r>
            <a:r>
              <a:rPr lang="en-US" dirty="0" smtClean="0">
                <a:solidFill>
                  <a:srgbClr val="000066"/>
                </a:solidFill>
              </a:rPr>
              <a:t>Moldova </a:t>
            </a:r>
            <a:r>
              <a:rPr lang="ro-RO" dirty="0" smtClean="0">
                <a:solidFill>
                  <a:srgbClr val="000066"/>
                </a:solidFill>
              </a:rPr>
              <a:t>și următorii pași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58949"/>
            <a:ext cx="8229600" cy="4754563"/>
          </a:xfrm>
        </p:spPr>
        <p:txBody>
          <a:bodyPr anchor="ctr"/>
          <a:lstStyle/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Pilotarea analizei cheltuielilor în Ministerul Educației </a:t>
            </a:r>
            <a:r>
              <a:rPr lang="en-US" altLang="en-US" sz="2400" dirty="0" smtClean="0">
                <a:solidFill>
                  <a:srgbClr val="000066"/>
                </a:solidFill>
              </a:rPr>
              <a:t>(</a:t>
            </a:r>
            <a:r>
              <a:rPr lang="ro-RO" altLang="en-US" sz="2400" dirty="0" smtClean="0">
                <a:solidFill>
                  <a:srgbClr val="000066"/>
                </a:solidFill>
              </a:rPr>
              <a:t>ianuarie – septembrie </a:t>
            </a:r>
            <a:r>
              <a:rPr lang="en-US" altLang="en-US" sz="2400" dirty="0" smtClean="0">
                <a:solidFill>
                  <a:srgbClr val="000066"/>
                </a:solidFill>
              </a:rPr>
              <a:t>2018</a:t>
            </a:r>
            <a:r>
              <a:rPr lang="en-US" altLang="en-US" sz="2400" dirty="0">
                <a:solidFill>
                  <a:srgbClr val="000066"/>
                </a:solidFill>
              </a:rPr>
              <a:t>)</a:t>
            </a: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Raportul privind analiza cheltuielilor pilot </a:t>
            </a:r>
            <a:r>
              <a:rPr lang="en-US" altLang="en-US" sz="2400" dirty="0" smtClean="0">
                <a:solidFill>
                  <a:srgbClr val="000066"/>
                </a:solidFill>
              </a:rPr>
              <a:t>(</a:t>
            </a:r>
            <a:r>
              <a:rPr lang="ro-RO" altLang="en-US" sz="2400" dirty="0" smtClean="0">
                <a:solidFill>
                  <a:srgbClr val="000066"/>
                </a:solidFill>
              </a:rPr>
              <a:t>octombrie</a:t>
            </a:r>
            <a:r>
              <a:rPr lang="en-US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en-US" sz="2400" dirty="0">
                <a:solidFill>
                  <a:srgbClr val="000066"/>
                </a:solidFill>
              </a:rPr>
              <a:t>2018)</a:t>
            </a: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Notă de concept pentru procesul de analiză a cheltuielilor</a:t>
            </a:r>
            <a:endParaRPr lang="en-US" alt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Ghidul analizei cheltuielilor </a:t>
            </a:r>
            <a:r>
              <a:rPr lang="en-US" altLang="en-US" sz="2400" dirty="0" smtClean="0">
                <a:solidFill>
                  <a:srgbClr val="000066"/>
                </a:solidFill>
              </a:rPr>
              <a:t> </a:t>
            </a:r>
            <a:endParaRPr lang="en-US" alt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Planul de lucru pentru analizele cheltuielilor pilot î</a:t>
            </a:r>
            <a:r>
              <a:rPr lang="en-US" altLang="en-US" sz="2400" dirty="0" smtClean="0">
                <a:solidFill>
                  <a:srgbClr val="000066"/>
                </a:solidFill>
              </a:rPr>
              <a:t>n </a:t>
            </a:r>
            <a:r>
              <a:rPr lang="en-US" altLang="en-US" sz="2400" dirty="0">
                <a:solidFill>
                  <a:srgbClr val="000066"/>
                </a:solidFill>
              </a:rPr>
              <a:t>2019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228599" y="1371600"/>
            <a:ext cx="7924801" cy="4754563"/>
          </a:xfrm>
        </p:spPr>
        <p:txBody>
          <a:bodyPr anchor="t"/>
          <a:lstStyle/>
          <a:p>
            <a:r>
              <a:rPr lang="en-US" sz="2400" dirty="0" err="1" smtClean="0">
                <a:solidFill>
                  <a:srgbClr val="000066"/>
                </a:solidFill>
              </a:rPr>
              <a:t>Defin</a:t>
            </a:r>
            <a:r>
              <a:rPr lang="ro-RO" sz="2400" dirty="0" smtClean="0">
                <a:solidFill>
                  <a:srgbClr val="000066"/>
                </a:solidFill>
              </a:rPr>
              <a:t>iți obiectivul analizei cheltuielilor </a:t>
            </a:r>
            <a:endParaRPr lang="en-US" sz="2400" dirty="0" smtClean="0">
              <a:solidFill>
                <a:srgbClr val="000066"/>
              </a:solidFill>
            </a:endParaRPr>
          </a:p>
          <a:p>
            <a:endParaRPr lang="en-US" sz="2400" dirty="0" smtClean="0">
              <a:solidFill>
                <a:srgbClr val="000066"/>
              </a:solidFill>
            </a:endParaRPr>
          </a:p>
          <a:p>
            <a:r>
              <a:rPr lang="ro-RO" sz="2400" dirty="0" smtClean="0">
                <a:solidFill>
                  <a:srgbClr val="000066"/>
                </a:solidFill>
              </a:rPr>
              <a:t>Stabiliți stimulente și reguli de procedură pentru ministerele de </a:t>
            </a:r>
            <a:r>
              <a:rPr lang="ro-RO" sz="2400" dirty="0" smtClean="0">
                <a:solidFill>
                  <a:srgbClr val="000066"/>
                </a:solidFill>
              </a:rPr>
              <a:t>ramură participante </a:t>
            </a:r>
            <a:endParaRPr lang="en-US" sz="2400" dirty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  <a:p>
            <a:r>
              <a:rPr lang="ro-RO" sz="2400" dirty="0" smtClean="0">
                <a:solidFill>
                  <a:srgbClr val="000066"/>
                </a:solidFill>
              </a:rPr>
              <a:t>Necesită consolidarea capacității pentru MF și ministerele relevante </a:t>
            </a:r>
            <a:endParaRPr lang="en-US" sz="2400" dirty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  <a:p>
            <a:r>
              <a:rPr lang="ro-RO" sz="2400" dirty="0" smtClean="0">
                <a:solidFill>
                  <a:srgbClr val="000066"/>
                </a:solidFill>
              </a:rPr>
              <a:t>Cooperare bună cu MF și ministerul de </a:t>
            </a:r>
            <a:r>
              <a:rPr lang="ro-RO" sz="2400" dirty="0" smtClean="0">
                <a:solidFill>
                  <a:srgbClr val="000066"/>
                </a:solidFill>
              </a:rPr>
              <a:t>ramură</a:t>
            </a:r>
            <a:endParaRPr lang="en-US" sz="2400" dirty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  <a:p>
            <a:r>
              <a:rPr lang="ro-RO" sz="2400" dirty="0" smtClean="0">
                <a:solidFill>
                  <a:srgbClr val="000066"/>
                </a:solidFill>
              </a:rPr>
              <a:t>Angajamentul politic este primordial </a:t>
            </a:r>
            <a:endParaRPr lang="en-US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001000" cy="1066800"/>
          </a:xfrm>
        </p:spPr>
        <p:txBody>
          <a:bodyPr/>
          <a:lstStyle/>
          <a:p>
            <a:r>
              <a:rPr lang="en-US" dirty="0"/>
              <a:t>VII. </a:t>
            </a:r>
            <a:r>
              <a:rPr lang="ro-RO" dirty="0" smtClean="0"/>
              <a:t>Concluzii 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22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371600"/>
            <a:ext cx="8229600" cy="4754563"/>
          </a:xfrm>
        </p:spPr>
        <p:txBody>
          <a:bodyPr/>
          <a:lstStyle/>
          <a:p>
            <a:pPr marL="682625" lvl="1" indent="0" algn="ctr">
              <a:buNone/>
            </a:pPr>
            <a:endParaRPr lang="en-US" sz="4000" dirty="0"/>
          </a:p>
          <a:p>
            <a:pPr marL="682625" lvl="1" indent="0" algn="ctr">
              <a:buNone/>
            </a:pPr>
            <a:endParaRPr lang="en-US" sz="4000" dirty="0"/>
          </a:p>
          <a:p>
            <a:pPr marL="682625" lvl="1" indent="0" algn="ctr">
              <a:buNone/>
            </a:pPr>
            <a:r>
              <a:rPr lang="ro-RO" sz="4000" b="1" dirty="0" smtClean="0"/>
              <a:t>Vă mulțumesc pentru atenție</a:t>
            </a:r>
            <a:r>
              <a:rPr lang="en-US" sz="4000" b="1" dirty="0" smtClean="0"/>
              <a:t>!</a:t>
            </a:r>
            <a:endParaRPr lang="en-US" sz="4000" b="1" dirty="0"/>
          </a:p>
          <a:p>
            <a:pPr marL="514350" indent="-450850">
              <a:buFont typeface="+mj-lt"/>
              <a:buAutoNum type="arabicPeriod"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altLang="en-US" dirty="0"/>
              <a:t>I. </a:t>
            </a:r>
            <a:r>
              <a:rPr lang="ro-RO" altLang="en-US" dirty="0" smtClean="0"/>
              <a:t>Ce sunt analizele cheltuielilor</a:t>
            </a:r>
            <a:r>
              <a:rPr lang="en-US" altLang="en-US" dirty="0" smtClean="0"/>
              <a:t>?</a:t>
            </a:r>
            <a:r>
              <a:rPr lang="ro-RO" altLang="en-US" dirty="0" smtClean="0"/>
              <a:t/>
            </a:r>
            <a:br>
              <a:rPr lang="ro-RO" altLang="en-US" dirty="0" smtClean="0"/>
            </a:br>
            <a:endParaRPr lang="en-US" alt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71500">
              <a:spcAft>
                <a:spcPts val="1800"/>
              </a:spcAft>
            </a:pPr>
            <a:r>
              <a:rPr lang="ro-RO" sz="2400" dirty="0" smtClean="0">
                <a:solidFill>
                  <a:srgbClr val="000066"/>
                </a:solidFill>
              </a:rPr>
              <a:t>Analizele cheltuielilor sunt un proces de elaborare a </a:t>
            </a:r>
            <a:r>
              <a:rPr lang="ro-RO" sz="2400" u="sng" dirty="0" smtClean="0">
                <a:solidFill>
                  <a:srgbClr val="000066"/>
                </a:solidFill>
              </a:rPr>
              <a:t>măsurilor </a:t>
            </a:r>
            <a:r>
              <a:rPr lang="ro-RO" sz="2400" u="sng" dirty="0" smtClean="0">
                <a:solidFill>
                  <a:srgbClr val="000066"/>
                </a:solidFill>
              </a:rPr>
              <a:t>de eficiență </a:t>
            </a:r>
            <a:r>
              <a:rPr lang="ro-RO" sz="2400" u="sng" dirty="0" smtClean="0">
                <a:solidFill>
                  <a:srgbClr val="000066"/>
                </a:solidFill>
              </a:rPr>
              <a:t>și/sau de economii </a:t>
            </a:r>
            <a:r>
              <a:rPr lang="ro-RO" sz="2400" dirty="0" smtClean="0">
                <a:solidFill>
                  <a:srgbClr val="000066"/>
                </a:solidFill>
              </a:rPr>
              <a:t>bazate pe analiza </a:t>
            </a:r>
            <a:r>
              <a:rPr lang="ro-RO" sz="2400" u="sng" dirty="0" smtClean="0">
                <a:solidFill>
                  <a:srgbClr val="000066"/>
                </a:solidFill>
              </a:rPr>
              <a:t>sistematică </a:t>
            </a:r>
            <a:r>
              <a:rPr lang="ro-RO" sz="2400" dirty="0" smtClean="0">
                <a:solidFill>
                  <a:srgbClr val="000066"/>
                </a:solidFill>
              </a:rPr>
              <a:t>a cheltuielilor</a:t>
            </a:r>
            <a:r>
              <a:rPr lang="en-US" sz="2400" dirty="0" smtClean="0">
                <a:solidFill>
                  <a:srgbClr val="000066"/>
                </a:solidFill>
              </a:rPr>
              <a:t>. </a:t>
            </a:r>
            <a:endParaRPr 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sz="2400" dirty="0" smtClean="0">
                <a:solidFill>
                  <a:srgbClr val="000066"/>
                </a:solidFill>
              </a:rPr>
              <a:t>Acestea se bazează pe o activitatea </a:t>
            </a:r>
            <a:r>
              <a:rPr lang="ro-RO" sz="2400" u="sng" dirty="0" smtClean="0">
                <a:solidFill>
                  <a:srgbClr val="000066"/>
                </a:solidFill>
              </a:rPr>
              <a:t>analitică </a:t>
            </a:r>
            <a:r>
              <a:rPr lang="ro-RO" sz="2400" dirty="0" smtClean="0">
                <a:solidFill>
                  <a:srgbClr val="000066"/>
                </a:solidFill>
              </a:rPr>
              <a:t>detaliată</a:t>
            </a:r>
            <a:r>
              <a:rPr lang="en-US" sz="2400" dirty="0" smtClean="0">
                <a:solidFill>
                  <a:srgbClr val="000066"/>
                </a:solidFill>
              </a:rPr>
              <a:t>.</a:t>
            </a:r>
            <a:endParaRPr 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sz="2400" dirty="0" smtClean="0">
                <a:solidFill>
                  <a:srgbClr val="000066"/>
                </a:solidFill>
              </a:rPr>
              <a:t>Analizele cheltuielilor sunt un exercițiu </a:t>
            </a:r>
            <a:r>
              <a:rPr lang="ro-RO" sz="2400" u="sng" dirty="0" smtClean="0">
                <a:solidFill>
                  <a:srgbClr val="000066"/>
                </a:solidFill>
              </a:rPr>
              <a:t>pe termen mediu, </a:t>
            </a:r>
            <a:r>
              <a:rPr lang="ro-RO" sz="2400" dirty="0" smtClean="0">
                <a:solidFill>
                  <a:srgbClr val="000066"/>
                </a:solidFill>
              </a:rPr>
              <a:t>ce necesită timp, eforturi și resurse semnificative</a:t>
            </a:r>
            <a:r>
              <a:rPr lang="en-US" sz="2400" dirty="0" smtClean="0">
                <a:solidFill>
                  <a:srgbClr val="000066"/>
                </a:solidFill>
              </a:rPr>
              <a:t>.</a:t>
            </a:r>
            <a:endParaRPr 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sz="2400" dirty="0" smtClean="0">
                <a:solidFill>
                  <a:srgbClr val="000066"/>
                </a:solidFill>
              </a:rPr>
              <a:t>Procesul este un efort în </a:t>
            </a:r>
            <a:r>
              <a:rPr lang="ro-RO" sz="2400" u="sng" dirty="0" smtClean="0">
                <a:solidFill>
                  <a:srgbClr val="000066"/>
                </a:solidFill>
              </a:rPr>
              <a:t>colaborare</a:t>
            </a:r>
            <a:r>
              <a:rPr lang="ro-RO" sz="2400" u="sng" dirty="0" smtClean="0">
                <a:solidFill>
                  <a:srgbClr val="000066"/>
                </a:solidFill>
              </a:rPr>
              <a:t>, </a:t>
            </a:r>
            <a:r>
              <a:rPr lang="ro-RO" sz="2400" dirty="0" smtClean="0">
                <a:solidFill>
                  <a:srgbClr val="000066"/>
                </a:solidFill>
              </a:rPr>
              <a:t>condus de obicei de Ministerul Finanțelor </a:t>
            </a:r>
            <a:r>
              <a:rPr lang="en-US" sz="2400" dirty="0" smtClean="0">
                <a:solidFill>
                  <a:srgbClr val="000066"/>
                </a:solidFill>
              </a:rPr>
              <a:t>(</a:t>
            </a:r>
            <a:r>
              <a:rPr lang="ro-RO" sz="2400" dirty="0" smtClean="0">
                <a:solidFill>
                  <a:srgbClr val="000066"/>
                </a:solidFill>
              </a:rPr>
              <a:t>direcția </a:t>
            </a:r>
            <a:r>
              <a:rPr lang="ro-RO" sz="2400" dirty="0" smtClean="0">
                <a:solidFill>
                  <a:srgbClr val="000066"/>
                </a:solidFill>
              </a:rPr>
              <a:t>de sinteză și </a:t>
            </a:r>
            <a:r>
              <a:rPr lang="ro-RO" sz="2400" dirty="0" smtClean="0">
                <a:solidFill>
                  <a:srgbClr val="000066"/>
                </a:solidFill>
              </a:rPr>
              <a:t>cele de ramură</a:t>
            </a:r>
            <a:r>
              <a:rPr lang="en-US" sz="2400" dirty="0" smtClean="0">
                <a:solidFill>
                  <a:srgbClr val="000066"/>
                </a:solidFill>
              </a:rPr>
              <a:t>)</a:t>
            </a:r>
            <a:r>
              <a:rPr lang="en-US" sz="2400" dirty="0" smtClean="0">
                <a:solidFill>
                  <a:srgbClr val="000066"/>
                </a:solidFill>
              </a:rPr>
              <a:t>, </a:t>
            </a:r>
            <a:r>
              <a:rPr lang="ro-RO" sz="2400" dirty="0" smtClean="0">
                <a:solidFill>
                  <a:srgbClr val="000066"/>
                </a:solidFill>
              </a:rPr>
              <a:t>dar se bazează pe expertiza externă și a ministerelor de </a:t>
            </a:r>
            <a:r>
              <a:rPr lang="ro-RO" sz="2400" dirty="0" smtClean="0">
                <a:solidFill>
                  <a:srgbClr val="000066"/>
                </a:solidFill>
              </a:rPr>
              <a:t>ramură</a:t>
            </a:r>
            <a:r>
              <a:rPr lang="en-US" sz="2400" dirty="0" smtClean="0">
                <a:solidFill>
                  <a:srgbClr val="000066"/>
                </a:solidFill>
              </a:rPr>
              <a:t>. 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63730-6966-474F-A761-0A02F0743F5B}" type="slidenum">
              <a:rPr lang="en-US" altLang="en-US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5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altLang="en-US" dirty="0"/>
              <a:t>I. </a:t>
            </a:r>
            <a:r>
              <a:rPr lang="ro-RO" altLang="en-US" dirty="0" smtClean="0"/>
              <a:t>De ce </a:t>
            </a:r>
            <a:r>
              <a:rPr lang="ro-RO" altLang="en-US" dirty="0" smtClean="0"/>
              <a:t>avem nevoie </a:t>
            </a:r>
            <a:r>
              <a:rPr lang="ro-RO" altLang="en-US" dirty="0" smtClean="0"/>
              <a:t>de </a:t>
            </a:r>
            <a:r>
              <a:rPr lang="ro-RO" altLang="en-US" dirty="0" smtClean="0"/>
              <a:t>analize ale </a:t>
            </a:r>
            <a:r>
              <a:rPr lang="ro-RO" altLang="en-US" dirty="0" smtClean="0"/>
              <a:t>cheltuielilor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865312"/>
            <a:ext cx="8229600" cy="4754563"/>
          </a:xfrm>
        </p:spPr>
        <p:txBody>
          <a:bodyPr anchor="ctr"/>
          <a:lstStyle/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Economii țintite în loc de reduceri </a:t>
            </a:r>
            <a:r>
              <a:rPr lang="en-US" altLang="en-US" sz="2400" dirty="0" smtClean="0">
                <a:solidFill>
                  <a:srgbClr val="000066"/>
                </a:solidFill>
              </a:rPr>
              <a:t>ad-hoc </a:t>
            </a:r>
            <a:endParaRPr lang="ro-RO" altLang="en-US" sz="2400" dirty="0" smtClean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Asigurarea </a:t>
            </a:r>
            <a:r>
              <a:rPr lang="ro-RO" altLang="en-US" sz="2400" dirty="0" smtClean="0">
                <a:solidFill>
                  <a:srgbClr val="000066"/>
                </a:solidFill>
              </a:rPr>
              <a:t>faptului că </a:t>
            </a:r>
            <a:r>
              <a:rPr lang="ro-RO" altLang="en-US" sz="2400" dirty="0" smtClean="0">
                <a:solidFill>
                  <a:srgbClr val="000066"/>
                </a:solidFill>
              </a:rPr>
              <a:t>impactul asupra prestării serviciilor publice este limitat</a:t>
            </a:r>
            <a:endParaRPr lang="en-US" alt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Reducerea programelor/cheltuielilor ineficiente în loc de reduceri </a:t>
            </a:r>
            <a:r>
              <a:rPr lang="ro-RO" altLang="en-US" sz="2400" dirty="0" smtClean="0">
                <a:solidFill>
                  <a:srgbClr val="000066"/>
                </a:solidFill>
              </a:rPr>
              <a:t>pentru toate sectoarele  </a:t>
            </a:r>
            <a:endParaRPr lang="ro-RO" altLang="en-US" sz="2400" dirty="0" smtClean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Mobilizarea cunoștințelor din diferite surse pentru a asigura investiții țintite</a:t>
            </a:r>
            <a:endParaRPr lang="en-US" alt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Oferirea timpului suficient pentru a reflecta asupra opțiunilor de economii și consecințe </a:t>
            </a:r>
          </a:p>
          <a:p>
            <a:pPr marL="571500" indent="-571500">
              <a:spcAft>
                <a:spcPts val="1800"/>
              </a:spcAft>
            </a:pPr>
            <a:r>
              <a:rPr lang="ro-RO" altLang="en-US" sz="2400" dirty="0" smtClean="0">
                <a:solidFill>
                  <a:srgbClr val="000066"/>
                </a:solidFill>
              </a:rPr>
              <a:t>Bazarea pe analize și studii </a:t>
            </a:r>
            <a:endParaRPr lang="en-US" altLang="en-US" sz="2400" dirty="0">
              <a:solidFill>
                <a:srgbClr val="000066"/>
              </a:solidFill>
            </a:endParaRPr>
          </a:p>
          <a:p>
            <a:pPr marL="571500" indent="-571500">
              <a:spcAft>
                <a:spcPts val="1800"/>
              </a:spcAft>
            </a:pP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63730-6966-474F-A761-0A02F0743F5B}" type="slidenum">
              <a:rPr lang="en-US" altLang="en-US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dirty="0"/>
              <a:t>II. </a:t>
            </a:r>
            <a:r>
              <a:rPr lang="ro-RO" dirty="0" smtClean="0"/>
              <a:t>Obiectivele </a:t>
            </a:r>
            <a:r>
              <a:rPr lang="ro-RO" dirty="0" smtClean="0"/>
              <a:t>analizei </a:t>
            </a:r>
            <a:r>
              <a:rPr lang="ro-RO" dirty="0" smtClean="0"/>
              <a:t>cheltuielilor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sz="2400" dirty="0" smtClean="0">
                <a:solidFill>
                  <a:srgbClr val="800000"/>
                </a:solidFill>
              </a:rPr>
              <a:t>Re-</a:t>
            </a:r>
            <a:r>
              <a:rPr lang="ro-RO" sz="2400" dirty="0" err="1" smtClean="0">
                <a:solidFill>
                  <a:srgbClr val="800000"/>
                </a:solidFill>
              </a:rPr>
              <a:t>prioritizarea</a:t>
            </a:r>
            <a:r>
              <a:rPr lang="en-US" sz="2400" dirty="0" smtClean="0">
                <a:solidFill>
                  <a:srgbClr val="800000"/>
                </a:solidFill>
              </a:rPr>
              <a:t>: </a:t>
            </a:r>
            <a:r>
              <a:rPr lang="ro-RO" sz="2400" dirty="0" smtClean="0">
                <a:solidFill>
                  <a:srgbClr val="000066"/>
                </a:solidFill>
              </a:rPr>
              <a:t>transferarea cheltuielilor </a:t>
            </a:r>
            <a:r>
              <a:rPr lang="ro-RO" sz="2400" dirty="0" smtClean="0">
                <a:solidFill>
                  <a:srgbClr val="000066"/>
                </a:solidFill>
              </a:rPr>
              <a:t>de la un sector de o prioritate </a:t>
            </a:r>
            <a:r>
              <a:rPr lang="ro-RO" sz="2400" dirty="0" smtClean="0">
                <a:solidFill>
                  <a:srgbClr val="000066"/>
                </a:solidFill>
              </a:rPr>
              <a:t>mai mică </a:t>
            </a:r>
            <a:r>
              <a:rPr lang="ro-RO" sz="2400" dirty="0" smtClean="0">
                <a:solidFill>
                  <a:srgbClr val="000066"/>
                </a:solidFill>
              </a:rPr>
              <a:t>la un sector de o prioritate </a:t>
            </a:r>
            <a:r>
              <a:rPr lang="ro-RO" sz="2400" dirty="0" smtClean="0">
                <a:solidFill>
                  <a:srgbClr val="000066"/>
                </a:solidFill>
              </a:rPr>
              <a:t>mai mare</a:t>
            </a:r>
            <a:endParaRPr lang="en-US" sz="2400" dirty="0">
              <a:solidFill>
                <a:srgbClr val="00006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00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sz="2400" dirty="0" smtClean="0">
                <a:solidFill>
                  <a:srgbClr val="800000"/>
                </a:solidFill>
              </a:rPr>
              <a:t>Valoare </a:t>
            </a:r>
            <a:r>
              <a:rPr lang="ro-RO" sz="2400" dirty="0" smtClean="0">
                <a:solidFill>
                  <a:srgbClr val="800000"/>
                </a:solidFill>
              </a:rPr>
              <a:t>pentru bani</a:t>
            </a:r>
            <a:r>
              <a:rPr lang="en-US" sz="2400" dirty="0" smtClean="0">
                <a:solidFill>
                  <a:srgbClr val="800000"/>
                </a:solidFill>
              </a:rPr>
              <a:t>: </a:t>
            </a:r>
            <a:r>
              <a:rPr lang="en-US" sz="2400" dirty="0" err="1" smtClean="0">
                <a:solidFill>
                  <a:srgbClr val="000066"/>
                </a:solidFill>
              </a:rPr>
              <a:t>Identif</a:t>
            </a:r>
            <a:r>
              <a:rPr lang="ro-RO" sz="2400" dirty="0" smtClean="0">
                <a:solidFill>
                  <a:srgbClr val="000066"/>
                </a:solidFill>
              </a:rPr>
              <a:t>icarea </a:t>
            </a:r>
            <a:r>
              <a:rPr lang="ro-RO" sz="2400" dirty="0" smtClean="0">
                <a:solidFill>
                  <a:srgbClr val="000066"/>
                </a:solidFill>
              </a:rPr>
              <a:t>ineficiențelor pentru a reduce costurile </a:t>
            </a:r>
            <a:r>
              <a:rPr lang="ro-RO" sz="2400" dirty="0" smtClean="0">
                <a:solidFill>
                  <a:srgbClr val="000066"/>
                </a:solidFill>
              </a:rPr>
              <a:t>pentru aceleași servicii </a:t>
            </a:r>
            <a:endParaRPr lang="en-US" sz="2400" dirty="0" smtClean="0">
              <a:solidFill>
                <a:srgbClr val="00006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800000"/>
                </a:solidFill>
              </a:rPr>
              <a:t>Crea</a:t>
            </a:r>
            <a:r>
              <a:rPr lang="ro-RO" sz="2400" dirty="0" smtClean="0">
                <a:solidFill>
                  <a:srgbClr val="800000"/>
                </a:solidFill>
              </a:rPr>
              <a:t>r</a:t>
            </a:r>
            <a:r>
              <a:rPr lang="en-US" sz="2400" dirty="0" smtClean="0">
                <a:solidFill>
                  <a:srgbClr val="800000"/>
                </a:solidFill>
              </a:rPr>
              <a:t>e</a:t>
            </a:r>
            <a:r>
              <a:rPr lang="ro-RO" sz="2400" dirty="0" smtClean="0">
                <a:solidFill>
                  <a:srgbClr val="800000"/>
                </a:solidFill>
              </a:rPr>
              <a:t>a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ro-RO" sz="2400" dirty="0" smtClean="0">
                <a:solidFill>
                  <a:srgbClr val="800000"/>
                </a:solidFill>
              </a:rPr>
              <a:t>spațiului fiscal</a:t>
            </a:r>
            <a:r>
              <a:rPr lang="en-US" sz="2400" dirty="0" smtClean="0">
                <a:solidFill>
                  <a:srgbClr val="800000"/>
                </a:solidFill>
              </a:rPr>
              <a:t>: </a:t>
            </a:r>
            <a:r>
              <a:rPr lang="ro-RO" sz="2400" dirty="0" smtClean="0">
                <a:solidFill>
                  <a:srgbClr val="000066"/>
                </a:solidFill>
              </a:rPr>
              <a:t>crearea spațiului pentru cheltuieli </a:t>
            </a:r>
            <a:r>
              <a:rPr lang="ro-RO" sz="2400" dirty="0" smtClean="0">
                <a:solidFill>
                  <a:srgbClr val="000066"/>
                </a:solidFill>
              </a:rPr>
              <a:t>prioritare </a:t>
            </a:r>
            <a:r>
              <a:rPr lang="ro-RO" sz="2400" dirty="0" smtClean="0">
                <a:solidFill>
                  <a:srgbClr val="000066"/>
                </a:solidFill>
              </a:rPr>
              <a:t>în același sector 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sz="2400" dirty="0" smtClean="0">
                <a:solidFill>
                  <a:srgbClr val="800000"/>
                </a:solidFill>
              </a:rPr>
              <a:t>Consolidarea fiscală</a:t>
            </a:r>
            <a:r>
              <a:rPr lang="en-US" sz="2400" dirty="0" smtClean="0">
                <a:solidFill>
                  <a:srgbClr val="800000"/>
                </a:solidFill>
              </a:rPr>
              <a:t>: </a:t>
            </a:r>
            <a:r>
              <a:rPr lang="en-US" sz="2400" dirty="0" smtClean="0">
                <a:solidFill>
                  <a:srgbClr val="000066"/>
                </a:solidFill>
              </a:rPr>
              <a:t>Reduce</a:t>
            </a:r>
            <a:r>
              <a:rPr lang="ro-RO" sz="2400" dirty="0" smtClean="0">
                <a:solidFill>
                  <a:srgbClr val="000066"/>
                </a:solidFill>
              </a:rPr>
              <a:t>rea creșterii sau nivelului cheltuielilor publice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9" name="Rectangle 4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sz="2400" dirty="0">
                <a:solidFill>
                  <a:srgbClr val="000066"/>
                </a:solidFill>
              </a:rPr>
              <a:t/>
            </a:r>
            <a:br>
              <a:rPr lang="en-US" sz="2400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/>
            </a:r>
            <a:br>
              <a:rPr lang="en-US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III</a:t>
            </a:r>
            <a:r>
              <a:rPr lang="en-US" altLang="en-US" dirty="0">
                <a:solidFill>
                  <a:srgbClr val="800000"/>
                </a:solidFill>
              </a:rPr>
              <a:t>. </a:t>
            </a:r>
            <a:r>
              <a:rPr lang="ro-RO" altLang="en-US" dirty="0" smtClean="0">
                <a:solidFill>
                  <a:srgbClr val="800000"/>
                </a:solidFill>
              </a:rPr>
              <a:t>Caracteristicile principale </a:t>
            </a:r>
            <a:r>
              <a:rPr lang="ro-RO" altLang="en-US" dirty="0" smtClean="0">
                <a:solidFill>
                  <a:srgbClr val="800000"/>
                </a:solidFill>
              </a:rPr>
              <a:t>ale analizelor cheltuielilor</a:t>
            </a:r>
            <a:r>
              <a:rPr lang="en-US" altLang="en-US" dirty="0" smtClean="0">
                <a:solidFill>
                  <a:srgbClr val="800000"/>
                </a:solidFill>
              </a:rPr>
              <a:t>: </a:t>
            </a:r>
            <a:r>
              <a:rPr lang="en-US" altLang="en-US" dirty="0">
                <a:solidFill>
                  <a:srgbClr val="800000"/>
                </a:solidFill>
              </a:rPr>
              <a:t/>
            </a:r>
            <a:br>
              <a:rPr lang="en-US" altLang="en-US" dirty="0">
                <a:solidFill>
                  <a:srgbClr val="800000"/>
                </a:solidFill>
              </a:rPr>
            </a:br>
            <a:r>
              <a:rPr lang="ro-RO" altLang="en-US" dirty="0" smtClean="0">
                <a:solidFill>
                  <a:srgbClr val="000066"/>
                </a:solidFill>
              </a:rPr>
              <a:t>Implicarea mai multor sectoare</a:t>
            </a:r>
            <a:r>
              <a:rPr lang="en-US" dirty="0" smtClean="0">
                <a:solidFill>
                  <a:srgbClr val="000066"/>
                </a:solidFill>
              </a:rPr>
              <a:t>…</a:t>
            </a:r>
            <a:endParaRPr lang="en-US" dirty="0">
              <a:solidFill>
                <a:srgbClr val="000066"/>
              </a:solidFill>
            </a:endParaRPr>
          </a:p>
        </p:txBody>
      </p:sp>
      <p:graphicFrame>
        <p:nvGraphicFramePr>
          <p:cNvPr id="230219" name="Group 8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2493"/>
              </p:ext>
            </p:extLst>
          </p:nvPr>
        </p:nvGraphicFramePr>
        <p:xfrm>
          <a:off x="381000" y="1828800"/>
          <a:ext cx="8382000" cy="4116389"/>
        </p:xfrm>
        <a:graphic>
          <a:graphicData uri="http://schemas.openxmlformats.org/drawingml/2006/table">
            <a:tbl>
              <a:tblPr/>
              <a:tblGrid>
                <a:gridCol w="2672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6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7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4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11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Exec/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Cabinet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Ministerul de 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ramură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Experți i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ndep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Canada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Analiza programului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UK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Franța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RGPP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Irlanda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Analiza cheltuielilor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(X)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54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III. </a:t>
            </a:r>
            <a:r>
              <a:rPr lang="ro-RO" altLang="en-US" dirty="0" smtClean="0">
                <a:solidFill>
                  <a:srgbClr val="800000"/>
                </a:solidFill>
              </a:rPr>
              <a:t>Caracteristicile principale </a:t>
            </a:r>
            <a:r>
              <a:rPr lang="ro-RO" altLang="en-US" dirty="0">
                <a:solidFill>
                  <a:srgbClr val="800000"/>
                </a:solidFill>
              </a:rPr>
              <a:t>ale analizelor </a:t>
            </a:r>
            <a:r>
              <a:rPr lang="ro-RO" altLang="en-US" dirty="0" smtClean="0">
                <a:solidFill>
                  <a:srgbClr val="800000"/>
                </a:solidFill>
              </a:rPr>
              <a:t>cheltuielilor</a:t>
            </a:r>
            <a:r>
              <a:rPr lang="en-US" altLang="en-US" dirty="0" smtClean="0">
                <a:solidFill>
                  <a:srgbClr val="800000"/>
                </a:solidFill>
              </a:rPr>
              <a:t>:</a:t>
            </a:r>
            <a:r>
              <a:rPr lang="en-US" altLang="en-US" dirty="0">
                <a:solidFill>
                  <a:srgbClr val="800000"/>
                </a:solidFill>
              </a:rPr>
              <a:t/>
            </a:r>
            <a:br>
              <a:rPr lang="en-US" alt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… </a:t>
            </a:r>
            <a:r>
              <a:rPr lang="ro-RO" dirty="0" smtClean="0">
                <a:solidFill>
                  <a:srgbClr val="000066"/>
                </a:solidFill>
              </a:rPr>
              <a:t>au o perspectivă pe termen mediu</a:t>
            </a:r>
            <a:endParaRPr lang="en-US" dirty="0">
              <a:solidFill>
                <a:srgbClr val="000066"/>
              </a:solidFill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95830035"/>
              </p:ext>
            </p:extLst>
          </p:nvPr>
        </p:nvGraphicFramePr>
        <p:xfrm>
          <a:off x="685800" y="1828800"/>
          <a:ext cx="4038600" cy="4992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6538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Țara</a:t>
                      </a:r>
                      <a:endParaRPr lang="en-US" sz="16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Analiza</a:t>
                      </a:r>
                      <a:endParaRPr lang="en-US" sz="16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Orizontul de </a:t>
                      </a:r>
                      <a:r>
                        <a:rPr lang="ro-RO" sz="1600" dirty="0" smtClean="0"/>
                        <a:t>timp</a:t>
                      </a:r>
                      <a:endParaRPr lang="en-US" sz="16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015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Franța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Analiza generală a politicii publice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 </a:t>
                      </a:r>
                      <a:r>
                        <a:rPr lang="ro-RO" sz="1600" b="1" dirty="0" smtClean="0"/>
                        <a:t>ani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9065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Irlanda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Analiza</a:t>
                      </a:r>
                      <a:r>
                        <a:rPr lang="ro-RO" sz="1600" b="1" baseline="0" dirty="0" smtClean="0"/>
                        <a:t> c</a:t>
                      </a:r>
                      <a:r>
                        <a:rPr lang="en-US" sz="1600" b="1" dirty="0" err="1" smtClean="0"/>
                        <a:t>omprehensiv</a:t>
                      </a:r>
                      <a:r>
                        <a:rPr lang="ro-RO" sz="1600" b="1" dirty="0" smtClean="0"/>
                        <a:t>ă a cheltuielilor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 </a:t>
                      </a:r>
                      <a:r>
                        <a:rPr lang="ro-RO" sz="1600" b="1" dirty="0" smtClean="0"/>
                        <a:t>ani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65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Analiza cheltuielilor 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 </a:t>
                      </a:r>
                      <a:r>
                        <a:rPr lang="ro-RO" sz="1600" b="1" dirty="0" smtClean="0"/>
                        <a:t>ani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9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Australia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Analize strategice 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 </a:t>
                      </a:r>
                      <a:r>
                        <a:rPr lang="ro-RO" sz="1600" b="1" dirty="0" smtClean="0"/>
                        <a:t>ani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0966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Olanda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Analiza cheltuielilor 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 </a:t>
                      </a:r>
                      <a:r>
                        <a:rPr lang="ro-RO" sz="1600" b="1" dirty="0" smtClean="0"/>
                        <a:t>ani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59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Canada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Analize de program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ro-RO" sz="1600" b="1" baseline="0" dirty="0" smtClean="0"/>
                        <a:t>ani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45A-E9EB-420F-97B9-1F280E6604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482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800" dirty="0" smtClean="0">
                <a:solidFill>
                  <a:srgbClr val="800000"/>
                </a:solidFill>
              </a:rPr>
              <a:t>Orizontul de </a:t>
            </a:r>
            <a:r>
              <a:rPr lang="ro-RO" sz="1800" dirty="0" smtClean="0">
                <a:solidFill>
                  <a:srgbClr val="800000"/>
                </a:solidFill>
              </a:rPr>
              <a:t>timp </a:t>
            </a:r>
            <a:r>
              <a:rPr lang="ro-RO" sz="1800" dirty="0" smtClean="0">
                <a:solidFill>
                  <a:srgbClr val="800000"/>
                </a:solidFill>
              </a:rPr>
              <a:t>al </a:t>
            </a:r>
            <a:r>
              <a:rPr lang="ro-RO" sz="1800" dirty="0" smtClean="0">
                <a:solidFill>
                  <a:srgbClr val="800000"/>
                </a:solidFill>
              </a:rPr>
              <a:t>analizelor cheltuielilor </a:t>
            </a: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883485"/>
            <a:ext cx="3962400" cy="5022914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800" dirty="0" smtClean="0">
                <a:solidFill>
                  <a:srgbClr val="800000"/>
                </a:solidFill>
              </a:rPr>
              <a:t>De ce avem nevoie de o abordare multe-anuală</a:t>
            </a:r>
            <a:r>
              <a:rPr lang="en-US" sz="1800" dirty="0" smtClean="0">
                <a:solidFill>
                  <a:srgbClr val="800000"/>
                </a:solidFill>
              </a:rPr>
              <a:t>?</a:t>
            </a:r>
            <a:endParaRPr lang="en-US" sz="1800" dirty="0">
              <a:solidFill>
                <a:srgbClr val="800000"/>
              </a:solidFill>
            </a:endParaRPr>
          </a:p>
          <a:p>
            <a:endParaRPr lang="en-US" sz="1800" dirty="0">
              <a:solidFill>
                <a:srgbClr val="800000"/>
              </a:solidFill>
            </a:endParaRPr>
          </a:p>
          <a:p>
            <a:pPr marL="342900" indent="-342900">
              <a:buAutoNum type="arabicPeriod"/>
            </a:pPr>
            <a:r>
              <a:rPr lang="ro-RO" sz="1800" dirty="0" smtClean="0">
                <a:solidFill>
                  <a:srgbClr val="800000"/>
                </a:solidFill>
              </a:rPr>
              <a:t>Permite realizarea mai multor </a:t>
            </a:r>
            <a:r>
              <a:rPr lang="ro-RO" sz="1800" dirty="0" smtClean="0">
                <a:solidFill>
                  <a:srgbClr val="800000"/>
                </a:solidFill>
              </a:rPr>
              <a:t>economii ambițioase 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buAutoNum type="arabicPeriod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buAutoNum type="arabicPeriod"/>
            </a:pPr>
            <a:r>
              <a:rPr lang="ro-RO" sz="1800" dirty="0" smtClean="0">
                <a:solidFill>
                  <a:srgbClr val="800000"/>
                </a:solidFill>
              </a:rPr>
              <a:t>Măsurile de </a:t>
            </a:r>
            <a:r>
              <a:rPr lang="ro-RO" sz="1800" dirty="0" smtClean="0">
                <a:solidFill>
                  <a:srgbClr val="800000"/>
                </a:solidFill>
              </a:rPr>
              <a:t>economii susțin </a:t>
            </a:r>
            <a:r>
              <a:rPr lang="ro-RO" sz="1800" dirty="0" smtClean="0">
                <a:solidFill>
                  <a:srgbClr val="800000"/>
                </a:solidFill>
              </a:rPr>
              <a:t>credibilitatea țintelor și planurilor pe termen-mediu 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buAutoNum type="arabicPeriod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buAutoNum type="arabicPeriod"/>
            </a:pPr>
            <a:r>
              <a:rPr lang="ro-RO" sz="1800" dirty="0" smtClean="0">
                <a:solidFill>
                  <a:srgbClr val="800000"/>
                </a:solidFill>
              </a:rPr>
              <a:t>Evită </a:t>
            </a:r>
            <a:r>
              <a:rPr lang="ro-RO" sz="1800" dirty="0" smtClean="0">
                <a:solidFill>
                  <a:srgbClr val="800000"/>
                </a:solidFill>
              </a:rPr>
              <a:t>efectuarea unei </a:t>
            </a:r>
            <a:r>
              <a:rPr lang="ro-RO" sz="1800" dirty="0" smtClean="0">
                <a:solidFill>
                  <a:srgbClr val="800000"/>
                </a:solidFill>
              </a:rPr>
              <a:t>analize în fiecare an ce duce la</a:t>
            </a:r>
            <a:r>
              <a:rPr lang="en-US" sz="1800" dirty="0" smtClean="0">
                <a:solidFill>
                  <a:srgbClr val="800000"/>
                </a:solidFill>
              </a:rPr>
              <a:t>:</a:t>
            </a:r>
            <a:endParaRPr lang="en-US" sz="1800" dirty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ro-RO" sz="1800" b="0" dirty="0" smtClean="0">
                <a:solidFill>
                  <a:srgbClr val="800000"/>
                </a:solidFill>
              </a:rPr>
              <a:t>Oboseala de reformă</a:t>
            </a:r>
            <a:endParaRPr lang="en-US" sz="1800" b="0" dirty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ro-RO" sz="1800" b="0" dirty="0" smtClean="0">
                <a:solidFill>
                  <a:srgbClr val="800000"/>
                </a:solidFill>
              </a:rPr>
              <a:t>Așteptările că rezultatul va fi redeschis </a:t>
            </a:r>
            <a:endParaRPr lang="en-US" sz="1800" b="0" dirty="0">
              <a:solidFill>
                <a:srgbClr val="800000"/>
              </a:solidFill>
            </a:endParaRPr>
          </a:p>
          <a:p>
            <a:pPr marL="342900" indent="-342900">
              <a:buAutoNum type="arabicPeriod"/>
            </a:pPr>
            <a:endParaRPr lang="en-US" sz="1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2846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59" name="Rectangle 16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pPr eaLnBrk="1" hangingPunct="1"/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III. </a:t>
            </a:r>
            <a:r>
              <a:rPr lang="ro-RO" dirty="0" smtClean="0"/>
              <a:t>Caracteristicile </a:t>
            </a:r>
            <a:r>
              <a:rPr lang="ro-RO" altLang="en-US" dirty="0" smtClean="0">
                <a:solidFill>
                  <a:srgbClr val="800000"/>
                </a:solidFill>
              </a:rPr>
              <a:t>principale </a:t>
            </a:r>
            <a:r>
              <a:rPr lang="ro-RO" altLang="en-US" dirty="0">
                <a:solidFill>
                  <a:srgbClr val="800000"/>
                </a:solidFill>
              </a:rPr>
              <a:t>ale analizelor cheltuielilor</a:t>
            </a:r>
            <a:r>
              <a:rPr lang="en-US" altLang="en-US" dirty="0" smtClean="0">
                <a:solidFill>
                  <a:srgbClr val="800000"/>
                </a:solidFill>
              </a:rPr>
              <a:t>:</a:t>
            </a:r>
            <a:r>
              <a:rPr lang="en-US" altLang="en-US" dirty="0">
                <a:solidFill>
                  <a:srgbClr val="800000"/>
                </a:solidFill>
              </a:rPr>
              <a:t/>
            </a:r>
            <a:br>
              <a:rPr lang="en-US" alt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… </a:t>
            </a:r>
            <a:r>
              <a:rPr lang="ro-RO" dirty="0" smtClean="0">
                <a:solidFill>
                  <a:srgbClr val="000066"/>
                </a:solidFill>
              </a:rPr>
              <a:t>necesită o analiză multe-dimensională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49860" name="Text Box 10"/>
          <p:cNvSpPr txBox="1">
            <a:spLocks noChangeArrowheads="1"/>
          </p:cNvSpPr>
          <p:nvPr/>
        </p:nvSpPr>
        <p:spPr bwMode="auto">
          <a:xfrm>
            <a:off x="587375" y="1143000"/>
            <a:ext cx="33906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800" dirty="0" smtClean="0">
                <a:solidFill>
                  <a:srgbClr val="006600"/>
                </a:solidFill>
              </a:rPr>
              <a:t>Cheltuieli </a:t>
            </a:r>
            <a:r>
              <a:rPr lang="en-GB" sz="1800" dirty="0" smtClean="0">
                <a:solidFill>
                  <a:srgbClr val="006600"/>
                </a:solidFill>
                <a:sym typeface="Wingdings" pitchFamily="2" charset="2"/>
              </a:rPr>
              <a:t> </a:t>
            </a:r>
            <a:r>
              <a:rPr lang="ro-RO" sz="1800" dirty="0" smtClean="0">
                <a:solidFill>
                  <a:srgbClr val="006600"/>
                </a:solidFill>
                <a:sym typeface="Wingdings" pitchFamily="2" charset="2"/>
              </a:rPr>
              <a:t>Rezultate în SNS</a:t>
            </a:r>
            <a:endParaRPr lang="en-GB" sz="1800" dirty="0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249861" name="Text Box 155"/>
          <p:cNvSpPr txBox="1">
            <a:spLocks noChangeArrowheads="1"/>
          </p:cNvSpPr>
          <p:nvPr/>
        </p:nvSpPr>
        <p:spPr bwMode="auto">
          <a:xfrm>
            <a:off x="5302194" y="1157288"/>
            <a:ext cx="3429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o-RO" sz="1800" dirty="0" smtClean="0">
                <a:solidFill>
                  <a:srgbClr val="006600"/>
                </a:solidFill>
              </a:rPr>
              <a:t>Compararea internațională</a:t>
            </a:r>
            <a:r>
              <a:rPr lang="en-GB" sz="1800" dirty="0" smtClean="0">
                <a:solidFill>
                  <a:srgbClr val="006600"/>
                </a:solidFill>
              </a:rPr>
              <a:t>: </a:t>
            </a:r>
            <a:endParaRPr lang="en-GB" sz="1800" dirty="0">
              <a:solidFill>
                <a:srgbClr val="0066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o-RO" sz="1800" dirty="0" smtClean="0">
                <a:solidFill>
                  <a:srgbClr val="006600"/>
                </a:solidFill>
              </a:rPr>
              <a:t>Salariul unui medic de familie</a:t>
            </a:r>
            <a:endParaRPr lang="en-US" sz="1800" dirty="0">
              <a:solidFill>
                <a:srgbClr val="006600"/>
              </a:solidFill>
            </a:endParaRP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4419600" y="1295400"/>
            <a:ext cx="4570413" cy="2805113"/>
            <a:chOff x="2795" y="809"/>
            <a:chExt cx="2879" cy="1767"/>
          </a:xfrm>
        </p:grpSpPr>
        <p:sp>
          <p:nvSpPr>
            <p:cNvPr id="249863" name="Line 85"/>
            <p:cNvSpPr>
              <a:spLocks noChangeShapeType="1"/>
            </p:cNvSpPr>
            <p:nvPr/>
          </p:nvSpPr>
          <p:spPr bwMode="auto">
            <a:xfrm>
              <a:off x="3232" y="868"/>
              <a:ext cx="1" cy="11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4" name="Line 86"/>
            <p:cNvSpPr>
              <a:spLocks noChangeShapeType="1"/>
            </p:cNvSpPr>
            <p:nvPr/>
          </p:nvSpPr>
          <p:spPr bwMode="auto">
            <a:xfrm>
              <a:off x="3219" y="20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5" name="Line 87"/>
            <p:cNvSpPr>
              <a:spLocks noChangeShapeType="1"/>
            </p:cNvSpPr>
            <p:nvPr/>
          </p:nvSpPr>
          <p:spPr bwMode="auto">
            <a:xfrm>
              <a:off x="3219" y="191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6" name="Line 88"/>
            <p:cNvSpPr>
              <a:spLocks noChangeShapeType="1"/>
            </p:cNvSpPr>
            <p:nvPr/>
          </p:nvSpPr>
          <p:spPr bwMode="auto">
            <a:xfrm>
              <a:off x="3219" y="17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7" name="Line 89"/>
            <p:cNvSpPr>
              <a:spLocks noChangeShapeType="1"/>
            </p:cNvSpPr>
            <p:nvPr/>
          </p:nvSpPr>
          <p:spPr bwMode="auto">
            <a:xfrm>
              <a:off x="3219" y="161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8" name="Line 90"/>
            <p:cNvSpPr>
              <a:spLocks noChangeShapeType="1"/>
            </p:cNvSpPr>
            <p:nvPr/>
          </p:nvSpPr>
          <p:spPr bwMode="auto">
            <a:xfrm>
              <a:off x="3219" y="14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9" name="Line 91"/>
            <p:cNvSpPr>
              <a:spLocks noChangeShapeType="1"/>
            </p:cNvSpPr>
            <p:nvPr/>
          </p:nvSpPr>
          <p:spPr bwMode="auto">
            <a:xfrm>
              <a:off x="3219" y="13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0" name="Line 92"/>
            <p:cNvSpPr>
              <a:spLocks noChangeShapeType="1"/>
            </p:cNvSpPr>
            <p:nvPr/>
          </p:nvSpPr>
          <p:spPr bwMode="auto">
            <a:xfrm>
              <a:off x="3219" y="11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1" name="Line 93"/>
            <p:cNvSpPr>
              <a:spLocks noChangeShapeType="1"/>
            </p:cNvSpPr>
            <p:nvPr/>
          </p:nvSpPr>
          <p:spPr bwMode="auto">
            <a:xfrm>
              <a:off x="3219" y="10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2" name="Line 94"/>
            <p:cNvSpPr>
              <a:spLocks noChangeShapeType="1"/>
            </p:cNvSpPr>
            <p:nvPr/>
          </p:nvSpPr>
          <p:spPr bwMode="auto">
            <a:xfrm>
              <a:off x="3219" y="8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3" name="Line 95"/>
            <p:cNvSpPr>
              <a:spLocks noChangeShapeType="1"/>
            </p:cNvSpPr>
            <p:nvPr/>
          </p:nvSpPr>
          <p:spPr bwMode="auto">
            <a:xfrm>
              <a:off x="3232" y="2066"/>
              <a:ext cx="24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4" name="Line 96"/>
            <p:cNvSpPr>
              <a:spLocks noChangeShapeType="1"/>
            </p:cNvSpPr>
            <p:nvPr/>
          </p:nvSpPr>
          <p:spPr bwMode="auto">
            <a:xfrm flipV="1">
              <a:off x="3232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5" name="Line 97"/>
            <p:cNvSpPr>
              <a:spLocks noChangeShapeType="1"/>
            </p:cNvSpPr>
            <p:nvPr/>
          </p:nvSpPr>
          <p:spPr bwMode="auto">
            <a:xfrm flipV="1">
              <a:off x="3384" y="2047"/>
              <a:ext cx="0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6" name="Line 98"/>
            <p:cNvSpPr>
              <a:spLocks noChangeShapeType="1"/>
            </p:cNvSpPr>
            <p:nvPr/>
          </p:nvSpPr>
          <p:spPr bwMode="auto">
            <a:xfrm flipV="1">
              <a:off x="3536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7" name="Line 99"/>
            <p:cNvSpPr>
              <a:spLocks noChangeShapeType="1"/>
            </p:cNvSpPr>
            <p:nvPr/>
          </p:nvSpPr>
          <p:spPr bwMode="auto">
            <a:xfrm flipV="1">
              <a:off x="3689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8" name="Line 100"/>
            <p:cNvSpPr>
              <a:spLocks noChangeShapeType="1"/>
            </p:cNvSpPr>
            <p:nvPr/>
          </p:nvSpPr>
          <p:spPr bwMode="auto">
            <a:xfrm flipV="1">
              <a:off x="3841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9" name="Line 101"/>
            <p:cNvSpPr>
              <a:spLocks noChangeShapeType="1"/>
            </p:cNvSpPr>
            <p:nvPr/>
          </p:nvSpPr>
          <p:spPr bwMode="auto">
            <a:xfrm flipV="1">
              <a:off x="3994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0" name="Line 102"/>
            <p:cNvSpPr>
              <a:spLocks noChangeShapeType="1"/>
            </p:cNvSpPr>
            <p:nvPr/>
          </p:nvSpPr>
          <p:spPr bwMode="auto">
            <a:xfrm flipV="1">
              <a:off x="4147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1" name="Line 103"/>
            <p:cNvSpPr>
              <a:spLocks noChangeShapeType="1"/>
            </p:cNvSpPr>
            <p:nvPr/>
          </p:nvSpPr>
          <p:spPr bwMode="auto">
            <a:xfrm flipV="1">
              <a:off x="4299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2" name="Line 104"/>
            <p:cNvSpPr>
              <a:spLocks noChangeShapeType="1"/>
            </p:cNvSpPr>
            <p:nvPr/>
          </p:nvSpPr>
          <p:spPr bwMode="auto">
            <a:xfrm flipV="1">
              <a:off x="4452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3" name="Line 105"/>
            <p:cNvSpPr>
              <a:spLocks noChangeShapeType="1"/>
            </p:cNvSpPr>
            <p:nvPr/>
          </p:nvSpPr>
          <p:spPr bwMode="auto">
            <a:xfrm flipV="1">
              <a:off x="4605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4" name="Line 106"/>
            <p:cNvSpPr>
              <a:spLocks noChangeShapeType="1"/>
            </p:cNvSpPr>
            <p:nvPr/>
          </p:nvSpPr>
          <p:spPr bwMode="auto">
            <a:xfrm flipV="1">
              <a:off x="4757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5" name="Line 107"/>
            <p:cNvSpPr>
              <a:spLocks noChangeShapeType="1"/>
            </p:cNvSpPr>
            <p:nvPr/>
          </p:nvSpPr>
          <p:spPr bwMode="auto">
            <a:xfrm flipV="1">
              <a:off x="4910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6" name="Line 108"/>
            <p:cNvSpPr>
              <a:spLocks noChangeShapeType="1"/>
            </p:cNvSpPr>
            <p:nvPr/>
          </p:nvSpPr>
          <p:spPr bwMode="auto">
            <a:xfrm flipV="1">
              <a:off x="5062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7" name="Line 109"/>
            <p:cNvSpPr>
              <a:spLocks noChangeShapeType="1"/>
            </p:cNvSpPr>
            <p:nvPr/>
          </p:nvSpPr>
          <p:spPr bwMode="auto">
            <a:xfrm flipV="1">
              <a:off x="5214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8" name="Line 110"/>
            <p:cNvSpPr>
              <a:spLocks noChangeShapeType="1"/>
            </p:cNvSpPr>
            <p:nvPr/>
          </p:nvSpPr>
          <p:spPr bwMode="auto">
            <a:xfrm flipV="1">
              <a:off x="5368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9" name="Line 111"/>
            <p:cNvSpPr>
              <a:spLocks noChangeShapeType="1"/>
            </p:cNvSpPr>
            <p:nvPr/>
          </p:nvSpPr>
          <p:spPr bwMode="auto">
            <a:xfrm flipV="1">
              <a:off x="5519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90" name="Line 112"/>
            <p:cNvSpPr>
              <a:spLocks noChangeShapeType="1"/>
            </p:cNvSpPr>
            <p:nvPr/>
          </p:nvSpPr>
          <p:spPr bwMode="auto">
            <a:xfrm flipV="1">
              <a:off x="5673" y="204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91" name="Freeform 113"/>
            <p:cNvSpPr>
              <a:spLocks/>
            </p:cNvSpPr>
            <p:nvPr/>
          </p:nvSpPr>
          <p:spPr bwMode="auto">
            <a:xfrm>
              <a:off x="3288" y="900"/>
              <a:ext cx="37" cy="39"/>
            </a:xfrm>
            <a:custGeom>
              <a:avLst/>
              <a:gdLst>
                <a:gd name="T0" fmla="*/ 18 w 37"/>
                <a:gd name="T1" fmla="*/ 0 h 64"/>
                <a:gd name="T2" fmla="*/ 37 w 37"/>
                <a:gd name="T3" fmla="*/ 20 h 64"/>
                <a:gd name="T4" fmla="*/ 18 w 37"/>
                <a:gd name="T5" fmla="*/ 39 h 64"/>
                <a:gd name="T6" fmla="*/ 0 w 37"/>
                <a:gd name="T7" fmla="*/ 20 h 64"/>
                <a:gd name="T8" fmla="*/ 18 w 3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4"/>
                <a:gd name="T17" fmla="*/ 37 w 3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4">
                  <a:moveTo>
                    <a:pt x="18" y="0"/>
                  </a:moveTo>
                  <a:lnTo>
                    <a:pt x="37" y="32"/>
                  </a:lnTo>
                  <a:lnTo>
                    <a:pt x="18" y="64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2" name="Freeform 114"/>
            <p:cNvSpPr>
              <a:spLocks/>
            </p:cNvSpPr>
            <p:nvPr/>
          </p:nvSpPr>
          <p:spPr bwMode="auto">
            <a:xfrm>
              <a:off x="3441" y="1110"/>
              <a:ext cx="37" cy="39"/>
            </a:xfrm>
            <a:custGeom>
              <a:avLst/>
              <a:gdLst>
                <a:gd name="T0" fmla="*/ 19 w 37"/>
                <a:gd name="T1" fmla="*/ 0 h 64"/>
                <a:gd name="T2" fmla="*/ 37 w 37"/>
                <a:gd name="T3" fmla="*/ 20 h 64"/>
                <a:gd name="T4" fmla="*/ 19 w 37"/>
                <a:gd name="T5" fmla="*/ 39 h 64"/>
                <a:gd name="T6" fmla="*/ 0 w 37"/>
                <a:gd name="T7" fmla="*/ 20 h 64"/>
                <a:gd name="T8" fmla="*/ 19 w 3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4"/>
                <a:gd name="T17" fmla="*/ 37 w 3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4">
                  <a:moveTo>
                    <a:pt x="19" y="0"/>
                  </a:moveTo>
                  <a:lnTo>
                    <a:pt x="37" y="32"/>
                  </a:lnTo>
                  <a:lnTo>
                    <a:pt x="19" y="64"/>
                  </a:lnTo>
                  <a:lnTo>
                    <a:pt x="0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3" name="Freeform 115"/>
            <p:cNvSpPr>
              <a:spLocks/>
            </p:cNvSpPr>
            <p:nvPr/>
          </p:nvSpPr>
          <p:spPr bwMode="auto">
            <a:xfrm>
              <a:off x="3593" y="1335"/>
              <a:ext cx="38" cy="37"/>
            </a:xfrm>
            <a:custGeom>
              <a:avLst/>
              <a:gdLst>
                <a:gd name="T0" fmla="*/ 18 w 37"/>
                <a:gd name="T1" fmla="*/ 0 h 63"/>
                <a:gd name="T2" fmla="*/ 38 w 37"/>
                <a:gd name="T3" fmla="*/ 18 h 63"/>
                <a:gd name="T4" fmla="*/ 18 w 37"/>
                <a:gd name="T5" fmla="*/ 37 h 63"/>
                <a:gd name="T6" fmla="*/ 0 w 37"/>
                <a:gd name="T7" fmla="*/ 18 h 63"/>
                <a:gd name="T8" fmla="*/ 18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8" y="0"/>
                  </a:moveTo>
                  <a:lnTo>
                    <a:pt x="37" y="31"/>
                  </a:lnTo>
                  <a:lnTo>
                    <a:pt x="18" y="63"/>
                  </a:lnTo>
                  <a:lnTo>
                    <a:pt x="0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4" name="Freeform 116"/>
            <p:cNvSpPr>
              <a:spLocks/>
            </p:cNvSpPr>
            <p:nvPr/>
          </p:nvSpPr>
          <p:spPr bwMode="auto">
            <a:xfrm>
              <a:off x="3746" y="1404"/>
              <a:ext cx="37" cy="39"/>
            </a:xfrm>
            <a:custGeom>
              <a:avLst/>
              <a:gdLst>
                <a:gd name="T0" fmla="*/ 18 w 37"/>
                <a:gd name="T1" fmla="*/ 0 h 63"/>
                <a:gd name="T2" fmla="*/ 37 w 37"/>
                <a:gd name="T3" fmla="*/ 19 h 63"/>
                <a:gd name="T4" fmla="*/ 18 w 37"/>
                <a:gd name="T5" fmla="*/ 39 h 63"/>
                <a:gd name="T6" fmla="*/ 0 w 37"/>
                <a:gd name="T7" fmla="*/ 19 h 63"/>
                <a:gd name="T8" fmla="*/ 18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8" y="0"/>
                  </a:moveTo>
                  <a:lnTo>
                    <a:pt x="37" y="31"/>
                  </a:lnTo>
                  <a:lnTo>
                    <a:pt x="18" y="63"/>
                  </a:lnTo>
                  <a:lnTo>
                    <a:pt x="0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5" name="Freeform 117"/>
            <p:cNvSpPr>
              <a:spLocks/>
            </p:cNvSpPr>
            <p:nvPr/>
          </p:nvSpPr>
          <p:spPr bwMode="auto">
            <a:xfrm>
              <a:off x="3899" y="1410"/>
              <a:ext cx="37" cy="38"/>
            </a:xfrm>
            <a:custGeom>
              <a:avLst/>
              <a:gdLst>
                <a:gd name="T0" fmla="*/ 18 w 37"/>
                <a:gd name="T1" fmla="*/ 0 h 63"/>
                <a:gd name="T2" fmla="*/ 37 w 37"/>
                <a:gd name="T3" fmla="*/ 19 h 63"/>
                <a:gd name="T4" fmla="*/ 18 w 37"/>
                <a:gd name="T5" fmla="*/ 38 h 63"/>
                <a:gd name="T6" fmla="*/ 0 w 37"/>
                <a:gd name="T7" fmla="*/ 19 h 63"/>
                <a:gd name="T8" fmla="*/ 18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8" y="0"/>
                  </a:moveTo>
                  <a:lnTo>
                    <a:pt x="37" y="31"/>
                  </a:lnTo>
                  <a:lnTo>
                    <a:pt x="18" y="63"/>
                  </a:lnTo>
                  <a:lnTo>
                    <a:pt x="0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6" name="Freeform 118"/>
            <p:cNvSpPr>
              <a:spLocks/>
            </p:cNvSpPr>
            <p:nvPr/>
          </p:nvSpPr>
          <p:spPr bwMode="auto">
            <a:xfrm>
              <a:off x="4051" y="1434"/>
              <a:ext cx="38" cy="38"/>
            </a:xfrm>
            <a:custGeom>
              <a:avLst/>
              <a:gdLst>
                <a:gd name="T0" fmla="*/ 20 w 37"/>
                <a:gd name="T1" fmla="*/ 0 h 64"/>
                <a:gd name="T2" fmla="*/ 38 w 37"/>
                <a:gd name="T3" fmla="*/ 19 h 64"/>
                <a:gd name="T4" fmla="*/ 20 w 37"/>
                <a:gd name="T5" fmla="*/ 38 h 64"/>
                <a:gd name="T6" fmla="*/ 0 w 37"/>
                <a:gd name="T7" fmla="*/ 19 h 64"/>
                <a:gd name="T8" fmla="*/ 20 w 3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4"/>
                <a:gd name="T17" fmla="*/ 37 w 3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4">
                  <a:moveTo>
                    <a:pt x="19" y="0"/>
                  </a:moveTo>
                  <a:lnTo>
                    <a:pt x="37" y="32"/>
                  </a:lnTo>
                  <a:lnTo>
                    <a:pt x="19" y="64"/>
                  </a:lnTo>
                  <a:lnTo>
                    <a:pt x="0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7" name="Freeform 119"/>
            <p:cNvSpPr>
              <a:spLocks/>
            </p:cNvSpPr>
            <p:nvPr/>
          </p:nvSpPr>
          <p:spPr bwMode="auto">
            <a:xfrm>
              <a:off x="4203" y="1490"/>
              <a:ext cx="38" cy="39"/>
            </a:xfrm>
            <a:custGeom>
              <a:avLst/>
              <a:gdLst>
                <a:gd name="T0" fmla="*/ 20 w 37"/>
                <a:gd name="T1" fmla="*/ 0 h 63"/>
                <a:gd name="T2" fmla="*/ 38 w 37"/>
                <a:gd name="T3" fmla="*/ 20 h 63"/>
                <a:gd name="T4" fmla="*/ 20 w 37"/>
                <a:gd name="T5" fmla="*/ 39 h 63"/>
                <a:gd name="T6" fmla="*/ 0 w 37"/>
                <a:gd name="T7" fmla="*/ 20 h 63"/>
                <a:gd name="T8" fmla="*/ 20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9" y="0"/>
                  </a:moveTo>
                  <a:lnTo>
                    <a:pt x="37" y="32"/>
                  </a:lnTo>
                  <a:lnTo>
                    <a:pt x="19" y="63"/>
                  </a:lnTo>
                  <a:lnTo>
                    <a:pt x="0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8" name="Freeform 120"/>
            <p:cNvSpPr>
              <a:spLocks/>
            </p:cNvSpPr>
            <p:nvPr/>
          </p:nvSpPr>
          <p:spPr bwMode="auto">
            <a:xfrm>
              <a:off x="4356" y="1544"/>
              <a:ext cx="38" cy="37"/>
            </a:xfrm>
            <a:custGeom>
              <a:avLst/>
              <a:gdLst>
                <a:gd name="T0" fmla="*/ 20 w 37"/>
                <a:gd name="T1" fmla="*/ 0 h 63"/>
                <a:gd name="T2" fmla="*/ 38 w 37"/>
                <a:gd name="T3" fmla="*/ 18 h 63"/>
                <a:gd name="T4" fmla="*/ 20 w 37"/>
                <a:gd name="T5" fmla="*/ 37 h 63"/>
                <a:gd name="T6" fmla="*/ 0 w 37"/>
                <a:gd name="T7" fmla="*/ 18 h 63"/>
                <a:gd name="T8" fmla="*/ 20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9" y="0"/>
                  </a:moveTo>
                  <a:lnTo>
                    <a:pt x="37" y="31"/>
                  </a:lnTo>
                  <a:lnTo>
                    <a:pt x="19" y="63"/>
                  </a:lnTo>
                  <a:lnTo>
                    <a:pt x="0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899" name="Freeform 121"/>
            <p:cNvSpPr>
              <a:spLocks/>
            </p:cNvSpPr>
            <p:nvPr/>
          </p:nvSpPr>
          <p:spPr bwMode="auto">
            <a:xfrm>
              <a:off x="4508" y="1546"/>
              <a:ext cx="38" cy="37"/>
            </a:xfrm>
            <a:custGeom>
              <a:avLst/>
              <a:gdLst>
                <a:gd name="T0" fmla="*/ 20 w 37"/>
                <a:gd name="T1" fmla="*/ 0 h 63"/>
                <a:gd name="T2" fmla="*/ 38 w 37"/>
                <a:gd name="T3" fmla="*/ 18 h 63"/>
                <a:gd name="T4" fmla="*/ 20 w 37"/>
                <a:gd name="T5" fmla="*/ 37 h 63"/>
                <a:gd name="T6" fmla="*/ 0 w 37"/>
                <a:gd name="T7" fmla="*/ 18 h 63"/>
                <a:gd name="T8" fmla="*/ 20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9" y="0"/>
                  </a:moveTo>
                  <a:lnTo>
                    <a:pt x="37" y="31"/>
                  </a:lnTo>
                  <a:lnTo>
                    <a:pt x="19" y="63"/>
                  </a:lnTo>
                  <a:lnTo>
                    <a:pt x="0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0" name="Freeform 122"/>
            <p:cNvSpPr>
              <a:spLocks/>
            </p:cNvSpPr>
            <p:nvPr/>
          </p:nvSpPr>
          <p:spPr bwMode="auto">
            <a:xfrm>
              <a:off x="4662" y="1556"/>
              <a:ext cx="37" cy="38"/>
            </a:xfrm>
            <a:custGeom>
              <a:avLst/>
              <a:gdLst>
                <a:gd name="T0" fmla="*/ 18 w 37"/>
                <a:gd name="T1" fmla="*/ 0 h 63"/>
                <a:gd name="T2" fmla="*/ 37 w 37"/>
                <a:gd name="T3" fmla="*/ 19 h 63"/>
                <a:gd name="T4" fmla="*/ 18 w 37"/>
                <a:gd name="T5" fmla="*/ 38 h 63"/>
                <a:gd name="T6" fmla="*/ 0 w 37"/>
                <a:gd name="T7" fmla="*/ 19 h 63"/>
                <a:gd name="T8" fmla="*/ 18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8" y="0"/>
                  </a:moveTo>
                  <a:lnTo>
                    <a:pt x="37" y="31"/>
                  </a:lnTo>
                  <a:lnTo>
                    <a:pt x="18" y="63"/>
                  </a:lnTo>
                  <a:lnTo>
                    <a:pt x="0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1" name="Freeform 123"/>
            <p:cNvSpPr>
              <a:spLocks/>
            </p:cNvSpPr>
            <p:nvPr/>
          </p:nvSpPr>
          <p:spPr bwMode="auto">
            <a:xfrm>
              <a:off x="4813" y="1642"/>
              <a:ext cx="39" cy="38"/>
            </a:xfrm>
            <a:custGeom>
              <a:avLst/>
              <a:gdLst>
                <a:gd name="T0" fmla="*/ 20 w 37"/>
                <a:gd name="T1" fmla="*/ 0 h 63"/>
                <a:gd name="T2" fmla="*/ 39 w 37"/>
                <a:gd name="T3" fmla="*/ 19 h 63"/>
                <a:gd name="T4" fmla="*/ 20 w 37"/>
                <a:gd name="T5" fmla="*/ 38 h 63"/>
                <a:gd name="T6" fmla="*/ 0 w 37"/>
                <a:gd name="T7" fmla="*/ 19 h 63"/>
                <a:gd name="T8" fmla="*/ 20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9" y="0"/>
                  </a:moveTo>
                  <a:lnTo>
                    <a:pt x="37" y="32"/>
                  </a:lnTo>
                  <a:lnTo>
                    <a:pt x="19" y="63"/>
                  </a:lnTo>
                  <a:lnTo>
                    <a:pt x="0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2" name="Freeform 124"/>
            <p:cNvSpPr>
              <a:spLocks/>
            </p:cNvSpPr>
            <p:nvPr/>
          </p:nvSpPr>
          <p:spPr bwMode="auto">
            <a:xfrm>
              <a:off x="4967" y="1653"/>
              <a:ext cx="37" cy="38"/>
            </a:xfrm>
            <a:custGeom>
              <a:avLst/>
              <a:gdLst>
                <a:gd name="T0" fmla="*/ 18 w 37"/>
                <a:gd name="T1" fmla="*/ 0 h 63"/>
                <a:gd name="T2" fmla="*/ 37 w 37"/>
                <a:gd name="T3" fmla="*/ 19 h 63"/>
                <a:gd name="T4" fmla="*/ 18 w 37"/>
                <a:gd name="T5" fmla="*/ 38 h 63"/>
                <a:gd name="T6" fmla="*/ 0 w 37"/>
                <a:gd name="T7" fmla="*/ 19 h 63"/>
                <a:gd name="T8" fmla="*/ 18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8" y="0"/>
                  </a:moveTo>
                  <a:lnTo>
                    <a:pt x="37" y="32"/>
                  </a:lnTo>
                  <a:lnTo>
                    <a:pt x="18" y="63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3" name="Freeform 125"/>
            <p:cNvSpPr>
              <a:spLocks/>
            </p:cNvSpPr>
            <p:nvPr/>
          </p:nvSpPr>
          <p:spPr bwMode="auto">
            <a:xfrm>
              <a:off x="5120" y="1733"/>
              <a:ext cx="37" cy="38"/>
            </a:xfrm>
            <a:custGeom>
              <a:avLst/>
              <a:gdLst>
                <a:gd name="T0" fmla="*/ 19 w 36"/>
                <a:gd name="T1" fmla="*/ 0 h 63"/>
                <a:gd name="T2" fmla="*/ 37 w 36"/>
                <a:gd name="T3" fmla="*/ 19 h 63"/>
                <a:gd name="T4" fmla="*/ 19 w 36"/>
                <a:gd name="T5" fmla="*/ 38 h 63"/>
                <a:gd name="T6" fmla="*/ 0 w 36"/>
                <a:gd name="T7" fmla="*/ 19 h 63"/>
                <a:gd name="T8" fmla="*/ 19 w 3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3"/>
                <a:gd name="T17" fmla="*/ 36 w 3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3">
                  <a:moveTo>
                    <a:pt x="18" y="0"/>
                  </a:moveTo>
                  <a:lnTo>
                    <a:pt x="36" y="31"/>
                  </a:lnTo>
                  <a:lnTo>
                    <a:pt x="18" y="63"/>
                  </a:lnTo>
                  <a:lnTo>
                    <a:pt x="0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4" name="Freeform 126"/>
            <p:cNvSpPr>
              <a:spLocks/>
            </p:cNvSpPr>
            <p:nvPr/>
          </p:nvSpPr>
          <p:spPr bwMode="auto">
            <a:xfrm>
              <a:off x="5272" y="1700"/>
              <a:ext cx="38" cy="38"/>
            </a:xfrm>
            <a:custGeom>
              <a:avLst/>
              <a:gdLst>
                <a:gd name="T0" fmla="*/ 18 w 37"/>
                <a:gd name="T1" fmla="*/ 0 h 63"/>
                <a:gd name="T2" fmla="*/ 38 w 37"/>
                <a:gd name="T3" fmla="*/ 19 h 63"/>
                <a:gd name="T4" fmla="*/ 18 w 37"/>
                <a:gd name="T5" fmla="*/ 38 h 63"/>
                <a:gd name="T6" fmla="*/ 0 w 37"/>
                <a:gd name="T7" fmla="*/ 19 h 63"/>
                <a:gd name="T8" fmla="*/ 18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8" y="0"/>
                  </a:moveTo>
                  <a:lnTo>
                    <a:pt x="37" y="31"/>
                  </a:lnTo>
                  <a:lnTo>
                    <a:pt x="18" y="63"/>
                  </a:lnTo>
                  <a:lnTo>
                    <a:pt x="0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5" name="Freeform 127"/>
            <p:cNvSpPr>
              <a:spLocks/>
            </p:cNvSpPr>
            <p:nvPr/>
          </p:nvSpPr>
          <p:spPr bwMode="auto">
            <a:xfrm>
              <a:off x="5424" y="1806"/>
              <a:ext cx="38" cy="37"/>
            </a:xfrm>
            <a:custGeom>
              <a:avLst/>
              <a:gdLst>
                <a:gd name="T0" fmla="*/ 20 w 37"/>
                <a:gd name="T1" fmla="*/ 0 h 63"/>
                <a:gd name="T2" fmla="*/ 38 w 37"/>
                <a:gd name="T3" fmla="*/ 18 h 63"/>
                <a:gd name="T4" fmla="*/ 20 w 37"/>
                <a:gd name="T5" fmla="*/ 37 h 63"/>
                <a:gd name="T6" fmla="*/ 0 w 37"/>
                <a:gd name="T7" fmla="*/ 18 h 63"/>
                <a:gd name="T8" fmla="*/ 20 w 3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19" y="0"/>
                  </a:moveTo>
                  <a:lnTo>
                    <a:pt x="37" y="31"/>
                  </a:lnTo>
                  <a:lnTo>
                    <a:pt x="19" y="63"/>
                  </a:lnTo>
                  <a:lnTo>
                    <a:pt x="0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6" name="Freeform 128"/>
            <p:cNvSpPr>
              <a:spLocks/>
            </p:cNvSpPr>
            <p:nvPr/>
          </p:nvSpPr>
          <p:spPr bwMode="auto">
            <a:xfrm>
              <a:off x="5577" y="1960"/>
              <a:ext cx="38" cy="39"/>
            </a:xfrm>
            <a:custGeom>
              <a:avLst/>
              <a:gdLst>
                <a:gd name="T0" fmla="*/ 18 w 37"/>
                <a:gd name="T1" fmla="*/ 0 h 64"/>
                <a:gd name="T2" fmla="*/ 38 w 37"/>
                <a:gd name="T3" fmla="*/ 20 h 64"/>
                <a:gd name="T4" fmla="*/ 18 w 37"/>
                <a:gd name="T5" fmla="*/ 39 h 64"/>
                <a:gd name="T6" fmla="*/ 0 w 37"/>
                <a:gd name="T7" fmla="*/ 20 h 64"/>
                <a:gd name="T8" fmla="*/ 18 w 3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4"/>
                <a:gd name="T17" fmla="*/ 37 w 3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4">
                  <a:moveTo>
                    <a:pt x="18" y="0"/>
                  </a:moveTo>
                  <a:lnTo>
                    <a:pt x="37" y="32"/>
                  </a:lnTo>
                  <a:lnTo>
                    <a:pt x="18" y="64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07" name="Rectangle 129"/>
            <p:cNvSpPr>
              <a:spLocks noChangeArrowheads="1"/>
            </p:cNvSpPr>
            <p:nvPr/>
          </p:nvSpPr>
          <p:spPr bwMode="auto">
            <a:xfrm>
              <a:off x="2830" y="2007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£20,000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08" name="Rectangle 130"/>
            <p:cNvSpPr>
              <a:spLocks noChangeArrowheads="1"/>
            </p:cNvSpPr>
            <p:nvPr/>
          </p:nvSpPr>
          <p:spPr bwMode="auto">
            <a:xfrm>
              <a:off x="2824" y="1858"/>
              <a:ext cx="3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£30,000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09" name="Rectangle 131"/>
            <p:cNvSpPr>
              <a:spLocks noChangeArrowheads="1"/>
            </p:cNvSpPr>
            <p:nvPr/>
          </p:nvSpPr>
          <p:spPr bwMode="auto">
            <a:xfrm>
              <a:off x="2830" y="1707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£40,000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10" name="Rectangle 132"/>
            <p:cNvSpPr>
              <a:spLocks noChangeArrowheads="1"/>
            </p:cNvSpPr>
            <p:nvPr/>
          </p:nvSpPr>
          <p:spPr bwMode="auto">
            <a:xfrm>
              <a:off x="2830" y="1559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£50,000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11" name="Rectangle 133"/>
            <p:cNvSpPr>
              <a:spLocks noChangeArrowheads="1"/>
            </p:cNvSpPr>
            <p:nvPr/>
          </p:nvSpPr>
          <p:spPr bwMode="auto">
            <a:xfrm>
              <a:off x="2830" y="1408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£60,000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12" name="Rectangle 134"/>
            <p:cNvSpPr>
              <a:spLocks noChangeArrowheads="1"/>
            </p:cNvSpPr>
            <p:nvPr/>
          </p:nvSpPr>
          <p:spPr bwMode="auto">
            <a:xfrm>
              <a:off x="2830" y="1259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£70,000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13" name="Rectangle 135"/>
            <p:cNvSpPr>
              <a:spLocks noChangeArrowheads="1"/>
            </p:cNvSpPr>
            <p:nvPr/>
          </p:nvSpPr>
          <p:spPr bwMode="auto">
            <a:xfrm>
              <a:off x="2830" y="1108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£80,000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14" name="Rectangle 136"/>
            <p:cNvSpPr>
              <a:spLocks noChangeArrowheads="1"/>
            </p:cNvSpPr>
            <p:nvPr/>
          </p:nvSpPr>
          <p:spPr bwMode="auto">
            <a:xfrm>
              <a:off x="2830" y="959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£90,000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15" name="Rectangle 137"/>
            <p:cNvSpPr>
              <a:spLocks noChangeArrowheads="1"/>
            </p:cNvSpPr>
            <p:nvPr/>
          </p:nvSpPr>
          <p:spPr bwMode="auto">
            <a:xfrm>
              <a:off x="2795" y="809"/>
              <a:ext cx="39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£100,000</a:t>
              </a:r>
              <a:endParaRPr lang="en-GB" sz="12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grpSp>
          <p:nvGrpSpPr>
            <p:cNvPr id="3" name="Group 138"/>
            <p:cNvGrpSpPr>
              <a:grpSpLocks/>
            </p:cNvGrpSpPr>
            <p:nvPr/>
          </p:nvGrpSpPr>
          <p:grpSpPr bwMode="auto">
            <a:xfrm>
              <a:off x="3291" y="2106"/>
              <a:ext cx="2353" cy="470"/>
              <a:chOff x="634" y="3080"/>
              <a:chExt cx="2303" cy="784"/>
            </a:xfrm>
          </p:grpSpPr>
          <p:sp>
            <p:nvSpPr>
              <p:cNvPr id="249917" name="Rectangle 139"/>
              <p:cNvSpPr>
                <a:spLocks noChangeArrowheads="1"/>
              </p:cNvSpPr>
              <p:nvPr/>
            </p:nvSpPr>
            <p:spPr bwMode="auto">
              <a:xfrm rot="-5400000">
                <a:off x="540" y="3246"/>
                <a:ext cx="28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USA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18" name="Rectangle 140"/>
              <p:cNvSpPr>
                <a:spLocks noChangeArrowheads="1"/>
              </p:cNvSpPr>
              <p:nvPr/>
            </p:nvSpPr>
            <p:spPr bwMode="auto">
              <a:xfrm rot="-5400000">
                <a:off x="725" y="3215"/>
                <a:ext cx="194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UK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19" name="Rectangle 141"/>
              <p:cNvSpPr>
                <a:spLocks noChangeArrowheads="1"/>
              </p:cNvSpPr>
              <p:nvPr/>
            </p:nvSpPr>
            <p:spPr bwMode="auto">
              <a:xfrm rot="-5400000">
                <a:off x="738" y="3304"/>
                <a:ext cx="43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Ireland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0" name="Rectangle 142"/>
              <p:cNvSpPr>
                <a:spLocks noChangeArrowheads="1"/>
              </p:cNvSpPr>
              <p:nvPr/>
            </p:nvSpPr>
            <p:spPr bwMode="auto">
              <a:xfrm rot="-5400000">
                <a:off x="826" y="3355"/>
                <a:ext cx="569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Denmark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1" name="Rectangle 143"/>
              <p:cNvSpPr>
                <a:spLocks noChangeArrowheads="1"/>
              </p:cNvSpPr>
              <p:nvPr/>
            </p:nvSpPr>
            <p:spPr bwMode="auto">
              <a:xfrm rot="-5400000">
                <a:off x="961" y="3349"/>
                <a:ext cx="57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Germany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2" name="Rectangle 144"/>
              <p:cNvSpPr>
                <a:spLocks noChangeArrowheads="1"/>
              </p:cNvSpPr>
              <p:nvPr/>
            </p:nvSpPr>
            <p:spPr bwMode="auto">
              <a:xfrm rot="-5400000">
                <a:off x="1162" y="3323"/>
                <a:ext cx="480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Canada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3" name="Rectangle 145"/>
              <p:cNvSpPr>
                <a:spLocks noChangeArrowheads="1"/>
              </p:cNvSpPr>
              <p:nvPr/>
            </p:nvSpPr>
            <p:spPr bwMode="auto">
              <a:xfrm rot="-5400000">
                <a:off x="1182" y="3433"/>
                <a:ext cx="769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Netherlands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4" name="Rectangle 146"/>
              <p:cNvSpPr>
                <a:spLocks noChangeArrowheads="1"/>
              </p:cNvSpPr>
              <p:nvPr/>
            </p:nvSpPr>
            <p:spPr bwMode="auto">
              <a:xfrm rot="-5400000">
                <a:off x="1374" y="3365"/>
                <a:ext cx="66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Australia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5" name="Rectangle 147"/>
              <p:cNvSpPr>
                <a:spLocks noChangeArrowheads="1"/>
              </p:cNvSpPr>
              <p:nvPr/>
            </p:nvSpPr>
            <p:spPr bwMode="auto">
              <a:xfrm rot="-5400000">
                <a:off x="1621" y="3315"/>
                <a:ext cx="459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Austria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6" name="Rectangle 148"/>
              <p:cNvSpPr>
                <a:spLocks noChangeArrowheads="1"/>
              </p:cNvSpPr>
              <p:nvPr/>
            </p:nvSpPr>
            <p:spPr bwMode="auto">
              <a:xfrm rot="-5400000">
                <a:off x="1678" y="3455"/>
                <a:ext cx="635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N Zealand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7" name="Rectangle 149"/>
              <p:cNvSpPr>
                <a:spLocks noChangeArrowheads="1"/>
              </p:cNvSpPr>
              <p:nvPr/>
            </p:nvSpPr>
            <p:spPr bwMode="auto">
              <a:xfrm rot="-5400000">
                <a:off x="1924" y="3310"/>
                <a:ext cx="435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France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8" name="Rectangle 150"/>
              <p:cNvSpPr>
                <a:spLocks noChangeArrowheads="1"/>
              </p:cNvSpPr>
              <p:nvPr/>
            </p:nvSpPr>
            <p:spPr bwMode="auto">
              <a:xfrm rot="-5400000">
                <a:off x="2016" y="3350"/>
                <a:ext cx="540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Portugal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29" name="Rectangle 151"/>
              <p:cNvSpPr>
                <a:spLocks noChangeArrowheads="1"/>
              </p:cNvSpPr>
              <p:nvPr/>
            </p:nvSpPr>
            <p:spPr bwMode="auto">
              <a:xfrm rot="-5400000">
                <a:off x="2208" y="3336"/>
                <a:ext cx="50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Sweden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30" name="Rectangle 152"/>
              <p:cNvSpPr>
                <a:spLocks noChangeArrowheads="1"/>
              </p:cNvSpPr>
              <p:nvPr/>
            </p:nvSpPr>
            <p:spPr bwMode="auto">
              <a:xfrm rot="-5400000">
                <a:off x="2422" y="3281"/>
                <a:ext cx="36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Spain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31" name="Rectangle 153"/>
              <p:cNvSpPr>
                <a:spLocks noChangeArrowheads="1"/>
              </p:cNvSpPr>
              <p:nvPr/>
            </p:nvSpPr>
            <p:spPr bwMode="auto">
              <a:xfrm rot="-5400000">
                <a:off x="2511" y="3322"/>
                <a:ext cx="474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Finland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9932" name="Rectangle 154"/>
              <p:cNvSpPr>
                <a:spLocks noChangeArrowheads="1"/>
              </p:cNvSpPr>
              <p:nvPr/>
            </p:nvSpPr>
            <p:spPr bwMode="auto">
              <a:xfrm rot="-5400000">
                <a:off x="2757" y="3240"/>
                <a:ext cx="265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1000">
                    <a:solidFill>
                      <a:srgbClr val="000000"/>
                    </a:solidFill>
                  </a:rPr>
                  <a:t>Italy</a:t>
                </a:r>
                <a:endParaRPr lang="en-GB" sz="1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  <p:sp>
          <p:nvSpPr>
            <p:cNvPr id="249933" name="Oval 158"/>
            <p:cNvSpPr>
              <a:spLocks noChangeArrowheads="1"/>
            </p:cNvSpPr>
            <p:nvPr/>
          </p:nvSpPr>
          <p:spPr bwMode="auto">
            <a:xfrm>
              <a:off x="3387" y="959"/>
              <a:ext cx="153" cy="33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249934" name="Rectangle 165"/>
          <p:cNvSpPr>
            <a:spLocks noChangeArrowheads="1"/>
          </p:cNvSpPr>
          <p:nvPr/>
        </p:nvSpPr>
        <p:spPr bwMode="auto">
          <a:xfrm>
            <a:off x="6908800" y="6348413"/>
            <a:ext cx="184150" cy="3968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49935" name="Text Box 167"/>
          <p:cNvSpPr txBox="1">
            <a:spLocks noChangeArrowheads="1"/>
          </p:cNvSpPr>
          <p:nvPr/>
        </p:nvSpPr>
        <p:spPr bwMode="auto">
          <a:xfrm>
            <a:off x="5734050" y="4129088"/>
            <a:ext cx="30059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800" dirty="0" smtClean="0">
                <a:solidFill>
                  <a:srgbClr val="006600"/>
                </a:solidFill>
              </a:rPr>
              <a:t>Planul de eficiență al SNS</a:t>
            </a:r>
            <a:endParaRPr lang="en-GB" sz="1800" dirty="0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249936" name="Rectangle 172"/>
          <p:cNvSpPr>
            <a:spLocks noChangeArrowheads="1"/>
          </p:cNvSpPr>
          <p:nvPr/>
        </p:nvSpPr>
        <p:spPr bwMode="auto">
          <a:xfrm>
            <a:off x="617539" y="4086265"/>
            <a:ext cx="3494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o-RO" sz="1800" dirty="0" smtClean="0">
                <a:solidFill>
                  <a:srgbClr val="006600"/>
                </a:solidFill>
              </a:rPr>
              <a:t>Comparație internațională</a:t>
            </a:r>
            <a:r>
              <a:rPr lang="en-GB" sz="1800" dirty="0" smtClean="0">
                <a:solidFill>
                  <a:srgbClr val="006600"/>
                </a:solidFill>
              </a:rPr>
              <a:t>: </a:t>
            </a:r>
            <a:r>
              <a:rPr lang="ro-RO" sz="1800" dirty="0" smtClean="0">
                <a:solidFill>
                  <a:srgbClr val="006600"/>
                </a:solidFill>
              </a:rPr>
              <a:t>Prețurile pentru medicamentele de marcă</a:t>
            </a:r>
            <a:endParaRPr lang="en-GB" sz="1500" dirty="0">
              <a:solidFill>
                <a:srgbClr val="006600"/>
              </a:solidFill>
              <a:latin typeface="Times" pitchFamily="18" charset="0"/>
            </a:endParaRPr>
          </a:p>
        </p:txBody>
      </p:sp>
      <p:grpSp>
        <p:nvGrpSpPr>
          <p:cNvPr id="4" name="Group 245"/>
          <p:cNvGrpSpPr>
            <a:grpSpLocks/>
          </p:cNvGrpSpPr>
          <p:nvPr/>
        </p:nvGrpSpPr>
        <p:grpSpPr bwMode="auto">
          <a:xfrm>
            <a:off x="342900" y="4489450"/>
            <a:ext cx="3767138" cy="2368550"/>
            <a:chOff x="285" y="2848"/>
            <a:chExt cx="2373" cy="1492"/>
          </a:xfrm>
        </p:grpSpPr>
        <p:sp>
          <p:nvSpPr>
            <p:cNvPr id="249938" name="Rectangle 161"/>
            <p:cNvSpPr>
              <a:spLocks noChangeArrowheads="1"/>
            </p:cNvSpPr>
            <p:nvPr/>
          </p:nvSpPr>
          <p:spPr bwMode="auto">
            <a:xfrm>
              <a:off x="725" y="4090"/>
              <a:ext cx="116" cy="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39" name="Rectangle 173"/>
            <p:cNvSpPr>
              <a:spLocks noChangeArrowheads="1"/>
            </p:cNvSpPr>
            <p:nvPr/>
          </p:nvSpPr>
          <p:spPr bwMode="auto">
            <a:xfrm>
              <a:off x="346" y="394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0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40" name="Rectangle 174"/>
            <p:cNvSpPr>
              <a:spLocks noChangeArrowheads="1"/>
            </p:cNvSpPr>
            <p:nvPr/>
          </p:nvSpPr>
          <p:spPr bwMode="auto">
            <a:xfrm>
              <a:off x="317" y="375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20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41" name="Rectangle 175"/>
            <p:cNvSpPr>
              <a:spLocks noChangeArrowheads="1"/>
            </p:cNvSpPr>
            <p:nvPr/>
          </p:nvSpPr>
          <p:spPr bwMode="auto">
            <a:xfrm>
              <a:off x="317" y="357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40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42" name="Rectangle 176"/>
            <p:cNvSpPr>
              <a:spLocks noChangeArrowheads="1"/>
            </p:cNvSpPr>
            <p:nvPr/>
          </p:nvSpPr>
          <p:spPr bwMode="auto">
            <a:xfrm>
              <a:off x="317" y="3387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60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43" name="Rectangle 177"/>
            <p:cNvSpPr>
              <a:spLocks noChangeArrowheads="1"/>
            </p:cNvSpPr>
            <p:nvPr/>
          </p:nvSpPr>
          <p:spPr bwMode="auto">
            <a:xfrm>
              <a:off x="317" y="321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80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44" name="Rectangle 178"/>
            <p:cNvSpPr>
              <a:spLocks noChangeArrowheads="1"/>
            </p:cNvSpPr>
            <p:nvPr/>
          </p:nvSpPr>
          <p:spPr bwMode="auto">
            <a:xfrm>
              <a:off x="285" y="302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100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45" name="Rectangle 179"/>
            <p:cNvSpPr>
              <a:spLocks noChangeArrowheads="1"/>
            </p:cNvSpPr>
            <p:nvPr/>
          </p:nvSpPr>
          <p:spPr bwMode="auto">
            <a:xfrm>
              <a:off x="285" y="2848"/>
              <a:ext cx="13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120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46" name="Line 180"/>
            <p:cNvSpPr>
              <a:spLocks noChangeShapeType="1"/>
            </p:cNvSpPr>
            <p:nvPr/>
          </p:nvSpPr>
          <p:spPr bwMode="auto">
            <a:xfrm>
              <a:off x="428" y="3801"/>
              <a:ext cx="2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47" name="Line 181"/>
            <p:cNvSpPr>
              <a:spLocks noChangeShapeType="1"/>
            </p:cNvSpPr>
            <p:nvPr/>
          </p:nvSpPr>
          <p:spPr bwMode="auto">
            <a:xfrm>
              <a:off x="428" y="3620"/>
              <a:ext cx="2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48" name="Line 182"/>
            <p:cNvSpPr>
              <a:spLocks noChangeShapeType="1"/>
            </p:cNvSpPr>
            <p:nvPr/>
          </p:nvSpPr>
          <p:spPr bwMode="auto">
            <a:xfrm>
              <a:off x="428" y="3440"/>
              <a:ext cx="2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49" name="Line 183"/>
            <p:cNvSpPr>
              <a:spLocks noChangeShapeType="1"/>
            </p:cNvSpPr>
            <p:nvPr/>
          </p:nvSpPr>
          <p:spPr bwMode="auto">
            <a:xfrm>
              <a:off x="428" y="3258"/>
              <a:ext cx="22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50" name="Line 184"/>
            <p:cNvSpPr>
              <a:spLocks noChangeShapeType="1"/>
            </p:cNvSpPr>
            <p:nvPr/>
          </p:nvSpPr>
          <p:spPr bwMode="auto">
            <a:xfrm>
              <a:off x="428" y="3078"/>
              <a:ext cx="22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51" name="Rectangle 185"/>
            <p:cNvSpPr>
              <a:spLocks noChangeArrowheads="1"/>
            </p:cNvSpPr>
            <p:nvPr/>
          </p:nvSpPr>
          <p:spPr bwMode="auto">
            <a:xfrm>
              <a:off x="488" y="3269"/>
              <a:ext cx="82" cy="711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2" name="Rectangle 186"/>
            <p:cNvSpPr>
              <a:spLocks noChangeArrowheads="1"/>
            </p:cNvSpPr>
            <p:nvPr/>
          </p:nvSpPr>
          <p:spPr bwMode="auto">
            <a:xfrm>
              <a:off x="690" y="3204"/>
              <a:ext cx="84" cy="776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3" name="Rectangle 187"/>
            <p:cNvSpPr>
              <a:spLocks noChangeArrowheads="1"/>
            </p:cNvSpPr>
            <p:nvPr/>
          </p:nvSpPr>
          <p:spPr bwMode="auto">
            <a:xfrm>
              <a:off x="894" y="3178"/>
              <a:ext cx="81" cy="802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4" name="Rectangle 188"/>
            <p:cNvSpPr>
              <a:spLocks noChangeArrowheads="1"/>
            </p:cNvSpPr>
            <p:nvPr/>
          </p:nvSpPr>
          <p:spPr bwMode="auto">
            <a:xfrm>
              <a:off x="1094" y="3124"/>
              <a:ext cx="85" cy="856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5" name="Rectangle 189"/>
            <p:cNvSpPr>
              <a:spLocks noChangeArrowheads="1"/>
            </p:cNvSpPr>
            <p:nvPr/>
          </p:nvSpPr>
          <p:spPr bwMode="auto">
            <a:xfrm>
              <a:off x="1298" y="3124"/>
              <a:ext cx="82" cy="856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6" name="Rectangle 190"/>
            <p:cNvSpPr>
              <a:spLocks noChangeArrowheads="1"/>
            </p:cNvSpPr>
            <p:nvPr/>
          </p:nvSpPr>
          <p:spPr bwMode="auto">
            <a:xfrm>
              <a:off x="1500" y="3114"/>
              <a:ext cx="85" cy="866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7" name="Rectangle 191"/>
            <p:cNvSpPr>
              <a:spLocks noChangeArrowheads="1"/>
            </p:cNvSpPr>
            <p:nvPr/>
          </p:nvSpPr>
          <p:spPr bwMode="auto">
            <a:xfrm>
              <a:off x="1704" y="3105"/>
              <a:ext cx="81" cy="875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8" name="Rectangle 192"/>
            <p:cNvSpPr>
              <a:spLocks noChangeArrowheads="1"/>
            </p:cNvSpPr>
            <p:nvPr/>
          </p:nvSpPr>
          <p:spPr bwMode="auto">
            <a:xfrm>
              <a:off x="1906" y="3078"/>
              <a:ext cx="83" cy="902"/>
            </a:xfrm>
            <a:prstGeom prst="rect">
              <a:avLst/>
            </a:prstGeom>
            <a:solidFill>
              <a:srgbClr val="000000"/>
            </a:solidFill>
            <a:ln w="482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59" name="Rectangle 193"/>
            <p:cNvSpPr>
              <a:spLocks noChangeArrowheads="1"/>
            </p:cNvSpPr>
            <p:nvPr/>
          </p:nvSpPr>
          <p:spPr bwMode="auto">
            <a:xfrm>
              <a:off x="2110" y="3051"/>
              <a:ext cx="81" cy="929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60" name="Rectangle 194"/>
            <p:cNvSpPr>
              <a:spLocks noChangeArrowheads="1"/>
            </p:cNvSpPr>
            <p:nvPr/>
          </p:nvSpPr>
          <p:spPr bwMode="auto">
            <a:xfrm>
              <a:off x="2311" y="3033"/>
              <a:ext cx="84" cy="947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61" name="Rectangle 195"/>
            <p:cNvSpPr>
              <a:spLocks noChangeArrowheads="1"/>
            </p:cNvSpPr>
            <p:nvPr/>
          </p:nvSpPr>
          <p:spPr bwMode="auto">
            <a:xfrm>
              <a:off x="2515" y="3024"/>
              <a:ext cx="82" cy="956"/>
            </a:xfrm>
            <a:prstGeom prst="rect">
              <a:avLst/>
            </a:prstGeom>
            <a:solidFill>
              <a:srgbClr val="99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49962" name="Line 196"/>
            <p:cNvSpPr>
              <a:spLocks noChangeShapeType="1"/>
            </p:cNvSpPr>
            <p:nvPr/>
          </p:nvSpPr>
          <p:spPr bwMode="auto">
            <a:xfrm>
              <a:off x="428" y="2898"/>
              <a:ext cx="0" cy="10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63" name="Line 197"/>
            <p:cNvSpPr>
              <a:spLocks noChangeShapeType="1"/>
            </p:cNvSpPr>
            <p:nvPr/>
          </p:nvSpPr>
          <p:spPr bwMode="auto">
            <a:xfrm>
              <a:off x="419" y="398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64" name="Line 198"/>
            <p:cNvSpPr>
              <a:spLocks noChangeShapeType="1"/>
            </p:cNvSpPr>
            <p:nvPr/>
          </p:nvSpPr>
          <p:spPr bwMode="auto">
            <a:xfrm>
              <a:off x="419" y="3801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65" name="Line 199"/>
            <p:cNvSpPr>
              <a:spLocks noChangeShapeType="1"/>
            </p:cNvSpPr>
            <p:nvPr/>
          </p:nvSpPr>
          <p:spPr bwMode="auto">
            <a:xfrm>
              <a:off x="419" y="362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66" name="Line 200"/>
            <p:cNvSpPr>
              <a:spLocks noChangeShapeType="1"/>
            </p:cNvSpPr>
            <p:nvPr/>
          </p:nvSpPr>
          <p:spPr bwMode="auto">
            <a:xfrm>
              <a:off x="419" y="344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67" name="Line 201"/>
            <p:cNvSpPr>
              <a:spLocks noChangeShapeType="1"/>
            </p:cNvSpPr>
            <p:nvPr/>
          </p:nvSpPr>
          <p:spPr bwMode="auto">
            <a:xfrm>
              <a:off x="419" y="3258"/>
              <a:ext cx="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68" name="Line 202"/>
            <p:cNvSpPr>
              <a:spLocks noChangeShapeType="1"/>
            </p:cNvSpPr>
            <p:nvPr/>
          </p:nvSpPr>
          <p:spPr bwMode="auto">
            <a:xfrm>
              <a:off x="419" y="3078"/>
              <a:ext cx="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69" name="Line 203"/>
            <p:cNvSpPr>
              <a:spLocks noChangeShapeType="1"/>
            </p:cNvSpPr>
            <p:nvPr/>
          </p:nvSpPr>
          <p:spPr bwMode="auto">
            <a:xfrm>
              <a:off x="419" y="2898"/>
              <a:ext cx="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0" name="Line 204"/>
            <p:cNvSpPr>
              <a:spLocks noChangeShapeType="1"/>
            </p:cNvSpPr>
            <p:nvPr/>
          </p:nvSpPr>
          <p:spPr bwMode="auto">
            <a:xfrm>
              <a:off x="428" y="3980"/>
              <a:ext cx="2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1" name="Line 205"/>
            <p:cNvSpPr>
              <a:spLocks noChangeShapeType="1"/>
            </p:cNvSpPr>
            <p:nvPr/>
          </p:nvSpPr>
          <p:spPr bwMode="auto">
            <a:xfrm flipV="1">
              <a:off x="428" y="3980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2" name="Line 206"/>
            <p:cNvSpPr>
              <a:spLocks noChangeShapeType="1"/>
            </p:cNvSpPr>
            <p:nvPr/>
          </p:nvSpPr>
          <p:spPr bwMode="auto">
            <a:xfrm flipV="1">
              <a:off x="630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3" name="Line 207"/>
            <p:cNvSpPr>
              <a:spLocks noChangeShapeType="1"/>
            </p:cNvSpPr>
            <p:nvPr/>
          </p:nvSpPr>
          <p:spPr bwMode="auto">
            <a:xfrm flipV="1">
              <a:off x="833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4" name="Line 208"/>
            <p:cNvSpPr>
              <a:spLocks noChangeShapeType="1"/>
            </p:cNvSpPr>
            <p:nvPr/>
          </p:nvSpPr>
          <p:spPr bwMode="auto">
            <a:xfrm flipV="1">
              <a:off x="1034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5" name="Line 209"/>
            <p:cNvSpPr>
              <a:spLocks noChangeShapeType="1"/>
            </p:cNvSpPr>
            <p:nvPr/>
          </p:nvSpPr>
          <p:spPr bwMode="auto">
            <a:xfrm flipV="1">
              <a:off x="1239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6" name="Line 210"/>
            <p:cNvSpPr>
              <a:spLocks noChangeShapeType="1"/>
            </p:cNvSpPr>
            <p:nvPr/>
          </p:nvSpPr>
          <p:spPr bwMode="auto">
            <a:xfrm flipV="1">
              <a:off x="1440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7" name="Line 211"/>
            <p:cNvSpPr>
              <a:spLocks noChangeShapeType="1"/>
            </p:cNvSpPr>
            <p:nvPr/>
          </p:nvSpPr>
          <p:spPr bwMode="auto">
            <a:xfrm flipV="1">
              <a:off x="1644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8" name="Line 212"/>
            <p:cNvSpPr>
              <a:spLocks noChangeShapeType="1"/>
            </p:cNvSpPr>
            <p:nvPr/>
          </p:nvSpPr>
          <p:spPr bwMode="auto">
            <a:xfrm flipV="1">
              <a:off x="1846" y="3980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79" name="Line 213"/>
            <p:cNvSpPr>
              <a:spLocks noChangeShapeType="1"/>
            </p:cNvSpPr>
            <p:nvPr/>
          </p:nvSpPr>
          <p:spPr bwMode="auto">
            <a:xfrm flipV="1">
              <a:off x="2050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80" name="Line 214"/>
            <p:cNvSpPr>
              <a:spLocks noChangeShapeType="1"/>
            </p:cNvSpPr>
            <p:nvPr/>
          </p:nvSpPr>
          <p:spPr bwMode="auto">
            <a:xfrm flipV="1">
              <a:off x="2250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81" name="Line 215"/>
            <p:cNvSpPr>
              <a:spLocks noChangeShapeType="1"/>
            </p:cNvSpPr>
            <p:nvPr/>
          </p:nvSpPr>
          <p:spPr bwMode="auto">
            <a:xfrm flipV="1">
              <a:off x="2456" y="3980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82" name="Line 216"/>
            <p:cNvSpPr>
              <a:spLocks noChangeShapeType="1"/>
            </p:cNvSpPr>
            <p:nvPr/>
          </p:nvSpPr>
          <p:spPr bwMode="auto">
            <a:xfrm flipV="1">
              <a:off x="2657" y="398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83" name="Rectangle 217"/>
            <p:cNvSpPr>
              <a:spLocks noChangeArrowheads="1"/>
            </p:cNvSpPr>
            <p:nvPr/>
          </p:nvSpPr>
          <p:spPr bwMode="auto">
            <a:xfrm rot="-5400000">
              <a:off x="440" y="4026"/>
              <a:ext cx="1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Italy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84" name="Rectangle 218"/>
            <p:cNvSpPr>
              <a:spLocks noChangeArrowheads="1"/>
            </p:cNvSpPr>
            <p:nvPr/>
          </p:nvSpPr>
          <p:spPr bwMode="auto">
            <a:xfrm rot="-5400000">
              <a:off x="616" y="4055"/>
              <a:ext cx="20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Spain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85" name="Rectangle 219"/>
            <p:cNvSpPr>
              <a:spLocks noChangeArrowheads="1"/>
            </p:cNvSpPr>
            <p:nvPr/>
          </p:nvSpPr>
          <p:spPr bwMode="auto">
            <a:xfrm rot="-5400000">
              <a:off x="793" y="4077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France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86" name="Rectangle 220"/>
            <p:cNvSpPr>
              <a:spLocks noChangeArrowheads="1"/>
            </p:cNvSpPr>
            <p:nvPr/>
          </p:nvSpPr>
          <p:spPr bwMode="auto">
            <a:xfrm rot="-5400000">
              <a:off x="988" y="4088"/>
              <a:ext cx="27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Nth’nds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87" name="Rectangle 221"/>
            <p:cNvSpPr>
              <a:spLocks noChangeArrowheads="1"/>
            </p:cNvSpPr>
            <p:nvPr/>
          </p:nvSpPr>
          <p:spPr bwMode="auto">
            <a:xfrm rot="-5400000">
              <a:off x="1179" y="4099"/>
              <a:ext cx="2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  Austria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88" name="Rectangle 222"/>
            <p:cNvSpPr>
              <a:spLocks noChangeArrowheads="1"/>
            </p:cNvSpPr>
            <p:nvPr/>
          </p:nvSpPr>
          <p:spPr bwMode="auto">
            <a:xfrm rot="-5400000">
              <a:off x="1405" y="4092"/>
              <a:ext cx="26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Finland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89" name="Rectangle 223"/>
            <p:cNvSpPr>
              <a:spLocks noChangeArrowheads="1"/>
            </p:cNvSpPr>
            <p:nvPr/>
          </p:nvSpPr>
          <p:spPr bwMode="auto">
            <a:xfrm rot="-5400000">
              <a:off x="1590" y="4097"/>
              <a:ext cx="2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Belgium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90" name="Rectangle 224"/>
            <p:cNvSpPr>
              <a:spLocks noChangeArrowheads="1"/>
            </p:cNvSpPr>
            <p:nvPr/>
          </p:nvSpPr>
          <p:spPr bwMode="auto">
            <a:xfrm rot="-5400000">
              <a:off x="1841" y="4045"/>
              <a:ext cx="1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U.K</a:t>
              </a:r>
              <a:endParaRPr lang="en-GB" sz="1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91" name="Rectangle 225"/>
            <p:cNvSpPr>
              <a:spLocks noChangeArrowheads="1"/>
            </p:cNvSpPr>
            <p:nvPr/>
          </p:nvSpPr>
          <p:spPr bwMode="auto">
            <a:xfrm rot="-5400000">
              <a:off x="2001" y="4102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Sweden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92" name="Rectangle 226"/>
            <p:cNvSpPr>
              <a:spLocks noChangeArrowheads="1"/>
            </p:cNvSpPr>
            <p:nvPr/>
          </p:nvSpPr>
          <p:spPr bwMode="auto">
            <a:xfrm rot="-5400000">
              <a:off x="2179" y="4112"/>
              <a:ext cx="3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Germany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93" name="Rectangle 227"/>
            <p:cNvSpPr>
              <a:spLocks noChangeArrowheads="1"/>
            </p:cNvSpPr>
            <p:nvPr/>
          </p:nvSpPr>
          <p:spPr bwMode="auto">
            <a:xfrm rot="-5400000">
              <a:off x="2427" y="4076"/>
              <a:ext cx="2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sz="1000" b="0">
                  <a:solidFill>
                    <a:srgbClr val="000000"/>
                  </a:solidFill>
                </a:rPr>
                <a:t>Ireland</a:t>
              </a:r>
              <a:endParaRPr lang="en-GB" sz="10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249994" name="Rectangle 228"/>
            <p:cNvSpPr>
              <a:spLocks noChangeArrowheads="1"/>
            </p:cNvSpPr>
            <p:nvPr/>
          </p:nvSpPr>
          <p:spPr bwMode="auto">
            <a:xfrm>
              <a:off x="556" y="2920"/>
              <a:ext cx="8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o-RO" sz="1000" dirty="0" smtClean="0">
                  <a:solidFill>
                    <a:srgbClr val="000000"/>
                  </a:solidFill>
                </a:rPr>
                <a:t>Preț relativ </a:t>
              </a:r>
              <a:r>
                <a:rPr lang="en-GB" sz="1000" b="0" dirty="0" smtClean="0">
                  <a:solidFill>
                    <a:srgbClr val="000000"/>
                  </a:solidFill>
                </a:rPr>
                <a:t>(UK </a:t>
              </a:r>
              <a:r>
                <a:rPr lang="en-GB" sz="1000" b="0" dirty="0">
                  <a:solidFill>
                    <a:srgbClr val="000000"/>
                  </a:solidFill>
                </a:rPr>
                <a:t>= 100</a:t>
              </a:r>
              <a:r>
                <a:rPr lang="en-GB" sz="900" b="0" dirty="0">
                  <a:solidFill>
                    <a:srgbClr val="000000"/>
                  </a:solidFill>
                </a:rPr>
                <a:t>)</a:t>
              </a:r>
              <a:endParaRPr lang="en-GB" sz="900" b="0" dirty="0">
                <a:solidFill>
                  <a:schemeClr val="tx1"/>
                </a:solidFill>
                <a:latin typeface="Times" pitchFamily="18" charset="0"/>
              </a:endParaRPr>
            </a:p>
          </p:txBody>
        </p:sp>
      </p:grpSp>
      <p:pic>
        <p:nvPicPr>
          <p:cNvPr id="249995" name="Picture 2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508500"/>
            <a:ext cx="1584325" cy="2290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49996" name="Rectangle 235"/>
          <p:cNvSpPr>
            <a:spLocks noChangeArrowheads="1"/>
          </p:cNvSpPr>
          <p:nvPr/>
        </p:nvSpPr>
        <p:spPr bwMode="auto">
          <a:xfrm>
            <a:off x="6661150" y="5971372"/>
            <a:ext cx="24479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ro-RO" sz="1400" dirty="0" smtClean="0">
                <a:solidFill>
                  <a:srgbClr val="000000"/>
                </a:solidFill>
                <a:latin typeface="Times New Roman" pitchFamily="18" charset="0"/>
              </a:rPr>
              <a:t>„SNS cere o reducere de 10% la prețurile pentru medicamente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400" b="0" i="1" dirty="0">
                <a:solidFill>
                  <a:srgbClr val="000000"/>
                </a:solidFill>
                <a:latin typeface="Times New Roman" pitchFamily="18" charset="0"/>
              </a:rPr>
              <a:t>Financial Times 7/1/08</a:t>
            </a:r>
            <a:endParaRPr lang="en-GB" sz="1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997" name="Rectangle 236"/>
          <p:cNvSpPr>
            <a:spLocks noChangeArrowheads="1"/>
          </p:cNvSpPr>
          <p:nvPr/>
        </p:nvSpPr>
        <p:spPr bwMode="auto">
          <a:xfrm>
            <a:off x="6661150" y="5253822"/>
            <a:ext cx="22320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ro-RO" sz="1400" dirty="0" smtClean="0">
                <a:solidFill>
                  <a:srgbClr val="000000"/>
                </a:solidFill>
                <a:latin typeface="Times New Roman" pitchFamily="18" charset="0"/>
              </a:rPr>
              <a:t>„Planurile de prețuri ale SNS surprind companiile de medicamente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400" b="0" i="1" dirty="0">
                <a:solidFill>
                  <a:srgbClr val="000000"/>
                </a:solidFill>
                <a:latin typeface="Times New Roman" pitchFamily="18" charset="0"/>
              </a:rPr>
              <a:t>Financial Times 2/8/07</a:t>
            </a:r>
            <a:endParaRPr lang="en-GB" sz="1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998" name="Rectangle 237"/>
          <p:cNvSpPr>
            <a:spLocks noChangeArrowheads="1"/>
          </p:cNvSpPr>
          <p:nvPr/>
        </p:nvSpPr>
        <p:spPr bwMode="auto">
          <a:xfrm>
            <a:off x="6732588" y="4477161"/>
            <a:ext cx="2376487" cy="969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4436" rIns="0" bIns="61893" anchor="ctr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ro-RO" sz="1400" dirty="0" smtClean="0">
                <a:solidFill>
                  <a:srgbClr val="000000"/>
                </a:solidFill>
              </a:rPr>
              <a:t>„</a:t>
            </a:r>
            <a:r>
              <a:rPr lang="en-GB" sz="1400" dirty="0" smtClean="0">
                <a:solidFill>
                  <a:srgbClr val="000000"/>
                </a:solidFill>
              </a:rPr>
              <a:t>Brown </a:t>
            </a:r>
            <a:r>
              <a:rPr lang="ro-RO" sz="1400" dirty="0" smtClean="0">
                <a:solidFill>
                  <a:srgbClr val="000000"/>
                </a:solidFill>
              </a:rPr>
              <a:t>va achita MF </a:t>
            </a:r>
            <a:r>
              <a:rPr lang="en-GB" sz="1400" dirty="0" smtClean="0">
                <a:solidFill>
                  <a:srgbClr val="000000"/>
                </a:solidFill>
              </a:rPr>
              <a:t>£100,000 </a:t>
            </a:r>
            <a:r>
              <a:rPr lang="ro-RO" sz="1400" dirty="0" smtClean="0">
                <a:solidFill>
                  <a:srgbClr val="000000"/>
                </a:solidFill>
              </a:rPr>
              <a:t>pe an în salarii și ore</a:t>
            </a:r>
            <a:r>
              <a:rPr lang="en-GB" sz="1400" dirty="0" smtClean="0">
                <a:solidFill>
                  <a:srgbClr val="000000"/>
                </a:solidFill>
              </a:rPr>
              <a:t>”</a:t>
            </a:r>
            <a:endParaRPr lang="en-GB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400" b="0" i="1" dirty="0">
                <a:solidFill>
                  <a:srgbClr val="000000"/>
                </a:solidFill>
              </a:rPr>
              <a:t>Daily Mail 14/5/07</a:t>
            </a:r>
            <a:endParaRPr lang="en-GB" sz="1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999" name="Text Box 238"/>
          <p:cNvSpPr txBox="1">
            <a:spLocks noChangeArrowheads="1"/>
          </p:cNvSpPr>
          <p:nvPr/>
        </p:nvSpPr>
        <p:spPr bwMode="auto">
          <a:xfrm>
            <a:off x="610751" y="1401763"/>
            <a:ext cx="87876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sz="1200" dirty="0" smtClean="0">
                <a:solidFill>
                  <a:srgbClr val="99CC00"/>
                </a:solidFill>
              </a:rPr>
              <a:t>Cheltuieli</a:t>
            </a:r>
            <a:endParaRPr lang="en-GB" sz="1200" dirty="0">
              <a:solidFill>
                <a:srgbClr val="99CC00"/>
              </a:solidFill>
            </a:endParaRPr>
          </a:p>
        </p:txBody>
      </p:sp>
      <p:sp>
        <p:nvSpPr>
          <p:cNvPr id="250000" name="Text Box 239"/>
          <p:cNvSpPr txBox="1">
            <a:spLocks noChangeArrowheads="1"/>
          </p:cNvSpPr>
          <p:nvPr/>
        </p:nvSpPr>
        <p:spPr bwMode="auto">
          <a:xfrm>
            <a:off x="1273907" y="2028825"/>
            <a:ext cx="96532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sz="1200" dirty="0" smtClean="0">
                <a:solidFill>
                  <a:srgbClr val="9966FF"/>
                </a:solidFill>
              </a:rPr>
              <a:t>Contribuții</a:t>
            </a:r>
            <a:endParaRPr lang="en-GB" sz="1200" dirty="0">
              <a:solidFill>
                <a:srgbClr val="9966FF"/>
              </a:solidFill>
            </a:endParaRPr>
          </a:p>
        </p:txBody>
      </p:sp>
      <p:sp>
        <p:nvSpPr>
          <p:cNvPr id="250001" name="AutoShape 240"/>
          <p:cNvSpPr>
            <a:spLocks/>
          </p:cNvSpPr>
          <p:nvPr/>
        </p:nvSpPr>
        <p:spPr bwMode="auto">
          <a:xfrm rot="16200000" flipV="1">
            <a:off x="1651001" y="1862137"/>
            <a:ext cx="144462" cy="1008063"/>
          </a:xfrm>
          <a:prstGeom prst="rightBrace">
            <a:avLst>
              <a:gd name="adj1" fmla="val 58150"/>
              <a:gd name="adj2" fmla="val 50000"/>
            </a:avLst>
          </a:prstGeom>
          <a:noFill/>
          <a:ln w="9525">
            <a:solidFill>
              <a:srgbClr val="9966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50002" name="Text Box 241"/>
          <p:cNvSpPr txBox="1">
            <a:spLocks noChangeArrowheads="1"/>
          </p:cNvSpPr>
          <p:nvPr/>
        </p:nvSpPr>
        <p:spPr bwMode="auto">
          <a:xfrm>
            <a:off x="2512161" y="2395538"/>
            <a:ext cx="80021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sz="1200" dirty="0" smtClean="0">
                <a:solidFill>
                  <a:srgbClr val="FF5050"/>
                </a:solidFill>
              </a:rPr>
              <a:t>Produse</a:t>
            </a:r>
            <a:endParaRPr lang="en-GB" sz="1200" dirty="0">
              <a:solidFill>
                <a:srgbClr val="FF5050"/>
              </a:solidFill>
            </a:endParaRPr>
          </a:p>
        </p:txBody>
      </p:sp>
      <p:sp>
        <p:nvSpPr>
          <p:cNvPr id="250003" name="AutoShape 242"/>
          <p:cNvSpPr>
            <a:spLocks/>
          </p:cNvSpPr>
          <p:nvPr/>
        </p:nvSpPr>
        <p:spPr bwMode="auto">
          <a:xfrm rot="16200000" flipV="1">
            <a:off x="2754312" y="2220913"/>
            <a:ext cx="130175" cy="914400"/>
          </a:xfrm>
          <a:prstGeom prst="rightBrace">
            <a:avLst>
              <a:gd name="adj1" fmla="val 58537"/>
              <a:gd name="adj2" fmla="val 50000"/>
            </a:avLst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50004" name="Text Box 243"/>
          <p:cNvSpPr txBox="1">
            <a:spLocks noChangeArrowheads="1"/>
          </p:cNvSpPr>
          <p:nvPr/>
        </p:nvSpPr>
        <p:spPr bwMode="auto">
          <a:xfrm>
            <a:off x="3383374" y="2205038"/>
            <a:ext cx="86754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sz="1200" dirty="0" smtClean="0">
                <a:solidFill>
                  <a:srgbClr val="FF9933"/>
                </a:solidFill>
              </a:rPr>
              <a:t>Rezultate</a:t>
            </a:r>
            <a:endParaRPr lang="en-GB" sz="1200" dirty="0">
              <a:solidFill>
                <a:srgbClr val="FF9933"/>
              </a:solidFill>
            </a:endParaRPr>
          </a:p>
        </p:txBody>
      </p:sp>
      <p:sp>
        <p:nvSpPr>
          <p:cNvPr id="250005" name="AutoShape 244"/>
          <p:cNvSpPr>
            <a:spLocks/>
          </p:cNvSpPr>
          <p:nvPr/>
        </p:nvSpPr>
        <p:spPr bwMode="auto">
          <a:xfrm rot="16200000" flipV="1">
            <a:off x="3763169" y="2201069"/>
            <a:ext cx="131762" cy="647700"/>
          </a:xfrm>
          <a:prstGeom prst="rightBrace">
            <a:avLst>
              <a:gd name="adj1" fmla="val 40964"/>
              <a:gd name="adj2" fmla="val 50000"/>
            </a:avLst>
          </a:pr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2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4314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200525"/>
            <a:ext cx="4152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962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924800" cy="1066800"/>
          </a:xfrm>
        </p:spPr>
        <p:txBody>
          <a:bodyPr/>
          <a:lstStyle/>
          <a:p>
            <a:r>
              <a:rPr lang="en-US" dirty="0"/>
              <a:t>III. </a:t>
            </a:r>
            <a:r>
              <a:rPr lang="ro-RO" dirty="0"/>
              <a:t>Caracteristicile </a:t>
            </a:r>
            <a:r>
              <a:rPr lang="ro-RO" altLang="en-US" dirty="0" smtClean="0">
                <a:solidFill>
                  <a:srgbClr val="800000"/>
                </a:solidFill>
              </a:rPr>
              <a:t>principale </a:t>
            </a:r>
            <a:r>
              <a:rPr lang="ro-RO" altLang="en-US" dirty="0">
                <a:solidFill>
                  <a:srgbClr val="800000"/>
                </a:solidFill>
              </a:rPr>
              <a:t>ale analizelor </a:t>
            </a:r>
            <a:r>
              <a:rPr lang="ro-RO" altLang="en-US" dirty="0" smtClean="0">
                <a:solidFill>
                  <a:srgbClr val="800000"/>
                </a:solidFill>
              </a:rPr>
              <a:t>cheltuielilor</a:t>
            </a:r>
            <a:r>
              <a:rPr lang="en-US" altLang="en-US" dirty="0" smtClean="0">
                <a:solidFill>
                  <a:srgbClr val="800000"/>
                </a:solidFill>
              </a:rPr>
              <a:t>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solidFill>
                  <a:srgbClr val="000066"/>
                </a:solidFill>
              </a:rPr>
              <a:t>…</a:t>
            </a:r>
            <a:r>
              <a:rPr lang="en-US" altLang="en-US" dirty="0"/>
              <a:t> </a:t>
            </a:r>
            <a:r>
              <a:rPr lang="ro-RO" altLang="en-US" dirty="0" smtClean="0">
                <a:solidFill>
                  <a:srgbClr val="000066"/>
                </a:solidFill>
              </a:rPr>
              <a:t>dar pot livra rezultate foarte diferite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86314" y="1143000"/>
            <a:ext cx="3634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1800" dirty="0" smtClean="0">
                <a:solidFill>
                  <a:srgbClr val="000066"/>
                </a:solidFill>
              </a:rPr>
              <a:t>Analiza de Program în </a:t>
            </a:r>
            <a:r>
              <a:rPr lang="en-US" altLang="en-US" sz="1800" dirty="0" smtClean="0">
                <a:solidFill>
                  <a:srgbClr val="000066"/>
                </a:solidFill>
              </a:rPr>
              <a:t>Canada</a:t>
            </a:r>
            <a:r>
              <a:rPr lang="ro-RO" altLang="en-US" sz="1800" dirty="0" smtClean="0">
                <a:solidFill>
                  <a:srgbClr val="000066"/>
                </a:solidFill>
              </a:rPr>
              <a:t> </a:t>
            </a:r>
            <a:endParaRPr lang="en-US" altLang="en-US" sz="1800" b="0" dirty="0" smtClean="0">
              <a:solidFill>
                <a:srgbClr val="000066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1400" b="0" dirty="0" smtClean="0">
                <a:solidFill>
                  <a:srgbClr val="000066"/>
                </a:solidFill>
              </a:rPr>
              <a:t>Cheltuieli de program</a:t>
            </a:r>
            <a:r>
              <a:rPr lang="en-US" altLang="en-US" sz="1400" b="0" dirty="0" smtClean="0">
                <a:solidFill>
                  <a:srgbClr val="000066"/>
                </a:solidFill>
              </a:rPr>
              <a:t>(1993-2000)</a:t>
            </a:r>
            <a:endParaRPr lang="en-US" altLang="en-US" sz="1400" b="0" dirty="0">
              <a:solidFill>
                <a:srgbClr val="000066"/>
              </a:solidFill>
            </a:endParaRPr>
          </a:p>
        </p:txBody>
      </p:sp>
      <p:graphicFrame>
        <p:nvGraphicFramePr>
          <p:cNvPr id="227443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509202"/>
              </p:ext>
            </p:extLst>
          </p:nvPr>
        </p:nvGraphicFramePr>
        <p:xfrm>
          <a:off x="4648200" y="1524000"/>
          <a:ext cx="4114800" cy="2400618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37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Clasificarea </a:t>
                      </a:r>
                      <a:r>
                        <a:rPr kumimoji="1" lang="ro-RO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prorgramului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　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Bugetul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2006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(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Won m)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Bugetul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2007 (% </a:t>
                      </a:r>
                      <a:r>
                        <a:rPr kumimoji="1" lang="ro-RO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modificare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Solicitarea agenției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Bugetul MF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Vot</a:t>
                      </a:r>
                      <a:r>
                        <a:rPr kumimoji="1" lang="ro-RO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ul</a:t>
                      </a:r>
                      <a:r>
                        <a:rPr kumimoji="1" lang="ro-RO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 </a:t>
                      </a:r>
                      <a:r>
                        <a:rPr kumimoji="1" lang="ro-RO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Parl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Efectiv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8,891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6.5%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5.0%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-0.2%</a:t>
                      </a: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Moderat 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33,156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7.7%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6.7%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7.5%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Adecvat 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297,180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-0.1%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-2.3%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-2.4%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o-RO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Ineficient 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11,431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-47%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-53%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-53%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TOTAL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350,658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347,975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340,582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Dotum" pitchFamily="34" charset="-127"/>
                          <a:cs typeface="Arial" charset="0"/>
                        </a:rPr>
                        <a:t>339,875 </a:t>
                      </a:r>
                      <a:endParaRPr kumimoji="1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989" name="Rectangle 105"/>
          <p:cNvSpPr>
            <a:spLocks noChangeArrowheads="1"/>
          </p:cNvSpPr>
          <p:nvPr/>
        </p:nvSpPr>
        <p:spPr bwMode="auto">
          <a:xfrm>
            <a:off x="4419600" y="11430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1800" dirty="0" smtClean="0">
                <a:solidFill>
                  <a:srgbClr val="000066"/>
                </a:solidFill>
              </a:rPr>
              <a:t>Evaluări de program în </a:t>
            </a:r>
            <a:r>
              <a:rPr lang="en-US" altLang="en-US" sz="1800" dirty="0" smtClean="0">
                <a:solidFill>
                  <a:srgbClr val="000066"/>
                </a:solidFill>
              </a:rPr>
              <a:t>Korea</a:t>
            </a:r>
            <a:r>
              <a:rPr lang="ro-RO" altLang="en-US" sz="1800" dirty="0" smtClean="0">
                <a:solidFill>
                  <a:srgbClr val="000066"/>
                </a:solidFill>
              </a:rPr>
              <a:t> </a:t>
            </a:r>
            <a:endParaRPr lang="en-US" altLang="en-US" sz="1800" b="0" dirty="0">
              <a:solidFill>
                <a:srgbClr val="000066"/>
              </a:solidFill>
            </a:endParaRPr>
          </a:p>
        </p:txBody>
      </p:sp>
      <p:sp>
        <p:nvSpPr>
          <p:cNvPr id="39990" name="Text Box 109"/>
          <p:cNvSpPr txBox="1">
            <a:spLocks noChangeArrowheads="1"/>
          </p:cNvSpPr>
          <p:nvPr/>
        </p:nvSpPr>
        <p:spPr bwMode="auto">
          <a:xfrm>
            <a:off x="1295400" y="4038600"/>
            <a:ext cx="2877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1800" dirty="0" smtClean="0">
                <a:solidFill>
                  <a:srgbClr val="000066"/>
                </a:solidFill>
              </a:rPr>
              <a:t>AC-lor în </a:t>
            </a:r>
            <a:r>
              <a:rPr lang="en-US" altLang="en-US" sz="1800" dirty="0" smtClean="0">
                <a:solidFill>
                  <a:srgbClr val="000066"/>
                </a:solidFill>
              </a:rPr>
              <a:t>UK (</a:t>
            </a:r>
            <a:r>
              <a:rPr lang="en-US" altLang="en-US" sz="1800" dirty="0">
                <a:solidFill>
                  <a:srgbClr val="000066"/>
                </a:solidFill>
              </a:rPr>
              <a:t>1998-2007)</a:t>
            </a:r>
          </a:p>
        </p:txBody>
      </p:sp>
      <p:sp>
        <p:nvSpPr>
          <p:cNvPr id="39991" name="Text Box 110"/>
          <p:cNvSpPr txBox="1">
            <a:spLocks noChangeArrowheads="1"/>
          </p:cNvSpPr>
          <p:nvPr/>
        </p:nvSpPr>
        <p:spPr bwMode="auto">
          <a:xfrm>
            <a:off x="5715000" y="4038600"/>
            <a:ext cx="2364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1800" dirty="0" smtClean="0">
                <a:solidFill>
                  <a:srgbClr val="000066"/>
                </a:solidFill>
              </a:rPr>
              <a:t>AC-lor în </a:t>
            </a:r>
            <a:r>
              <a:rPr lang="en-US" altLang="en-US" sz="1800" dirty="0" smtClean="0">
                <a:solidFill>
                  <a:srgbClr val="000066"/>
                </a:solidFill>
              </a:rPr>
              <a:t>UK (</a:t>
            </a:r>
            <a:r>
              <a:rPr lang="en-US" altLang="en-US" sz="1800" dirty="0">
                <a:solidFill>
                  <a:srgbClr val="000066"/>
                </a:solidFill>
              </a:rPr>
              <a:t>2010-)</a:t>
            </a:r>
          </a:p>
        </p:txBody>
      </p:sp>
    </p:spTree>
    <p:extLst>
      <p:ext uri="{BB962C8B-B14F-4D97-AF65-F5344CB8AC3E}">
        <p14:creationId xmlns:p14="http://schemas.microsoft.com/office/powerpoint/2010/main" val="20672298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38793</TotalTime>
  <Words>1331</Words>
  <Application>Microsoft Macintosh PowerPoint</Application>
  <PresentationFormat>On-screen Show (4:3)</PresentationFormat>
  <Paragraphs>328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Analiza cheltuielilor:  Obiective, abordare și modelul pentru Moldova  </vt:lpstr>
      <vt:lpstr>Cuprins</vt:lpstr>
      <vt:lpstr>I. Ce sunt analizele cheltuielilor? </vt:lpstr>
      <vt:lpstr>I. De ce avem nevoie de analize ale cheltuielilor?</vt:lpstr>
      <vt:lpstr>II. Obiectivele analizei cheltuielilor </vt:lpstr>
      <vt:lpstr>  III. Caracteristicile principale ale analizelor cheltuielilor:  Implicarea mai multor sectoare…</vt:lpstr>
      <vt:lpstr> III. Caracteristicile principale ale analizelor cheltuielilor: … au o perspectivă pe termen mediu</vt:lpstr>
      <vt:lpstr> III. Caracteristicile principale ale analizelor cheltuielilor: … necesită o analiză multe-dimensională</vt:lpstr>
      <vt:lpstr>III. Caracteristicile principale ale analizelor cheltuielilor: … dar pot livra rezultate foarte diferite</vt:lpstr>
      <vt:lpstr>IV. Lecții învățate: Stabiliți priorități clare de la bun început</vt:lpstr>
      <vt:lpstr>IV. Lecții învățate: Stabilirea unui proces de sus în jos clar </vt:lpstr>
      <vt:lpstr>IV. Lecții învățate: Finalizați planul</vt:lpstr>
      <vt:lpstr>IV. Lecții învățate: Fiți transparent cu privire la economii și stimulente</vt:lpstr>
      <vt:lpstr>IV. Lecții învățate: Puneți accentul din timp pe cele mai promițătoare domenii</vt:lpstr>
      <vt:lpstr>IV. Lecții învățate: Integrați analizele cheltuielilor în bugetele multe-anuale și anuale</vt:lpstr>
      <vt:lpstr>PowerPoint Presentation</vt:lpstr>
      <vt:lpstr>PowerPoint Presentation</vt:lpstr>
      <vt:lpstr>PowerPoint Presentation</vt:lpstr>
      <vt:lpstr>PowerPoint Presentation</vt:lpstr>
      <vt:lpstr>VI. Planificarea analizei cheltuielilor  Pregătiți-vă bine</vt:lpstr>
      <vt:lpstr>VI. Planificarea analizei cheltuielilor  Stabiliți o structură organizațională bine definită</vt:lpstr>
      <vt:lpstr>VI. Planificarea analizei cheltuielilor Calendarul bugetului </vt:lpstr>
      <vt:lpstr>VI. Planificarea analizei cheltuielilor Statutul curent în Moldova și următorii pași</vt:lpstr>
      <vt:lpstr>VII. Concluzii </vt:lpstr>
      <vt:lpstr>PowerPoint Presentation</vt:lpstr>
    </vt:vector>
  </TitlesOfParts>
  <Company>International Monetary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Medium-Term Budget Framework</dc:title>
  <dc:creator>G. Ljungman</dc:creator>
  <cp:lastModifiedBy>Inesa Coman</cp:lastModifiedBy>
  <cp:revision>1566</cp:revision>
  <dcterms:created xsi:type="dcterms:W3CDTF">2005-10-27T19:06:44Z</dcterms:created>
  <dcterms:modified xsi:type="dcterms:W3CDTF">2018-02-04T22:42:04Z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