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ppt/comments/comment1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1"/>
  </p:sldMasterIdLst>
  <p:notesMasterIdLst>
    <p:notesMasterId r:id="rId22"/>
  </p:notesMasterIdLst>
  <p:handoutMasterIdLst>
    <p:handoutMasterId r:id="rId23"/>
  </p:handoutMasterIdLst>
  <p:sldIdLst>
    <p:sldId id="256" r:id="rId2"/>
    <p:sldId id="382" r:id="rId3"/>
    <p:sldId id="384" r:id="rId4"/>
    <p:sldId id="386" r:id="rId5"/>
    <p:sldId id="387" r:id="rId6"/>
    <p:sldId id="388" r:id="rId7"/>
    <p:sldId id="389" r:id="rId8"/>
    <p:sldId id="390" r:id="rId9"/>
    <p:sldId id="391" r:id="rId10"/>
    <p:sldId id="383" r:id="rId11"/>
    <p:sldId id="392" r:id="rId12"/>
    <p:sldId id="393" r:id="rId13"/>
    <p:sldId id="394" r:id="rId14"/>
    <p:sldId id="395" r:id="rId15"/>
    <p:sldId id="396" r:id="rId16"/>
    <p:sldId id="397" r:id="rId17"/>
    <p:sldId id="398" r:id="rId18"/>
    <p:sldId id="399" r:id="rId19"/>
    <p:sldId id="400" r:id="rId20"/>
    <p:sldId id="401" r:id="rId21"/>
  </p:sldIdLst>
  <p:sldSz cx="12192000" cy="6858000"/>
  <p:notesSz cx="9874250"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rina Bors" initials="IB" lastIdx="19" clrIdx="0">
    <p:extLst>
      <p:ext uri="{19B8F6BF-5375-455C-9EA6-DF929625EA0E}">
        <p15:presenceInfo xmlns:p15="http://schemas.microsoft.com/office/powerpoint/2012/main" userId="Irina Bor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66"/>
    <a:srgbClr val="FDC6D1"/>
    <a:srgbClr val="2EA47F"/>
    <a:srgbClr val="007A50"/>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3" autoAdjust="0"/>
    <p:restoredTop sz="96395" autoAdjust="0"/>
  </p:normalViewPr>
  <p:slideViewPr>
    <p:cSldViewPr snapToGrid="0">
      <p:cViewPr varScale="1">
        <p:scale>
          <a:sx n="78" d="100"/>
          <a:sy n="78" d="100"/>
        </p:scale>
        <p:origin x="96" y="76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15" d="100"/>
          <a:sy n="115" d="100"/>
        </p:scale>
        <p:origin x="102" y="1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2-11T10:53:18.024" idx="1">
    <p:pos x="1417" y="1626"/>
    <p:text>Legea nr.217/2018 stabiliște doar valorile de referință aplicabile pentru calcularea salariului pentru luna decembrie 2018, valorile de referință aplicabile pentru calcularea salariului pentru lunile ianuarie-decembrie 2019 sunt stabilite în Legea bugetului de stat pentru anul 2019 (urmează a fi publicată)</p:text>
    <p:extLst mod="1">
      <p:ext uri="{C676402C-5697-4E1C-873F-D02D1690AC5C}">
        <p15:threadingInfo xmlns:p15="http://schemas.microsoft.com/office/powerpoint/2012/main" timeZoneBias="-12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8-12-13T07:09:02.214" idx="19">
    <p:pos x="3695" y="2894"/>
    <p:text>daca persoanei i-au fost conferite mai multe titluri onorifice, spor se plătește pentru cel mai înalt titlu ce corespunde acticității</p:text>
    <p:extLst>
      <p:ext uri="{C676402C-5697-4E1C-873F-D02D1690AC5C}">
        <p15:threadingInfo xmlns:p15="http://schemas.microsoft.com/office/powerpoint/2012/main" timeZoneBias="-12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18-12-12T09:49:17.264" idx="12">
    <p:pos x="2873" y="913"/>
    <p:text>suma alocată se calculează doar de la salariul de bază (detreminat prin inmultirea coeficientului corespunzător clasei de salarizare finale cu valoarea de referință)</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8-12-11T19:13:41.217" idx="8">
    <p:pos x="5377" y="1162"/>
    <p:text>prin scrisoarea nr.08-06-611 din 08.12.2018 - remis pr HG prin care li s-a recomandat sa initieze cadrului norrmativ cu caracter intern, anexanduse proiectul de hotarare si model de ordin</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8-12-11T14:37:52.631" idx="2">
    <p:pos x="1381" y="879"/>
    <p:text>prin unitate bugetară se înțelege instituția bugetară (cu sau fără statut juridic) sau autoritatea publică finanțată integral din BS, BUAT</p:text>
    <p:extLst mod="1">
      <p:ext uri="{C676402C-5697-4E1C-873F-D02D1690AC5C}">
        <p15:threadingInfo xmlns:p15="http://schemas.microsoft.com/office/powerpoint/2012/main" timeZoneBias="-120"/>
      </p:ext>
    </p:extLst>
  </p:cm>
  <p:cm authorId="1" dt="2018-12-11T14:43:21.257" idx="3">
    <p:pos x="5103" y="607"/>
    <p:text>pentru a evita situația în care o persoană - angajat în sectorul bugetar, ar avea rețineri la calculul salariului pentru luna decembrie din cauza lipsei funcției detinute in anexe la lege, a fost remisa scrisoarea nr.08-06-608 din 03.12.18 pu prezentarea funcțiilor lipsa</p:text>
    <p:extLst mod="1">
      <p:ext uri="{C676402C-5697-4E1C-873F-D02D1690AC5C}">
        <p15:threadingInfo xmlns:p15="http://schemas.microsoft.com/office/powerpoint/2012/main" timeZoneBias="-120"/>
      </p:ext>
    </p:extLst>
  </p:cm>
  <p:cm authorId="1" dt="2018-12-11T18:41:21.640" idx="6">
    <p:pos x="7215" y="2284"/>
    <p:text>autorități publice autonome: Curtea de Conturi; Centrul Național Anticorupție; Oficiul Avocatului Poporului; Comisia Electorala Centrala; Centrul National pentru Protecția Datelor cu Caracter Personal; Consiliul Coordonator al Audiovizualului; Consiliul Concurentei; Serviciul de Informatii si Securitate; Autoritatea Nationala de Integritate; Serviciul Prevenirea si Combaterea Spălării Banilor; Serviciul de Protecție și Pază de Stat; Agenția Nationala pentru Soluționarea Contestațiilor</p:text>
    <p:extLst>
      <p:ext uri="{C676402C-5697-4E1C-873F-D02D1690AC5C}">
        <p15:threadingInfo xmlns:p15="http://schemas.microsoft.com/office/powerpoint/2012/main" timeZoneBias="-120"/>
      </p:ext>
    </p:extLst>
  </p:cm>
  <p:cm authorId="1" dt="2018-12-11T18:41:52.914" idx="7">
    <p:pos x="7215" y="2420"/>
    <p:text>autorități administrative centrale: Biroul Național de Statistică; Agenția Relații Funciare și Cadastru; Agenția Relații Interetnice; Agenția „Moldsilva”; Agenția de Investiții; Agenția Medicametului și Dispozitivelor Medicale; Agenția Proprietății Publice; Agenția Națională pentru Cercetare și Dezvoltare; Agenția de Stat pentru Proprietate Intelectuală; Agenția Națională pentru Siguranța Alimentelor; Agenția Națională Antidoping; Casa Națională de Asigurări Sociale</p:text>
    <p:extLst>
      <p:ext uri="{C676402C-5697-4E1C-873F-D02D1690AC5C}">
        <p15:threadingInfo xmlns:p15="http://schemas.microsoft.com/office/powerpoint/2012/main" timeZoneBias="-120">
          <p15:parentCm authorId="1" idx="6"/>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8-12-12T19:48:55.234" idx="13">
    <p:pos x="3590" y="2461"/>
    <p:text>potrivit art.11 din Legea nr.280/2018, suma anuală a sporurilor incluse în partea variabilă nu poate depăși:                                      a) pentru autoritățile publice din domeniul apărării naționale, securității statului și ordinii publice  - 30% din suma anuală a salariilor de bază stabilite la nivel de autoritate bugetară                                                              b) pentru alte unitățile bugetare  - 20% din suma anuală a salariului de bază stabilite la nivel de unitate bugetară</p:text>
    <p:extLst>
      <p:ext uri="{C676402C-5697-4E1C-873F-D02D1690AC5C}">
        <p15:threadingInfo xmlns:p15="http://schemas.microsoft.com/office/powerpoint/2012/main" timeZoneBias="-12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8-12-12T19:55:02.778" idx="14">
    <p:pos x="6132" y="3055"/>
    <p:text>cadrul normativ pentru plata acestui supliment încă nu este elaborat, dar elaborarea acestuia se va asigura în termen de 6 luni de la intrarea în vigoare a legii, în conformitate cu art.30 din Legea 280/2018</p:text>
    <p:extLst>
      <p:ext uri="{C676402C-5697-4E1C-873F-D02D1690AC5C}">
        <p15:threadingInfo xmlns:p15="http://schemas.microsoft.com/office/powerpoint/2012/main" timeZoneBias="-120"/>
      </p:ext>
    </p:extLst>
  </p:cm>
  <p:cm authorId="1" dt="2018-12-12T19:57:23.523" idx="15">
    <p:pos x="1553" y="3508"/>
    <p:text>personalul unității bugetare poate beneficia de premii unice cu ocazia sărbătorilor profesionale, zile de sărbătoare nelucrătoare, care se plătesc din contul economiile formate lafondul de retribuire a muncii alocat pentru anul respectiv, dar nu mai mult de 5% din fondul anual de salarizare la nivel de unitate bugetară.                                     Norma se pune în aplicare din 1 iulie 2019, cu exceptia premiilor unice achitate in decembrie 2018 din contul economiilor formate la fondul de retribuire a muncii cu prilejul zilelor de sărbătoare declarate nelucrătoare în luna decembrie.</p:text>
    <p:extLst>
      <p:ext uri="{C676402C-5697-4E1C-873F-D02D1690AC5C}">
        <p15:threadingInfo xmlns:p15="http://schemas.microsoft.com/office/powerpoint/2012/main" timeZoneBias="-120"/>
      </p:ext>
    </p:extLst>
  </p:cm>
  <p:cm authorId="1" dt="2018-12-12T20:03:33.984" idx="16">
    <p:pos x="1553" y="3644"/>
    <p:text>Premiul unic, în fiecare caz in parte nu poate depăși salariul de bază al persoanei premiate</p:text>
    <p:extLst>
      <p:ext uri="{C676402C-5697-4E1C-873F-D02D1690AC5C}">
        <p15:threadingInfo xmlns:p15="http://schemas.microsoft.com/office/powerpoint/2012/main" timeZoneBias="-120">
          <p15:parentCm authorId="1" idx="15"/>
        </p15:threadingInfo>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8-12-12T09:26:12.021" idx="9">
    <p:pos x="1709" y="3596"/>
    <p:text>Legea nr.217/2018 stabiliște doar valorile de referință aplicabile pentru calcularea salariului pentru luna decembrie 2018, valorile de referință aplicabile pentru calcularea salariului pentru lunile ianuarie-decembrie 2019 sunt stabilite în Legea bugetului de stat pentru anul 2019 (urmează a fi publicată)</p:text>
    <p:extLst mod="1">
      <p:ext uri="{C676402C-5697-4E1C-873F-D02D1690AC5C}">
        <p15:threadingInfo xmlns:p15="http://schemas.microsoft.com/office/powerpoint/2012/main" timeZoneBias="-120"/>
      </p:ext>
    </p:extLst>
  </p:cm>
  <p:cm authorId="1" dt="2018-12-13T07:01:27.737" idx="18">
    <p:pos x="6174" y="1819"/>
    <p:text>art.12 alin. (13)                                               exemplu: daca salariul de baza calculat se primeste 4951 lei - cuantumul salariului de bază indicat in ordin si luat in calcul la determinarea salariului lunar al angajatului va fi 4960 lei</p:text>
    <p:extLst>
      <p:ext uri="{C676402C-5697-4E1C-873F-D02D1690AC5C}">
        <p15:threadingInfo xmlns:p15="http://schemas.microsoft.com/office/powerpoint/2012/main" timeZoneBias="-12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8-12-12T09:30:55.628" idx="10">
    <p:pos x="2901" y="2676"/>
    <p:text>dacă persoana ocupă o funcție careia în anexă îi corepunde clasa de salarizare 23, iar persoana are vechime în muncă de 12 ani, respectiv clasa finală va fi 23+4=27, oricum valoarea de referință aplicată rămîne 1600, deoarece clasa de salarizare pentru această funcție în anexă e 23</p:text>
    <p:extLst>
      <p:ext uri="{C676402C-5697-4E1C-873F-D02D1690AC5C}">
        <p15:threadingInfo xmlns:p15="http://schemas.microsoft.com/office/powerpoint/2012/main" timeZoneBias="-12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8-12-12T09:40:54.811" idx="11">
    <p:pos x="3716" y="3210"/>
    <p:text>pentru determinarea vechimii în muncă au fost menținute acele norme de calculare a perioadelor în vigoare pînă la 1 decembrie 2018. Majoritatea categoriilor de angajați beneficiau de spor pentru vechime în muncă care se acorda în dependență de numărul de ani</p:text>
    <p:extLst>
      <p:ext uri="{C676402C-5697-4E1C-873F-D02D1690AC5C}">
        <p15:threadingInfo xmlns:p15="http://schemas.microsoft.com/office/powerpoint/2012/main" timeZoneBias="-12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8-12-13T06:56:37.631" idx="17">
    <p:pos x="10" y="10"/>
    <p:text>Hg nr.744/2011 si HG nr.515 din 22.06.2011 - componenta nominala a delegatiei</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278842" cy="341065"/>
          </a:xfrm>
          <a:prstGeom prst="rect">
            <a:avLst/>
          </a:prstGeom>
        </p:spPr>
        <p:txBody>
          <a:bodyPr vert="horz" lIns="92702" tIns="46351" rIns="92702" bIns="46351" rtlCol="0"/>
          <a:lstStyle>
            <a:lvl1pPr algn="l">
              <a:defRPr sz="1200"/>
            </a:lvl1pPr>
          </a:lstStyle>
          <a:p>
            <a:endParaRPr lang="en-GB"/>
          </a:p>
        </p:txBody>
      </p:sp>
      <p:sp>
        <p:nvSpPr>
          <p:cNvPr id="3" name="Date Placeholder 2"/>
          <p:cNvSpPr>
            <a:spLocks noGrp="1"/>
          </p:cNvSpPr>
          <p:nvPr>
            <p:ph type="dt" sz="quarter" idx="1"/>
          </p:nvPr>
        </p:nvSpPr>
        <p:spPr>
          <a:xfrm>
            <a:off x="5593124" y="1"/>
            <a:ext cx="4278842" cy="341065"/>
          </a:xfrm>
          <a:prstGeom prst="rect">
            <a:avLst/>
          </a:prstGeom>
        </p:spPr>
        <p:txBody>
          <a:bodyPr vert="horz" lIns="92702" tIns="46351" rIns="92702" bIns="46351" rtlCol="0"/>
          <a:lstStyle>
            <a:lvl1pPr algn="r">
              <a:defRPr sz="1200"/>
            </a:lvl1pPr>
          </a:lstStyle>
          <a:p>
            <a:fld id="{AA92F646-C980-489A-AB3F-949B0019D313}" type="datetimeFigureOut">
              <a:rPr lang="en-GB" smtClean="0"/>
              <a:pPr/>
              <a:t>14/12/2018</a:t>
            </a:fld>
            <a:endParaRPr lang="en-GB"/>
          </a:p>
        </p:txBody>
      </p:sp>
      <p:sp>
        <p:nvSpPr>
          <p:cNvPr id="4" name="Footer Placeholder 3"/>
          <p:cNvSpPr>
            <a:spLocks noGrp="1"/>
          </p:cNvSpPr>
          <p:nvPr>
            <p:ph type="ftr" sz="quarter" idx="2"/>
          </p:nvPr>
        </p:nvSpPr>
        <p:spPr>
          <a:xfrm>
            <a:off x="0" y="6456611"/>
            <a:ext cx="4278842" cy="341064"/>
          </a:xfrm>
          <a:prstGeom prst="rect">
            <a:avLst/>
          </a:prstGeom>
        </p:spPr>
        <p:txBody>
          <a:bodyPr vert="horz" lIns="92702" tIns="46351" rIns="92702" bIns="46351" rtlCol="0" anchor="b"/>
          <a:lstStyle>
            <a:lvl1pPr algn="l">
              <a:defRPr sz="1200"/>
            </a:lvl1pPr>
          </a:lstStyle>
          <a:p>
            <a:endParaRPr lang="en-GB"/>
          </a:p>
        </p:txBody>
      </p:sp>
      <p:sp>
        <p:nvSpPr>
          <p:cNvPr id="5" name="Slide Number Placeholder 4"/>
          <p:cNvSpPr>
            <a:spLocks noGrp="1"/>
          </p:cNvSpPr>
          <p:nvPr>
            <p:ph type="sldNum" sz="quarter" idx="3"/>
          </p:nvPr>
        </p:nvSpPr>
        <p:spPr>
          <a:xfrm>
            <a:off x="5593124" y="6456611"/>
            <a:ext cx="4278842" cy="341064"/>
          </a:xfrm>
          <a:prstGeom prst="rect">
            <a:avLst/>
          </a:prstGeom>
        </p:spPr>
        <p:txBody>
          <a:bodyPr vert="horz" lIns="92702" tIns="46351" rIns="92702" bIns="46351" rtlCol="0" anchor="b"/>
          <a:lstStyle>
            <a:lvl1pPr algn="r">
              <a:defRPr sz="1200"/>
            </a:lvl1pPr>
          </a:lstStyle>
          <a:p>
            <a:fld id="{0BCDF0F3-76EB-40E5-BCC4-484926D6D952}" type="slidenum">
              <a:rPr lang="en-GB" smtClean="0"/>
              <a:pPr/>
              <a:t>‹#›</a:t>
            </a:fld>
            <a:endParaRPr lang="en-GB"/>
          </a:p>
        </p:txBody>
      </p:sp>
    </p:spTree>
    <p:extLst>
      <p:ext uri="{BB962C8B-B14F-4D97-AF65-F5344CB8AC3E}">
        <p14:creationId xmlns:p14="http://schemas.microsoft.com/office/powerpoint/2010/main" val="330587997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4278842" cy="341065"/>
          </a:xfrm>
          <a:prstGeom prst="rect">
            <a:avLst/>
          </a:prstGeom>
        </p:spPr>
        <p:txBody>
          <a:bodyPr vert="horz" lIns="92702" tIns="46351" rIns="92702" bIns="46351" rtlCol="0"/>
          <a:lstStyle>
            <a:lvl1pPr algn="l">
              <a:defRPr sz="1200"/>
            </a:lvl1pPr>
          </a:lstStyle>
          <a:p>
            <a:endParaRPr lang="en-US"/>
          </a:p>
        </p:txBody>
      </p:sp>
      <p:sp>
        <p:nvSpPr>
          <p:cNvPr id="3" name="Дата 2"/>
          <p:cNvSpPr>
            <a:spLocks noGrp="1"/>
          </p:cNvSpPr>
          <p:nvPr>
            <p:ph type="dt" idx="1"/>
          </p:nvPr>
        </p:nvSpPr>
        <p:spPr>
          <a:xfrm>
            <a:off x="5593124" y="1"/>
            <a:ext cx="4278842" cy="341065"/>
          </a:xfrm>
          <a:prstGeom prst="rect">
            <a:avLst/>
          </a:prstGeom>
        </p:spPr>
        <p:txBody>
          <a:bodyPr vert="horz" lIns="92702" tIns="46351" rIns="92702" bIns="46351" rtlCol="0"/>
          <a:lstStyle>
            <a:lvl1pPr algn="r">
              <a:defRPr sz="1200"/>
            </a:lvl1pPr>
          </a:lstStyle>
          <a:p>
            <a:fld id="{31321BD0-CE61-45C7-ADDA-01E3CFC44782}" type="datetimeFigureOut">
              <a:rPr lang="en-US" smtClean="0"/>
              <a:pPr/>
              <a:t>12/14/2018</a:t>
            </a:fld>
            <a:endParaRPr lang="en-US"/>
          </a:p>
        </p:txBody>
      </p:sp>
      <p:sp>
        <p:nvSpPr>
          <p:cNvPr id="4" name="Образ слайда 3"/>
          <p:cNvSpPr>
            <a:spLocks noGrp="1" noRot="1" noChangeAspect="1"/>
          </p:cNvSpPr>
          <p:nvPr>
            <p:ph type="sldImg" idx="2"/>
          </p:nvPr>
        </p:nvSpPr>
        <p:spPr>
          <a:xfrm>
            <a:off x="2898775" y="849313"/>
            <a:ext cx="4076700" cy="2293937"/>
          </a:xfrm>
          <a:prstGeom prst="rect">
            <a:avLst/>
          </a:prstGeom>
          <a:noFill/>
          <a:ln w="12700">
            <a:solidFill>
              <a:prstClr val="black"/>
            </a:solidFill>
          </a:ln>
        </p:spPr>
        <p:txBody>
          <a:bodyPr vert="horz" lIns="92702" tIns="46351" rIns="92702" bIns="46351" rtlCol="0" anchor="ctr"/>
          <a:lstStyle/>
          <a:p>
            <a:endParaRPr lang="en-US"/>
          </a:p>
        </p:txBody>
      </p:sp>
      <p:sp>
        <p:nvSpPr>
          <p:cNvPr id="5" name="Заметки 4"/>
          <p:cNvSpPr>
            <a:spLocks noGrp="1"/>
          </p:cNvSpPr>
          <p:nvPr>
            <p:ph type="body" sz="quarter" idx="3"/>
          </p:nvPr>
        </p:nvSpPr>
        <p:spPr>
          <a:xfrm>
            <a:off x="987426" y="3271381"/>
            <a:ext cx="7899400" cy="2676585"/>
          </a:xfrm>
          <a:prstGeom prst="rect">
            <a:avLst/>
          </a:prstGeom>
        </p:spPr>
        <p:txBody>
          <a:bodyPr vert="horz" lIns="92702" tIns="46351" rIns="92702" bIns="46351" rtlCol="0"/>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en-US" dirty="0"/>
          </a:p>
        </p:txBody>
      </p:sp>
      <p:sp>
        <p:nvSpPr>
          <p:cNvPr id="6" name="Нижний колонтитул 5"/>
          <p:cNvSpPr>
            <a:spLocks noGrp="1"/>
          </p:cNvSpPr>
          <p:nvPr>
            <p:ph type="ftr" sz="quarter" idx="4"/>
          </p:nvPr>
        </p:nvSpPr>
        <p:spPr>
          <a:xfrm>
            <a:off x="0" y="6456611"/>
            <a:ext cx="4278842" cy="341064"/>
          </a:xfrm>
          <a:prstGeom prst="rect">
            <a:avLst/>
          </a:prstGeom>
        </p:spPr>
        <p:txBody>
          <a:bodyPr vert="horz" lIns="92702" tIns="46351" rIns="92702" bIns="46351" rtlCol="0" anchor="b"/>
          <a:lstStyle>
            <a:lvl1pPr algn="l">
              <a:defRPr sz="1200"/>
            </a:lvl1pPr>
          </a:lstStyle>
          <a:p>
            <a:endParaRPr lang="en-US"/>
          </a:p>
        </p:txBody>
      </p:sp>
      <p:sp>
        <p:nvSpPr>
          <p:cNvPr id="7" name="Номер слайда 6"/>
          <p:cNvSpPr>
            <a:spLocks noGrp="1"/>
          </p:cNvSpPr>
          <p:nvPr>
            <p:ph type="sldNum" sz="quarter" idx="5"/>
          </p:nvPr>
        </p:nvSpPr>
        <p:spPr>
          <a:xfrm>
            <a:off x="5593124" y="6456611"/>
            <a:ext cx="4278842" cy="341064"/>
          </a:xfrm>
          <a:prstGeom prst="rect">
            <a:avLst/>
          </a:prstGeom>
        </p:spPr>
        <p:txBody>
          <a:bodyPr vert="horz" lIns="92702" tIns="46351" rIns="92702" bIns="46351" rtlCol="0" anchor="b"/>
          <a:lstStyle>
            <a:lvl1pPr algn="r">
              <a:defRPr sz="1200"/>
            </a:lvl1pPr>
          </a:lstStyle>
          <a:p>
            <a:fld id="{5694F56B-B12E-465A-AD1D-0FDE0116893B}" type="slidenum">
              <a:rPr lang="en-US" smtClean="0"/>
              <a:pPr/>
              <a:t>‹#›</a:t>
            </a:fld>
            <a:endParaRPr lang="en-US"/>
          </a:p>
        </p:txBody>
      </p:sp>
    </p:spTree>
    <p:extLst>
      <p:ext uri="{BB962C8B-B14F-4D97-AF65-F5344CB8AC3E}">
        <p14:creationId xmlns:p14="http://schemas.microsoft.com/office/powerpoint/2010/main" val="235430015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253805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31139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6158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9817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12102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11607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319006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na principala">
    <p:spTree>
      <p:nvGrpSpPr>
        <p:cNvPr id="1" name=""/>
        <p:cNvGrpSpPr/>
        <p:nvPr/>
      </p:nvGrpSpPr>
      <p:grpSpPr>
        <a:xfrm>
          <a:off x="0" y="0"/>
          <a:ext cx="0" cy="0"/>
          <a:chOff x="0" y="0"/>
          <a:chExt cx="0" cy="0"/>
        </a:xfrm>
      </p:grpSpPr>
      <p:sp>
        <p:nvSpPr>
          <p:cNvPr id="7" name="Заголовок 1"/>
          <p:cNvSpPr>
            <a:spLocks noGrp="1"/>
          </p:cNvSpPr>
          <p:nvPr>
            <p:ph type="title"/>
          </p:nvPr>
        </p:nvSpPr>
        <p:spPr>
          <a:xfrm>
            <a:off x="846364" y="3736977"/>
            <a:ext cx="10515600" cy="818696"/>
          </a:xfrm>
          <a:prstGeom prst="rect">
            <a:avLst/>
          </a:prstGeom>
        </p:spPr>
        <p:txBody>
          <a:bodyPr vert="horz" lIns="91440" tIns="45720" rIns="91440" bIns="45720" rtlCol="0" anchor="ctr">
            <a:normAutofit/>
          </a:bodyPr>
          <a:lstStyle/>
          <a:p>
            <a:r>
              <a:rPr lang="ru-RU" smtClean="0"/>
              <a:t>Образец заголовка</a:t>
            </a:r>
            <a:endParaRPr lang="en-US" dirty="0"/>
          </a:p>
        </p:txBody>
      </p:sp>
      <p:pic>
        <p:nvPicPr>
          <p:cNvPr id="9" name="Рисунок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3547" y="1476703"/>
            <a:ext cx="2781234" cy="1454620"/>
          </a:xfrm>
          <a:prstGeom prst="rect">
            <a:avLst/>
          </a:prstGeom>
        </p:spPr>
      </p:pic>
      <p:sp>
        <p:nvSpPr>
          <p:cNvPr id="12" name="Текст 11"/>
          <p:cNvSpPr>
            <a:spLocks noGrp="1"/>
          </p:cNvSpPr>
          <p:nvPr>
            <p:ph type="body" sz="quarter" idx="10"/>
          </p:nvPr>
        </p:nvSpPr>
        <p:spPr>
          <a:xfrm>
            <a:off x="3184525" y="4914900"/>
            <a:ext cx="5510213" cy="652463"/>
          </a:xfrm>
          <a:prstGeom prst="rect">
            <a:avLst/>
          </a:prstGeom>
        </p:spPr>
        <p:txBody>
          <a:bodyPr/>
          <a:lstStyle>
            <a:lvl1pPr marL="0" indent="0" algn="ctr">
              <a:buNone/>
              <a:defRPr sz="2400">
                <a:latin typeface="Lato Thin" panose="020F0502020204030203" pitchFamily="34" charset="0"/>
                <a:ea typeface="Lato Thin" panose="020F0502020204030203" pitchFamily="34" charset="0"/>
                <a:cs typeface="Lato Thin" panose="020F0502020204030203" pitchFamily="34" charset="0"/>
              </a:defRPr>
            </a:lvl1pPr>
          </a:lstStyle>
          <a:p>
            <a:pPr lvl="0"/>
            <a:r>
              <a:rPr lang="ru-RU" smtClean="0"/>
              <a:t>Образец текста</a:t>
            </a:r>
          </a:p>
        </p:txBody>
      </p:sp>
    </p:spTree>
    <p:extLst>
      <p:ext uri="{BB962C8B-B14F-4D97-AF65-F5344CB8AC3E}">
        <p14:creationId xmlns:p14="http://schemas.microsoft.com/office/powerpoint/2010/main" val="343530652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4D79D-47C0-4510-9587-60D775B59EAC}"/>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71028597-2DED-401D-AEE3-389164C5A45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66657FC8-094E-4EE8-B28F-AE1767E019AF}"/>
              </a:ext>
            </a:extLst>
          </p:cNvPr>
          <p:cNvSpPr>
            <a:spLocks noGrp="1"/>
          </p:cNvSpPr>
          <p:nvPr>
            <p:ph type="dt" sz="half" idx="10"/>
          </p:nvPr>
        </p:nvSpPr>
        <p:spPr/>
        <p:txBody>
          <a:bodyPr/>
          <a:lstStyle/>
          <a:p>
            <a:fld id="{39A574BA-5655-4656-A897-8AB493A226AA}" type="datetimeFigureOut">
              <a:rPr lang="ro-RO" smtClean="0"/>
              <a:t>14.12.2018</a:t>
            </a:fld>
            <a:endParaRPr lang="ro-RO"/>
          </a:p>
        </p:txBody>
      </p:sp>
      <p:sp>
        <p:nvSpPr>
          <p:cNvPr id="5" name="Footer Placeholder 4">
            <a:extLst>
              <a:ext uri="{FF2B5EF4-FFF2-40B4-BE49-F238E27FC236}">
                <a16:creationId xmlns:a16="http://schemas.microsoft.com/office/drawing/2014/main" id="{3CCEB545-301F-4831-B6EA-F9046E3DF2B5}"/>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95304BA1-EEEA-4F31-BC64-43BE5BEF6CE9}"/>
              </a:ext>
            </a:extLst>
          </p:cNvPr>
          <p:cNvSpPr>
            <a:spLocks noGrp="1"/>
          </p:cNvSpPr>
          <p:nvPr>
            <p:ph type="sldNum" sz="quarter" idx="12"/>
          </p:nvPr>
        </p:nvSpPr>
        <p:spPr/>
        <p:txBody>
          <a:bodyPr/>
          <a:lstStyle/>
          <a:p>
            <a:fld id="{B0AB173B-D670-40C1-99A5-ECF9C4EE8A33}" type="slidenum">
              <a:rPr lang="ro-RO" smtClean="0"/>
              <a:t>‹#›</a:t>
            </a:fld>
            <a:endParaRPr lang="ro-RO"/>
          </a:p>
        </p:txBody>
      </p:sp>
    </p:spTree>
    <p:extLst>
      <p:ext uri="{BB962C8B-B14F-4D97-AF65-F5344CB8AC3E}">
        <p14:creationId xmlns:p14="http://schemas.microsoft.com/office/powerpoint/2010/main" val="377671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u si continut">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307191"/>
            <a:ext cx="10515600" cy="1325563"/>
          </a:xfrm>
          <a:prstGeom prst="rect">
            <a:avLst/>
          </a:prstGeom>
        </p:spPr>
        <p:txBody>
          <a:bodyPr/>
          <a:lstStyle>
            <a:lvl1pPr>
              <a:defRPr sz="3000"/>
            </a:lvl1pPr>
          </a:lstStyle>
          <a:p>
            <a:r>
              <a:rPr lang="ru-RU" smtClean="0"/>
              <a:t>Образец заголовка</a:t>
            </a:r>
            <a:endParaRPr lang="en-US" dirty="0"/>
          </a:p>
        </p:txBody>
      </p:sp>
      <p:sp>
        <p:nvSpPr>
          <p:cNvPr id="3" name="Объект 2"/>
          <p:cNvSpPr>
            <a:spLocks noGrp="1"/>
          </p:cNvSpPr>
          <p:nvPr>
            <p:ph idx="1"/>
          </p:nvPr>
        </p:nvSpPr>
        <p:spPr>
          <a:xfrm>
            <a:off x="838200" y="3061607"/>
            <a:ext cx="10515600" cy="2047648"/>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pic>
        <p:nvPicPr>
          <p:cNvPr id="7" name="Рисунок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144603"/>
            <a:ext cx="2413057" cy="607439"/>
          </a:xfrm>
          <a:prstGeom prst="rect">
            <a:avLst/>
          </a:prstGeom>
        </p:spPr>
      </p:pic>
      <p:sp>
        <p:nvSpPr>
          <p:cNvPr id="15" name="Текст 14"/>
          <p:cNvSpPr>
            <a:spLocks noGrp="1"/>
          </p:cNvSpPr>
          <p:nvPr>
            <p:ph type="body" sz="quarter" idx="13" hasCustomPrompt="1"/>
          </p:nvPr>
        </p:nvSpPr>
        <p:spPr>
          <a:xfrm>
            <a:off x="6348413" y="260770"/>
            <a:ext cx="5005387" cy="343387"/>
          </a:xfrm>
          <a:prstGeom prst="rect">
            <a:avLst/>
          </a:prstGeom>
        </p:spPr>
        <p:txBody>
          <a:bodyPr/>
          <a:lstStyle>
            <a:lvl1pPr marL="0" indent="0" algn="r">
              <a:buNone/>
              <a:defRPr sz="1800" baseline="0">
                <a:latin typeface="Lato Thin" panose="020F0502020204030203" pitchFamily="34" charset="0"/>
                <a:ea typeface="Lato Thin" panose="020F0502020204030203" pitchFamily="34" charset="0"/>
                <a:cs typeface="Lato Thin" panose="020F0502020204030203" pitchFamily="34" charset="0"/>
              </a:defRPr>
            </a:lvl1pPr>
          </a:lstStyle>
          <a:p>
            <a:pPr lvl="0"/>
            <a:r>
              <a:rPr lang="ru-RU" dirty="0" smtClean="0"/>
              <a:t>Образец заголовка</a:t>
            </a:r>
            <a:endParaRPr lang="en-US" dirty="0"/>
          </a:p>
        </p:txBody>
      </p:sp>
      <p:sp>
        <p:nvSpPr>
          <p:cNvPr id="16" name="Date Placeholder 4"/>
          <p:cNvSpPr>
            <a:spLocks noGrp="1"/>
          </p:cNvSpPr>
          <p:nvPr>
            <p:ph type="dt" sz="half" idx="10"/>
          </p:nvPr>
        </p:nvSpPr>
        <p:spPr>
          <a:xfrm>
            <a:off x="838200" y="6356350"/>
            <a:ext cx="2743200" cy="365125"/>
          </a:xfrm>
          <a:prstGeom prst="rect">
            <a:avLst/>
          </a:prstGeom>
        </p:spPr>
        <p:txBody>
          <a:bodyPr/>
          <a:lstStyle>
            <a:lvl1pPr>
              <a:defRPr sz="1100">
                <a:solidFill>
                  <a:schemeClr val="bg1">
                    <a:lumMod val="65000"/>
                  </a:schemeClr>
                </a:solidFill>
              </a:defRPr>
            </a:lvl1pPr>
          </a:lstStyle>
          <a:p>
            <a:fld id="{8078248E-E281-4D83-8162-C3BBFDFEA260}" type="datetime1">
              <a:rPr lang="ro-RO" smtClean="0"/>
              <a:pPr/>
              <a:t>14.12.2018</a:t>
            </a:fld>
            <a:endParaRPr lang="en-US" dirty="0"/>
          </a:p>
        </p:txBody>
      </p:sp>
      <p:sp>
        <p:nvSpPr>
          <p:cNvPr id="17"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18" name="Slide Number Placeholder 6"/>
          <p:cNvSpPr>
            <a:spLocks noGrp="1"/>
          </p:cNvSpPr>
          <p:nvPr>
            <p:ph type="sldNum" sz="quarter" idx="12"/>
          </p:nvPr>
        </p:nvSpPr>
        <p:spPr>
          <a:xfrm>
            <a:off x="10980964" y="6356350"/>
            <a:ext cx="372836" cy="365125"/>
          </a:xfrm>
          <a:prstGeom prst="rect">
            <a:avLst/>
          </a:prstGeom>
        </p:spPr>
        <p:txBody>
          <a:bodyPr/>
          <a:lstStyle>
            <a:lvl1pPr algn="r">
              <a:defRPr sz="1100">
                <a:solidFill>
                  <a:schemeClr val="bg1">
                    <a:lumMod val="65000"/>
                  </a:schemeClr>
                </a:solidFill>
              </a:defRPr>
            </a:lvl1pPr>
          </a:lstStyle>
          <a:p>
            <a:fld id="{5D84065D-F351-4B03-BD91-D8A6B8D4B362}" type="slidenum">
              <a:rPr lang="en-US" smtClean="0"/>
              <a:pPr/>
              <a:t>‹#›</a:t>
            </a:fld>
            <a:endParaRPr lang="en-US" dirty="0"/>
          </a:p>
        </p:txBody>
      </p:sp>
      <p:sp>
        <p:nvSpPr>
          <p:cNvPr id="19" name="Заголовок 1"/>
          <p:cNvSpPr txBox="1">
            <a:spLocks/>
          </p:cNvSpPr>
          <p:nvPr userDrawn="1"/>
        </p:nvSpPr>
        <p:spPr>
          <a:xfrm>
            <a:off x="10189027" y="6356350"/>
            <a:ext cx="906234" cy="269423"/>
          </a:xfrm>
          <a:prstGeom prst="rect">
            <a:avLst/>
          </a:prstGeom>
        </p:spPr>
        <p:txBody>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100" dirty="0" err="1" smtClean="0">
                <a:solidFill>
                  <a:schemeClr val="bg1">
                    <a:lumMod val="65000"/>
                  </a:schemeClr>
                </a:solidFill>
                <a:latin typeface="+mn-lt"/>
              </a:rPr>
              <a:t>Pagina</a:t>
            </a:r>
            <a:r>
              <a:rPr lang="en-US" sz="1100" dirty="0" smtClean="0">
                <a:solidFill>
                  <a:schemeClr val="bg1">
                    <a:lumMod val="65000"/>
                  </a:schemeClr>
                </a:solidFill>
                <a:latin typeface="+mn-lt"/>
              </a:rPr>
              <a:t>     |</a:t>
            </a:r>
          </a:p>
        </p:txBody>
      </p:sp>
    </p:spTree>
    <p:extLst>
      <p:ext uri="{BB962C8B-B14F-4D97-AF65-F5344CB8AC3E}">
        <p14:creationId xmlns:p14="http://schemas.microsoft.com/office/powerpoint/2010/main" val="7451572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u si continut in doua coloane">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144603"/>
            <a:ext cx="2413057" cy="607439"/>
          </a:xfrm>
          <a:prstGeom prst="rect">
            <a:avLst/>
          </a:prstGeom>
        </p:spPr>
      </p:pic>
      <p:sp>
        <p:nvSpPr>
          <p:cNvPr id="15" name="Текст 14"/>
          <p:cNvSpPr>
            <a:spLocks noGrp="1"/>
          </p:cNvSpPr>
          <p:nvPr>
            <p:ph type="body" sz="quarter" idx="13" hasCustomPrompt="1"/>
          </p:nvPr>
        </p:nvSpPr>
        <p:spPr>
          <a:xfrm>
            <a:off x="6348413" y="260770"/>
            <a:ext cx="5005387" cy="343387"/>
          </a:xfrm>
          <a:prstGeom prst="rect">
            <a:avLst/>
          </a:prstGeom>
        </p:spPr>
        <p:txBody>
          <a:bodyPr/>
          <a:lstStyle>
            <a:lvl1pPr marL="0" indent="0" algn="r">
              <a:buNone/>
              <a:defRPr sz="1800" baseline="0">
                <a:latin typeface="Lato Thin" panose="020F0502020204030203" pitchFamily="34" charset="0"/>
                <a:ea typeface="Lato Thin" panose="020F0502020204030203" pitchFamily="34" charset="0"/>
                <a:cs typeface="Lato Thin" panose="020F0502020204030203" pitchFamily="34" charset="0"/>
              </a:defRPr>
            </a:lvl1pPr>
          </a:lstStyle>
          <a:p>
            <a:pPr lvl="0"/>
            <a:r>
              <a:rPr lang="ru-RU" dirty="0" smtClean="0"/>
              <a:t>Образец заголовка</a:t>
            </a:r>
            <a:endParaRPr lang="en-US" dirty="0"/>
          </a:p>
        </p:txBody>
      </p:sp>
      <p:sp>
        <p:nvSpPr>
          <p:cNvPr id="14" name="Title 1"/>
          <p:cNvSpPr>
            <a:spLocks noGrp="1"/>
          </p:cNvSpPr>
          <p:nvPr>
            <p:ph type="title"/>
          </p:nvPr>
        </p:nvSpPr>
        <p:spPr>
          <a:xfrm>
            <a:off x="838200" y="1310048"/>
            <a:ext cx="10515600" cy="1325563"/>
          </a:xfrm>
          <a:prstGeom prst="rect">
            <a:avLst/>
          </a:prstGeom>
        </p:spPr>
        <p:txBody>
          <a:bodyPr/>
          <a:lstStyle>
            <a:lvl1pPr>
              <a:defRPr sz="3000"/>
            </a:lvl1pPr>
          </a:lstStyle>
          <a:p>
            <a:r>
              <a:rPr lang="ru-RU" smtClean="0"/>
              <a:t>Образец заголовка</a:t>
            </a:r>
            <a:endParaRPr lang="en-US" dirty="0"/>
          </a:p>
        </p:txBody>
      </p:sp>
      <p:sp>
        <p:nvSpPr>
          <p:cNvPr id="16" name="Content Placeholder 2"/>
          <p:cNvSpPr>
            <a:spLocks noGrp="1"/>
          </p:cNvSpPr>
          <p:nvPr>
            <p:ph sz="half" idx="1"/>
          </p:nvPr>
        </p:nvSpPr>
        <p:spPr>
          <a:xfrm>
            <a:off x="838200" y="2955472"/>
            <a:ext cx="5181600" cy="3135540"/>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7" name="Content Placeholder 3"/>
          <p:cNvSpPr>
            <a:spLocks noGrp="1"/>
          </p:cNvSpPr>
          <p:nvPr>
            <p:ph sz="half" idx="2"/>
          </p:nvPr>
        </p:nvSpPr>
        <p:spPr>
          <a:xfrm>
            <a:off x="6172200" y="2955472"/>
            <a:ext cx="5181600" cy="3135540"/>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1" name="Date Placeholder 4"/>
          <p:cNvSpPr>
            <a:spLocks noGrp="1"/>
          </p:cNvSpPr>
          <p:nvPr>
            <p:ph type="dt" sz="half" idx="10"/>
          </p:nvPr>
        </p:nvSpPr>
        <p:spPr>
          <a:xfrm>
            <a:off x="838200" y="6356350"/>
            <a:ext cx="2743200" cy="365125"/>
          </a:xfrm>
          <a:prstGeom prst="rect">
            <a:avLst/>
          </a:prstGeom>
        </p:spPr>
        <p:txBody>
          <a:bodyPr/>
          <a:lstStyle>
            <a:lvl1pPr>
              <a:defRPr sz="1100">
                <a:solidFill>
                  <a:schemeClr val="bg1">
                    <a:lumMod val="65000"/>
                  </a:schemeClr>
                </a:solidFill>
              </a:defRPr>
            </a:lvl1pPr>
          </a:lstStyle>
          <a:p>
            <a:fld id="{F7C3AAF7-2684-404C-9A51-5535A7D48474}" type="datetime1">
              <a:rPr lang="ro-RO" smtClean="0"/>
              <a:pPr/>
              <a:t>14.12.2018</a:t>
            </a:fld>
            <a:endParaRPr lang="en-US" dirty="0"/>
          </a:p>
        </p:txBody>
      </p:sp>
      <p:sp>
        <p:nvSpPr>
          <p:cNvPr id="22"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23" name="Slide Number Placeholder 6"/>
          <p:cNvSpPr>
            <a:spLocks noGrp="1"/>
          </p:cNvSpPr>
          <p:nvPr>
            <p:ph type="sldNum" sz="quarter" idx="12"/>
          </p:nvPr>
        </p:nvSpPr>
        <p:spPr>
          <a:xfrm>
            <a:off x="10980964" y="6356350"/>
            <a:ext cx="372836" cy="365125"/>
          </a:xfrm>
          <a:prstGeom prst="rect">
            <a:avLst/>
          </a:prstGeom>
        </p:spPr>
        <p:txBody>
          <a:bodyPr/>
          <a:lstStyle>
            <a:lvl1pPr algn="r">
              <a:defRPr sz="1100">
                <a:solidFill>
                  <a:schemeClr val="bg1">
                    <a:lumMod val="65000"/>
                  </a:schemeClr>
                </a:solidFill>
              </a:defRPr>
            </a:lvl1pPr>
          </a:lstStyle>
          <a:p>
            <a:fld id="{5D84065D-F351-4B03-BD91-D8A6B8D4B362}" type="slidenum">
              <a:rPr lang="en-US" smtClean="0"/>
              <a:pPr/>
              <a:t>‹#›</a:t>
            </a:fld>
            <a:endParaRPr lang="en-US" dirty="0"/>
          </a:p>
        </p:txBody>
      </p:sp>
      <p:sp>
        <p:nvSpPr>
          <p:cNvPr id="24" name="Заголовок 1"/>
          <p:cNvSpPr txBox="1">
            <a:spLocks/>
          </p:cNvSpPr>
          <p:nvPr userDrawn="1"/>
        </p:nvSpPr>
        <p:spPr>
          <a:xfrm>
            <a:off x="10189027" y="6356350"/>
            <a:ext cx="906234" cy="269423"/>
          </a:xfrm>
          <a:prstGeom prst="rect">
            <a:avLst/>
          </a:prstGeom>
        </p:spPr>
        <p:txBody>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100" dirty="0" err="1" smtClean="0">
                <a:solidFill>
                  <a:schemeClr val="bg1">
                    <a:lumMod val="65000"/>
                  </a:schemeClr>
                </a:solidFill>
                <a:latin typeface="+mn-lt"/>
              </a:rPr>
              <a:t>Pagina</a:t>
            </a:r>
            <a:r>
              <a:rPr lang="en-US" sz="1100" dirty="0" smtClean="0">
                <a:solidFill>
                  <a:schemeClr val="bg1">
                    <a:lumMod val="65000"/>
                  </a:schemeClr>
                </a:solidFill>
                <a:latin typeface="+mn-lt"/>
              </a:rPr>
              <a:t>     |</a:t>
            </a:r>
          </a:p>
        </p:txBody>
      </p:sp>
    </p:spTree>
    <p:extLst>
      <p:ext uri="{BB962C8B-B14F-4D97-AF65-F5344CB8AC3E}">
        <p14:creationId xmlns:p14="http://schemas.microsoft.com/office/powerpoint/2010/main" val="29678729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ar titlu">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144603"/>
            <a:ext cx="2413057" cy="607439"/>
          </a:xfrm>
          <a:prstGeom prst="rect">
            <a:avLst/>
          </a:prstGeom>
        </p:spPr>
      </p:pic>
      <p:sp>
        <p:nvSpPr>
          <p:cNvPr id="15" name="Текст 14"/>
          <p:cNvSpPr>
            <a:spLocks noGrp="1"/>
          </p:cNvSpPr>
          <p:nvPr>
            <p:ph type="body" sz="quarter" idx="13" hasCustomPrompt="1"/>
          </p:nvPr>
        </p:nvSpPr>
        <p:spPr>
          <a:xfrm>
            <a:off x="6348413" y="260770"/>
            <a:ext cx="5005387" cy="343387"/>
          </a:xfrm>
          <a:prstGeom prst="rect">
            <a:avLst/>
          </a:prstGeom>
        </p:spPr>
        <p:txBody>
          <a:bodyPr/>
          <a:lstStyle>
            <a:lvl1pPr marL="0" indent="0" algn="r">
              <a:buNone/>
              <a:defRPr sz="1800" baseline="0">
                <a:latin typeface="Lato Thin" panose="020F0502020204030203" pitchFamily="34" charset="0"/>
                <a:ea typeface="Lato Thin" panose="020F0502020204030203" pitchFamily="34" charset="0"/>
                <a:cs typeface="Lato Thin" panose="020F0502020204030203" pitchFamily="34" charset="0"/>
              </a:defRPr>
            </a:lvl1pPr>
          </a:lstStyle>
          <a:p>
            <a:pPr lvl="0"/>
            <a:r>
              <a:rPr lang="ru-RU" dirty="0" smtClean="0"/>
              <a:t>Образец заголовка</a:t>
            </a:r>
            <a:endParaRPr lang="en-US" dirty="0"/>
          </a:p>
        </p:txBody>
      </p:sp>
      <p:sp>
        <p:nvSpPr>
          <p:cNvPr id="14" name="Title 1"/>
          <p:cNvSpPr>
            <a:spLocks noGrp="1"/>
          </p:cNvSpPr>
          <p:nvPr>
            <p:ph type="title"/>
          </p:nvPr>
        </p:nvSpPr>
        <p:spPr>
          <a:xfrm>
            <a:off x="838200" y="2020341"/>
            <a:ext cx="10515600" cy="1325563"/>
          </a:xfrm>
          <a:prstGeom prst="rect">
            <a:avLst/>
          </a:prstGeom>
        </p:spPr>
        <p:txBody>
          <a:bodyPr/>
          <a:lstStyle>
            <a:lvl1pPr>
              <a:defRPr sz="3000"/>
            </a:lvl1pPr>
          </a:lstStyle>
          <a:p>
            <a:r>
              <a:rPr lang="ru-RU" smtClean="0"/>
              <a:t>Образец заголовка</a:t>
            </a:r>
            <a:endParaRPr lang="en-US" dirty="0"/>
          </a:p>
        </p:txBody>
      </p:sp>
      <p:sp>
        <p:nvSpPr>
          <p:cNvPr id="10" name="Date Placeholder 4"/>
          <p:cNvSpPr>
            <a:spLocks noGrp="1"/>
          </p:cNvSpPr>
          <p:nvPr>
            <p:ph type="dt" sz="half" idx="10"/>
          </p:nvPr>
        </p:nvSpPr>
        <p:spPr>
          <a:xfrm>
            <a:off x="838200" y="6356350"/>
            <a:ext cx="2743200" cy="365125"/>
          </a:xfrm>
          <a:prstGeom prst="rect">
            <a:avLst/>
          </a:prstGeom>
        </p:spPr>
        <p:txBody>
          <a:bodyPr/>
          <a:lstStyle>
            <a:lvl1pPr>
              <a:defRPr sz="1100">
                <a:solidFill>
                  <a:schemeClr val="bg1">
                    <a:lumMod val="65000"/>
                  </a:schemeClr>
                </a:solidFill>
              </a:defRPr>
            </a:lvl1pPr>
          </a:lstStyle>
          <a:p>
            <a:fld id="{3FD5D7C3-F508-49B9-B5EF-904F88E4C8D7}" type="datetime1">
              <a:rPr lang="ro-RO" smtClean="0"/>
              <a:pPr/>
              <a:t>14.12.2018</a:t>
            </a:fld>
            <a:endParaRPr lang="en-US" dirty="0"/>
          </a:p>
        </p:txBody>
      </p:sp>
      <p:sp>
        <p:nvSpPr>
          <p:cNvPr id="11"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12" name="Slide Number Placeholder 6"/>
          <p:cNvSpPr>
            <a:spLocks noGrp="1"/>
          </p:cNvSpPr>
          <p:nvPr>
            <p:ph type="sldNum" sz="quarter" idx="12"/>
          </p:nvPr>
        </p:nvSpPr>
        <p:spPr>
          <a:xfrm>
            <a:off x="10980964" y="6356350"/>
            <a:ext cx="372836" cy="365125"/>
          </a:xfrm>
          <a:prstGeom prst="rect">
            <a:avLst/>
          </a:prstGeom>
        </p:spPr>
        <p:txBody>
          <a:bodyPr/>
          <a:lstStyle>
            <a:lvl1pPr algn="r">
              <a:defRPr sz="1100">
                <a:solidFill>
                  <a:schemeClr val="bg1">
                    <a:lumMod val="65000"/>
                  </a:schemeClr>
                </a:solidFill>
              </a:defRPr>
            </a:lvl1pPr>
          </a:lstStyle>
          <a:p>
            <a:fld id="{5D84065D-F351-4B03-BD91-D8A6B8D4B362}" type="slidenum">
              <a:rPr lang="en-US" smtClean="0"/>
              <a:pPr/>
              <a:t>‹#›</a:t>
            </a:fld>
            <a:endParaRPr lang="en-US" dirty="0"/>
          </a:p>
        </p:txBody>
      </p:sp>
      <p:sp>
        <p:nvSpPr>
          <p:cNvPr id="13" name="Заголовок 1"/>
          <p:cNvSpPr txBox="1">
            <a:spLocks/>
          </p:cNvSpPr>
          <p:nvPr userDrawn="1"/>
        </p:nvSpPr>
        <p:spPr>
          <a:xfrm>
            <a:off x="10189027" y="6356350"/>
            <a:ext cx="906234" cy="269423"/>
          </a:xfrm>
          <a:prstGeom prst="rect">
            <a:avLst/>
          </a:prstGeom>
        </p:spPr>
        <p:txBody>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100" dirty="0" err="1" smtClean="0">
                <a:solidFill>
                  <a:schemeClr val="bg1">
                    <a:lumMod val="65000"/>
                  </a:schemeClr>
                </a:solidFill>
                <a:latin typeface="+mn-lt"/>
              </a:rPr>
              <a:t>Pagina</a:t>
            </a:r>
            <a:r>
              <a:rPr lang="en-US" sz="1100" dirty="0" smtClean="0">
                <a:solidFill>
                  <a:schemeClr val="bg1">
                    <a:lumMod val="65000"/>
                  </a:schemeClr>
                </a:solidFill>
                <a:latin typeface="+mn-lt"/>
              </a:rPr>
              <a:t>     |</a:t>
            </a:r>
          </a:p>
        </p:txBody>
      </p:sp>
    </p:spTree>
    <p:extLst>
      <p:ext uri="{BB962C8B-B14F-4D97-AF65-F5344CB8AC3E}">
        <p14:creationId xmlns:p14="http://schemas.microsoft.com/office/powerpoint/2010/main" val="257700886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ara continut">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144603"/>
            <a:ext cx="2413057" cy="607439"/>
          </a:xfrm>
          <a:prstGeom prst="rect">
            <a:avLst/>
          </a:prstGeom>
        </p:spPr>
      </p:pic>
      <p:sp>
        <p:nvSpPr>
          <p:cNvPr id="15" name="Текст 14"/>
          <p:cNvSpPr>
            <a:spLocks noGrp="1"/>
          </p:cNvSpPr>
          <p:nvPr>
            <p:ph type="body" sz="quarter" idx="13" hasCustomPrompt="1"/>
          </p:nvPr>
        </p:nvSpPr>
        <p:spPr>
          <a:xfrm>
            <a:off x="6348413" y="260770"/>
            <a:ext cx="5005387" cy="343387"/>
          </a:xfrm>
          <a:prstGeom prst="rect">
            <a:avLst/>
          </a:prstGeom>
        </p:spPr>
        <p:txBody>
          <a:bodyPr/>
          <a:lstStyle>
            <a:lvl1pPr marL="0" indent="0" algn="r">
              <a:buNone/>
              <a:defRPr sz="1800" baseline="0">
                <a:latin typeface="Lato Thin" panose="020F0502020204030203" pitchFamily="34" charset="0"/>
                <a:ea typeface="Lato Thin" panose="020F0502020204030203" pitchFamily="34" charset="0"/>
                <a:cs typeface="Lato Thin" panose="020F0502020204030203" pitchFamily="34" charset="0"/>
              </a:defRPr>
            </a:lvl1pPr>
          </a:lstStyle>
          <a:p>
            <a:pPr lvl="0"/>
            <a:r>
              <a:rPr lang="ru-RU" dirty="0" smtClean="0"/>
              <a:t>Образец заголовка</a:t>
            </a:r>
            <a:endParaRPr lang="en-US" dirty="0"/>
          </a:p>
        </p:txBody>
      </p:sp>
      <p:sp>
        <p:nvSpPr>
          <p:cNvPr id="11" name="Date Placeholder 4"/>
          <p:cNvSpPr>
            <a:spLocks noGrp="1"/>
          </p:cNvSpPr>
          <p:nvPr>
            <p:ph type="dt" sz="half" idx="10"/>
          </p:nvPr>
        </p:nvSpPr>
        <p:spPr>
          <a:xfrm>
            <a:off x="838200" y="6356350"/>
            <a:ext cx="2743200" cy="365125"/>
          </a:xfrm>
          <a:prstGeom prst="rect">
            <a:avLst/>
          </a:prstGeom>
        </p:spPr>
        <p:txBody>
          <a:bodyPr/>
          <a:lstStyle>
            <a:lvl1pPr>
              <a:defRPr sz="1100">
                <a:solidFill>
                  <a:schemeClr val="bg1">
                    <a:lumMod val="65000"/>
                  </a:schemeClr>
                </a:solidFill>
              </a:defRPr>
            </a:lvl1pPr>
          </a:lstStyle>
          <a:p>
            <a:fld id="{41FB51AC-3888-46F9-816C-23FA567D5ADC}" type="datetime1">
              <a:rPr lang="ro-RO" smtClean="0"/>
              <a:pPr/>
              <a:t>14.12.2018</a:t>
            </a:fld>
            <a:endParaRPr lang="en-US" dirty="0"/>
          </a:p>
        </p:txBody>
      </p:sp>
      <p:sp>
        <p:nvSpPr>
          <p:cNvPr id="12"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13" name="Slide Number Placeholder 6"/>
          <p:cNvSpPr>
            <a:spLocks noGrp="1"/>
          </p:cNvSpPr>
          <p:nvPr>
            <p:ph type="sldNum" sz="quarter" idx="12"/>
          </p:nvPr>
        </p:nvSpPr>
        <p:spPr>
          <a:xfrm>
            <a:off x="10980964" y="6356350"/>
            <a:ext cx="372836" cy="365125"/>
          </a:xfrm>
          <a:prstGeom prst="rect">
            <a:avLst/>
          </a:prstGeom>
        </p:spPr>
        <p:txBody>
          <a:bodyPr/>
          <a:lstStyle>
            <a:lvl1pPr algn="r">
              <a:defRPr sz="1100">
                <a:solidFill>
                  <a:schemeClr val="bg1">
                    <a:lumMod val="65000"/>
                  </a:schemeClr>
                </a:solidFill>
              </a:defRPr>
            </a:lvl1pPr>
          </a:lstStyle>
          <a:p>
            <a:fld id="{5D84065D-F351-4B03-BD91-D8A6B8D4B362}" type="slidenum">
              <a:rPr lang="en-US" smtClean="0"/>
              <a:pPr/>
              <a:t>‹#›</a:t>
            </a:fld>
            <a:endParaRPr lang="en-US" dirty="0"/>
          </a:p>
        </p:txBody>
      </p:sp>
      <p:sp>
        <p:nvSpPr>
          <p:cNvPr id="16" name="Заголовок 1"/>
          <p:cNvSpPr txBox="1">
            <a:spLocks/>
          </p:cNvSpPr>
          <p:nvPr userDrawn="1"/>
        </p:nvSpPr>
        <p:spPr>
          <a:xfrm>
            <a:off x="10189027" y="6356350"/>
            <a:ext cx="906234" cy="269423"/>
          </a:xfrm>
          <a:prstGeom prst="rect">
            <a:avLst/>
          </a:prstGeom>
        </p:spPr>
        <p:txBody>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100" dirty="0" err="1" smtClean="0">
                <a:solidFill>
                  <a:schemeClr val="bg1">
                    <a:lumMod val="65000"/>
                  </a:schemeClr>
                </a:solidFill>
                <a:latin typeface="+mn-lt"/>
              </a:rPr>
              <a:t>Pagina</a:t>
            </a:r>
            <a:r>
              <a:rPr lang="en-US" sz="1100" dirty="0" smtClean="0">
                <a:solidFill>
                  <a:schemeClr val="bg1">
                    <a:lumMod val="65000"/>
                  </a:schemeClr>
                </a:solidFill>
                <a:latin typeface="+mn-lt"/>
              </a:rPr>
              <a:t>     |</a:t>
            </a:r>
          </a:p>
        </p:txBody>
      </p:sp>
    </p:spTree>
    <p:extLst>
      <p:ext uri="{BB962C8B-B14F-4D97-AF65-F5344CB8AC3E}">
        <p14:creationId xmlns:p14="http://schemas.microsoft.com/office/powerpoint/2010/main" val="23843805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ie alba">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095120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u cu continut si subtitlu">
    <p:spTree>
      <p:nvGrpSpPr>
        <p:cNvPr id="1" name=""/>
        <p:cNvGrpSpPr/>
        <p:nvPr/>
      </p:nvGrpSpPr>
      <p:grpSpPr>
        <a:xfrm>
          <a:off x="0" y="0"/>
          <a:ext cx="0" cy="0"/>
          <a:chOff x="0" y="0"/>
          <a:chExt cx="0" cy="0"/>
        </a:xfrm>
      </p:grpSpPr>
      <p:pic>
        <p:nvPicPr>
          <p:cNvPr id="7" name="Рисунок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144603"/>
            <a:ext cx="2413057" cy="607439"/>
          </a:xfrm>
          <a:prstGeom prst="rect">
            <a:avLst/>
          </a:prstGeom>
        </p:spPr>
      </p:pic>
      <p:sp>
        <p:nvSpPr>
          <p:cNvPr id="15" name="Текст 14"/>
          <p:cNvSpPr>
            <a:spLocks noGrp="1"/>
          </p:cNvSpPr>
          <p:nvPr>
            <p:ph type="body" sz="quarter" idx="13" hasCustomPrompt="1"/>
          </p:nvPr>
        </p:nvSpPr>
        <p:spPr>
          <a:xfrm>
            <a:off x="6348413" y="260770"/>
            <a:ext cx="5005387" cy="343387"/>
          </a:xfrm>
          <a:prstGeom prst="rect">
            <a:avLst/>
          </a:prstGeom>
        </p:spPr>
        <p:txBody>
          <a:bodyPr/>
          <a:lstStyle>
            <a:lvl1pPr marL="0" indent="0" algn="r">
              <a:buNone/>
              <a:defRPr sz="1800" baseline="0">
                <a:latin typeface="Lato Thin" panose="020F0502020204030203" pitchFamily="34" charset="0"/>
                <a:ea typeface="Lato Thin" panose="020F0502020204030203" pitchFamily="34" charset="0"/>
                <a:cs typeface="Lato Thin" panose="020F0502020204030203" pitchFamily="34" charset="0"/>
              </a:defRPr>
            </a:lvl1pPr>
          </a:lstStyle>
          <a:p>
            <a:pPr lvl="0"/>
            <a:r>
              <a:rPr lang="ru-RU" dirty="0" smtClean="0"/>
              <a:t>Образец заголовка</a:t>
            </a:r>
            <a:endParaRPr lang="en-US" dirty="0"/>
          </a:p>
        </p:txBody>
      </p:sp>
      <p:sp>
        <p:nvSpPr>
          <p:cNvPr id="8" name="Title 1"/>
          <p:cNvSpPr>
            <a:spLocks noGrp="1"/>
          </p:cNvSpPr>
          <p:nvPr>
            <p:ph type="title"/>
          </p:nvPr>
        </p:nvSpPr>
        <p:spPr>
          <a:xfrm>
            <a:off x="839788" y="1401072"/>
            <a:ext cx="3932237" cy="893091"/>
          </a:xfrm>
          <a:prstGeom prst="rect">
            <a:avLst/>
          </a:prstGeom>
        </p:spPr>
        <p:txBody>
          <a:bodyPr anchor="b"/>
          <a:lstStyle>
            <a:lvl1pPr algn="l">
              <a:defRPr sz="3000"/>
            </a:lvl1pPr>
          </a:lstStyle>
          <a:p>
            <a:r>
              <a:rPr lang="ru-RU" smtClean="0"/>
              <a:t>Образец заголовка</a:t>
            </a:r>
            <a:endParaRPr lang="en-US" dirty="0"/>
          </a:p>
        </p:txBody>
      </p:sp>
      <p:sp>
        <p:nvSpPr>
          <p:cNvPr id="9" name="Content Placeholder 2"/>
          <p:cNvSpPr>
            <a:spLocks noGrp="1"/>
          </p:cNvSpPr>
          <p:nvPr>
            <p:ph idx="1"/>
          </p:nvPr>
        </p:nvSpPr>
        <p:spPr>
          <a:xfrm>
            <a:off x="5183188" y="1401073"/>
            <a:ext cx="6172200" cy="469674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ext Placeholder 3"/>
          <p:cNvSpPr>
            <a:spLocks noGrp="1"/>
          </p:cNvSpPr>
          <p:nvPr>
            <p:ph type="body" sz="half" idx="2"/>
          </p:nvPr>
        </p:nvSpPr>
        <p:spPr>
          <a:xfrm>
            <a:off x="839788" y="2432502"/>
            <a:ext cx="3932237" cy="3673249"/>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11" name="Date Placeholder 4"/>
          <p:cNvSpPr>
            <a:spLocks noGrp="1"/>
          </p:cNvSpPr>
          <p:nvPr>
            <p:ph type="dt" sz="half" idx="10"/>
          </p:nvPr>
        </p:nvSpPr>
        <p:spPr>
          <a:xfrm>
            <a:off x="838200" y="6356350"/>
            <a:ext cx="2743200" cy="365125"/>
          </a:xfrm>
          <a:prstGeom prst="rect">
            <a:avLst/>
          </a:prstGeom>
        </p:spPr>
        <p:txBody>
          <a:bodyPr/>
          <a:lstStyle>
            <a:lvl1pPr>
              <a:defRPr sz="1100">
                <a:solidFill>
                  <a:schemeClr val="bg1">
                    <a:lumMod val="65000"/>
                  </a:schemeClr>
                </a:solidFill>
              </a:defRPr>
            </a:lvl1pPr>
          </a:lstStyle>
          <a:p>
            <a:fld id="{E25A118F-46B2-4AEB-A15A-597AD5B81E18}" type="datetime1">
              <a:rPr lang="ro-RO" smtClean="0"/>
              <a:pPr/>
              <a:t>14.12.2018</a:t>
            </a:fld>
            <a:endParaRPr lang="en-US" dirty="0"/>
          </a:p>
        </p:txBody>
      </p:sp>
      <p:sp>
        <p:nvSpPr>
          <p:cNvPr id="12"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13" name="Slide Number Placeholder 6"/>
          <p:cNvSpPr>
            <a:spLocks noGrp="1"/>
          </p:cNvSpPr>
          <p:nvPr>
            <p:ph type="sldNum" sz="quarter" idx="12"/>
          </p:nvPr>
        </p:nvSpPr>
        <p:spPr>
          <a:xfrm>
            <a:off x="10980964" y="6356350"/>
            <a:ext cx="372836" cy="365125"/>
          </a:xfrm>
          <a:prstGeom prst="rect">
            <a:avLst/>
          </a:prstGeom>
        </p:spPr>
        <p:txBody>
          <a:bodyPr/>
          <a:lstStyle>
            <a:lvl1pPr algn="r">
              <a:defRPr sz="1100">
                <a:solidFill>
                  <a:schemeClr val="bg1">
                    <a:lumMod val="65000"/>
                  </a:schemeClr>
                </a:solidFill>
              </a:defRPr>
            </a:lvl1pPr>
          </a:lstStyle>
          <a:p>
            <a:fld id="{5D84065D-F351-4B03-BD91-D8A6B8D4B362}" type="slidenum">
              <a:rPr lang="en-US" smtClean="0"/>
              <a:pPr/>
              <a:t>‹#›</a:t>
            </a:fld>
            <a:endParaRPr lang="en-US" dirty="0"/>
          </a:p>
        </p:txBody>
      </p:sp>
      <p:sp>
        <p:nvSpPr>
          <p:cNvPr id="14" name="Заголовок 1"/>
          <p:cNvSpPr txBox="1">
            <a:spLocks/>
          </p:cNvSpPr>
          <p:nvPr userDrawn="1"/>
        </p:nvSpPr>
        <p:spPr>
          <a:xfrm>
            <a:off x="10189027" y="6356350"/>
            <a:ext cx="906234" cy="269423"/>
          </a:xfrm>
          <a:prstGeom prst="rect">
            <a:avLst/>
          </a:prstGeom>
        </p:spPr>
        <p:txBody>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100" dirty="0" err="1" smtClean="0">
                <a:solidFill>
                  <a:schemeClr val="bg1">
                    <a:lumMod val="65000"/>
                  </a:schemeClr>
                </a:solidFill>
                <a:latin typeface="+mn-lt"/>
              </a:rPr>
              <a:t>Pagina</a:t>
            </a:r>
            <a:r>
              <a:rPr lang="en-US" sz="1100" dirty="0" smtClean="0">
                <a:solidFill>
                  <a:schemeClr val="bg1">
                    <a:lumMod val="65000"/>
                  </a:schemeClr>
                </a:solidFill>
                <a:latin typeface="+mn-lt"/>
              </a:rPr>
              <a:t>     |</a:t>
            </a:r>
          </a:p>
        </p:txBody>
      </p:sp>
    </p:spTree>
    <p:extLst>
      <p:ext uri="{BB962C8B-B14F-4D97-AF65-F5344CB8AC3E}">
        <p14:creationId xmlns:p14="http://schemas.microsoft.com/office/powerpoint/2010/main" val="32991056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pic>
        <p:nvPicPr>
          <p:cNvPr id="7" name="Рисунок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144603"/>
            <a:ext cx="2413057" cy="607439"/>
          </a:xfrm>
          <a:prstGeom prst="rect">
            <a:avLst/>
          </a:prstGeom>
        </p:spPr>
      </p:pic>
      <p:sp>
        <p:nvSpPr>
          <p:cNvPr id="8" name="Текст 14"/>
          <p:cNvSpPr>
            <a:spLocks noGrp="1"/>
          </p:cNvSpPr>
          <p:nvPr>
            <p:ph type="body" sz="quarter" idx="13" hasCustomPrompt="1"/>
          </p:nvPr>
        </p:nvSpPr>
        <p:spPr>
          <a:xfrm>
            <a:off x="6348413" y="260770"/>
            <a:ext cx="5005387" cy="343387"/>
          </a:xfrm>
          <a:prstGeom prst="rect">
            <a:avLst/>
          </a:prstGeom>
        </p:spPr>
        <p:txBody>
          <a:bodyPr/>
          <a:lstStyle>
            <a:lvl1pPr marL="0" indent="0" algn="r">
              <a:buNone/>
              <a:defRPr sz="1800" baseline="0">
                <a:latin typeface="Lato Thin" panose="020F0502020204030203" pitchFamily="34" charset="0"/>
                <a:ea typeface="Lato Thin" panose="020F0502020204030203" pitchFamily="34" charset="0"/>
                <a:cs typeface="Lato Thin" panose="020F0502020204030203" pitchFamily="34" charset="0"/>
              </a:defRPr>
            </a:lvl1pPr>
          </a:lstStyle>
          <a:p>
            <a:pPr lvl="0"/>
            <a:r>
              <a:rPr lang="ru-RU" dirty="0" smtClean="0"/>
              <a:t>Образец заголовка</a:t>
            </a:r>
            <a:endParaRPr lang="en-US" dirty="0"/>
          </a:p>
        </p:txBody>
      </p:sp>
      <p:sp>
        <p:nvSpPr>
          <p:cNvPr id="9" name="Date Placeholder 4"/>
          <p:cNvSpPr>
            <a:spLocks noGrp="1"/>
          </p:cNvSpPr>
          <p:nvPr>
            <p:ph type="dt" sz="half" idx="10"/>
          </p:nvPr>
        </p:nvSpPr>
        <p:spPr>
          <a:xfrm>
            <a:off x="838200" y="6356350"/>
            <a:ext cx="2743200" cy="365125"/>
          </a:xfrm>
          <a:prstGeom prst="rect">
            <a:avLst/>
          </a:prstGeom>
        </p:spPr>
        <p:txBody>
          <a:bodyPr/>
          <a:lstStyle>
            <a:lvl1pPr>
              <a:defRPr sz="1100">
                <a:solidFill>
                  <a:schemeClr val="bg1">
                    <a:lumMod val="65000"/>
                  </a:schemeClr>
                </a:solidFill>
              </a:defRPr>
            </a:lvl1pPr>
          </a:lstStyle>
          <a:p>
            <a:fld id="{BF6D9225-5CEE-4E01-9814-FF24062CD999}" type="datetime1">
              <a:rPr lang="ro-RO" smtClean="0"/>
              <a:pPr/>
              <a:t>14.12.2018</a:t>
            </a:fld>
            <a:endParaRPr lang="en-US" dirty="0"/>
          </a:p>
        </p:txBody>
      </p:sp>
      <p:sp>
        <p:nvSpPr>
          <p:cNvPr id="10"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11" name="Slide Number Placeholder 6"/>
          <p:cNvSpPr>
            <a:spLocks noGrp="1"/>
          </p:cNvSpPr>
          <p:nvPr>
            <p:ph type="sldNum" sz="quarter" idx="12"/>
          </p:nvPr>
        </p:nvSpPr>
        <p:spPr>
          <a:xfrm>
            <a:off x="10980964" y="6356350"/>
            <a:ext cx="372836" cy="365125"/>
          </a:xfrm>
          <a:prstGeom prst="rect">
            <a:avLst/>
          </a:prstGeom>
        </p:spPr>
        <p:txBody>
          <a:bodyPr/>
          <a:lstStyle>
            <a:lvl1pPr algn="r">
              <a:defRPr sz="1100">
                <a:solidFill>
                  <a:schemeClr val="bg1">
                    <a:lumMod val="65000"/>
                  </a:schemeClr>
                </a:solidFill>
              </a:defRPr>
            </a:lvl1pPr>
          </a:lstStyle>
          <a:p>
            <a:fld id="{5D84065D-F351-4B03-BD91-D8A6B8D4B362}" type="slidenum">
              <a:rPr lang="en-US" smtClean="0"/>
              <a:pPr/>
              <a:t>‹#›</a:t>
            </a:fld>
            <a:endParaRPr lang="en-US" dirty="0"/>
          </a:p>
        </p:txBody>
      </p:sp>
      <p:sp>
        <p:nvSpPr>
          <p:cNvPr id="12" name="Заголовок 1"/>
          <p:cNvSpPr txBox="1">
            <a:spLocks/>
          </p:cNvSpPr>
          <p:nvPr userDrawn="1"/>
        </p:nvSpPr>
        <p:spPr>
          <a:xfrm>
            <a:off x="10189027" y="6356350"/>
            <a:ext cx="906234" cy="269423"/>
          </a:xfrm>
          <a:prstGeom prst="rect">
            <a:avLst/>
          </a:prstGeom>
        </p:spPr>
        <p:txBody>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100" dirty="0" err="1" smtClean="0">
                <a:solidFill>
                  <a:schemeClr val="bg1">
                    <a:lumMod val="65000"/>
                  </a:schemeClr>
                </a:solidFill>
                <a:latin typeface="+mn-lt"/>
              </a:rPr>
              <a:t>Pagina</a:t>
            </a:r>
            <a:r>
              <a:rPr lang="en-US" sz="1100" dirty="0" smtClean="0">
                <a:solidFill>
                  <a:schemeClr val="bg1">
                    <a:lumMod val="65000"/>
                  </a:schemeClr>
                </a:solidFill>
                <a:latin typeface="+mn-lt"/>
              </a:rPr>
              <a:t>     |</a:t>
            </a:r>
          </a:p>
        </p:txBody>
      </p:sp>
    </p:spTree>
    <p:extLst>
      <p:ext uri="{BB962C8B-B14F-4D97-AF65-F5344CB8AC3E}">
        <p14:creationId xmlns:p14="http://schemas.microsoft.com/office/powerpoint/2010/main" val="44779280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6"/>
          <p:cNvSpPr>
            <a:spLocks noGrp="1"/>
          </p:cNvSpPr>
          <p:nvPr>
            <p:ph type="dt" sz="half" idx="10"/>
          </p:nvPr>
        </p:nvSpPr>
        <p:spPr/>
        <p:txBody>
          <a:bodyPr/>
          <a:lstStyle/>
          <a:p>
            <a:fld id="{86229669-39D0-46B3-91DE-ED0C47778EAA}" type="datetime1">
              <a:rPr lang="ro-RO" smtClean="0"/>
              <a:pPr/>
              <a:t>14.12.2018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E52E8B-1E48-4964-AECC-6F98FA18B766}" type="slidenum">
              <a:rPr lang="ru-RU" smtClean="0"/>
              <a:pPr/>
              <a:t>‹#›</a:t>
            </a:fld>
            <a:endParaRPr lang="ru-RU"/>
          </a:p>
        </p:txBody>
      </p:sp>
    </p:spTree>
    <p:extLst>
      <p:ext uri="{BB962C8B-B14F-4D97-AF65-F5344CB8AC3E}">
        <p14:creationId xmlns:p14="http://schemas.microsoft.com/office/powerpoint/2010/main" val="2119394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8" name="Прямоугольник 7"/>
          <p:cNvSpPr/>
          <p:nvPr/>
        </p:nvSpPr>
        <p:spPr>
          <a:xfrm>
            <a:off x="0" y="856648"/>
            <a:ext cx="12192000" cy="96253"/>
          </a:xfrm>
          <a:prstGeom prst="rect">
            <a:avLst/>
          </a:prstGeom>
          <a:solidFill>
            <a:srgbClr val="33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7705865"/>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5" r:id="rId6"/>
    <p:sldLayoutId id="2147483773" r:id="rId7"/>
    <p:sldLayoutId id="2147483774" r:id="rId8"/>
    <p:sldLayoutId id="2147483776" r:id="rId9"/>
    <p:sldLayoutId id="2147483777" r:id="rId10"/>
  </p:sldLayoutIdLst>
  <p:timing>
    <p:tnLst>
      <p:par>
        <p:cTn id="1" dur="indefinite" restart="never" nodeType="tmRoot"/>
      </p:par>
    </p:tnLst>
  </p:timing>
  <p:hf hdr="0" ftr="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omments" Target="../comments/comment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omments" Target="../comments/comment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846364" y="2702560"/>
            <a:ext cx="10515600" cy="2718527"/>
          </a:xfrm>
        </p:spPr>
        <p:txBody>
          <a:bodyPr>
            <a:normAutofit/>
          </a:bodyPr>
          <a:lstStyle/>
          <a:p>
            <a:r>
              <a:rPr lang="ro-MD" b="1" dirty="0" smtClean="0">
                <a:latin typeface="Arial" panose="020B0604020202020204" pitchFamily="34" charset="0"/>
                <a:cs typeface="Arial" panose="020B0604020202020204" pitchFamily="34" charset="0"/>
              </a:rPr>
              <a:t>Aplicarea cadrului normativ la calcularea salariilor începând cu 1 decembrie 2018  </a:t>
            </a:r>
            <a:endParaRPr lang="en-US" sz="3200" u="sng" dirty="0">
              <a:latin typeface="Arial" panose="020B0604020202020204" pitchFamily="34" charset="0"/>
              <a:cs typeface="Arial" panose="020B0604020202020204" pitchFamily="34" charset="0"/>
            </a:endParaRPr>
          </a:p>
        </p:txBody>
      </p:sp>
      <p:sp>
        <p:nvSpPr>
          <p:cNvPr id="5" name="TextBox 4"/>
          <p:cNvSpPr txBox="1"/>
          <p:nvPr/>
        </p:nvSpPr>
        <p:spPr>
          <a:xfrm>
            <a:off x="6176513" y="6098457"/>
            <a:ext cx="5486399" cy="76944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ro-RO" sz="1600" b="1" dirty="0" smtClean="0"/>
              <a:t>Irina Borș </a:t>
            </a:r>
          </a:p>
          <a:p>
            <a:pPr algn="r"/>
            <a:endParaRPr lang="ro-RO" sz="1200" b="1" dirty="0"/>
          </a:p>
          <a:p>
            <a:pPr algn="r"/>
            <a:r>
              <a:rPr lang="ro-RO" sz="1600" b="1" dirty="0" smtClean="0"/>
              <a:t>Decembrie 2018</a:t>
            </a:r>
            <a:endParaRPr lang="ru-RU" sz="1600" dirty="0"/>
          </a:p>
        </p:txBody>
      </p:sp>
    </p:spTree>
    <p:extLst>
      <p:ext uri="{BB962C8B-B14F-4D97-AF65-F5344CB8AC3E}">
        <p14:creationId xmlns:p14="http://schemas.microsoft.com/office/powerpoint/2010/main" val="1199974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062178" y="382772"/>
            <a:ext cx="8926622" cy="523829"/>
          </a:xfrm>
        </p:spPr>
        <p:txBody>
          <a:bodyPr/>
          <a:lstStyle/>
          <a:p>
            <a:r>
              <a:rPr lang="ro-MD" sz="2300" b="1" dirty="0" smtClean="0">
                <a:latin typeface="Arial" panose="020B0604020202020204" pitchFamily="34" charset="0"/>
                <a:cs typeface="Arial" panose="020B0604020202020204" pitchFamily="34" charset="0"/>
              </a:rPr>
              <a:t>Valori de referință aplicabile pentru decembrie 2018–anul 2019</a:t>
            </a:r>
            <a:endParaRPr lang="en-US" sz="2300" b="1" dirty="0">
              <a:latin typeface="Arial" panose="020B060402020202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41FB51AC-3888-46F9-816C-23FA567D5ADC}" type="datetime1">
              <a:rPr lang="ro-RO" smtClean="0"/>
              <a:pPr/>
              <a:t>14.12.2018</a:t>
            </a:fld>
            <a:endParaRPr lang="en-US" dirty="0"/>
          </a:p>
        </p:txBody>
      </p:sp>
      <p:sp>
        <p:nvSpPr>
          <p:cNvPr id="4" name="Slide Number Placeholder 3"/>
          <p:cNvSpPr>
            <a:spLocks noGrp="1"/>
          </p:cNvSpPr>
          <p:nvPr>
            <p:ph type="sldNum" sz="quarter" idx="12"/>
          </p:nvPr>
        </p:nvSpPr>
        <p:spPr/>
        <p:txBody>
          <a:bodyPr/>
          <a:lstStyle/>
          <a:p>
            <a:fld id="{5D84065D-F351-4B03-BD91-D8A6B8D4B362}" type="slidenum">
              <a:rPr lang="en-US" smtClean="0"/>
              <a:pPr/>
              <a:t>10</a:t>
            </a:fld>
            <a:endParaRPr lang="en-US" dirty="0"/>
          </a:p>
        </p:txBody>
      </p:sp>
      <p:sp>
        <p:nvSpPr>
          <p:cNvPr id="8" name="Rectangle 7"/>
          <p:cNvSpPr/>
          <p:nvPr/>
        </p:nvSpPr>
        <p:spPr>
          <a:xfrm>
            <a:off x="95534" y="913869"/>
            <a:ext cx="12022575" cy="1046440"/>
          </a:xfrm>
          <a:prstGeom prst="rect">
            <a:avLst/>
          </a:prstGeom>
        </p:spPr>
        <p:txBody>
          <a:bodyPr wrap="square">
            <a:spAutoFit/>
          </a:bodyPr>
          <a:lstStyle/>
          <a:p>
            <a:pPr algn="just">
              <a:spcBef>
                <a:spcPts val="0"/>
              </a:spcBef>
              <a:spcAft>
                <a:spcPts val="0"/>
              </a:spcAft>
            </a:pPr>
            <a:r>
              <a:rPr lang="ro-MD" sz="2200" b="1" dirty="0" smtClean="0">
                <a:latin typeface="Arial" panose="020B0604020202020204" pitchFamily="34" charset="0"/>
              </a:rPr>
              <a:t>Valoarea</a:t>
            </a:r>
            <a:r>
              <a:rPr lang="en-US" sz="2200" b="1" dirty="0" smtClean="0">
                <a:latin typeface="Arial" panose="020B0604020202020204" pitchFamily="34" charset="0"/>
              </a:rPr>
              <a:t> </a:t>
            </a:r>
            <a:r>
              <a:rPr lang="en-US" sz="2200" b="1" dirty="0">
                <a:latin typeface="Arial" panose="020B0604020202020204" pitchFamily="34" charset="0"/>
              </a:rPr>
              <a:t>de </a:t>
            </a:r>
            <a:r>
              <a:rPr lang="ro-MD" sz="2200" b="1" dirty="0" smtClean="0">
                <a:latin typeface="Arial" panose="020B0604020202020204" pitchFamily="34" charset="0"/>
              </a:rPr>
              <a:t>referință (de bază)</a:t>
            </a:r>
            <a:r>
              <a:rPr lang="en-US" sz="2000" b="1" dirty="0" smtClean="0">
                <a:latin typeface="Arial" panose="020B0604020202020204" pitchFamily="34" charset="0"/>
              </a:rPr>
              <a:t> </a:t>
            </a:r>
            <a:r>
              <a:rPr lang="ro-MD" sz="2000" dirty="0" smtClean="0">
                <a:latin typeface="Arial" panose="020B0604020202020204" pitchFamily="34" charset="0"/>
              </a:rPr>
              <a:t>în</a:t>
            </a:r>
            <a:r>
              <a:rPr lang="en-US" sz="2000" dirty="0" smtClean="0">
                <a:latin typeface="Arial" panose="020B0604020202020204" pitchFamily="34" charset="0"/>
              </a:rPr>
              <a:t> </a:t>
            </a:r>
            <a:r>
              <a:rPr lang="ro-MD" sz="2000" dirty="0" smtClean="0">
                <a:latin typeface="Arial" panose="020B0604020202020204" pitchFamily="34" charset="0"/>
              </a:rPr>
              <a:t>mărime</a:t>
            </a:r>
            <a:r>
              <a:rPr lang="en-US" sz="2000" dirty="0" smtClean="0">
                <a:latin typeface="Arial" panose="020B0604020202020204" pitchFamily="34" charset="0"/>
              </a:rPr>
              <a:t> </a:t>
            </a:r>
            <a:r>
              <a:rPr lang="en-US" sz="2000" dirty="0">
                <a:latin typeface="Arial" panose="020B0604020202020204" pitchFamily="34" charset="0"/>
              </a:rPr>
              <a:t>de </a:t>
            </a:r>
            <a:r>
              <a:rPr lang="en-US" sz="2200" b="1" dirty="0">
                <a:latin typeface="Arial" panose="020B0604020202020204" pitchFamily="34" charset="0"/>
              </a:rPr>
              <a:t>1500</a:t>
            </a:r>
            <a:r>
              <a:rPr lang="en-US" sz="2000" dirty="0">
                <a:latin typeface="Arial" panose="020B0604020202020204" pitchFamily="34" charset="0"/>
              </a:rPr>
              <a:t> de lei</a:t>
            </a:r>
            <a:r>
              <a:rPr lang="en-US" sz="2000" dirty="0" smtClean="0">
                <a:latin typeface="Arial" panose="020B0604020202020204" pitchFamily="34" charset="0"/>
              </a:rPr>
              <a:t>.</a:t>
            </a:r>
            <a:endParaRPr lang="ro-RO" sz="2000" dirty="0" smtClean="0">
              <a:latin typeface="Arial" panose="020B0604020202020204" pitchFamily="34" charset="0"/>
            </a:endParaRPr>
          </a:p>
          <a:p>
            <a:pPr algn="just">
              <a:spcBef>
                <a:spcPts val="0"/>
              </a:spcBef>
              <a:spcAft>
                <a:spcPts val="0"/>
              </a:spcAft>
            </a:pPr>
            <a:r>
              <a:rPr lang="ro-RO" sz="2000" b="1" dirty="0" smtClean="0">
                <a:latin typeface="Arial" panose="020B0604020202020204" pitchFamily="34" charset="0"/>
              </a:rPr>
              <a:t>Valori de referinţă derogatorii</a:t>
            </a:r>
            <a:r>
              <a:rPr lang="ro-RO" sz="2000" dirty="0" smtClean="0">
                <a:latin typeface="Arial" panose="020B0604020202020204" pitchFamily="34" charset="0"/>
              </a:rPr>
              <a:t>:</a:t>
            </a:r>
          </a:p>
          <a:p>
            <a:pPr algn="just">
              <a:spcBef>
                <a:spcPts val="0"/>
              </a:spcBef>
              <a:spcAft>
                <a:spcPts val="0"/>
              </a:spcAft>
            </a:pPr>
            <a:endParaRPr lang="en-US" sz="2000" dirty="0">
              <a:latin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555182393"/>
              </p:ext>
            </p:extLst>
          </p:nvPr>
        </p:nvGraphicFramePr>
        <p:xfrm>
          <a:off x="0" y="1583885"/>
          <a:ext cx="11836603" cy="5196800"/>
        </p:xfrm>
        <a:graphic>
          <a:graphicData uri="http://schemas.openxmlformats.org/drawingml/2006/table">
            <a:tbl>
              <a:tblPr firstRow="1" bandRow="1">
                <a:tableStyleId>{5C22544A-7EE6-4342-B048-85BDC9FD1C3A}</a:tableStyleId>
              </a:tblPr>
              <a:tblGrid>
                <a:gridCol w="1352755">
                  <a:extLst>
                    <a:ext uri="{9D8B030D-6E8A-4147-A177-3AD203B41FA5}">
                      <a16:colId xmlns:a16="http://schemas.microsoft.com/office/drawing/2014/main" val="20000"/>
                    </a:ext>
                  </a:extLst>
                </a:gridCol>
                <a:gridCol w="10483848">
                  <a:extLst>
                    <a:ext uri="{9D8B030D-6E8A-4147-A177-3AD203B41FA5}">
                      <a16:colId xmlns:a16="http://schemas.microsoft.com/office/drawing/2014/main" val="20001"/>
                    </a:ext>
                  </a:extLst>
                </a:gridCol>
              </a:tblGrid>
              <a:tr h="424490">
                <a:tc>
                  <a:txBody>
                    <a:bodyPr/>
                    <a:lstStyle/>
                    <a:p>
                      <a:r>
                        <a:rPr lang="ro-RO" sz="1600" dirty="0" smtClean="0">
                          <a:latin typeface="Arial" panose="020B0604020202020204" pitchFamily="34" charset="0"/>
                          <a:cs typeface="Arial" panose="020B0604020202020204" pitchFamily="34" charset="0"/>
                        </a:rPr>
                        <a:t>Mărime</a:t>
                      </a:r>
                      <a:r>
                        <a:rPr lang="ro-RO" sz="1600" baseline="0" dirty="0" smtClean="0">
                          <a:latin typeface="Arial" panose="020B0604020202020204" pitchFamily="34" charset="0"/>
                          <a:cs typeface="Arial" panose="020B0604020202020204" pitchFamily="34" charset="0"/>
                        </a:rPr>
                        <a:t>, lei</a:t>
                      </a:r>
                      <a:endParaRPr lang="en-US" sz="1600" dirty="0">
                        <a:latin typeface="Arial" panose="020B0604020202020204" pitchFamily="34" charset="0"/>
                        <a:cs typeface="Arial" panose="020B0604020202020204" pitchFamily="34" charset="0"/>
                      </a:endParaRPr>
                    </a:p>
                  </a:txBody>
                  <a:tcPr/>
                </a:tc>
                <a:tc>
                  <a:txBody>
                    <a:bodyPr/>
                    <a:lstStyle/>
                    <a:p>
                      <a:pPr algn="ctr"/>
                      <a:r>
                        <a:rPr lang="ro-RO" dirty="0" smtClean="0">
                          <a:latin typeface="Arial" panose="020B0604020202020204" pitchFamily="34" charset="0"/>
                          <a:cs typeface="Arial" panose="020B0604020202020204" pitchFamily="34" charset="0"/>
                        </a:rPr>
                        <a:t>Cui</a:t>
                      </a:r>
                      <a:r>
                        <a:rPr lang="ro-RO" baseline="0" dirty="0" smtClean="0">
                          <a:latin typeface="Arial" panose="020B0604020202020204" pitchFamily="34" charset="0"/>
                          <a:cs typeface="Arial" panose="020B0604020202020204" pitchFamily="34" charset="0"/>
                        </a:rPr>
                        <a:t> se aplică valorile derogatorii:</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60943">
                <a:tc>
                  <a:txBody>
                    <a:bodyPr/>
                    <a:lstStyle/>
                    <a:p>
                      <a:r>
                        <a:rPr lang="ro-RO" b="1" dirty="0" smtClean="0">
                          <a:latin typeface="Arial" panose="020B0604020202020204" pitchFamily="34" charset="0"/>
                          <a:cs typeface="Arial" panose="020B0604020202020204" pitchFamily="34" charset="0"/>
                        </a:rPr>
                        <a:t>1000</a:t>
                      </a:r>
                      <a:endParaRPr lang="en-US" b="1" dirty="0">
                        <a:latin typeface="Arial" panose="020B0604020202020204" pitchFamily="34" charset="0"/>
                        <a:cs typeface="Arial" panose="020B0604020202020204" pitchFamily="34" charset="0"/>
                      </a:endParaRPr>
                    </a:p>
                  </a:txBody>
                  <a:tcPr/>
                </a:tc>
                <a:tc>
                  <a:txBody>
                    <a:bodyPr/>
                    <a:lstStyle/>
                    <a:p>
                      <a:pPr algn="just"/>
                      <a:r>
                        <a:rPr lang="ro-MD" sz="1800" noProof="0" dirty="0" smtClean="0">
                          <a:latin typeface="Arial" panose="020B0604020202020204" pitchFamily="34" charset="0"/>
                          <a:cs typeface="Arial" panose="020B0604020202020204" pitchFamily="34" charset="0"/>
                        </a:rPr>
                        <a:t>persoanelor</a:t>
                      </a:r>
                      <a:r>
                        <a:rPr lang="en-US" sz="1800" dirty="0" smtClean="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cu </a:t>
                      </a:r>
                      <a:r>
                        <a:rPr lang="en-US" sz="1800" dirty="0" err="1" smtClean="0">
                          <a:latin typeface="Arial" panose="020B0604020202020204" pitchFamily="34" charset="0"/>
                          <a:cs typeface="Arial" panose="020B0604020202020204" pitchFamily="34" charset="0"/>
                        </a:rPr>
                        <a:t>funcţii</a:t>
                      </a:r>
                      <a:r>
                        <a:rPr lang="en-US" sz="1800" dirty="0" smtClean="0">
                          <a:latin typeface="Arial" panose="020B0604020202020204" pitchFamily="34" charset="0"/>
                          <a:cs typeface="Arial" panose="020B0604020202020204" pitchFamily="34" charset="0"/>
                        </a:rPr>
                        <a:t> de </a:t>
                      </a:r>
                      <a:r>
                        <a:rPr lang="en-US" sz="1800" dirty="0" err="1" smtClean="0">
                          <a:latin typeface="Arial" panose="020B0604020202020204" pitchFamily="34" charset="0"/>
                          <a:cs typeface="Arial" panose="020B0604020202020204" pitchFamily="34" charset="0"/>
                        </a:rPr>
                        <a:t>demnitate</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publică</a:t>
                      </a:r>
                      <a:r>
                        <a:rPr lang="ro-RO" sz="1800" dirty="0" smtClean="0">
                          <a:latin typeface="Arial" panose="020B0604020202020204" pitchFamily="34" charset="0"/>
                          <a:cs typeface="Arial" panose="020B0604020202020204" pitchFamily="34" charset="0"/>
                        </a:rPr>
                        <a:t> (fdp)</a:t>
                      </a:r>
                      <a:r>
                        <a:rPr lang="en-US" sz="1800" dirty="0" smtClean="0">
                          <a:latin typeface="Arial" panose="020B0604020202020204" pitchFamily="34" charset="0"/>
                          <a:cs typeface="Arial" panose="020B0604020202020204" pitchFamily="34" charset="0"/>
                        </a:rPr>
                        <a:t> din </a:t>
                      </a:r>
                      <a:r>
                        <a:rPr lang="en-US" sz="1800" dirty="0" err="1" smtClean="0">
                          <a:latin typeface="Arial" panose="020B0604020202020204" pitchFamily="34" charset="0"/>
                          <a:cs typeface="Arial" panose="020B0604020202020204" pitchFamily="34" charset="0"/>
                        </a:rPr>
                        <a:t>cadrul</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Parlamentului</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627751">
                <a:tc>
                  <a:txBody>
                    <a:bodyPr/>
                    <a:lstStyle/>
                    <a:p>
                      <a:r>
                        <a:rPr lang="ro-RO" b="1" dirty="0" smtClean="0">
                          <a:latin typeface="Arial" panose="020B0604020202020204" pitchFamily="34" charset="0"/>
                          <a:cs typeface="Arial" panose="020B0604020202020204" pitchFamily="34" charset="0"/>
                        </a:rPr>
                        <a:t>1100</a:t>
                      </a:r>
                      <a:endParaRPr lang="en-US" b="1" dirty="0">
                        <a:latin typeface="Arial" panose="020B0604020202020204" pitchFamily="34" charset="0"/>
                        <a:cs typeface="Arial" panose="020B0604020202020204" pitchFamily="34" charset="0"/>
                      </a:endParaRPr>
                    </a:p>
                  </a:txBody>
                  <a:tcPr/>
                </a:tc>
                <a:tc>
                  <a:txBody>
                    <a:bodyPr/>
                    <a:lstStyle/>
                    <a:p>
                      <a:pPr algn="just"/>
                      <a:r>
                        <a:rPr lang="en-US" sz="1800" dirty="0" err="1" smtClean="0">
                          <a:latin typeface="Arial" panose="020B0604020202020204" pitchFamily="34" charset="0"/>
                          <a:cs typeface="Arial" panose="020B0604020202020204" pitchFamily="34" charset="0"/>
                        </a:rPr>
                        <a:t>şefi</a:t>
                      </a:r>
                      <a:r>
                        <a:rPr lang="ro-RO" sz="1800" dirty="0" smtClean="0">
                          <a:latin typeface="Arial" panose="020B0604020202020204" pitchFamily="34" charset="0"/>
                          <a:cs typeface="Arial" panose="020B0604020202020204" pitchFamily="34" charset="0"/>
                        </a:rPr>
                        <a:t>lor</a:t>
                      </a:r>
                      <a:r>
                        <a:rPr lang="en-US" sz="1800" dirty="0" smtClean="0">
                          <a:latin typeface="Arial" panose="020B0604020202020204" pitchFamily="34" charset="0"/>
                          <a:cs typeface="Arial" panose="020B0604020202020204" pitchFamily="34" charset="0"/>
                        </a:rPr>
                        <a:t> de cabinet </a:t>
                      </a:r>
                      <a:r>
                        <a:rPr lang="en-US" sz="1800" dirty="0" err="1" smtClean="0">
                          <a:latin typeface="Arial" panose="020B0604020202020204" pitchFamily="34" charset="0"/>
                          <a:cs typeface="Arial" panose="020B0604020202020204" pitchFamily="34" charset="0"/>
                        </a:rPr>
                        <a:t>şi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consilieri</a:t>
                      </a:r>
                      <a:r>
                        <a:rPr lang="ro-RO" sz="1800" dirty="0" smtClean="0">
                          <a:latin typeface="Arial" panose="020B0604020202020204" pitchFamily="34" charset="0"/>
                          <a:cs typeface="Arial" panose="020B0604020202020204" pitchFamily="34" charset="0"/>
                        </a:rPr>
                        <a:t>lor</a:t>
                      </a:r>
                      <a:r>
                        <a:rPr lang="en-US" sz="1800" dirty="0" smtClean="0">
                          <a:latin typeface="Arial" panose="020B0604020202020204" pitchFamily="34" charset="0"/>
                          <a:cs typeface="Arial" panose="020B0604020202020204" pitchFamily="34" charset="0"/>
                        </a:rPr>
                        <a:t> din</a:t>
                      </a:r>
                      <a:r>
                        <a:rPr lang="ro-RO" sz="1800" baseline="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cabinetului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Preşedintelui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Parlamentului</a:t>
                      </a:r>
                      <a:r>
                        <a:rPr lang="en-US" sz="1800" dirty="0" smtClean="0">
                          <a:latin typeface="Arial" panose="020B0604020202020204" pitchFamily="34" charset="0"/>
                          <a:cs typeface="Arial" panose="020B0604020202020204" pitchFamily="34" charset="0"/>
                        </a:rPr>
                        <a:t>, al </a:t>
                      </a:r>
                      <a:r>
                        <a:rPr lang="en-US" sz="1800" dirty="0" err="1" smtClean="0">
                          <a:latin typeface="Arial" panose="020B0604020202020204" pitchFamily="34" charset="0"/>
                          <a:cs typeface="Arial" panose="020B0604020202020204" pitchFamily="34" charset="0"/>
                        </a:rPr>
                        <a:t>Preşedintelui</a:t>
                      </a:r>
                      <a:r>
                        <a:rPr lang="en-US" sz="1800" dirty="0" smtClean="0">
                          <a:latin typeface="Arial" panose="020B0604020202020204" pitchFamily="34" charset="0"/>
                          <a:cs typeface="Arial" panose="020B0604020202020204" pitchFamily="34" charset="0"/>
                        </a:rPr>
                        <a:t> RM </a:t>
                      </a:r>
                      <a:r>
                        <a:rPr lang="en-US" sz="1800" dirty="0" err="1" smtClean="0">
                          <a:latin typeface="Arial" panose="020B0604020202020204" pitchFamily="34" charset="0"/>
                          <a:cs typeface="Arial" panose="020B0604020202020204" pitchFamily="34" charset="0"/>
                        </a:rPr>
                        <a:t>şi</a:t>
                      </a:r>
                      <a:r>
                        <a:rPr lang="en-US" sz="1800" dirty="0" smtClean="0">
                          <a:latin typeface="Arial" panose="020B0604020202020204" pitchFamily="34" charset="0"/>
                          <a:cs typeface="Arial" panose="020B0604020202020204" pitchFamily="34" charset="0"/>
                        </a:rPr>
                        <a:t> al Prim-</a:t>
                      </a:r>
                      <a:r>
                        <a:rPr lang="en-US" sz="1800" dirty="0" err="1" smtClean="0">
                          <a:latin typeface="Arial" panose="020B0604020202020204" pitchFamily="34" charset="0"/>
                          <a:cs typeface="Arial" panose="020B0604020202020204" pitchFamily="34" charset="0"/>
                        </a:rPr>
                        <a:t>ministrului</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687990">
                <a:tc>
                  <a:txBody>
                    <a:bodyPr/>
                    <a:lstStyle/>
                    <a:p>
                      <a:r>
                        <a:rPr lang="ro-RO" b="1" dirty="0" smtClean="0">
                          <a:latin typeface="Arial" panose="020B0604020202020204" pitchFamily="34" charset="0"/>
                          <a:cs typeface="Arial" panose="020B0604020202020204" pitchFamily="34" charset="0"/>
                        </a:rPr>
                        <a:t>1300</a:t>
                      </a:r>
                      <a:endParaRPr lang="en-US" b="1" dirty="0">
                        <a:latin typeface="Arial" panose="020B0604020202020204" pitchFamily="34" charset="0"/>
                        <a:cs typeface="Arial" panose="020B0604020202020204" pitchFamily="34" charset="0"/>
                      </a:endParaRPr>
                    </a:p>
                  </a:txBody>
                  <a:tcPr/>
                </a:tc>
                <a:tc>
                  <a:txBody>
                    <a:bodyPr/>
                    <a:lstStyle/>
                    <a:p>
                      <a:pPr algn="just"/>
                      <a:r>
                        <a:rPr lang="en-US" sz="1800" dirty="0" err="1" smtClean="0">
                          <a:latin typeface="Arial" panose="020B0604020202020204" pitchFamily="34" charset="0"/>
                          <a:cs typeface="Arial" panose="020B0604020202020204" pitchFamily="34" charset="0"/>
                        </a:rPr>
                        <a:t>persoanel</a:t>
                      </a:r>
                      <a:r>
                        <a:rPr lang="ro-RO" sz="1800" dirty="0" smtClean="0">
                          <a:latin typeface="Arial" panose="020B0604020202020204" pitchFamily="34" charset="0"/>
                          <a:cs typeface="Arial" panose="020B0604020202020204" pitchFamily="34" charset="0"/>
                        </a:rPr>
                        <a:t>or</a:t>
                      </a:r>
                      <a:r>
                        <a:rPr lang="en-US" sz="1800" dirty="0" smtClean="0">
                          <a:latin typeface="Arial" panose="020B0604020202020204" pitchFamily="34" charset="0"/>
                          <a:cs typeface="Arial" panose="020B0604020202020204" pitchFamily="34" charset="0"/>
                        </a:rPr>
                        <a:t> cu </a:t>
                      </a:r>
                      <a:r>
                        <a:rPr lang="en-US" sz="1800" dirty="0" err="1" smtClean="0">
                          <a:latin typeface="Arial" panose="020B0604020202020204" pitchFamily="34" charset="0"/>
                          <a:cs typeface="Arial" panose="020B0604020202020204" pitchFamily="34" charset="0"/>
                        </a:rPr>
                        <a:t>funcţii</a:t>
                      </a:r>
                      <a:r>
                        <a:rPr lang="en-US" sz="1800" dirty="0" smtClean="0">
                          <a:latin typeface="Arial" panose="020B0604020202020204" pitchFamily="34" charset="0"/>
                          <a:cs typeface="Arial" panose="020B0604020202020204" pitchFamily="34" charset="0"/>
                        </a:rPr>
                        <a:t> de </a:t>
                      </a:r>
                      <a:r>
                        <a:rPr lang="en-US" sz="1800" dirty="0" err="1" smtClean="0">
                          <a:latin typeface="Arial" panose="020B0604020202020204" pitchFamily="34" charset="0"/>
                          <a:cs typeface="Arial" panose="020B0604020202020204" pitchFamily="34" charset="0"/>
                        </a:rPr>
                        <a:t>demnitate</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publică</a:t>
                      </a:r>
                      <a:r>
                        <a:rPr lang="en-US" sz="1800" dirty="0" smtClean="0">
                          <a:latin typeface="Arial" panose="020B0604020202020204" pitchFamily="34" charset="0"/>
                          <a:cs typeface="Arial" panose="020B0604020202020204" pitchFamily="34" charset="0"/>
                        </a:rPr>
                        <a:t> din </a:t>
                      </a:r>
                      <a:r>
                        <a:rPr lang="en-US" sz="1800" dirty="0" err="1" smtClean="0">
                          <a:latin typeface="Arial" panose="020B0604020202020204" pitchFamily="34" charset="0"/>
                          <a:cs typeface="Arial" panose="020B0604020202020204" pitchFamily="34" charset="0"/>
                        </a:rPr>
                        <a:t>cadrul</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autorităţilor</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finanţate</a:t>
                      </a:r>
                      <a:r>
                        <a:rPr lang="en-US" sz="1800" dirty="0" smtClean="0">
                          <a:latin typeface="Arial" panose="020B0604020202020204" pitchFamily="34" charset="0"/>
                          <a:cs typeface="Arial" panose="020B0604020202020204" pitchFamily="34" charset="0"/>
                        </a:rPr>
                        <a:t> de la </a:t>
                      </a:r>
                      <a:r>
                        <a:rPr lang="en-US" sz="1800" dirty="0" err="1" smtClean="0">
                          <a:latin typeface="Arial" panose="020B0604020202020204" pitchFamily="34" charset="0"/>
                          <a:cs typeface="Arial" panose="020B0604020202020204" pitchFamily="34" charset="0"/>
                        </a:rPr>
                        <a:t>bugetul</a:t>
                      </a:r>
                      <a:r>
                        <a:rPr lang="en-US" sz="1800" dirty="0" smtClean="0">
                          <a:latin typeface="Arial" panose="020B0604020202020204" pitchFamily="34" charset="0"/>
                          <a:cs typeface="Arial" panose="020B0604020202020204" pitchFamily="34" charset="0"/>
                        </a:rPr>
                        <a:t> de stat, cu </a:t>
                      </a:r>
                      <a:r>
                        <a:rPr lang="en-US" sz="1800" dirty="0" err="1" smtClean="0">
                          <a:latin typeface="Arial" panose="020B0604020202020204" pitchFamily="34" charset="0"/>
                          <a:cs typeface="Arial" panose="020B0604020202020204" pitchFamily="34" charset="0"/>
                        </a:rPr>
                        <a:t>excepţia</a:t>
                      </a:r>
                      <a:r>
                        <a:rPr lang="ro-RO" sz="1800" dirty="0" smtClean="0">
                          <a:latin typeface="Arial" panose="020B0604020202020204" pitchFamily="34" charset="0"/>
                          <a:cs typeface="Arial" panose="020B0604020202020204" pitchFamily="34" charset="0"/>
                        </a:rPr>
                        <a:t>:</a:t>
                      </a:r>
                      <a:r>
                        <a:rPr lang="ro-RO" sz="1800" baseline="0" dirty="0" smtClean="0">
                          <a:latin typeface="Arial" panose="020B0604020202020204" pitchFamily="34" charset="0"/>
                          <a:cs typeface="Arial" panose="020B0604020202020204" pitchFamily="34" charset="0"/>
                        </a:rPr>
                        <a:t> </a:t>
                      </a:r>
                      <a:r>
                        <a:rPr lang="ro-RO" sz="1800" dirty="0" smtClean="0">
                          <a:latin typeface="Arial" panose="020B0604020202020204" pitchFamily="34" charset="0"/>
                          <a:cs typeface="Arial" panose="020B0604020202020204" pitchFamily="34" charset="0"/>
                        </a:rPr>
                        <a:t>fdp </a:t>
                      </a:r>
                      <a:r>
                        <a:rPr lang="en-US" sz="1800" dirty="0" smtClean="0">
                          <a:latin typeface="Arial" panose="020B0604020202020204" pitchFamily="34" charset="0"/>
                          <a:cs typeface="Arial" panose="020B0604020202020204" pitchFamily="34" charset="0"/>
                        </a:rPr>
                        <a:t>din </a:t>
                      </a:r>
                      <a:r>
                        <a:rPr lang="en-US" sz="1800" dirty="0" err="1" smtClean="0">
                          <a:latin typeface="Arial" panose="020B0604020202020204" pitchFamily="34" charset="0"/>
                          <a:cs typeface="Arial" panose="020B0604020202020204" pitchFamily="34" charset="0"/>
                        </a:rPr>
                        <a:t>cadrul</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Parlamentului</a:t>
                      </a:r>
                      <a:r>
                        <a:rPr lang="en-US" sz="1800" dirty="0" smtClean="0">
                          <a:latin typeface="Arial" panose="020B0604020202020204" pitchFamily="34" charset="0"/>
                          <a:cs typeface="Arial" panose="020B0604020202020204" pitchFamily="34" charset="0"/>
                        </a:rPr>
                        <a:t>, a </a:t>
                      </a:r>
                      <a:r>
                        <a:rPr lang="en-US" sz="1800" dirty="0" err="1" smtClean="0">
                          <a:latin typeface="Arial" panose="020B0604020202020204" pitchFamily="34" charset="0"/>
                          <a:cs typeface="Arial" panose="020B0604020202020204" pitchFamily="34" charset="0"/>
                        </a:rPr>
                        <a:t>judecătorilor</a:t>
                      </a:r>
                      <a:r>
                        <a:rPr lang="en-US" sz="1800" dirty="0" smtClean="0">
                          <a:latin typeface="Arial" panose="020B0604020202020204" pitchFamily="34" charset="0"/>
                          <a:cs typeface="Arial" panose="020B0604020202020204" pitchFamily="34" charset="0"/>
                        </a:rPr>
                        <a:t>, a </a:t>
                      </a:r>
                      <a:r>
                        <a:rPr lang="en-US" sz="1800" dirty="0" err="1" smtClean="0">
                          <a:latin typeface="Arial" panose="020B0604020202020204" pitchFamily="34" charset="0"/>
                          <a:cs typeface="Arial" panose="020B0604020202020204" pitchFamily="34" charset="0"/>
                        </a:rPr>
                        <a:t>procurorilor</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şi</a:t>
                      </a:r>
                      <a:r>
                        <a:rPr lang="en-US" sz="1800" dirty="0" smtClean="0">
                          <a:latin typeface="Arial" panose="020B0604020202020204" pitchFamily="34" charset="0"/>
                          <a:cs typeface="Arial" panose="020B0604020202020204" pitchFamily="34" charset="0"/>
                        </a:rPr>
                        <a:t> a </a:t>
                      </a:r>
                      <a:r>
                        <a:rPr lang="en-US" sz="1800" dirty="0" err="1" smtClean="0">
                          <a:latin typeface="Arial" panose="020B0604020202020204" pitchFamily="34" charset="0"/>
                          <a:cs typeface="Arial" panose="020B0604020202020204" pitchFamily="34" charset="0"/>
                        </a:rPr>
                        <a:t>inspectorilor-judecători</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896787">
                <a:tc>
                  <a:txBody>
                    <a:bodyPr/>
                    <a:lstStyle/>
                    <a:p>
                      <a:r>
                        <a:rPr lang="ro-RO" b="1" dirty="0" smtClean="0">
                          <a:latin typeface="Arial" panose="020B0604020202020204" pitchFamily="34" charset="0"/>
                          <a:cs typeface="Arial" panose="020B0604020202020204" pitchFamily="34" charset="0"/>
                        </a:rPr>
                        <a:t>1600</a:t>
                      </a:r>
                      <a:endParaRPr lang="en-US" b="1" dirty="0">
                        <a:latin typeface="Arial" panose="020B0604020202020204" pitchFamily="34" charset="0"/>
                        <a:cs typeface="Arial" panose="020B0604020202020204" pitchFamily="34" charset="0"/>
                      </a:endParaRPr>
                    </a:p>
                  </a:txBody>
                  <a:tcPr/>
                </a:tc>
                <a:tc>
                  <a:txBody>
                    <a:bodyPr/>
                    <a:lstStyle/>
                    <a:p>
                      <a:pPr algn="just"/>
                      <a:r>
                        <a:rPr lang="en-US" sz="1800" dirty="0" err="1" smtClean="0">
                          <a:latin typeface="Arial" panose="020B0604020202020204" pitchFamily="34" charset="0"/>
                          <a:cs typeface="Arial" panose="020B0604020202020204" pitchFamily="34" charset="0"/>
                        </a:rPr>
                        <a:t>personalul</a:t>
                      </a:r>
                      <a:r>
                        <a:rPr lang="ro-RO" sz="1800" dirty="0" smtClean="0">
                          <a:latin typeface="Arial" panose="020B0604020202020204" pitchFamily="34" charset="0"/>
                          <a:cs typeface="Arial" panose="020B0604020202020204" pitchFamily="34" charset="0"/>
                        </a:rPr>
                        <a:t>ui</a:t>
                      </a:r>
                      <a:r>
                        <a:rPr lang="en-US" sz="1800" dirty="0" smtClean="0">
                          <a:latin typeface="Arial" panose="020B0604020202020204" pitchFamily="34" charset="0"/>
                          <a:cs typeface="Arial" panose="020B0604020202020204" pitchFamily="34" charset="0"/>
                        </a:rPr>
                        <a:t> didactic </a:t>
                      </a:r>
                      <a:r>
                        <a:rPr lang="en-US" sz="1800" dirty="0" err="1" smtClean="0">
                          <a:latin typeface="Arial" panose="020B0604020202020204" pitchFamily="34" charset="0"/>
                          <a:cs typeface="Arial" panose="020B0604020202020204" pitchFamily="34" charset="0"/>
                        </a:rPr>
                        <a:t>şi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personalul</a:t>
                      </a:r>
                      <a:r>
                        <a:rPr lang="ro-RO" sz="1800" dirty="0" smtClean="0">
                          <a:latin typeface="Arial" panose="020B0604020202020204" pitchFamily="34" charset="0"/>
                          <a:cs typeface="Arial" panose="020B0604020202020204" pitchFamily="34" charset="0"/>
                        </a:rPr>
                        <a:t>ui</a:t>
                      </a:r>
                      <a:r>
                        <a:rPr lang="en-US" sz="1800" dirty="0" smtClean="0">
                          <a:latin typeface="Arial" panose="020B0604020202020204" pitchFamily="34" charset="0"/>
                          <a:cs typeface="Arial" panose="020B0604020202020204" pitchFamily="34" charset="0"/>
                        </a:rPr>
                        <a:t> de </a:t>
                      </a:r>
                      <a:r>
                        <a:rPr lang="en-US" sz="1800" dirty="0" err="1" smtClean="0">
                          <a:latin typeface="Arial" panose="020B0604020202020204" pitchFamily="34" charset="0"/>
                          <a:cs typeface="Arial" panose="020B0604020202020204" pitchFamily="34" charset="0"/>
                        </a:rPr>
                        <a:t>conducere</a:t>
                      </a:r>
                      <a:r>
                        <a:rPr lang="en-US" sz="1800" dirty="0" smtClean="0">
                          <a:latin typeface="Arial" panose="020B0604020202020204" pitchFamily="34" charset="0"/>
                          <a:cs typeface="Arial" panose="020B0604020202020204" pitchFamily="34" charset="0"/>
                        </a:rPr>
                        <a:t> din </a:t>
                      </a:r>
                      <a:r>
                        <a:rPr lang="en-US" sz="1800" dirty="0" err="1" smtClean="0">
                          <a:latin typeface="Arial" panose="020B0604020202020204" pitchFamily="34" charset="0"/>
                          <a:cs typeface="Arial" panose="020B0604020202020204" pitchFamily="34" charset="0"/>
                        </a:rPr>
                        <a:t>instituţiile</a:t>
                      </a:r>
                      <a:r>
                        <a:rPr lang="en-US" sz="1800" dirty="0" smtClean="0">
                          <a:latin typeface="Arial" panose="020B0604020202020204" pitchFamily="34" charset="0"/>
                          <a:cs typeface="Arial" panose="020B0604020202020204" pitchFamily="34" charset="0"/>
                        </a:rPr>
                        <a:t> de </a:t>
                      </a:r>
                      <a:r>
                        <a:rPr lang="en-US" sz="1800" dirty="0" err="1" smtClean="0">
                          <a:latin typeface="Arial" panose="020B0604020202020204" pitchFamily="34" charset="0"/>
                          <a:cs typeface="Arial" panose="020B0604020202020204" pitchFamily="34" charset="0"/>
                        </a:rPr>
                        <a:t>învăţămînt</a:t>
                      </a:r>
                      <a:r>
                        <a:rPr lang="en-US" sz="1800" dirty="0" smtClean="0">
                          <a:latin typeface="Arial" panose="020B0604020202020204" pitchFamily="34" charset="0"/>
                          <a:cs typeface="Arial" panose="020B0604020202020204" pitchFamily="34" charset="0"/>
                        </a:rPr>
                        <a:t>;</a:t>
                      </a:r>
                      <a:endParaRPr lang="ro-RO" sz="1800" dirty="0" smtClean="0">
                        <a:latin typeface="Arial" panose="020B0604020202020204" pitchFamily="34" charset="0"/>
                        <a:cs typeface="Arial" panose="020B0604020202020204" pitchFamily="34" charset="0"/>
                      </a:endParaRPr>
                    </a:p>
                    <a:p>
                      <a:pPr algn="just"/>
                      <a:r>
                        <a:rPr lang="en-US" sz="1800" dirty="0" err="1" smtClean="0">
                          <a:latin typeface="Arial" panose="020B0604020202020204" pitchFamily="34" charset="0"/>
                          <a:cs typeface="Arial" panose="020B0604020202020204" pitchFamily="34" charset="0"/>
                        </a:rPr>
                        <a:t>personalului</a:t>
                      </a:r>
                      <a:r>
                        <a:rPr lang="en-US" sz="1800" dirty="0" smtClean="0">
                          <a:latin typeface="Arial" panose="020B0604020202020204" pitchFamily="34" charset="0"/>
                          <a:cs typeface="Arial" panose="020B0604020202020204" pitchFamily="34" charset="0"/>
                        </a:rPr>
                        <a:t> care </a:t>
                      </a:r>
                      <a:r>
                        <a:rPr lang="ro-MD" sz="1800" dirty="0" smtClean="0">
                          <a:latin typeface="Arial" panose="020B0604020202020204" pitchFamily="34" charset="0"/>
                          <a:cs typeface="Arial" panose="020B0604020202020204" pitchFamily="34" charset="0"/>
                        </a:rPr>
                        <a:t>ocupă funcțiile pentru care în </a:t>
                      </a:r>
                      <a:r>
                        <a:rPr lang="ro-MD" sz="1800" noProof="0" dirty="0" smtClean="0">
                          <a:latin typeface="Arial" panose="020B0604020202020204" pitchFamily="34" charset="0"/>
                          <a:cs typeface="Arial" panose="020B0604020202020204" pitchFamily="34" charset="0"/>
                        </a:rPr>
                        <a:t>anexele</a:t>
                      </a:r>
                      <a:r>
                        <a:rPr lang="en-US" sz="1800" dirty="0" smtClean="0">
                          <a:latin typeface="Arial" panose="020B0604020202020204" pitchFamily="34" charset="0"/>
                          <a:cs typeface="Arial" panose="020B0604020202020204" pitchFamily="34" charset="0"/>
                        </a:rPr>
                        <a:t> la </a:t>
                      </a:r>
                      <a:r>
                        <a:rPr lang="en-US" sz="1800" dirty="0" err="1" smtClean="0">
                          <a:latin typeface="Arial" panose="020B0604020202020204" pitchFamily="34" charset="0"/>
                          <a:cs typeface="Arial" panose="020B0604020202020204" pitchFamily="34" charset="0"/>
                        </a:rPr>
                        <a:t>Legea</a:t>
                      </a:r>
                      <a:r>
                        <a:rPr lang="en-US" sz="1800" dirty="0" smtClean="0">
                          <a:latin typeface="Arial" panose="020B0604020202020204" pitchFamily="34" charset="0"/>
                          <a:cs typeface="Arial" panose="020B0604020202020204" pitchFamily="34" charset="0"/>
                        </a:rPr>
                        <a:t> nr.270/2018, s</a:t>
                      </a:r>
                      <a:r>
                        <a:rPr lang="ro-MD" sz="1800" dirty="0" smtClean="0">
                          <a:latin typeface="Arial" panose="020B0604020202020204" pitchFamily="34" charset="0"/>
                          <a:cs typeface="Arial" panose="020B0604020202020204" pitchFamily="34" charset="0"/>
                        </a:rPr>
                        <a:t>unt</a:t>
                      </a:r>
                      <a:r>
                        <a:rPr lang="en-US" sz="1800" dirty="0" smtClean="0">
                          <a:latin typeface="Arial" panose="020B0604020202020204" pitchFamily="34" charset="0"/>
                          <a:cs typeface="Arial" panose="020B0604020202020204" pitchFamily="34" charset="0"/>
                        </a:rPr>
                        <a:t> </a:t>
                      </a:r>
                      <a:r>
                        <a:rPr lang="ro-MD" sz="1800" dirty="0" smtClean="0">
                          <a:latin typeface="Arial" panose="020B0604020202020204" pitchFamily="34" charset="0"/>
                          <a:cs typeface="Arial" panose="020B0604020202020204" pitchFamily="34" charset="0"/>
                        </a:rPr>
                        <a:t>stabilite</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clasele</a:t>
                      </a:r>
                      <a:r>
                        <a:rPr lang="en-US" sz="1800" dirty="0" smtClean="0">
                          <a:latin typeface="Arial" panose="020B0604020202020204" pitchFamily="34" charset="0"/>
                          <a:cs typeface="Arial" panose="020B0604020202020204" pitchFamily="34" charset="0"/>
                        </a:rPr>
                        <a:t> de </a:t>
                      </a:r>
                      <a:r>
                        <a:rPr lang="en-US" sz="1800" dirty="0" err="1" smtClean="0">
                          <a:latin typeface="Arial" panose="020B0604020202020204" pitchFamily="34" charset="0"/>
                          <a:cs typeface="Arial" panose="020B0604020202020204" pitchFamily="34" charset="0"/>
                        </a:rPr>
                        <a:t>salarizare</a:t>
                      </a:r>
                      <a:r>
                        <a:rPr lang="ro-MD" sz="1800" baseline="0" dirty="0" smtClean="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de la 1 </a:t>
                      </a:r>
                      <a:r>
                        <a:rPr lang="en-US" sz="1800" dirty="0" err="1" smtClean="0">
                          <a:latin typeface="Arial" panose="020B0604020202020204" pitchFamily="34" charset="0"/>
                          <a:cs typeface="Arial" panose="020B0604020202020204" pitchFamily="34" charset="0"/>
                        </a:rPr>
                        <a:t>pînă</a:t>
                      </a:r>
                      <a:r>
                        <a:rPr lang="en-US" sz="1800" dirty="0" smtClean="0">
                          <a:latin typeface="Arial" panose="020B0604020202020204" pitchFamily="34" charset="0"/>
                          <a:cs typeface="Arial" panose="020B0604020202020204" pitchFamily="34" charset="0"/>
                        </a:rPr>
                        <a:t> la 25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597858">
                <a:tc>
                  <a:txBody>
                    <a:bodyPr/>
                    <a:lstStyle/>
                    <a:p>
                      <a:r>
                        <a:rPr lang="ro-RO" b="1" dirty="0" smtClean="0">
                          <a:latin typeface="Arial" panose="020B0604020202020204" pitchFamily="34" charset="0"/>
                          <a:cs typeface="Arial" panose="020B0604020202020204" pitchFamily="34" charset="0"/>
                        </a:rPr>
                        <a:t>2000</a:t>
                      </a:r>
                      <a:endParaRPr lang="en-US" b="1" dirty="0">
                        <a:latin typeface="Arial" panose="020B0604020202020204" pitchFamily="34" charset="0"/>
                        <a:cs typeface="Arial" panose="020B0604020202020204" pitchFamily="34" charset="0"/>
                      </a:endParaRPr>
                    </a:p>
                  </a:txBody>
                  <a:tcPr/>
                </a:tc>
                <a:tc>
                  <a:txBody>
                    <a:bodyPr/>
                    <a:lstStyle/>
                    <a:p>
                      <a:pPr algn="just"/>
                      <a:r>
                        <a:rPr lang="en-US" sz="1700" dirty="0" err="1" smtClean="0">
                          <a:latin typeface="Arial" panose="020B0604020202020204" pitchFamily="34" charset="0"/>
                          <a:cs typeface="Arial" panose="020B0604020202020204" pitchFamily="34" charset="0"/>
                        </a:rPr>
                        <a:t>personalul</a:t>
                      </a:r>
                      <a:r>
                        <a:rPr lang="ro-RO" sz="1700" dirty="0" smtClean="0">
                          <a:latin typeface="Arial" panose="020B0604020202020204" pitchFamily="34" charset="0"/>
                          <a:cs typeface="Arial" panose="020B0604020202020204" pitchFamily="34" charset="0"/>
                        </a:rPr>
                        <a:t>ui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Serviciului</a:t>
                      </a:r>
                      <a:r>
                        <a:rPr lang="en-US" sz="1700" dirty="0" smtClean="0">
                          <a:latin typeface="Arial" panose="020B0604020202020204" pitchFamily="34" charset="0"/>
                          <a:cs typeface="Arial" panose="020B0604020202020204" pitchFamily="34" charset="0"/>
                        </a:rPr>
                        <a:t> de </a:t>
                      </a:r>
                      <a:r>
                        <a:rPr lang="en-US" sz="1700" dirty="0" err="1" smtClean="0">
                          <a:latin typeface="Arial" panose="020B0604020202020204" pitchFamily="34" charset="0"/>
                          <a:cs typeface="Arial" panose="020B0604020202020204" pitchFamily="34" charset="0"/>
                        </a:rPr>
                        <a:t>Informaţii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şi</a:t>
                      </a:r>
                      <a:r>
                        <a:rPr lang="en-US" sz="1700" dirty="0" smtClean="0">
                          <a:latin typeface="Arial" panose="020B0604020202020204" pitchFamily="34" charset="0"/>
                          <a:cs typeface="Arial" panose="020B0604020202020204" pitchFamily="34" charset="0"/>
                        </a:rPr>
                        <a:t> Securitate, al </a:t>
                      </a:r>
                      <a:r>
                        <a:rPr lang="en-US" sz="1700" dirty="0" err="1" smtClean="0">
                          <a:latin typeface="Arial" panose="020B0604020202020204" pitchFamily="34" charset="0"/>
                          <a:cs typeface="Arial" panose="020B0604020202020204" pitchFamily="34" charset="0"/>
                        </a:rPr>
                        <a:t>Centrului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Naţional</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Anticorupţie</a:t>
                      </a:r>
                      <a:r>
                        <a:rPr lang="en-US" sz="1700" dirty="0" smtClean="0">
                          <a:latin typeface="Arial" panose="020B0604020202020204" pitchFamily="34" charset="0"/>
                          <a:cs typeface="Arial" panose="020B0604020202020204" pitchFamily="34" charset="0"/>
                        </a:rPr>
                        <a:t>, al </a:t>
                      </a:r>
                      <a:r>
                        <a:rPr lang="en-US" sz="1700" dirty="0" err="1" smtClean="0">
                          <a:latin typeface="Arial" panose="020B0604020202020204" pitchFamily="34" charset="0"/>
                          <a:cs typeface="Arial" panose="020B0604020202020204" pitchFamily="34" charset="0"/>
                        </a:rPr>
                        <a:t>Autorităţii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Naţionale</a:t>
                      </a:r>
                      <a:r>
                        <a:rPr lang="en-US" sz="1700" dirty="0" smtClean="0">
                          <a:latin typeface="Arial" panose="020B0604020202020204" pitchFamily="34" charset="0"/>
                          <a:cs typeface="Arial" panose="020B0604020202020204" pitchFamily="34" charset="0"/>
                        </a:rPr>
                        <a:t> de </a:t>
                      </a:r>
                      <a:r>
                        <a:rPr lang="en-US" sz="1700" dirty="0" err="1" smtClean="0">
                          <a:latin typeface="Arial" panose="020B0604020202020204" pitchFamily="34" charset="0"/>
                          <a:cs typeface="Arial" panose="020B0604020202020204" pitchFamily="34" charset="0"/>
                        </a:rPr>
                        <a:t>Integritate</a:t>
                      </a:r>
                      <a:r>
                        <a:rPr lang="en-US" sz="1700" dirty="0" smtClean="0">
                          <a:latin typeface="Arial" panose="020B0604020202020204" pitchFamily="34" charset="0"/>
                          <a:cs typeface="Arial" panose="020B0604020202020204" pitchFamily="34" charset="0"/>
                        </a:rPr>
                        <a:t>, al </a:t>
                      </a:r>
                      <a:r>
                        <a:rPr lang="en-US" sz="1700" dirty="0" err="1" smtClean="0">
                          <a:latin typeface="Arial" panose="020B0604020202020204" pitchFamily="34" charset="0"/>
                          <a:cs typeface="Arial" panose="020B0604020202020204" pitchFamily="34" charset="0"/>
                        </a:rPr>
                        <a:t>Serviciului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Prevenirea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şi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Combaterea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Spălării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Banilor</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şi</a:t>
                      </a:r>
                      <a:r>
                        <a:rPr lang="en-US" sz="1700" dirty="0" smtClean="0">
                          <a:latin typeface="Arial" panose="020B0604020202020204" pitchFamily="34" charset="0"/>
                          <a:cs typeface="Arial" panose="020B0604020202020204" pitchFamily="34" charset="0"/>
                        </a:rPr>
                        <a:t> al </a:t>
                      </a:r>
                      <a:r>
                        <a:rPr lang="en-US" sz="1700" dirty="0" err="1" smtClean="0">
                          <a:latin typeface="Arial" panose="020B0604020202020204" pitchFamily="34" charset="0"/>
                          <a:cs typeface="Arial" panose="020B0604020202020204" pitchFamily="34" charset="0"/>
                        </a:rPr>
                        <a:t>Autorităţii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Aeronautice</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Civile</a:t>
                      </a:r>
                      <a:endParaRPr lang="en-US" sz="17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896787">
                <a:tc>
                  <a:txBody>
                    <a:bodyPr/>
                    <a:lstStyle/>
                    <a:p>
                      <a:r>
                        <a:rPr lang="ro-RO" b="1" dirty="0" smtClean="0">
                          <a:latin typeface="Arial" panose="020B0604020202020204" pitchFamily="34" charset="0"/>
                          <a:cs typeface="Arial" panose="020B0604020202020204" pitchFamily="34" charset="0"/>
                        </a:rPr>
                        <a:t>2500</a:t>
                      </a:r>
                      <a:endParaRPr lang="en-US" b="1" dirty="0">
                        <a:latin typeface="Arial" panose="020B0604020202020204" pitchFamily="34" charset="0"/>
                        <a:cs typeface="Arial" panose="020B0604020202020204" pitchFamily="34" charset="0"/>
                      </a:endParaRPr>
                    </a:p>
                  </a:txBody>
                  <a:tcPr/>
                </a:tc>
                <a:tc>
                  <a:txBody>
                    <a:bodyPr/>
                    <a:lstStyle/>
                    <a:p>
                      <a:pPr algn="just"/>
                      <a:r>
                        <a:rPr lang="en-US" sz="1800" dirty="0" err="1" smtClean="0">
                          <a:latin typeface="Arial" panose="020B0604020202020204" pitchFamily="34" charset="0"/>
                          <a:cs typeface="Arial" panose="020B0604020202020204" pitchFamily="34" charset="0"/>
                        </a:rPr>
                        <a:t>judecători</a:t>
                      </a:r>
                      <a:r>
                        <a:rPr lang="ro-RO" sz="1800" dirty="0" smtClean="0">
                          <a:latin typeface="Arial" panose="020B0604020202020204" pitchFamily="34" charset="0"/>
                          <a:cs typeface="Arial" panose="020B0604020202020204" pitchFamily="34" charset="0"/>
                        </a:rPr>
                        <a:t>lor</a:t>
                      </a:r>
                      <a:r>
                        <a:rPr lang="en-US" sz="1800" dirty="0" smtClean="0">
                          <a:latin typeface="Arial" panose="020B0604020202020204" pitchFamily="34" charset="0"/>
                          <a:cs typeface="Arial" panose="020B0604020202020204" pitchFamily="34" charset="0"/>
                        </a:rPr>
                        <a:t> (cu </a:t>
                      </a:r>
                      <a:r>
                        <a:rPr lang="en-US" sz="1800" dirty="0" err="1" smtClean="0">
                          <a:latin typeface="Arial" panose="020B0604020202020204" pitchFamily="34" charset="0"/>
                          <a:cs typeface="Arial" panose="020B0604020202020204" pitchFamily="34" charset="0"/>
                        </a:rPr>
                        <a:t>excepţia</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judecătorilor</a:t>
                      </a:r>
                      <a:r>
                        <a:rPr lang="en-US" sz="1800" dirty="0" smtClean="0">
                          <a:latin typeface="Arial" panose="020B0604020202020204" pitchFamily="34" charset="0"/>
                          <a:cs typeface="Arial" panose="020B0604020202020204" pitchFamily="34" charset="0"/>
                        </a:rPr>
                        <a:t> din </a:t>
                      </a:r>
                      <a:r>
                        <a:rPr lang="en-US" sz="1800" dirty="0" err="1" smtClean="0">
                          <a:latin typeface="Arial" panose="020B0604020202020204" pitchFamily="34" charset="0"/>
                          <a:cs typeface="Arial" panose="020B0604020202020204" pitchFamily="34" charset="0"/>
                        </a:rPr>
                        <a:t>cadrul</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Curţii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Constituţionale</a:t>
                      </a:r>
                      <a:r>
                        <a:rPr lang="en-US" sz="1800" dirty="0" smtClean="0">
                          <a:latin typeface="Arial" panose="020B0604020202020204" pitchFamily="34" charset="0"/>
                          <a:cs typeface="Arial" panose="020B0604020202020204" pitchFamily="34" charset="0"/>
                        </a:rPr>
                        <a:t>, al </a:t>
                      </a:r>
                      <a:r>
                        <a:rPr lang="en-US" sz="1800" dirty="0" err="1" smtClean="0">
                          <a:latin typeface="Arial" panose="020B0604020202020204" pitchFamily="34" charset="0"/>
                          <a:cs typeface="Arial" panose="020B0604020202020204" pitchFamily="34" charset="0"/>
                        </a:rPr>
                        <a:t>Consiliului</a:t>
                      </a:r>
                      <a:r>
                        <a:rPr lang="en-US" sz="1800" dirty="0" smtClean="0">
                          <a:latin typeface="Arial" panose="020B0604020202020204" pitchFamily="34" charset="0"/>
                          <a:cs typeface="Arial" panose="020B0604020202020204" pitchFamily="34" charset="0"/>
                        </a:rPr>
                        <a:t> Superior al </a:t>
                      </a:r>
                      <a:r>
                        <a:rPr lang="en-US" sz="1800" dirty="0" err="1" smtClean="0">
                          <a:latin typeface="Arial" panose="020B0604020202020204" pitchFamily="34" charset="0"/>
                          <a:cs typeface="Arial" panose="020B0604020202020204" pitchFamily="34" charset="0"/>
                        </a:rPr>
                        <a:t>Magistraturii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şi</a:t>
                      </a:r>
                      <a:r>
                        <a:rPr lang="en-US" sz="1800" dirty="0" smtClean="0">
                          <a:latin typeface="Arial" panose="020B0604020202020204" pitchFamily="34" charset="0"/>
                          <a:cs typeface="Arial" panose="020B0604020202020204" pitchFamily="34" charset="0"/>
                        </a:rPr>
                        <a:t> al </a:t>
                      </a:r>
                      <a:r>
                        <a:rPr lang="en-US" sz="1800" dirty="0" err="1" smtClean="0">
                          <a:latin typeface="Arial" panose="020B0604020202020204" pitchFamily="34" charset="0"/>
                          <a:cs typeface="Arial" panose="020B0604020202020204" pitchFamily="34" charset="0"/>
                        </a:rPr>
                        <a:t>Curţii</a:t>
                      </a:r>
                      <a:r>
                        <a:rPr lang="en-US" sz="1800" dirty="0" smtClean="0">
                          <a:latin typeface="Arial" panose="020B0604020202020204" pitchFamily="34" charset="0"/>
                          <a:cs typeface="Arial" panose="020B0604020202020204" pitchFamily="34" charset="0"/>
                        </a:rPr>
                        <a:t> Supreme de </a:t>
                      </a:r>
                      <a:r>
                        <a:rPr lang="en-US" sz="1800" dirty="0" err="1" smtClean="0">
                          <a:latin typeface="Arial" panose="020B0604020202020204" pitchFamily="34" charset="0"/>
                          <a:cs typeface="Arial" panose="020B0604020202020204" pitchFamily="34" charset="0"/>
                        </a:rPr>
                        <a:t>Justiţie</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procurori</a:t>
                      </a:r>
                      <a:r>
                        <a:rPr lang="ro-RO" sz="1800" dirty="0" smtClean="0">
                          <a:latin typeface="Arial" panose="020B0604020202020204" pitchFamily="34" charset="0"/>
                          <a:cs typeface="Arial" panose="020B0604020202020204" pitchFamily="34" charset="0"/>
                        </a:rPr>
                        <a:t>lor</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inspectori</a:t>
                      </a:r>
                      <a:r>
                        <a:rPr lang="ro-RO" sz="1800" dirty="0" smtClean="0">
                          <a:latin typeface="Arial" panose="020B0604020202020204" pitchFamily="34" charset="0"/>
                          <a:cs typeface="Arial" panose="020B0604020202020204" pitchFamily="34" charset="0"/>
                        </a:rPr>
                        <a:t>lor</a:t>
                      </a:r>
                      <a:r>
                        <a:rPr lang="en-US" sz="1800" dirty="0" smtClean="0">
                          <a:latin typeface="Arial" panose="020B0604020202020204" pitchFamily="34" charset="0"/>
                          <a:cs typeface="Arial" panose="020B0604020202020204" pitchFamily="34" charset="0"/>
                        </a:rPr>
                        <a:t>-</a:t>
                      </a:r>
                      <a:r>
                        <a:rPr lang="en-US" sz="1800" dirty="0" err="1" smtClean="0">
                          <a:latin typeface="Arial" panose="020B0604020202020204" pitchFamily="34" charset="0"/>
                          <a:cs typeface="Arial" panose="020B0604020202020204" pitchFamily="34" charset="0"/>
                        </a:rPr>
                        <a:t>judecători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inspectori</a:t>
                      </a:r>
                      <a:r>
                        <a:rPr lang="ro-RO" sz="1800" dirty="0" smtClean="0">
                          <a:latin typeface="Arial" panose="020B0604020202020204" pitchFamily="34" charset="0"/>
                          <a:cs typeface="Arial" panose="020B0604020202020204" pitchFamily="34" charset="0"/>
                        </a:rPr>
                        <a:t>lor</a:t>
                      </a:r>
                      <a:r>
                        <a:rPr lang="en-US" sz="1800" dirty="0" smtClean="0">
                          <a:latin typeface="Arial" panose="020B0604020202020204" pitchFamily="34" charset="0"/>
                          <a:cs typeface="Arial" panose="020B0604020202020204" pitchFamily="34" charset="0"/>
                        </a:rPr>
                        <a:t> din </a:t>
                      </a:r>
                      <a:r>
                        <a:rPr lang="en-US" sz="1800" dirty="0" err="1" smtClean="0">
                          <a:latin typeface="Arial" panose="020B0604020202020204" pitchFamily="34" charset="0"/>
                          <a:cs typeface="Arial" panose="020B0604020202020204" pitchFamily="34" charset="0"/>
                        </a:rPr>
                        <a:t>cadrul</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Inspecţiei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procurorilor</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627751">
                <a:tc>
                  <a:txBody>
                    <a:bodyPr/>
                    <a:lstStyle/>
                    <a:p>
                      <a:r>
                        <a:rPr lang="ro-RO" b="1" dirty="0" smtClean="0">
                          <a:latin typeface="Arial" panose="020B0604020202020204" pitchFamily="34" charset="0"/>
                          <a:cs typeface="Arial" panose="020B0604020202020204" pitchFamily="34" charset="0"/>
                        </a:rPr>
                        <a:t>2600</a:t>
                      </a:r>
                      <a:endParaRPr lang="en-US" b="1" dirty="0">
                        <a:latin typeface="Arial" panose="020B0604020202020204" pitchFamily="34" charset="0"/>
                        <a:cs typeface="Arial" panose="020B0604020202020204" pitchFamily="34" charset="0"/>
                      </a:endParaRPr>
                    </a:p>
                  </a:txBody>
                  <a:tcPr/>
                </a:tc>
                <a:tc>
                  <a:txBody>
                    <a:bodyPr/>
                    <a:lstStyle/>
                    <a:p>
                      <a:pPr algn="just"/>
                      <a:r>
                        <a:rPr lang="ro-MD" sz="1800" noProof="0" dirty="0" smtClean="0">
                          <a:latin typeface="Arial" panose="020B0604020202020204" pitchFamily="34" charset="0"/>
                          <a:cs typeface="Arial" panose="020B0604020202020204" pitchFamily="34" charset="0"/>
                        </a:rPr>
                        <a:t>judecători</a:t>
                      </a:r>
                      <a:r>
                        <a:rPr lang="ro-RO" sz="1800" dirty="0" smtClean="0">
                          <a:latin typeface="Arial" panose="020B0604020202020204" pitchFamily="34" charset="0"/>
                          <a:cs typeface="Arial" panose="020B0604020202020204" pitchFamily="34" charset="0"/>
                        </a:rPr>
                        <a:t>lor</a:t>
                      </a:r>
                      <a:r>
                        <a:rPr lang="en-US" sz="1800" dirty="0" smtClean="0">
                          <a:latin typeface="Arial" panose="020B0604020202020204" pitchFamily="34" charset="0"/>
                          <a:cs typeface="Arial" panose="020B0604020202020204" pitchFamily="34" charset="0"/>
                        </a:rPr>
                        <a:t> din </a:t>
                      </a:r>
                      <a:r>
                        <a:rPr lang="en-US" sz="1800" dirty="0" err="1" smtClean="0">
                          <a:latin typeface="Arial" panose="020B0604020202020204" pitchFamily="34" charset="0"/>
                          <a:cs typeface="Arial" panose="020B0604020202020204" pitchFamily="34" charset="0"/>
                        </a:rPr>
                        <a:t>cadrul</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Curţii</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Constituţionale</a:t>
                      </a:r>
                      <a:r>
                        <a:rPr lang="en-US" sz="1800" dirty="0" smtClean="0">
                          <a:latin typeface="Arial" panose="020B0604020202020204" pitchFamily="34" charset="0"/>
                          <a:cs typeface="Arial" panose="020B0604020202020204" pitchFamily="34" charset="0"/>
                        </a:rPr>
                        <a:t>, al </a:t>
                      </a:r>
                      <a:r>
                        <a:rPr lang="en-US" sz="1800" dirty="0" err="1" smtClean="0">
                          <a:latin typeface="Arial" panose="020B0604020202020204" pitchFamily="34" charset="0"/>
                          <a:cs typeface="Arial" panose="020B0604020202020204" pitchFamily="34" charset="0"/>
                        </a:rPr>
                        <a:t>Consiliului</a:t>
                      </a:r>
                      <a:r>
                        <a:rPr lang="en-US" sz="1800" dirty="0" smtClean="0">
                          <a:latin typeface="Arial" panose="020B0604020202020204" pitchFamily="34" charset="0"/>
                          <a:cs typeface="Arial" panose="020B0604020202020204" pitchFamily="34" charset="0"/>
                        </a:rPr>
                        <a:t> Superior al </a:t>
                      </a:r>
                      <a:r>
                        <a:rPr lang="en-US" sz="1800" dirty="0" err="1" smtClean="0">
                          <a:latin typeface="Arial" panose="020B0604020202020204" pitchFamily="34" charset="0"/>
                          <a:cs typeface="Arial" panose="020B0604020202020204" pitchFamily="34" charset="0"/>
                        </a:rPr>
                        <a:t>Magistraturii</a:t>
                      </a:r>
                      <a:r>
                        <a:rPr lang="en-US" sz="1800" dirty="0" smtClean="0">
                          <a:latin typeface="Arial" panose="020B0604020202020204" pitchFamily="34" charset="0"/>
                          <a:cs typeface="Arial" panose="020B0604020202020204" pitchFamily="34" charset="0"/>
                        </a:rPr>
                        <a:t> şi al </a:t>
                      </a:r>
                      <a:r>
                        <a:rPr lang="en-US" sz="1800" dirty="0" err="1" smtClean="0">
                          <a:latin typeface="Arial" panose="020B0604020202020204" pitchFamily="34" charset="0"/>
                          <a:cs typeface="Arial" panose="020B0604020202020204" pitchFamily="34" charset="0"/>
                        </a:rPr>
                        <a:t>Curţii</a:t>
                      </a:r>
                      <a:r>
                        <a:rPr lang="en-US" sz="1800" dirty="0" smtClean="0">
                          <a:latin typeface="Arial" panose="020B0604020202020204" pitchFamily="34" charset="0"/>
                          <a:cs typeface="Arial" panose="020B0604020202020204" pitchFamily="34" charset="0"/>
                        </a:rPr>
                        <a:t> Supreme de </a:t>
                      </a:r>
                      <a:r>
                        <a:rPr lang="en-US" sz="1800" dirty="0" err="1" smtClean="0">
                          <a:latin typeface="Arial" panose="020B0604020202020204" pitchFamily="34" charset="0"/>
                          <a:cs typeface="Arial" panose="020B0604020202020204" pitchFamily="34" charset="0"/>
                        </a:rPr>
                        <a:t>Justiţie</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7762605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73568"/>
            <a:ext cx="12191999" cy="5984432"/>
          </a:xfrm>
        </p:spPr>
        <p:txBody>
          <a:bodyPr/>
          <a:lstStyle/>
          <a:p>
            <a:pPr algn="just"/>
            <a:r>
              <a:rPr lang="ro-RO" sz="2600" dirty="0">
                <a:latin typeface="Arial" panose="020B0604020202020204" pitchFamily="34" charset="0"/>
                <a:cs typeface="Arial" panose="020B0604020202020204" pitchFamily="34" charset="0"/>
              </a:rPr>
              <a:t>Clasa de salarizare indicată în anexă pentru funcția respectivă se </a:t>
            </a:r>
            <a:r>
              <a:rPr lang="ro-RO" sz="2600" dirty="0" smtClean="0">
                <a:latin typeface="Arial" panose="020B0604020202020204" pitchFamily="34" charset="0"/>
                <a:cs typeface="Arial" panose="020B0604020202020204" pitchFamily="34" charset="0"/>
              </a:rPr>
              <a:t>modifică cumulativ, după cum urmează:</a:t>
            </a:r>
          </a:p>
          <a:p>
            <a:pPr marL="514350" indent="-514350" algn="just">
              <a:buAutoNum type="arabicPeriod"/>
            </a:pPr>
            <a:r>
              <a:rPr lang="ro-RO" sz="2400" b="1" i="1" dirty="0" smtClean="0">
                <a:solidFill>
                  <a:srgbClr val="0070C0"/>
                </a:solidFill>
                <a:latin typeface="Arial" panose="020B0604020202020204" pitchFamily="34" charset="0"/>
                <a:cs typeface="Arial" panose="020B0604020202020204" pitchFamily="34" charset="0"/>
              </a:rPr>
              <a:t>Elemente generale, aplicabile tuturor grupurilor ocupaţionale</a:t>
            </a:r>
            <a:r>
              <a:rPr lang="ro-RO" sz="2400" b="1" dirty="0" smtClean="0">
                <a:solidFill>
                  <a:srgbClr val="0070C0"/>
                </a:solidFill>
              </a:rPr>
              <a:t>:</a:t>
            </a:r>
          </a:p>
          <a:p>
            <a:pPr marL="457200" lvl="1" indent="0" algn="just">
              <a:buNone/>
            </a:pPr>
            <a:r>
              <a:rPr lang="ro-RO" b="1" i="1" dirty="0" smtClean="0">
                <a:solidFill>
                  <a:srgbClr val="333366"/>
                </a:solidFill>
              </a:rPr>
              <a:t>a) </a:t>
            </a:r>
            <a:r>
              <a:rPr lang="ro-RO" b="1" i="1" dirty="0">
                <a:solidFill>
                  <a:srgbClr val="333366"/>
                </a:solidFill>
                <a:latin typeface="Arial" panose="020B0604020202020204" pitchFamily="34" charset="0"/>
                <a:cs typeface="Arial" panose="020B0604020202020204" pitchFamily="34" charset="0"/>
              </a:rPr>
              <a:t>m</a:t>
            </a:r>
            <a:r>
              <a:rPr lang="ro-RO" b="1" i="1" dirty="0" smtClean="0">
                <a:solidFill>
                  <a:srgbClr val="333366"/>
                </a:solidFill>
                <a:latin typeface="Arial" panose="020B0604020202020204" pitchFamily="34" charset="0"/>
                <a:cs typeface="Arial" panose="020B0604020202020204" pitchFamily="34" charset="0"/>
              </a:rPr>
              <a:t>odificarea clasei de salarizare î</a:t>
            </a:r>
            <a:r>
              <a:rPr lang="es-ES" b="1" i="1" dirty="0" smtClean="0">
                <a:solidFill>
                  <a:srgbClr val="333366"/>
                </a:solidFill>
                <a:latin typeface="Arial" panose="020B0604020202020204" pitchFamily="34" charset="0"/>
                <a:cs typeface="Arial" panose="020B0604020202020204" pitchFamily="34" charset="0"/>
              </a:rPr>
              <a:t>n </a:t>
            </a:r>
            <a:r>
              <a:rPr lang="es-ES" b="1" i="1" dirty="0" err="1">
                <a:solidFill>
                  <a:srgbClr val="333366"/>
                </a:solidFill>
                <a:latin typeface="Arial" panose="020B0604020202020204" pitchFamily="34" charset="0"/>
                <a:cs typeface="Arial" panose="020B0604020202020204" pitchFamily="34" charset="0"/>
              </a:rPr>
              <a:t>funcție</a:t>
            </a:r>
            <a:r>
              <a:rPr lang="es-ES" b="1" i="1" dirty="0">
                <a:solidFill>
                  <a:srgbClr val="333366"/>
                </a:solidFill>
                <a:latin typeface="Arial" panose="020B0604020202020204" pitchFamily="34" charset="0"/>
                <a:cs typeface="Arial" panose="020B0604020202020204" pitchFamily="34" charset="0"/>
              </a:rPr>
              <a:t> de </a:t>
            </a:r>
            <a:r>
              <a:rPr lang="es-ES" b="1" i="1" dirty="0" err="1">
                <a:solidFill>
                  <a:srgbClr val="333366"/>
                </a:solidFill>
                <a:latin typeface="Arial" panose="020B0604020202020204" pitchFamily="34" charset="0"/>
                <a:cs typeface="Arial" panose="020B0604020202020204" pitchFamily="34" charset="0"/>
              </a:rPr>
              <a:t>vechimea</a:t>
            </a:r>
            <a:r>
              <a:rPr lang="es-ES" b="1" i="1" dirty="0">
                <a:solidFill>
                  <a:srgbClr val="333366"/>
                </a:solidFill>
                <a:latin typeface="Arial" panose="020B0604020202020204" pitchFamily="34" charset="0"/>
                <a:cs typeface="Arial" panose="020B0604020202020204" pitchFamily="34" charset="0"/>
              </a:rPr>
              <a:t> </a:t>
            </a:r>
            <a:r>
              <a:rPr lang="es-ES" b="1" i="1" dirty="0" err="1">
                <a:solidFill>
                  <a:srgbClr val="333366"/>
                </a:solidFill>
                <a:latin typeface="Arial" panose="020B0604020202020204" pitchFamily="34" charset="0"/>
                <a:cs typeface="Arial" panose="020B0604020202020204" pitchFamily="34" charset="0"/>
              </a:rPr>
              <a:t>în</a:t>
            </a:r>
            <a:r>
              <a:rPr lang="es-ES" b="1" i="1" dirty="0">
                <a:solidFill>
                  <a:srgbClr val="333366"/>
                </a:solidFill>
                <a:latin typeface="Arial" panose="020B0604020202020204" pitchFamily="34" charset="0"/>
                <a:cs typeface="Arial" panose="020B0604020202020204" pitchFamily="34" charset="0"/>
              </a:rPr>
              <a:t> </a:t>
            </a:r>
            <a:r>
              <a:rPr lang="es-ES" b="1" i="1" dirty="0" err="1">
                <a:solidFill>
                  <a:srgbClr val="333366"/>
                </a:solidFill>
                <a:latin typeface="Arial" panose="020B0604020202020204" pitchFamily="34" charset="0"/>
                <a:cs typeface="Arial" panose="020B0604020202020204" pitchFamily="34" charset="0"/>
              </a:rPr>
              <a:t>muncă</a:t>
            </a:r>
            <a:r>
              <a:rPr lang="es-ES" b="1" i="1" dirty="0">
                <a:solidFill>
                  <a:srgbClr val="333366"/>
                </a:solidFill>
                <a:latin typeface="Arial" panose="020B0604020202020204" pitchFamily="34" charset="0"/>
                <a:cs typeface="Arial" panose="020B0604020202020204" pitchFamily="34" charset="0"/>
              </a:rPr>
              <a:t>:</a:t>
            </a:r>
          </a:p>
          <a:p>
            <a:pPr marL="914400" lvl="2" indent="0" algn="just">
              <a:buNone/>
            </a:pPr>
            <a:r>
              <a:rPr lang="es-ES" sz="2200" b="1" dirty="0">
                <a:latin typeface="Arial" panose="020B0604020202020204" pitchFamily="34" charset="0"/>
                <a:cs typeface="Arial" panose="020B0604020202020204" pitchFamily="34" charset="0"/>
              </a:rPr>
              <a:t>+2 clase </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pentru</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vechime</a:t>
            </a:r>
            <a:r>
              <a:rPr lang="es-ES" sz="2200" dirty="0">
                <a:latin typeface="Arial" panose="020B0604020202020204" pitchFamily="34" charset="0"/>
                <a:cs typeface="Arial" panose="020B0604020202020204" pitchFamily="34" charset="0"/>
              </a:rPr>
              <a:t> de la 2 la 5 </a:t>
            </a:r>
            <a:r>
              <a:rPr lang="es-ES" sz="2200" dirty="0" err="1" smtClean="0">
                <a:latin typeface="Arial" panose="020B0604020202020204" pitchFamily="34" charset="0"/>
                <a:cs typeface="Arial" panose="020B0604020202020204" pitchFamily="34" charset="0"/>
              </a:rPr>
              <a:t>ani</a:t>
            </a:r>
            <a:r>
              <a:rPr lang="ro-RO" sz="2200" dirty="0" smtClean="0">
                <a:latin typeface="Arial" panose="020B0604020202020204" pitchFamily="34" charset="0"/>
                <a:cs typeface="Arial" panose="020B0604020202020204" pitchFamily="34" charset="0"/>
              </a:rPr>
              <a:t>, treapta de salarizare II</a:t>
            </a:r>
            <a:endParaRPr lang="es-ES" sz="2200" dirty="0">
              <a:latin typeface="Arial" panose="020B0604020202020204" pitchFamily="34" charset="0"/>
              <a:cs typeface="Arial" panose="020B0604020202020204" pitchFamily="34" charset="0"/>
            </a:endParaRPr>
          </a:p>
          <a:p>
            <a:pPr marL="914400" lvl="2" indent="0" algn="just">
              <a:buNone/>
            </a:pPr>
            <a:r>
              <a:rPr lang="es-ES" sz="2200" b="1" dirty="0">
                <a:latin typeface="Arial" panose="020B0604020202020204" pitchFamily="34" charset="0"/>
                <a:cs typeface="Arial" panose="020B0604020202020204" pitchFamily="34" charset="0"/>
              </a:rPr>
              <a:t>+3 clase </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pentru</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vechime</a:t>
            </a:r>
            <a:r>
              <a:rPr lang="es-ES" sz="2200" dirty="0">
                <a:latin typeface="Arial" panose="020B0604020202020204" pitchFamily="34" charset="0"/>
                <a:cs typeface="Arial" panose="020B0604020202020204" pitchFamily="34" charset="0"/>
              </a:rPr>
              <a:t> de la 5 la 10 </a:t>
            </a:r>
            <a:r>
              <a:rPr lang="es-ES" sz="2200" dirty="0" err="1" smtClean="0">
                <a:latin typeface="Arial" panose="020B0604020202020204" pitchFamily="34" charset="0"/>
                <a:cs typeface="Arial" panose="020B0604020202020204" pitchFamily="34" charset="0"/>
              </a:rPr>
              <a:t>ani</a:t>
            </a:r>
            <a:r>
              <a:rPr lang="ro-RO" sz="2200" dirty="0" smtClean="0">
                <a:latin typeface="Arial" panose="020B0604020202020204" pitchFamily="34" charset="0"/>
                <a:cs typeface="Arial" panose="020B0604020202020204" pitchFamily="34" charset="0"/>
              </a:rPr>
              <a:t>, treapta de salarizare III</a:t>
            </a:r>
            <a:endParaRPr lang="es-ES" sz="2200" dirty="0">
              <a:latin typeface="Arial" panose="020B0604020202020204" pitchFamily="34" charset="0"/>
              <a:cs typeface="Arial" panose="020B0604020202020204" pitchFamily="34" charset="0"/>
            </a:endParaRPr>
          </a:p>
          <a:p>
            <a:pPr marL="914400" lvl="2" indent="0" algn="just">
              <a:buNone/>
            </a:pPr>
            <a:r>
              <a:rPr lang="es-ES" sz="2200" b="1" dirty="0">
                <a:latin typeface="Arial" panose="020B0604020202020204" pitchFamily="34" charset="0"/>
                <a:cs typeface="Arial" panose="020B0604020202020204" pitchFamily="34" charset="0"/>
              </a:rPr>
              <a:t>+4 clase </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pentru</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vechime</a:t>
            </a:r>
            <a:r>
              <a:rPr lang="es-ES" sz="2200" dirty="0">
                <a:latin typeface="Arial" panose="020B0604020202020204" pitchFamily="34" charset="0"/>
                <a:cs typeface="Arial" panose="020B0604020202020204" pitchFamily="34" charset="0"/>
              </a:rPr>
              <a:t> de la 10 la 15 </a:t>
            </a:r>
            <a:r>
              <a:rPr lang="es-ES" sz="2200" dirty="0" err="1" smtClean="0">
                <a:latin typeface="Arial" panose="020B0604020202020204" pitchFamily="34" charset="0"/>
                <a:cs typeface="Arial" panose="020B0604020202020204" pitchFamily="34" charset="0"/>
              </a:rPr>
              <a:t>ani</a:t>
            </a:r>
            <a:r>
              <a:rPr lang="ro-RO" sz="2200" dirty="0" smtClean="0">
                <a:latin typeface="Arial" panose="020B0604020202020204" pitchFamily="34" charset="0"/>
                <a:cs typeface="Arial" panose="020B0604020202020204" pitchFamily="34" charset="0"/>
              </a:rPr>
              <a:t>, treapta de salarizare IV</a:t>
            </a:r>
            <a:endParaRPr lang="es-ES" sz="2200" dirty="0">
              <a:latin typeface="Arial" panose="020B0604020202020204" pitchFamily="34" charset="0"/>
              <a:cs typeface="Arial" panose="020B0604020202020204" pitchFamily="34" charset="0"/>
            </a:endParaRPr>
          </a:p>
          <a:p>
            <a:pPr marL="914400" lvl="2" indent="0" algn="just">
              <a:buNone/>
            </a:pPr>
            <a:r>
              <a:rPr lang="es-ES" sz="2200" b="1" dirty="0">
                <a:latin typeface="Arial" panose="020B0604020202020204" pitchFamily="34" charset="0"/>
                <a:cs typeface="Arial" panose="020B0604020202020204" pitchFamily="34" charset="0"/>
              </a:rPr>
              <a:t>+5 clase </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pentru</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vechime</a:t>
            </a:r>
            <a:r>
              <a:rPr lang="es-ES" sz="2200" dirty="0">
                <a:latin typeface="Arial" panose="020B0604020202020204" pitchFamily="34" charset="0"/>
                <a:cs typeface="Arial" panose="020B0604020202020204" pitchFamily="34" charset="0"/>
              </a:rPr>
              <a:t> de la 15 la 20 </a:t>
            </a:r>
            <a:r>
              <a:rPr lang="es-ES" sz="2200" dirty="0" err="1" smtClean="0">
                <a:latin typeface="Arial" panose="020B0604020202020204" pitchFamily="34" charset="0"/>
                <a:cs typeface="Arial" panose="020B0604020202020204" pitchFamily="34" charset="0"/>
              </a:rPr>
              <a:t>ani</a:t>
            </a:r>
            <a:r>
              <a:rPr lang="ro-RO" sz="2200" dirty="0" smtClean="0">
                <a:latin typeface="Arial" panose="020B0604020202020204" pitchFamily="34" charset="0"/>
                <a:cs typeface="Arial" panose="020B0604020202020204" pitchFamily="34" charset="0"/>
              </a:rPr>
              <a:t>, treapta de salarizare V</a:t>
            </a:r>
            <a:endParaRPr lang="es-ES" sz="2200" dirty="0">
              <a:latin typeface="Arial" panose="020B0604020202020204" pitchFamily="34" charset="0"/>
              <a:cs typeface="Arial" panose="020B0604020202020204" pitchFamily="34" charset="0"/>
            </a:endParaRPr>
          </a:p>
          <a:p>
            <a:pPr marL="914400" lvl="2" indent="0" algn="just">
              <a:buNone/>
            </a:pPr>
            <a:r>
              <a:rPr lang="es-ES" sz="2200" b="1" dirty="0">
                <a:latin typeface="Arial" panose="020B0604020202020204" pitchFamily="34" charset="0"/>
                <a:cs typeface="Arial" panose="020B0604020202020204" pitchFamily="34" charset="0"/>
              </a:rPr>
              <a:t>+6 clase </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pentru</a:t>
            </a:r>
            <a:r>
              <a:rPr lang="es-ES" sz="2200" dirty="0">
                <a:latin typeface="Arial" panose="020B0604020202020204" pitchFamily="34" charset="0"/>
                <a:cs typeface="Arial" panose="020B0604020202020204" pitchFamily="34" charset="0"/>
              </a:rPr>
              <a:t> </a:t>
            </a:r>
            <a:r>
              <a:rPr lang="es-ES" sz="2200" dirty="0" err="1">
                <a:latin typeface="Arial" panose="020B0604020202020204" pitchFamily="34" charset="0"/>
                <a:cs typeface="Arial" panose="020B0604020202020204" pitchFamily="34" charset="0"/>
              </a:rPr>
              <a:t>vechime</a:t>
            </a:r>
            <a:r>
              <a:rPr lang="es-ES" sz="2200" dirty="0">
                <a:latin typeface="Arial" panose="020B0604020202020204" pitchFamily="34" charset="0"/>
                <a:cs typeface="Arial" panose="020B0604020202020204" pitchFamily="34" charset="0"/>
              </a:rPr>
              <a:t> de peste 20 </a:t>
            </a:r>
            <a:r>
              <a:rPr lang="es-ES" sz="2200" dirty="0" err="1" smtClean="0">
                <a:latin typeface="Arial" panose="020B0604020202020204" pitchFamily="34" charset="0"/>
                <a:cs typeface="Arial" panose="020B0604020202020204" pitchFamily="34" charset="0"/>
              </a:rPr>
              <a:t>ani</a:t>
            </a:r>
            <a:r>
              <a:rPr lang="ro-RO" sz="2200" dirty="0" smtClean="0">
                <a:latin typeface="Arial" panose="020B0604020202020204" pitchFamily="34" charset="0"/>
                <a:cs typeface="Arial" panose="020B0604020202020204" pitchFamily="34" charset="0"/>
              </a:rPr>
              <a:t>, treapta de salarizare VI</a:t>
            </a:r>
            <a:endParaRPr lang="es-ES" sz="2200" dirty="0">
              <a:latin typeface="Arial" panose="020B0604020202020204" pitchFamily="34" charset="0"/>
              <a:cs typeface="Arial" panose="020B0604020202020204" pitchFamily="34" charset="0"/>
            </a:endParaRPr>
          </a:p>
          <a:p>
            <a:pPr marL="0" indent="0" algn="just">
              <a:buNone/>
            </a:pPr>
            <a:r>
              <a:rPr lang="ro-RO" sz="1800" b="1" dirty="0" smtClean="0">
                <a:solidFill>
                  <a:schemeClr val="accent6">
                    <a:lumMod val="75000"/>
                  </a:schemeClr>
                </a:solidFill>
                <a:latin typeface="Arial" panose="020B0604020202020204" pitchFamily="34" charset="0"/>
                <a:cs typeface="Arial" panose="020B0604020202020204" pitchFamily="34" charset="0"/>
              </a:rPr>
              <a:t>Notă:</a:t>
            </a:r>
          </a:p>
          <a:p>
            <a:pPr marL="0" indent="0" algn="just">
              <a:buNone/>
            </a:pPr>
            <a:r>
              <a:rPr lang="ro-RO" sz="1800" dirty="0" smtClean="0">
                <a:latin typeface="Arial" panose="020B0604020202020204" pitchFamily="34" charset="0"/>
                <a:cs typeface="Arial" panose="020B0604020202020204" pitchFamily="34" charset="0"/>
              </a:rPr>
              <a:t>1. </a:t>
            </a:r>
            <a:r>
              <a:rPr lang="ro-RO" sz="1600" dirty="0" smtClean="0">
                <a:latin typeface="Arial" panose="020B0604020202020204" pitchFamily="34" charset="0"/>
                <a:cs typeface="Arial" panose="020B0604020202020204" pitchFamily="34" charset="0"/>
              </a:rPr>
              <a:t>Perioadele</a:t>
            </a:r>
            <a:r>
              <a:rPr lang="en-US" sz="1600" dirty="0" smtClean="0">
                <a:latin typeface="Arial" panose="020B0604020202020204" pitchFamily="34" charset="0"/>
                <a:cs typeface="Arial" panose="020B0604020202020204" pitchFamily="34" charset="0"/>
              </a:rPr>
              <a:t>,</a:t>
            </a:r>
            <a:r>
              <a:rPr lang="ro-RO" sz="1600" dirty="0" smtClean="0">
                <a:latin typeface="Arial" panose="020B0604020202020204" pitchFamily="34" charset="0"/>
                <a:cs typeface="Arial" panose="020B0604020202020204" pitchFamily="34" charset="0"/>
              </a:rPr>
              <a:t> ce se iau în considerare la determinarea vechimii în muncă, în dependenţă de categoria de angajaţi, se stabilesc în conformitate cu anexa nr.2 la </a:t>
            </a:r>
            <a:r>
              <a:rPr lang="ro-RO" sz="1600" dirty="0" err="1" smtClean="0">
                <a:latin typeface="Arial" panose="020B0604020202020204" pitchFamily="34" charset="0"/>
                <a:cs typeface="Arial" panose="020B0604020202020204" pitchFamily="34" charset="0"/>
              </a:rPr>
              <a:t>Hotărîre</a:t>
            </a:r>
            <a:r>
              <a:rPr lang="ro-RO" sz="1600" dirty="0" smtClean="0">
                <a:latin typeface="Arial" panose="020B0604020202020204" pitchFamily="34" charset="0"/>
                <a:cs typeface="Arial" panose="020B0604020202020204" pitchFamily="34" charset="0"/>
              </a:rPr>
              <a:t> </a:t>
            </a:r>
            <a:r>
              <a:rPr lang="ro-RO" sz="1600" dirty="0" smtClean="0">
                <a:latin typeface="Arial" panose="020B0604020202020204" pitchFamily="34" charset="0"/>
                <a:cs typeface="Arial" panose="020B0604020202020204" pitchFamily="34" charset="0"/>
              </a:rPr>
              <a:t>a </a:t>
            </a:r>
            <a:r>
              <a:rPr lang="ro-RO" sz="1600" dirty="0" smtClean="0">
                <a:latin typeface="Arial" panose="020B0604020202020204" pitchFamily="34" charset="0"/>
                <a:cs typeface="Arial" panose="020B0604020202020204" pitchFamily="34" charset="0"/>
              </a:rPr>
              <a:t>Guvernului „</a:t>
            </a:r>
            <a:r>
              <a:rPr lang="ro-RO" sz="1600" dirty="0">
                <a:latin typeface="Arial" panose="020B0604020202020204" pitchFamily="34" charset="0"/>
                <a:cs typeface="Arial" panose="020B0604020202020204" pitchFamily="34" charset="0"/>
              </a:rPr>
              <a:t>Privind punerea în aplicare a prevederilor Legii nr.270/2018 privind sistemul unitar de salarizare în sectorul bugetar” .</a:t>
            </a:r>
            <a:endParaRPr lang="ro-RO" sz="1600" dirty="0" smtClean="0">
              <a:latin typeface="Arial" panose="020B0604020202020204" pitchFamily="34" charset="0"/>
              <a:cs typeface="Arial" panose="020B0604020202020204" pitchFamily="34" charset="0"/>
            </a:endParaRPr>
          </a:p>
          <a:p>
            <a:pPr marL="0" indent="0" algn="just">
              <a:buNone/>
            </a:pPr>
            <a:r>
              <a:rPr lang="ro-RO" sz="1600" dirty="0" smtClean="0">
                <a:latin typeface="Arial" panose="020B0604020202020204" pitchFamily="34" charset="0"/>
                <a:cs typeface="Arial" panose="020B0604020202020204" pitchFamily="34" charset="0"/>
              </a:rPr>
              <a:t>2. Persoanele </a:t>
            </a:r>
            <a:r>
              <a:rPr lang="ro-RO" sz="1600" dirty="0">
                <a:latin typeface="Arial" panose="020B0604020202020204" pitchFamily="34" charset="0"/>
                <a:cs typeface="Arial" panose="020B0604020202020204" pitchFamily="34" charset="0"/>
              </a:rPr>
              <a:t>cu funcţii de demnitate publică, personalul din cabinetul persoanelor cu funcţii de demnitate publică, funcţionarii publici de conducere de nivel superior şi conducătorii unităţilor bugetare, indiferent de statut sau categoria de personal a acestora, nu au clase suplimentare pentru vechime în </a:t>
            </a:r>
            <a:r>
              <a:rPr lang="ro-RO" sz="1600" dirty="0" smtClean="0">
                <a:latin typeface="Arial" panose="020B0604020202020204" pitchFamily="34" charset="0"/>
                <a:cs typeface="Arial" panose="020B0604020202020204" pitchFamily="34" charset="0"/>
              </a:rPr>
              <a:t>muncă</a:t>
            </a:r>
          </a:p>
          <a:p>
            <a:pPr marL="0" indent="0" algn="just">
              <a:buNone/>
            </a:pPr>
            <a:r>
              <a:rPr lang="ro-RO" sz="1600" dirty="0" smtClean="0">
                <a:latin typeface="Arial" panose="020B0604020202020204" pitchFamily="34" charset="0"/>
                <a:cs typeface="Arial" panose="020B0604020202020204" pitchFamily="34" charset="0"/>
              </a:rPr>
              <a:t>3. Pentru celelalte funcţii, cu excepţia celor enumerate în punctul 2, clasele de salarizare indicate în anexe corespund treptei I de salarizare şi se stabilesc persoanei care are pînă la 2 ani vechime în muncă </a:t>
            </a:r>
          </a:p>
          <a:p>
            <a:pPr marL="342900" indent="-342900" algn="just">
              <a:buAutoNum type="arabicPeriod"/>
            </a:pPr>
            <a:endParaRPr lang="ro-RO" sz="1800" dirty="0" smtClean="0">
              <a:latin typeface="Arial" panose="020B0604020202020204" pitchFamily="34" charset="0"/>
              <a:cs typeface="Arial" panose="020B0604020202020204" pitchFamily="34" charset="0"/>
            </a:endParaRPr>
          </a:p>
          <a:p>
            <a:pPr marL="514350" indent="-514350" algn="just">
              <a:buAutoNum type="arabicPeriod"/>
            </a:pPr>
            <a:endParaRPr lang="en-US" dirty="0"/>
          </a:p>
        </p:txBody>
      </p:sp>
      <p:sp>
        <p:nvSpPr>
          <p:cNvPr id="4" name="Text Placeholder 3"/>
          <p:cNvSpPr>
            <a:spLocks noGrp="1"/>
          </p:cNvSpPr>
          <p:nvPr>
            <p:ph type="body" sz="quarter" idx="13"/>
          </p:nvPr>
        </p:nvSpPr>
        <p:spPr>
          <a:xfrm>
            <a:off x="4347713" y="260771"/>
            <a:ext cx="7553135" cy="489856"/>
          </a:xfrm>
        </p:spPr>
        <p:txBody>
          <a:bodyPr/>
          <a:lstStyle/>
          <a:p>
            <a:r>
              <a:rPr lang="ro-RO" sz="2800" b="1" dirty="0" smtClean="0">
                <a:latin typeface="Arial" panose="020B0604020202020204" pitchFamily="34" charset="0"/>
                <a:cs typeface="Arial" panose="020B0604020202020204" pitchFamily="34" charset="0"/>
              </a:rPr>
              <a:t>Stabilirea clasei de salarizare finale </a:t>
            </a:r>
            <a:endParaRPr lang="en-US" sz="2800"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5D84065D-F351-4B03-BD91-D8A6B8D4B362}" type="slidenum">
              <a:rPr lang="en-US" smtClean="0"/>
              <a:pPr/>
              <a:t>11</a:t>
            </a:fld>
            <a:endParaRPr lang="en-US" dirty="0"/>
          </a:p>
        </p:txBody>
      </p:sp>
    </p:spTree>
    <p:extLst>
      <p:ext uri="{BB962C8B-B14F-4D97-AF65-F5344CB8AC3E}">
        <p14:creationId xmlns:p14="http://schemas.microsoft.com/office/powerpoint/2010/main" val="27253709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121" y="1084520"/>
            <a:ext cx="11738344" cy="5271829"/>
          </a:xfrm>
        </p:spPr>
        <p:txBody>
          <a:bodyPr/>
          <a:lstStyle/>
          <a:p>
            <a:pPr marL="0" indent="0">
              <a:buNone/>
            </a:pPr>
            <a:r>
              <a:rPr lang="ro-RO" b="1" i="1" dirty="0" smtClean="0">
                <a:solidFill>
                  <a:srgbClr val="0070C0"/>
                </a:solidFill>
                <a:latin typeface="Arial" panose="020B0604020202020204" pitchFamily="34" charset="0"/>
                <a:cs typeface="Arial" panose="020B0604020202020204" pitchFamily="34" charset="0"/>
              </a:rPr>
              <a:t>1. </a:t>
            </a:r>
            <a:r>
              <a:rPr lang="ro-RO" b="1" i="1" dirty="0" smtClean="0">
                <a:solidFill>
                  <a:srgbClr val="0070C0"/>
                </a:solidFill>
                <a:latin typeface="Arial" panose="020B0604020202020204" pitchFamily="34" charset="0"/>
                <a:cs typeface="Arial" panose="020B0604020202020204" pitchFamily="34" charset="0"/>
              </a:rPr>
              <a:t>Elemente </a:t>
            </a:r>
            <a:r>
              <a:rPr lang="ro-RO" b="1" i="1" dirty="0">
                <a:solidFill>
                  <a:srgbClr val="0070C0"/>
                </a:solidFill>
                <a:latin typeface="Arial" panose="020B0604020202020204" pitchFamily="34" charset="0"/>
                <a:cs typeface="Arial" panose="020B0604020202020204" pitchFamily="34" charset="0"/>
              </a:rPr>
              <a:t>generale, aplicabile tuturor grupurilor ocupaţionale</a:t>
            </a:r>
            <a:r>
              <a:rPr lang="ro-RO" b="1" dirty="0">
                <a:solidFill>
                  <a:srgbClr val="0070C0"/>
                </a:solidFill>
                <a:latin typeface="Arial" panose="020B0604020202020204" pitchFamily="34" charset="0"/>
                <a:cs typeface="Arial" panose="020B0604020202020204" pitchFamily="34" charset="0"/>
              </a:rPr>
              <a:t>:</a:t>
            </a:r>
          </a:p>
          <a:p>
            <a:pPr marL="457200" lvl="1" indent="0" algn="just">
              <a:spcBef>
                <a:spcPts val="1200"/>
              </a:spcBef>
              <a:buNone/>
            </a:pPr>
            <a:r>
              <a:rPr lang="ro-RO" sz="2600" dirty="0" smtClean="0">
                <a:latin typeface="Arial" panose="020B0604020202020204" pitchFamily="34" charset="0"/>
                <a:cs typeface="Arial" panose="020B0604020202020204" pitchFamily="34" charset="0"/>
              </a:rPr>
              <a:t>b) </a:t>
            </a:r>
            <a:r>
              <a:rPr lang="ro-RO" sz="2600" b="1" dirty="0" smtClean="0">
                <a:latin typeface="Arial" panose="020B0604020202020204" pitchFamily="34" charset="0"/>
                <a:cs typeface="Arial" panose="020B0604020202020204" pitchFamily="34" charset="0"/>
              </a:rPr>
              <a:t>(- 5) clase </a:t>
            </a:r>
            <a:r>
              <a:rPr lang="ro-RO" sz="2600" dirty="0" smtClean="0">
                <a:latin typeface="Arial" panose="020B0604020202020204" pitchFamily="34" charset="0"/>
                <a:cs typeface="Arial" panose="020B0604020202020204" pitchFamily="34" charset="0"/>
              </a:rPr>
              <a:t>- dacă persoana care ocupă funcţia </a:t>
            </a:r>
            <a:r>
              <a:rPr lang="ro-RO" sz="2600" dirty="0" smtClean="0">
                <a:solidFill>
                  <a:srgbClr val="002060"/>
                </a:solidFill>
                <a:latin typeface="Arial" panose="020B0604020202020204" pitchFamily="34" charset="0"/>
                <a:cs typeface="Arial" panose="020B0604020202020204" pitchFamily="34" charset="0"/>
              </a:rPr>
              <a:t>nu are nivelul necesar de </a:t>
            </a:r>
            <a:r>
              <a:rPr lang="ro-RO" sz="2600" dirty="0" smtClean="0">
                <a:solidFill>
                  <a:srgbClr val="002060"/>
                </a:solidFill>
                <a:latin typeface="Arial" panose="020B0604020202020204" pitchFamily="34" charset="0"/>
                <a:cs typeface="Arial" panose="020B0604020202020204" pitchFamily="34" charset="0"/>
              </a:rPr>
              <a:t>studii,</a:t>
            </a:r>
            <a:r>
              <a:rPr lang="ro-RO" sz="2600" dirty="0" smtClean="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solicitat</a:t>
            </a:r>
            <a:r>
              <a:rPr lang="en-US" sz="2600" dirty="0" smtClean="0">
                <a:latin typeface="Arial" panose="020B0604020202020204" pitchFamily="34" charset="0"/>
                <a:cs typeface="Arial" panose="020B0604020202020204" pitchFamily="34" charset="0"/>
              </a:rPr>
              <a:t> </a:t>
            </a:r>
            <a:r>
              <a:rPr lang="ro-RO" sz="2600" dirty="0" smtClean="0">
                <a:latin typeface="Arial" panose="020B0604020202020204" pitchFamily="34" charset="0"/>
                <a:cs typeface="Arial" panose="020B0604020202020204" pitchFamily="34" charset="0"/>
              </a:rPr>
              <a:t>pentru ocuparea funcţie;</a:t>
            </a:r>
          </a:p>
          <a:p>
            <a:pPr marL="457200" lvl="1" indent="0" algn="just">
              <a:spcBef>
                <a:spcPts val="1200"/>
              </a:spcBef>
              <a:buNone/>
            </a:pPr>
            <a:r>
              <a:rPr lang="ro-RO" sz="2600" dirty="0" smtClean="0">
                <a:latin typeface="Arial" panose="020B0604020202020204" pitchFamily="34" charset="0"/>
                <a:cs typeface="Arial" panose="020B0604020202020204" pitchFamily="34" charset="0"/>
              </a:rPr>
              <a:t>c) </a:t>
            </a:r>
            <a:r>
              <a:rPr lang="ro-RO" sz="2600" b="1" dirty="0" smtClean="0">
                <a:latin typeface="Arial" panose="020B0604020202020204" pitchFamily="34" charset="0"/>
                <a:cs typeface="Arial" panose="020B0604020202020204" pitchFamily="34" charset="0"/>
              </a:rPr>
              <a:t>(- 4) clase </a:t>
            </a:r>
            <a:r>
              <a:rPr lang="ro-RO" sz="2600" dirty="0" smtClean="0">
                <a:latin typeface="Arial" panose="020B0604020202020204" pitchFamily="34" charset="0"/>
                <a:cs typeface="Arial" panose="020B0604020202020204" pitchFamily="34" charset="0"/>
              </a:rPr>
              <a:t>– dacă persoana </a:t>
            </a:r>
            <a:r>
              <a:rPr lang="ro-RO" sz="2600" dirty="0" smtClean="0">
                <a:solidFill>
                  <a:srgbClr val="002060"/>
                </a:solidFill>
                <a:latin typeface="Arial" panose="020B0604020202020204" pitchFamily="34" charset="0"/>
                <a:cs typeface="Arial" panose="020B0604020202020204" pitchFamily="34" charset="0"/>
              </a:rPr>
              <a:t>ocupă funcţii de „vicepreşedinte”, </a:t>
            </a:r>
            <a:r>
              <a:rPr lang="ro-RO" sz="2600" dirty="0">
                <a:solidFill>
                  <a:srgbClr val="002060"/>
                </a:solidFill>
                <a:latin typeface="Arial" panose="020B0604020202020204" pitchFamily="34" charset="0"/>
                <a:cs typeface="Arial" panose="020B0604020202020204" pitchFamily="34" charset="0"/>
              </a:rPr>
              <a:t>„adjunct”, </a:t>
            </a:r>
            <a:r>
              <a:rPr lang="ro-RO" sz="2600" dirty="0" smtClean="0">
                <a:solidFill>
                  <a:srgbClr val="002060"/>
                </a:solidFill>
                <a:latin typeface="Arial" panose="020B0604020202020204" pitchFamily="34" charset="0"/>
                <a:cs typeface="Arial" panose="020B0604020202020204" pitchFamily="34" charset="0"/>
              </a:rPr>
              <a:t>„locţiitor”, </a:t>
            </a:r>
            <a:r>
              <a:rPr lang="ro-RO" sz="2600" dirty="0" smtClean="0">
                <a:latin typeface="Arial" panose="020B0604020202020204" pitchFamily="34" charset="0"/>
                <a:cs typeface="Arial" panose="020B0604020202020204" pitchFamily="34" charset="0"/>
              </a:rPr>
              <a:t>dacă funcţiile respective nu se găsesc expres în anexe;</a:t>
            </a:r>
          </a:p>
          <a:p>
            <a:pPr marL="457200" lvl="1" indent="0" algn="just">
              <a:spcBef>
                <a:spcPts val="1200"/>
              </a:spcBef>
              <a:buNone/>
            </a:pPr>
            <a:r>
              <a:rPr lang="ro-RO" sz="2600" dirty="0" smtClean="0">
                <a:latin typeface="Arial" panose="020B0604020202020204" pitchFamily="34" charset="0"/>
                <a:cs typeface="Arial" panose="020B0604020202020204" pitchFamily="34" charset="0"/>
              </a:rPr>
              <a:t>d</a:t>
            </a:r>
            <a:r>
              <a:rPr lang="ro-RO" sz="2600" dirty="0">
                <a:latin typeface="Arial" panose="020B0604020202020204" pitchFamily="34" charset="0"/>
                <a:cs typeface="Arial" panose="020B0604020202020204" pitchFamily="34" charset="0"/>
              </a:rPr>
              <a:t>) </a:t>
            </a:r>
            <a:r>
              <a:rPr lang="ro-RO" sz="2600" b="1" dirty="0">
                <a:latin typeface="Arial" panose="020B0604020202020204" pitchFamily="34" charset="0"/>
                <a:cs typeface="Arial" panose="020B0604020202020204" pitchFamily="34" charset="0"/>
              </a:rPr>
              <a:t>(+ 4) clase </a:t>
            </a:r>
            <a:r>
              <a:rPr lang="ro-RO" sz="2600" dirty="0">
                <a:latin typeface="Arial" panose="020B0604020202020204" pitchFamily="34" charset="0"/>
                <a:cs typeface="Arial" panose="020B0604020202020204" pitchFamily="34" charset="0"/>
              </a:rPr>
              <a:t>– personalului unităţilor bugetare din </a:t>
            </a:r>
            <a:r>
              <a:rPr lang="ro-RO" sz="2600" dirty="0">
                <a:solidFill>
                  <a:srgbClr val="002060"/>
                </a:solidFill>
                <a:latin typeface="Arial" panose="020B0604020202020204" pitchFamily="34" charset="0"/>
                <a:cs typeface="Arial" panose="020B0604020202020204" pitchFamily="34" charset="0"/>
              </a:rPr>
              <a:t>partea stîngă a Nistrului</a:t>
            </a:r>
            <a:r>
              <a:rPr lang="ro-RO" sz="2600" dirty="0">
                <a:latin typeface="Arial" panose="020B0604020202020204" pitchFamily="34" charset="0"/>
                <a:cs typeface="Arial" panose="020B0604020202020204" pitchFamily="34" charset="0"/>
              </a:rPr>
              <a:t>, inclusiv din </a:t>
            </a:r>
            <a:r>
              <a:rPr lang="ro-RO" sz="2600" dirty="0">
                <a:solidFill>
                  <a:srgbClr val="002060"/>
                </a:solidFill>
                <a:latin typeface="Arial" panose="020B0604020202020204" pitchFamily="34" charset="0"/>
                <a:cs typeface="Arial" panose="020B0604020202020204" pitchFamily="34" charset="0"/>
              </a:rPr>
              <a:t>municipiul Bender, oraşul Dubăsari, satul Varniţa</a:t>
            </a:r>
            <a:r>
              <a:rPr lang="ro-RO" sz="2600" dirty="0">
                <a:latin typeface="Arial" panose="020B0604020202020204" pitchFamily="34" charset="0"/>
                <a:cs typeface="Arial" panose="020B0604020202020204" pitchFamily="34" charset="0"/>
              </a:rPr>
              <a:t>, raionul Anenii Noi, şi din </a:t>
            </a:r>
            <a:r>
              <a:rPr lang="ro-RO" sz="2600" dirty="0">
                <a:solidFill>
                  <a:srgbClr val="002060"/>
                </a:solidFill>
                <a:latin typeface="Arial" panose="020B0604020202020204" pitchFamily="34" charset="0"/>
                <a:cs typeface="Arial" panose="020B0604020202020204" pitchFamily="34" charset="0"/>
              </a:rPr>
              <a:t>satele Copanca şi Hagimus</a:t>
            </a:r>
            <a:r>
              <a:rPr lang="ro-RO" sz="2600" dirty="0">
                <a:latin typeface="Arial" panose="020B0604020202020204" pitchFamily="34" charset="0"/>
                <a:cs typeface="Arial" panose="020B0604020202020204" pitchFamily="34" charset="0"/>
              </a:rPr>
              <a:t>, raionul </a:t>
            </a:r>
            <a:r>
              <a:rPr lang="ro-RO" sz="2600" dirty="0" smtClean="0">
                <a:latin typeface="Arial" panose="020B0604020202020204" pitchFamily="34" charset="0"/>
                <a:cs typeface="Arial" panose="020B0604020202020204" pitchFamily="34" charset="0"/>
              </a:rPr>
              <a:t>Căuşeni;</a:t>
            </a:r>
          </a:p>
          <a:p>
            <a:pPr marL="457200" lvl="1" indent="0" algn="just">
              <a:spcBef>
                <a:spcPts val="1200"/>
              </a:spcBef>
              <a:buNone/>
            </a:pPr>
            <a:r>
              <a:rPr lang="ro-RO" sz="2600" dirty="0">
                <a:latin typeface="Arial" panose="020B0604020202020204" pitchFamily="34" charset="0"/>
                <a:cs typeface="Arial" panose="020B0604020202020204" pitchFamily="34" charset="0"/>
              </a:rPr>
              <a:t>e) </a:t>
            </a:r>
            <a:r>
              <a:rPr lang="ro-RO" sz="2600" b="1" dirty="0">
                <a:latin typeface="Arial" panose="020B0604020202020204" pitchFamily="34" charset="0"/>
                <a:cs typeface="Arial" panose="020B0604020202020204" pitchFamily="34" charset="0"/>
              </a:rPr>
              <a:t>(+ 2) clase </a:t>
            </a:r>
            <a:r>
              <a:rPr lang="ro-RO" sz="2600" dirty="0">
                <a:latin typeface="Arial" panose="020B0604020202020204" pitchFamily="34" charset="0"/>
                <a:cs typeface="Arial" panose="020B0604020202020204" pitchFamily="34" charset="0"/>
              </a:rPr>
              <a:t>– pentru </a:t>
            </a:r>
            <a:r>
              <a:rPr lang="ro-RO" sz="2600" dirty="0">
                <a:solidFill>
                  <a:srgbClr val="002060"/>
                </a:solidFill>
                <a:latin typeface="Arial" panose="020B0604020202020204" pitchFamily="34" charset="0"/>
                <a:cs typeface="Arial" panose="020B0604020202020204" pitchFamily="34" charset="0"/>
              </a:rPr>
              <a:t>activitate în cadrul delegaţiei Republicii Moldova în Comisia Unificată de Control</a:t>
            </a:r>
            <a:endParaRPr lang="ro-RO" sz="2600" dirty="0" smtClean="0">
              <a:solidFill>
                <a:srgbClr val="002060"/>
              </a:solidFill>
              <a:latin typeface="Arial" panose="020B0604020202020204" pitchFamily="34" charset="0"/>
              <a:cs typeface="Arial" panose="020B0604020202020204" pitchFamily="34" charset="0"/>
            </a:endParaRPr>
          </a:p>
          <a:p>
            <a:pPr marL="0" indent="0">
              <a:buNone/>
            </a:pPr>
            <a:endParaRPr lang="en-US" dirty="0"/>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12</a:t>
            </a:fld>
            <a:endParaRPr lang="en-US" dirty="0"/>
          </a:p>
        </p:txBody>
      </p:sp>
      <p:sp>
        <p:nvSpPr>
          <p:cNvPr id="7" name="Text Placeholder 3"/>
          <p:cNvSpPr>
            <a:spLocks noGrp="1"/>
          </p:cNvSpPr>
          <p:nvPr>
            <p:ph type="body" sz="quarter" idx="13"/>
          </p:nvPr>
        </p:nvSpPr>
        <p:spPr>
          <a:xfrm>
            <a:off x="3955312" y="260770"/>
            <a:ext cx="7953153" cy="617568"/>
          </a:xfrm>
        </p:spPr>
        <p:txBody>
          <a:bodyPr/>
          <a:lstStyle/>
          <a:p>
            <a:r>
              <a:rPr lang="ro-RO" sz="2800" b="1" dirty="0" smtClean="0">
                <a:latin typeface="Arial" panose="020B0604020202020204" pitchFamily="34" charset="0"/>
                <a:cs typeface="Arial" panose="020B0604020202020204" pitchFamily="34" charset="0"/>
              </a:rPr>
              <a:t>Stabilirea clasei de salarizare (continuare)</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94495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121" y="1084520"/>
            <a:ext cx="11738344" cy="5636955"/>
          </a:xfrm>
        </p:spPr>
        <p:txBody>
          <a:bodyPr/>
          <a:lstStyle/>
          <a:p>
            <a:pPr marL="0" indent="0" algn="just">
              <a:buNone/>
            </a:pPr>
            <a:r>
              <a:rPr lang="ro-RO" b="1" i="1" dirty="0" smtClean="0">
                <a:solidFill>
                  <a:srgbClr val="0070C0"/>
                </a:solidFill>
                <a:latin typeface="Arial" panose="020B0604020202020204" pitchFamily="34" charset="0"/>
                <a:cs typeface="Arial" panose="020B0604020202020204" pitchFamily="34" charset="0"/>
              </a:rPr>
              <a:t>2. Elemente de modificare a clasei de salarizare, specifice grupurilor ocupaţionale</a:t>
            </a:r>
            <a:r>
              <a:rPr lang="ro-RO" b="1" dirty="0" smtClean="0">
                <a:solidFill>
                  <a:srgbClr val="0070C0"/>
                </a:solidFill>
                <a:latin typeface="Arial" panose="020B0604020202020204" pitchFamily="34" charset="0"/>
                <a:cs typeface="Arial" panose="020B0604020202020204" pitchFamily="34" charset="0"/>
              </a:rPr>
              <a:t>:</a:t>
            </a:r>
          </a:p>
          <a:p>
            <a:pPr algn="just"/>
            <a:r>
              <a:rPr lang="ro-RO" sz="2300" dirty="0">
                <a:latin typeface="Arial" panose="020B0604020202020204" pitchFamily="34" charset="0"/>
                <a:cs typeface="Arial" panose="020B0604020202020204" pitchFamily="34" charset="0"/>
              </a:rPr>
              <a:t>p</a:t>
            </a:r>
            <a:r>
              <a:rPr lang="ro-RO" sz="2300" dirty="0" smtClean="0">
                <a:latin typeface="Arial" panose="020B0604020202020204" pitchFamily="34" charset="0"/>
                <a:cs typeface="Arial" panose="020B0604020202020204" pitchFamily="34" charset="0"/>
              </a:rPr>
              <a:t>entru </a:t>
            </a:r>
            <a:r>
              <a:rPr lang="pt-BR" sz="2300" dirty="0" smtClean="0">
                <a:latin typeface="Arial" panose="020B0604020202020204" pitchFamily="34" charset="0"/>
                <a:cs typeface="Arial" panose="020B0604020202020204" pitchFamily="34" charset="0"/>
              </a:rPr>
              <a:t>Grupul </a:t>
            </a:r>
            <a:r>
              <a:rPr lang="pt-BR" sz="2300" dirty="0">
                <a:latin typeface="Arial" panose="020B0604020202020204" pitchFamily="34" charset="0"/>
                <a:cs typeface="Arial" panose="020B0604020202020204" pitchFamily="34" charset="0"/>
              </a:rPr>
              <a:t>ocupațional </a:t>
            </a:r>
            <a:r>
              <a:rPr lang="pt-BR" sz="2300" b="1" dirty="0">
                <a:latin typeface="Arial" panose="020B0604020202020204" pitchFamily="34" charset="0"/>
                <a:cs typeface="Arial" panose="020B0604020202020204" pitchFamily="34" charset="0"/>
              </a:rPr>
              <a:t>„Administrație publică (A</a:t>
            </a:r>
            <a:r>
              <a:rPr lang="pt-BR" sz="2300" b="1" dirty="0" smtClean="0">
                <a:latin typeface="Arial" panose="020B0604020202020204" pitchFamily="34" charset="0"/>
                <a:cs typeface="Arial" panose="020B0604020202020204" pitchFamily="34" charset="0"/>
              </a:rPr>
              <a:t>)</a:t>
            </a:r>
            <a:r>
              <a:rPr lang="ro-RO" sz="2300" b="1" dirty="0" smtClean="0">
                <a:latin typeface="Arial" panose="020B0604020202020204" pitchFamily="34" charset="0"/>
                <a:cs typeface="Arial" panose="020B0604020202020204" pitchFamily="34" charset="0"/>
              </a:rPr>
              <a:t>” </a:t>
            </a:r>
            <a:r>
              <a:rPr lang="ro-RO" sz="2300" dirty="0" smtClean="0">
                <a:latin typeface="Arial" panose="020B0604020202020204" pitchFamily="34" charset="0"/>
                <a:cs typeface="Arial" panose="020B0604020202020204" pitchFamily="34" charset="0"/>
              </a:rPr>
              <a:t>– </a:t>
            </a:r>
            <a:r>
              <a:rPr lang="ro-RO" sz="2300" b="1" dirty="0" smtClean="0">
                <a:latin typeface="Arial" panose="020B0604020202020204" pitchFamily="34" charset="0"/>
                <a:cs typeface="Arial" panose="020B0604020202020204" pitchFamily="34" charset="0"/>
              </a:rPr>
              <a:t>punctul 37 </a:t>
            </a:r>
            <a:r>
              <a:rPr lang="ro-RO" sz="2300" dirty="0" smtClean="0">
                <a:latin typeface="Arial" panose="020B0604020202020204" pitchFamily="34" charset="0"/>
                <a:cs typeface="Arial" panose="020B0604020202020204" pitchFamily="34" charset="0"/>
              </a:rPr>
              <a:t>din Explicaţii;</a:t>
            </a:r>
          </a:p>
          <a:p>
            <a:pPr algn="just"/>
            <a:r>
              <a:rPr lang="ro-RO" sz="2300" dirty="0">
                <a:latin typeface="Arial" panose="020B0604020202020204" pitchFamily="34" charset="0"/>
                <a:cs typeface="Arial" panose="020B0604020202020204" pitchFamily="34" charset="0"/>
              </a:rPr>
              <a:t>p</a:t>
            </a:r>
            <a:r>
              <a:rPr lang="ro-RO" sz="2300" dirty="0" smtClean="0">
                <a:latin typeface="Arial" panose="020B0604020202020204" pitchFamily="34" charset="0"/>
                <a:cs typeface="Arial" panose="020B0604020202020204" pitchFamily="34" charset="0"/>
              </a:rPr>
              <a:t>entru Grupul </a:t>
            </a:r>
            <a:r>
              <a:rPr lang="ro-RO" sz="2300" dirty="0">
                <a:latin typeface="Arial" panose="020B0604020202020204" pitchFamily="34" charset="0"/>
                <a:cs typeface="Arial" panose="020B0604020202020204" pitchFamily="34" charset="0"/>
              </a:rPr>
              <a:t>ocupaţional </a:t>
            </a:r>
            <a:r>
              <a:rPr lang="ro-RO" sz="2300" b="1" dirty="0" smtClean="0">
                <a:latin typeface="Arial" panose="020B0604020202020204" pitchFamily="34" charset="0"/>
                <a:cs typeface="Arial" panose="020B0604020202020204" pitchFamily="34" charset="0"/>
              </a:rPr>
              <a:t>„Justiţie </a:t>
            </a:r>
            <a:r>
              <a:rPr lang="ro-RO" sz="2300" b="1" dirty="0">
                <a:latin typeface="Arial" panose="020B0604020202020204" pitchFamily="34" charset="0"/>
                <a:cs typeface="Arial" panose="020B0604020202020204" pitchFamily="34" charset="0"/>
              </a:rPr>
              <a:t>(B</a:t>
            </a:r>
            <a:r>
              <a:rPr lang="ro-RO" sz="2300" b="1" dirty="0" smtClean="0">
                <a:latin typeface="Arial" panose="020B0604020202020204" pitchFamily="34" charset="0"/>
                <a:cs typeface="Arial" panose="020B0604020202020204" pitchFamily="34" charset="0"/>
              </a:rPr>
              <a:t>)” </a:t>
            </a:r>
            <a:r>
              <a:rPr lang="ro-RO" sz="2300" dirty="0" smtClean="0">
                <a:latin typeface="Arial" panose="020B0604020202020204" pitchFamily="34" charset="0"/>
                <a:cs typeface="Arial" panose="020B0604020202020204" pitchFamily="34" charset="0"/>
              </a:rPr>
              <a:t>– </a:t>
            </a:r>
            <a:r>
              <a:rPr lang="ro-RO" sz="2300" b="1" dirty="0" smtClean="0">
                <a:latin typeface="Arial" panose="020B0604020202020204" pitchFamily="34" charset="0"/>
                <a:cs typeface="Arial" panose="020B0604020202020204" pitchFamily="34" charset="0"/>
              </a:rPr>
              <a:t>punctul 38 </a:t>
            </a:r>
            <a:r>
              <a:rPr lang="ro-RO" sz="2300" dirty="0" smtClean="0">
                <a:latin typeface="Arial" panose="020B0604020202020204" pitchFamily="34" charset="0"/>
                <a:cs typeface="Arial" panose="020B0604020202020204" pitchFamily="34" charset="0"/>
              </a:rPr>
              <a:t>din Explicaţii;</a:t>
            </a:r>
          </a:p>
          <a:p>
            <a:pPr algn="just"/>
            <a:r>
              <a:rPr lang="ro-RO" sz="2300" dirty="0">
                <a:latin typeface="Arial" panose="020B0604020202020204" pitchFamily="34" charset="0"/>
                <a:cs typeface="Arial" panose="020B0604020202020204" pitchFamily="34" charset="0"/>
              </a:rPr>
              <a:t>pentru Grupul ocupaţional </a:t>
            </a:r>
            <a:r>
              <a:rPr lang="ro-RO" sz="2300" b="1" dirty="0" smtClean="0">
                <a:latin typeface="Arial" panose="020B0604020202020204" pitchFamily="34" charset="0"/>
                <a:cs typeface="Arial" panose="020B0604020202020204" pitchFamily="34" charset="0"/>
              </a:rPr>
              <a:t>„Apărare </a:t>
            </a:r>
            <a:r>
              <a:rPr lang="ro-RO" sz="2300" b="1" dirty="0">
                <a:latin typeface="Arial" panose="020B0604020202020204" pitchFamily="34" charset="0"/>
                <a:cs typeface="Arial" panose="020B0604020202020204" pitchFamily="34" charset="0"/>
              </a:rPr>
              <a:t>naţională (C</a:t>
            </a:r>
            <a:r>
              <a:rPr lang="ro-RO" sz="2300" b="1" dirty="0" smtClean="0">
                <a:latin typeface="Arial" panose="020B0604020202020204" pitchFamily="34" charset="0"/>
                <a:cs typeface="Arial" panose="020B0604020202020204" pitchFamily="34" charset="0"/>
              </a:rPr>
              <a:t>)”</a:t>
            </a:r>
            <a:r>
              <a:rPr lang="ro-RO" sz="2300" dirty="0" smtClean="0">
                <a:latin typeface="Arial" panose="020B0604020202020204" pitchFamily="34" charset="0"/>
                <a:cs typeface="Arial" panose="020B0604020202020204" pitchFamily="34" charset="0"/>
              </a:rPr>
              <a:t> – </a:t>
            </a:r>
            <a:r>
              <a:rPr lang="ro-RO" sz="2300" b="1" dirty="0" smtClean="0">
                <a:latin typeface="Arial" panose="020B0604020202020204" pitchFamily="34" charset="0"/>
                <a:cs typeface="Arial" panose="020B0604020202020204" pitchFamily="34" charset="0"/>
              </a:rPr>
              <a:t>punctul 39 </a:t>
            </a:r>
            <a:r>
              <a:rPr lang="ro-RO" sz="2300" dirty="0" smtClean="0">
                <a:latin typeface="Arial" panose="020B0604020202020204" pitchFamily="34" charset="0"/>
                <a:cs typeface="Arial" panose="020B0604020202020204" pitchFamily="34" charset="0"/>
              </a:rPr>
              <a:t>din Explicaţii;</a:t>
            </a:r>
          </a:p>
          <a:p>
            <a:pPr algn="just"/>
            <a:r>
              <a:rPr lang="ro-RO" sz="2300" dirty="0">
                <a:latin typeface="Arial" panose="020B0604020202020204" pitchFamily="34" charset="0"/>
                <a:cs typeface="Arial" panose="020B0604020202020204" pitchFamily="34" charset="0"/>
              </a:rPr>
              <a:t>pentru Grupul ocupaţional </a:t>
            </a:r>
            <a:r>
              <a:rPr lang="ro-RO" sz="2300" b="1" dirty="0" smtClean="0">
                <a:latin typeface="Arial" panose="020B0604020202020204" pitchFamily="34" charset="0"/>
                <a:cs typeface="Arial" panose="020B0604020202020204" pitchFamily="34" charset="0"/>
              </a:rPr>
              <a:t>„Ordine </a:t>
            </a:r>
            <a:r>
              <a:rPr lang="ro-RO" sz="2300" b="1" dirty="0">
                <a:latin typeface="Arial" panose="020B0604020202020204" pitchFamily="34" charset="0"/>
                <a:cs typeface="Arial" panose="020B0604020202020204" pitchFamily="34" charset="0"/>
              </a:rPr>
              <a:t>publică şi securitate a statului (D</a:t>
            </a:r>
            <a:r>
              <a:rPr lang="ro-RO" sz="2300" b="1" dirty="0" smtClean="0">
                <a:latin typeface="Arial" panose="020B0604020202020204" pitchFamily="34" charset="0"/>
                <a:cs typeface="Arial" panose="020B0604020202020204" pitchFamily="34" charset="0"/>
              </a:rPr>
              <a:t>)”</a:t>
            </a:r>
            <a:r>
              <a:rPr lang="ro-RO" sz="2300" dirty="0" smtClean="0">
                <a:latin typeface="Arial" panose="020B0604020202020204" pitchFamily="34" charset="0"/>
                <a:cs typeface="Arial" panose="020B0604020202020204" pitchFamily="34" charset="0"/>
              </a:rPr>
              <a:t> – </a:t>
            </a:r>
            <a:r>
              <a:rPr lang="ro-RO" sz="2300" b="1" dirty="0" smtClean="0">
                <a:latin typeface="Arial" panose="020B0604020202020204" pitchFamily="34" charset="0"/>
                <a:cs typeface="Arial" panose="020B0604020202020204" pitchFamily="34" charset="0"/>
              </a:rPr>
              <a:t>punctul 40 </a:t>
            </a:r>
            <a:r>
              <a:rPr lang="ro-RO" sz="2300" dirty="0" smtClean="0">
                <a:latin typeface="Arial" panose="020B0604020202020204" pitchFamily="34" charset="0"/>
                <a:cs typeface="Arial" panose="020B0604020202020204" pitchFamily="34" charset="0"/>
              </a:rPr>
              <a:t>din Explicaţii;</a:t>
            </a:r>
          </a:p>
          <a:p>
            <a:pPr algn="just"/>
            <a:r>
              <a:rPr lang="ro-RO" sz="2300" dirty="0">
                <a:latin typeface="Arial" panose="020B0604020202020204" pitchFamily="34" charset="0"/>
                <a:cs typeface="Arial" panose="020B0604020202020204" pitchFamily="34" charset="0"/>
              </a:rPr>
              <a:t>pentru Grupul ocupaţional </a:t>
            </a:r>
            <a:r>
              <a:rPr lang="ro-RO" sz="2300" dirty="0" smtClean="0">
                <a:latin typeface="Arial" panose="020B0604020202020204" pitchFamily="34" charset="0"/>
                <a:cs typeface="Arial" panose="020B0604020202020204" pitchFamily="34" charset="0"/>
              </a:rPr>
              <a:t>„</a:t>
            </a:r>
            <a:r>
              <a:rPr lang="ro-MD" sz="2300" b="1" dirty="0">
                <a:latin typeface="Arial" panose="020B0604020202020204" pitchFamily="34" charset="0"/>
                <a:cs typeface="Arial" panose="020B0604020202020204" pitchFamily="34" charset="0"/>
              </a:rPr>
              <a:t>Învăţămînt şi cercetare (E)”</a:t>
            </a:r>
            <a:r>
              <a:rPr lang="ro-RO" sz="2300" dirty="0" smtClean="0">
                <a:latin typeface="Arial" panose="020B0604020202020204" pitchFamily="34" charset="0"/>
                <a:cs typeface="Arial" panose="020B0604020202020204" pitchFamily="34" charset="0"/>
              </a:rPr>
              <a:t>– </a:t>
            </a:r>
            <a:r>
              <a:rPr lang="ro-RO" sz="2300" b="1" dirty="0">
                <a:latin typeface="Arial" panose="020B0604020202020204" pitchFamily="34" charset="0"/>
                <a:cs typeface="Arial" panose="020B0604020202020204" pitchFamily="34" charset="0"/>
              </a:rPr>
              <a:t>punctul </a:t>
            </a:r>
            <a:r>
              <a:rPr lang="ro-RO" sz="2300" b="1" dirty="0" smtClean="0">
                <a:latin typeface="Arial" panose="020B0604020202020204" pitchFamily="34" charset="0"/>
                <a:cs typeface="Arial" panose="020B0604020202020204" pitchFamily="34" charset="0"/>
              </a:rPr>
              <a:t>41</a:t>
            </a:r>
            <a:r>
              <a:rPr lang="ro-RO" sz="2300" dirty="0" smtClean="0">
                <a:latin typeface="Arial" panose="020B0604020202020204" pitchFamily="34" charset="0"/>
                <a:cs typeface="Arial" panose="020B0604020202020204" pitchFamily="34" charset="0"/>
              </a:rPr>
              <a:t> </a:t>
            </a:r>
            <a:r>
              <a:rPr lang="ro-RO" sz="2300" dirty="0">
                <a:latin typeface="Arial" panose="020B0604020202020204" pitchFamily="34" charset="0"/>
                <a:cs typeface="Arial" panose="020B0604020202020204" pitchFamily="34" charset="0"/>
              </a:rPr>
              <a:t>din Explicaţii;</a:t>
            </a:r>
          </a:p>
          <a:p>
            <a:pPr algn="just"/>
            <a:r>
              <a:rPr lang="ro-RO" sz="2300" dirty="0">
                <a:latin typeface="Arial" panose="020B0604020202020204" pitchFamily="34" charset="0"/>
                <a:cs typeface="Arial" panose="020B0604020202020204" pitchFamily="34" charset="0"/>
              </a:rPr>
              <a:t>pentru Grupul ocupaţional </a:t>
            </a:r>
            <a:r>
              <a:rPr lang="ro-RO" sz="2300" b="1" dirty="0" smtClean="0">
                <a:latin typeface="Arial" panose="020B0604020202020204" pitchFamily="34" charset="0"/>
                <a:cs typeface="Arial" panose="020B0604020202020204" pitchFamily="34" charset="0"/>
              </a:rPr>
              <a:t>„</a:t>
            </a:r>
            <a:r>
              <a:rPr lang="ro-MD" sz="2300" b="1" dirty="0">
                <a:latin typeface="Arial" panose="020B0604020202020204" pitchFamily="34" charset="0"/>
                <a:cs typeface="Arial" panose="020B0604020202020204" pitchFamily="34" charset="0"/>
              </a:rPr>
              <a:t>Cultură, tineret şi sport (F</a:t>
            </a:r>
            <a:r>
              <a:rPr lang="ro-MD" sz="2300" b="1" dirty="0" smtClean="0">
                <a:latin typeface="Arial" panose="020B0604020202020204" pitchFamily="34" charset="0"/>
                <a:cs typeface="Arial" panose="020B0604020202020204" pitchFamily="34" charset="0"/>
              </a:rPr>
              <a:t>)</a:t>
            </a:r>
            <a:r>
              <a:rPr lang="ro-RO" sz="2300" b="1" dirty="0" smtClean="0">
                <a:latin typeface="Arial" panose="020B0604020202020204" pitchFamily="34" charset="0"/>
                <a:cs typeface="Arial" panose="020B0604020202020204" pitchFamily="34" charset="0"/>
              </a:rPr>
              <a:t>”</a:t>
            </a:r>
            <a:r>
              <a:rPr lang="ro-RO" sz="2300" dirty="0" smtClean="0">
                <a:latin typeface="Arial" panose="020B0604020202020204" pitchFamily="34" charset="0"/>
                <a:cs typeface="Arial" panose="020B0604020202020204" pitchFamily="34" charset="0"/>
              </a:rPr>
              <a:t> </a:t>
            </a:r>
            <a:r>
              <a:rPr lang="ro-RO" sz="2300" dirty="0">
                <a:latin typeface="Arial" panose="020B0604020202020204" pitchFamily="34" charset="0"/>
                <a:cs typeface="Arial" panose="020B0604020202020204" pitchFamily="34" charset="0"/>
              </a:rPr>
              <a:t>– </a:t>
            </a:r>
            <a:r>
              <a:rPr lang="ro-RO" sz="2300" b="1" dirty="0">
                <a:latin typeface="Arial" panose="020B0604020202020204" pitchFamily="34" charset="0"/>
                <a:cs typeface="Arial" panose="020B0604020202020204" pitchFamily="34" charset="0"/>
              </a:rPr>
              <a:t>punctul </a:t>
            </a:r>
            <a:r>
              <a:rPr lang="ro-RO" sz="2300" b="1" dirty="0" smtClean="0">
                <a:latin typeface="Arial" panose="020B0604020202020204" pitchFamily="34" charset="0"/>
                <a:cs typeface="Arial" panose="020B0604020202020204" pitchFamily="34" charset="0"/>
              </a:rPr>
              <a:t>42 </a:t>
            </a:r>
            <a:r>
              <a:rPr lang="ro-RO" sz="2300" dirty="0">
                <a:latin typeface="Arial" panose="020B0604020202020204" pitchFamily="34" charset="0"/>
                <a:cs typeface="Arial" panose="020B0604020202020204" pitchFamily="34" charset="0"/>
              </a:rPr>
              <a:t>din Explicaţii;</a:t>
            </a:r>
          </a:p>
          <a:p>
            <a:pPr algn="just"/>
            <a:r>
              <a:rPr lang="ro-RO" sz="2300" dirty="0">
                <a:latin typeface="Arial" panose="020B0604020202020204" pitchFamily="34" charset="0"/>
                <a:cs typeface="Arial" panose="020B0604020202020204" pitchFamily="34" charset="0"/>
              </a:rPr>
              <a:t>pentru Grupul ocupaţional </a:t>
            </a:r>
            <a:r>
              <a:rPr lang="ro-RO" sz="2300" b="1" dirty="0" smtClean="0">
                <a:latin typeface="Arial" panose="020B0604020202020204" pitchFamily="34" charset="0"/>
                <a:cs typeface="Arial" panose="020B0604020202020204" pitchFamily="34" charset="0"/>
              </a:rPr>
              <a:t>„</a:t>
            </a:r>
            <a:r>
              <a:rPr lang="ro-MD" sz="2400" b="1" dirty="0"/>
              <a:t>Asistenţă socială şi sănătate (G</a:t>
            </a:r>
            <a:r>
              <a:rPr lang="ro-MD" sz="2400" b="1" dirty="0" smtClean="0"/>
              <a:t>)”</a:t>
            </a:r>
            <a:r>
              <a:rPr lang="ro-RO" sz="2300" dirty="0" smtClean="0">
                <a:latin typeface="Arial" panose="020B0604020202020204" pitchFamily="34" charset="0"/>
                <a:cs typeface="Arial" panose="020B0604020202020204" pitchFamily="34" charset="0"/>
              </a:rPr>
              <a:t>– </a:t>
            </a:r>
            <a:r>
              <a:rPr lang="ro-RO" sz="2300" b="1" dirty="0">
                <a:latin typeface="Arial" panose="020B0604020202020204" pitchFamily="34" charset="0"/>
                <a:cs typeface="Arial" panose="020B0604020202020204" pitchFamily="34" charset="0"/>
              </a:rPr>
              <a:t>punctul </a:t>
            </a:r>
            <a:r>
              <a:rPr lang="ro-RO" sz="2300" b="1" dirty="0" smtClean="0">
                <a:latin typeface="Arial" panose="020B0604020202020204" pitchFamily="34" charset="0"/>
                <a:cs typeface="Arial" panose="020B0604020202020204" pitchFamily="34" charset="0"/>
              </a:rPr>
              <a:t>43 </a:t>
            </a:r>
            <a:r>
              <a:rPr lang="ro-RO" sz="2300" dirty="0">
                <a:latin typeface="Arial" panose="020B0604020202020204" pitchFamily="34" charset="0"/>
                <a:cs typeface="Arial" panose="020B0604020202020204" pitchFamily="34" charset="0"/>
              </a:rPr>
              <a:t>din Explicaţii</a:t>
            </a:r>
            <a:r>
              <a:rPr lang="ro-RO" sz="2300" dirty="0" smtClean="0">
                <a:latin typeface="Arial" panose="020B0604020202020204" pitchFamily="34" charset="0"/>
                <a:cs typeface="Arial" panose="020B0604020202020204" pitchFamily="34" charset="0"/>
              </a:rPr>
              <a:t>;</a:t>
            </a:r>
          </a:p>
          <a:p>
            <a:pPr algn="just"/>
            <a:r>
              <a:rPr lang="ro-RO" sz="2300" dirty="0">
                <a:latin typeface="Arial" panose="020B0604020202020204" pitchFamily="34" charset="0"/>
                <a:cs typeface="Arial" panose="020B0604020202020204" pitchFamily="34" charset="0"/>
              </a:rPr>
              <a:t>pentru Grupul ocupaţional </a:t>
            </a:r>
            <a:r>
              <a:rPr lang="ro-RO" sz="2300" b="1" dirty="0" smtClean="0">
                <a:latin typeface="Arial" panose="020B0604020202020204" pitchFamily="34" charset="0"/>
                <a:cs typeface="Arial" panose="020B0604020202020204" pitchFamily="34" charset="0"/>
              </a:rPr>
              <a:t>„</a:t>
            </a:r>
            <a:r>
              <a:rPr lang="ro-MD" sz="2400" b="1" dirty="0"/>
              <a:t>Funcţii complexe (H</a:t>
            </a:r>
            <a:r>
              <a:rPr lang="ro-MD" sz="2400" b="1" dirty="0" smtClean="0"/>
              <a:t>)”</a:t>
            </a:r>
            <a:r>
              <a:rPr lang="ro-RO" sz="2300" dirty="0">
                <a:latin typeface="Arial" panose="020B0604020202020204" pitchFamily="34" charset="0"/>
                <a:cs typeface="Arial" panose="020B0604020202020204" pitchFamily="34" charset="0"/>
              </a:rPr>
              <a:t>– </a:t>
            </a:r>
            <a:r>
              <a:rPr lang="ro-RO" sz="2300" b="1" dirty="0">
                <a:latin typeface="Arial" panose="020B0604020202020204" pitchFamily="34" charset="0"/>
                <a:cs typeface="Arial" panose="020B0604020202020204" pitchFamily="34" charset="0"/>
              </a:rPr>
              <a:t>punctul </a:t>
            </a:r>
            <a:r>
              <a:rPr lang="ro-RO" sz="2300" b="1" dirty="0" smtClean="0">
                <a:latin typeface="Arial" panose="020B0604020202020204" pitchFamily="34" charset="0"/>
                <a:cs typeface="Arial" panose="020B0604020202020204" pitchFamily="34" charset="0"/>
              </a:rPr>
              <a:t>44 </a:t>
            </a:r>
            <a:r>
              <a:rPr lang="ro-RO" sz="2300" dirty="0">
                <a:latin typeface="Arial" panose="020B0604020202020204" pitchFamily="34" charset="0"/>
                <a:cs typeface="Arial" panose="020B0604020202020204" pitchFamily="34" charset="0"/>
              </a:rPr>
              <a:t>din Explicaţi</a:t>
            </a:r>
          </a:p>
          <a:p>
            <a:pPr algn="just"/>
            <a:endParaRPr lang="ro-RO" sz="2600" dirty="0" smtClean="0">
              <a:latin typeface="Arial" panose="020B0604020202020204" pitchFamily="34" charset="0"/>
              <a:cs typeface="Arial" panose="020B0604020202020204" pitchFamily="34" charset="0"/>
            </a:endParaRPr>
          </a:p>
          <a:p>
            <a:pPr algn="just"/>
            <a:endParaRPr lang="ro-RO" sz="2600" dirty="0" smtClean="0">
              <a:latin typeface="Arial" panose="020B0604020202020204" pitchFamily="34" charset="0"/>
              <a:cs typeface="Arial" panose="020B0604020202020204" pitchFamily="34" charset="0"/>
            </a:endParaRPr>
          </a:p>
          <a:p>
            <a:pPr algn="just"/>
            <a:endParaRPr lang="ro-RO" sz="2600" b="1" dirty="0" smtClean="0">
              <a:latin typeface="Arial" panose="020B0604020202020204" pitchFamily="34" charset="0"/>
              <a:cs typeface="Arial" panose="020B0604020202020204" pitchFamily="34" charset="0"/>
            </a:endParaRPr>
          </a:p>
          <a:p>
            <a:pPr algn="just"/>
            <a:endParaRPr lang="ro-RO" sz="2600" dirty="0" smtClean="0">
              <a:latin typeface="Arial" panose="020B0604020202020204" pitchFamily="34" charset="0"/>
              <a:cs typeface="Arial" panose="020B0604020202020204" pitchFamily="34" charset="0"/>
            </a:endParaRPr>
          </a:p>
          <a:p>
            <a:pPr algn="just"/>
            <a:endParaRPr lang="ro-RO" sz="2600"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13</a:t>
            </a:fld>
            <a:endParaRPr lang="en-US" dirty="0"/>
          </a:p>
        </p:txBody>
      </p:sp>
      <p:sp>
        <p:nvSpPr>
          <p:cNvPr id="7" name="Text Placeholder 3"/>
          <p:cNvSpPr>
            <a:spLocks noGrp="1"/>
          </p:cNvSpPr>
          <p:nvPr>
            <p:ph type="body" sz="quarter" idx="13"/>
          </p:nvPr>
        </p:nvSpPr>
        <p:spPr>
          <a:xfrm>
            <a:off x="3955312" y="260770"/>
            <a:ext cx="7953153" cy="617568"/>
          </a:xfrm>
        </p:spPr>
        <p:txBody>
          <a:bodyPr/>
          <a:lstStyle/>
          <a:p>
            <a:r>
              <a:rPr lang="ro-RO" sz="2800" b="1" dirty="0" smtClean="0">
                <a:latin typeface="Arial" panose="020B0604020202020204" pitchFamily="34" charset="0"/>
                <a:cs typeface="Arial" panose="020B0604020202020204" pitchFamily="34" charset="0"/>
              </a:rPr>
              <a:t>Stabilirea clasei de salarizare (continuare)</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54209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386" y="1063255"/>
            <a:ext cx="11844670" cy="5658219"/>
          </a:xfrm>
        </p:spPr>
        <p:txBody>
          <a:bodyPr/>
          <a:lstStyle/>
          <a:p>
            <a:pPr marL="514350" indent="-514350">
              <a:buFont typeface="+mj-lt"/>
              <a:buAutoNum type="arabicPeriod"/>
            </a:pPr>
            <a:r>
              <a:rPr lang="ro-RO" b="1" dirty="0" smtClean="0">
                <a:latin typeface="Arial" panose="020B0604020202020204" pitchFamily="34" charset="0"/>
                <a:cs typeface="Arial" panose="020B0604020202020204" pitchFamily="34" charset="0"/>
              </a:rPr>
              <a:t>Exemplul nr.1</a:t>
            </a:r>
            <a:r>
              <a:rPr lang="ro-RO" dirty="0" smtClean="0">
                <a:latin typeface="Arial" panose="020B0604020202020204" pitchFamily="34" charset="0"/>
                <a:cs typeface="Arial" panose="020B0604020202020204" pitchFamily="34" charset="0"/>
              </a:rPr>
              <a:t>:</a:t>
            </a:r>
          </a:p>
          <a:p>
            <a:pPr marL="457200" lvl="1" indent="0" algn="just">
              <a:buNone/>
            </a:pPr>
            <a:r>
              <a:rPr lang="ro-RO" sz="2200" dirty="0" smtClean="0">
                <a:latin typeface="Arial" panose="020B0604020202020204" pitchFamily="34" charset="0"/>
                <a:cs typeface="Arial" panose="020B0604020202020204" pitchFamily="34" charset="0"/>
              </a:rPr>
              <a:t>Persoana X ocupă funcţia „chinolog” în cadrul unităţii militare localizate în oraşul Dubăsari, vechime în muncă a persoanei - de 13 ani, nivelul de studii necesar pentru ocuparea funcţiei – medii profesionale, persoana ce ocupă funcţia are studii medii generale, hrăneşte cîinele de serviciu în condiţii casnice.</a:t>
            </a:r>
          </a:p>
          <a:p>
            <a:pPr marL="0" indent="0" algn="just">
              <a:buNone/>
            </a:pPr>
            <a:r>
              <a:rPr lang="ro-RO" sz="2400" dirty="0" smtClean="0">
                <a:latin typeface="Arial" panose="020B0604020202020204" pitchFamily="34" charset="0"/>
                <a:cs typeface="Arial" panose="020B0604020202020204" pitchFamily="34" charset="0"/>
              </a:rPr>
              <a:t>Se identifică: anexa nr.5, grupul coupaţional  - „Apărare naţională” (C3), compartimentul „Unităţi şi instituţii militare”, codul funcţiei – C3048, clasa de salarizare indicată în anexă = 44, coeficient aferent acestei clase 2,46</a:t>
            </a:r>
          </a:p>
          <a:p>
            <a:pPr marL="0" indent="0" algn="ctr">
              <a:buNone/>
            </a:pPr>
            <a:r>
              <a:rPr lang="ro-RO" b="1" dirty="0" smtClean="0">
                <a:latin typeface="Arial" panose="020B0604020202020204" pitchFamily="34" charset="0"/>
                <a:cs typeface="Arial" panose="020B0604020202020204" pitchFamily="34" charset="0"/>
              </a:rPr>
              <a:t>Se determină clasa de salarizare finală a persoanei</a:t>
            </a:r>
            <a:r>
              <a:rPr lang="ro-RO" dirty="0" smtClean="0">
                <a:latin typeface="Arial" panose="020B0604020202020204" pitchFamily="34" charset="0"/>
                <a:cs typeface="Arial" panose="020B0604020202020204" pitchFamily="34" charset="0"/>
              </a:rPr>
              <a:t>:</a:t>
            </a:r>
          </a:p>
          <a:p>
            <a:pPr marL="0" indent="0">
              <a:buNone/>
            </a:pPr>
            <a:r>
              <a:rPr lang="ro-RO" dirty="0" smtClean="0">
                <a:latin typeface="Arial" panose="020B0604020202020204" pitchFamily="34" charset="0"/>
                <a:cs typeface="Arial" panose="020B0604020202020204" pitchFamily="34" charset="0"/>
              </a:rPr>
              <a:t>44 </a:t>
            </a:r>
            <a:r>
              <a:rPr lang="ro-RO" sz="2000" dirty="0" smtClean="0">
                <a:latin typeface="Arial" panose="020B0604020202020204" pitchFamily="34" charset="0"/>
                <a:cs typeface="Arial" panose="020B0604020202020204" pitchFamily="34" charset="0"/>
              </a:rPr>
              <a:t>(clasa de bază) </a:t>
            </a:r>
            <a:r>
              <a:rPr lang="ro-RO" dirty="0" smtClean="0">
                <a:latin typeface="Arial" panose="020B0604020202020204" pitchFamily="34" charset="0"/>
                <a:cs typeface="Arial" panose="020B0604020202020204" pitchFamily="34" charset="0"/>
              </a:rPr>
              <a:t>+  4 clase </a:t>
            </a:r>
            <a:r>
              <a:rPr lang="ro-RO" sz="2000" dirty="0" smtClean="0">
                <a:latin typeface="Arial" panose="020B0604020202020204" pitchFamily="34" charset="0"/>
                <a:cs typeface="Arial" panose="020B0604020202020204" pitchFamily="34" charset="0"/>
              </a:rPr>
              <a:t>(treapta de salarizare IV ce se atribuie persoanei cu o vechime de la 10 la 15 ani) </a:t>
            </a:r>
            <a:r>
              <a:rPr lang="ro-RO" dirty="0" smtClean="0">
                <a:latin typeface="Arial" panose="020B0604020202020204" pitchFamily="34" charset="0"/>
                <a:cs typeface="Arial" panose="020B0604020202020204" pitchFamily="34" charset="0"/>
              </a:rPr>
              <a:t>+ 4 clase </a:t>
            </a:r>
            <a:r>
              <a:rPr lang="ro-RO" sz="2000" dirty="0" smtClean="0">
                <a:latin typeface="Arial" panose="020B0604020202020204" pitchFamily="34" charset="0"/>
                <a:cs typeface="Arial" panose="020B0604020202020204" pitchFamily="34" charset="0"/>
              </a:rPr>
              <a:t>(pentru activitate în unităţile bugetare din oraşul Dubăsari)  </a:t>
            </a:r>
            <a:r>
              <a:rPr lang="ro-RO" dirty="0" smtClean="0">
                <a:latin typeface="Arial" panose="020B0604020202020204" pitchFamily="34" charset="0"/>
                <a:cs typeface="Arial" panose="020B0604020202020204" pitchFamily="34" charset="0"/>
              </a:rPr>
              <a:t>- 5 clase </a:t>
            </a:r>
            <a:r>
              <a:rPr lang="ro-RO" sz="2000" dirty="0" smtClean="0">
                <a:latin typeface="Arial" panose="020B0604020202020204" pitchFamily="34" charset="0"/>
                <a:cs typeface="Arial" panose="020B0604020202020204" pitchFamily="34" charset="0"/>
              </a:rPr>
              <a:t>(nu corespunde cerinţei de strudii necesare) </a:t>
            </a:r>
            <a:r>
              <a:rPr lang="ro-RO" dirty="0" smtClean="0">
                <a:latin typeface="Arial" panose="020B0604020202020204" pitchFamily="34" charset="0"/>
                <a:cs typeface="Arial" panose="020B0604020202020204" pitchFamily="34" charset="0"/>
              </a:rPr>
              <a:t>+ 4 clase </a:t>
            </a:r>
            <a:r>
              <a:rPr lang="ro-RO" sz="2000" dirty="0" smtClean="0">
                <a:latin typeface="Arial" panose="020B0604020202020204" pitchFamily="34" charset="0"/>
                <a:cs typeface="Arial" panose="020B0604020202020204" pitchFamily="34" charset="0"/>
              </a:rPr>
              <a:t>(pct.6 din Note la tabelul din anexa nr.5 – hrana cîinelui de serviciu) </a:t>
            </a:r>
            <a:r>
              <a:rPr lang="ro-RO" dirty="0" smtClean="0">
                <a:latin typeface="Arial" panose="020B0604020202020204" pitchFamily="34" charset="0"/>
                <a:cs typeface="Arial" panose="020B0604020202020204" pitchFamily="34" charset="0"/>
              </a:rPr>
              <a:t>= 51 (clasa de salarizare determinată, coeficientul aferent acestei clase = 2,84)    </a:t>
            </a:r>
            <a:r>
              <a:rPr lang="ro-RO" b="1" dirty="0" smtClean="0">
                <a:latin typeface="Arial" panose="020B0604020202020204" pitchFamily="34" charset="0"/>
                <a:cs typeface="Arial" panose="020B0604020202020204" pitchFamily="34" charset="0"/>
              </a:rPr>
              <a:t>Salariul de bază = 2,84* 1500 = 4260 lei</a:t>
            </a:r>
            <a:endParaRPr lang="en-US" sz="2000" b="1" dirty="0"/>
          </a:p>
        </p:txBody>
      </p:sp>
      <p:sp>
        <p:nvSpPr>
          <p:cNvPr id="4" name="Text Placeholder 3"/>
          <p:cNvSpPr>
            <a:spLocks noGrp="1"/>
          </p:cNvSpPr>
          <p:nvPr>
            <p:ph type="body" sz="quarter" idx="13"/>
          </p:nvPr>
        </p:nvSpPr>
        <p:spPr>
          <a:xfrm>
            <a:off x="3806456" y="255182"/>
            <a:ext cx="7931888" cy="623156"/>
          </a:xfrm>
        </p:spPr>
        <p:txBody>
          <a:bodyPr/>
          <a:lstStyle/>
          <a:p>
            <a:r>
              <a:rPr lang="ro-RO" sz="2800" b="1" dirty="0" smtClean="0">
                <a:latin typeface="Arial" panose="020B0604020202020204" pitchFamily="34" charset="0"/>
                <a:cs typeface="Arial" panose="020B0604020202020204" pitchFamily="34" charset="0"/>
              </a:rPr>
              <a:t>Exemple de determinare a salariului de bază:</a:t>
            </a:r>
            <a:endParaRPr lang="en-US" sz="2800"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5D84065D-F351-4B03-BD91-D8A6B8D4B362}" type="slidenum">
              <a:rPr lang="en-US" smtClean="0"/>
              <a:pPr/>
              <a:t>14</a:t>
            </a:fld>
            <a:endParaRPr lang="en-US" dirty="0"/>
          </a:p>
        </p:txBody>
      </p:sp>
    </p:spTree>
    <p:extLst>
      <p:ext uri="{BB962C8B-B14F-4D97-AF65-F5344CB8AC3E}">
        <p14:creationId xmlns:p14="http://schemas.microsoft.com/office/powerpoint/2010/main" val="3700402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386" y="1063255"/>
            <a:ext cx="11844670" cy="5658219"/>
          </a:xfrm>
        </p:spPr>
        <p:txBody>
          <a:bodyPr/>
          <a:lstStyle/>
          <a:p>
            <a:pPr marL="514350" indent="-514350">
              <a:buFont typeface="+mj-lt"/>
              <a:buAutoNum type="arabicPeriod"/>
            </a:pPr>
            <a:r>
              <a:rPr lang="ro-RO" b="1" dirty="0" smtClean="0">
                <a:latin typeface="Arial" panose="020B0604020202020204" pitchFamily="34" charset="0"/>
                <a:cs typeface="Arial" panose="020B0604020202020204" pitchFamily="34" charset="0"/>
              </a:rPr>
              <a:t>Exemplul nr.2</a:t>
            </a:r>
            <a:r>
              <a:rPr lang="ro-RO" dirty="0" smtClean="0">
                <a:latin typeface="Arial" panose="020B0604020202020204" pitchFamily="34" charset="0"/>
                <a:cs typeface="Arial" panose="020B0604020202020204" pitchFamily="34" charset="0"/>
              </a:rPr>
              <a:t>:</a:t>
            </a:r>
          </a:p>
          <a:p>
            <a:pPr marL="457200" lvl="1" indent="0" algn="just">
              <a:buNone/>
            </a:pPr>
            <a:r>
              <a:rPr lang="ro-RO" sz="2200" dirty="0" smtClean="0">
                <a:latin typeface="Arial" panose="020B0604020202020204" pitchFamily="34" charset="0"/>
                <a:cs typeface="Arial" panose="020B0604020202020204" pitchFamily="34" charset="0"/>
              </a:rPr>
              <a:t>Persoana Y ocupă funcţia „educator” în grupa cu 24 copii in varsta de pînă la 3 ani (număr maxim de copii ce trebuie sa fie </a:t>
            </a:r>
            <a:r>
              <a:rPr lang="ro-RO" sz="2200" dirty="0" smtClean="0">
                <a:latin typeface="Arial" panose="020B0604020202020204" pitchFamily="34" charset="0"/>
                <a:cs typeface="Arial" panose="020B0604020202020204" pitchFamily="34" charset="0"/>
              </a:rPr>
              <a:t>în grupă </a:t>
            </a:r>
            <a:r>
              <a:rPr lang="ro-RO" sz="2200" dirty="0" smtClean="0">
                <a:latin typeface="Arial" panose="020B0604020202020204" pitchFamily="34" charset="0"/>
                <a:cs typeface="Arial" panose="020B0604020202020204" pitchFamily="34" charset="0"/>
              </a:rPr>
              <a:t>=20</a:t>
            </a:r>
            <a:r>
              <a:rPr lang="ro-RO" sz="2200" dirty="0" smtClean="0">
                <a:latin typeface="Arial" panose="020B0604020202020204" pitchFamily="34" charset="0"/>
                <a:cs typeface="Arial" panose="020B0604020202020204" pitchFamily="34" charset="0"/>
              </a:rPr>
              <a:t>) în cadrul instituţiei preşcolare din satul Varnita, vechime în muncă a persoanei - de 3 ani, nivelul de studii necesar pentru ocuparea funcţiei – superioare, persoana ce ocupă funcţia are studii medii profesionale, detine grad didactic II.</a:t>
            </a:r>
          </a:p>
          <a:p>
            <a:pPr marL="0" indent="0" algn="just">
              <a:buNone/>
            </a:pPr>
            <a:r>
              <a:rPr lang="ro-RO" sz="2200" dirty="0" smtClean="0">
                <a:latin typeface="Arial" panose="020B0604020202020204" pitchFamily="34" charset="0"/>
                <a:cs typeface="Arial" panose="020B0604020202020204" pitchFamily="34" charset="0"/>
              </a:rPr>
              <a:t>Se identifică: anexa nr.7, grupul coupaţional  - „Învăţămînt şi cercetare” (E4), codul funcţiei – C4020, clasa de salarizare indicată în anexă = 52, coeficient aferent acestei clase 2,90.</a:t>
            </a:r>
          </a:p>
          <a:p>
            <a:pPr marL="0" indent="0" algn="ctr">
              <a:buNone/>
            </a:pPr>
            <a:r>
              <a:rPr lang="ro-RO" b="1" dirty="0" smtClean="0">
                <a:latin typeface="Arial" panose="020B0604020202020204" pitchFamily="34" charset="0"/>
                <a:cs typeface="Arial" panose="020B0604020202020204" pitchFamily="34" charset="0"/>
              </a:rPr>
              <a:t>Se determină clasa de salarizare finală a persoanei</a:t>
            </a:r>
            <a:r>
              <a:rPr lang="ro-RO" dirty="0" smtClean="0">
                <a:latin typeface="Arial" panose="020B0604020202020204" pitchFamily="34" charset="0"/>
                <a:cs typeface="Arial" panose="020B0604020202020204" pitchFamily="34" charset="0"/>
              </a:rPr>
              <a:t>:</a:t>
            </a:r>
          </a:p>
          <a:p>
            <a:pPr marL="0" indent="0">
              <a:buNone/>
            </a:pPr>
            <a:r>
              <a:rPr lang="ro-RO" sz="2400" dirty="0" smtClean="0">
                <a:latin typeface="Arial" panose="020B0604020202020204" pitchFamily="34" charset="0"/>
                <a:cs typeface="Arial" panose="020B0604020202020204" pitchFamily="34" charset="0"/>
              </a:rPr>
              <a:t>52</a:t>
            </a:r>
            <a:r>
              <a:rPr lang="ro-RO" dirty="0" smtClean="0">
                <a:latin typeface="Arial" panose="020B0604020202020204" pitchFamily="34" charset="0"/>
                <a:cs typeface="Arial" panose="020B0604020202020204" pitchFamily="34" charset="0"/>
              </a:rPr>
              <a:t> </a:t>
            </a:r>
            <a:r>
              <a:rPr lang="ro-RO" sz="1800" dirty="0" smtClean="0">
                <a:latin typeface="Arial" panose="020B0604020202020204" pitchFamily="34" charset="0"/>
                <a:cs typeface="Arial" panose="020B0604020202020204" pitchFamily="34" charset="0"/>
              </a:rPr>
              <a:t>(clasa de bază) </a:t>
            </a:r>
            <a:r>
              <a:rPr lang="ro-RO" dirty="0" smtClean="0">
                <a:latin typeface="Arial" panose="020B0604020202020204" pitchFamily="34" charset="0"/>
                <a:cs typeface="Arial" panose="020B0604020202020204" pitchFamily="34" charset="0"/>
              </a:rPr>
              <a:t>+  </a:t>
            </a:r>
            <a:r>
              <a:rPr lang="ro-RO" sz="2400" dirty="0" smtClean="0">
                <a:latin typeface="Arial" panose="020B0604020202020204" pitchFamily="34" charset="0"/>
                <a:cs typeface="Arial" panose="020B0604020202020204" pitchFamily="34" charset="0"/>
              </a:rPr>
              <a:t>2 clase </a:t>
            </a:r>
            <a:r>
              <a:rPr lang="ro-RO" sz="2000" dirty="0" smtClean="0">
                <a:latin typeface="Arial" panose="020B0604020202020204" pitchFamily="34" charset="0"/>
                <a:cs typeface="Arial" panose="020B0604020202020204" pitchFamily="34" charset="0"/>
              </a:rPr>
              <a:t>(treapta de salarizare II ce se atribuie persoanei cu o vechime de la 2 la 5 ani) </a:t>
            </a:r>
            <a:r>
              <a:rPr lang="ro-RO" dirty="0" smtClean="0">
                <a:latin typeface="Arial" panose="020B0604020202020204" pitchFamily="34" charset="0"/>
                <a:cs typeface="Arial" panose="020B0604020202020204" pitchFamily="34" charset="0"/>
              </a:rPr>
              <a:t>+ </a:t>
            </a:r>
            <a:r>
              <a:rPr lang="ro-RO" sz="2400" dirty="0" smtClean="0">
                <a:latin typeface="Arial" panose="020B0604020202020204" pitchFamily="34" charset="0"/>
                <a:cs typeface="Arial" panose="020B0604020202020204" pitchFamily="34" charset="0"/>
              </a:rPr>
              <a:t>4 clase </a:t>
            </a:r>
            <a:r>
              <a:rPr lang="ro-RO" sz="2000" dirty="0" smtClean="0">
                <a:latin typeface="Arial" panose="020B0604020202020204" pitchFamily="34" charset="0"/>
                <a:cs typeface="Arial" panose="020B0604020202020204" pitchFamily="34" charset="0"/>
              </a:rPr>
              <a:t>(pentru activitate în unităţile bugetare din sat.Varnita)  </a:t>
            </a:r>
            <a:r>
              <a:rPr lang="ro-RO" dirty="0" smtClean="0">
                <a:latin typeface="Arial" panose="020B0604020202020204" pitchFamily="34" charset="0"/>
                <a:cs typeface="Arial" panose="020B0604020202020204" pitchFamily="34" charset="0"/>
              </a:rPr>
              <a:t>- </a:t>
            </a:r>
            <a:r>
              <a:rPr lang="ro-RO" sz="2400" dirty="0" smtClean="0">
                <a:latin typeface="Arial" panose="020B0604020202020204" pitchFamily="34" charset="0"/>
                <a:cs typeface="Arial" panose="020B0604020202020204" pitchFamily="34" charset="0"/>
              </a:rPr>
              <a:t>5 clase </a:t>
            </a:r>
            <a:r>
              <a:rPr lang="ro-RO" sz="2000" dirty="0" smtClean="0">
                <a:latin typeface="Arial" panose="020B0604020202020204" pitchFamily="34" charset="0"/>
                <a:cs typeface="Arial" panose="020B0604020202020204" pitchFamily="34" charset="0"/>
              </a:rPr>
              <a:t>(nu corespunde cerinţei de strudii necesare) </a:t>
            </a:r>
            <a:r>
              <a:rPr lang="ro-RO" dirty="0" smtClean="0">
                <a:latin typeface="Arial" panose="020B0604020202020204" pitchFamily="34" charset="0"/>
                <a:cs typeface="Arial" panose="020B0604020202020204" pitchFamily="34" charset="0"/>
              </a:rPr>
              <a:t>+ </a:t>
            </a:r>
            <a:r>
              <a:rPr lang="ro-RO" sz="2400" dirty="0" smtClean="0">
                <a:latin typeface="Arial" panose="020B0604020202020204" pitchFamily="34" charset="0"/>
                <a:cs typeface="Arial" panose="020B0604020202020204" pitchFamily="34" charset="0"/>
              </a:rPr>
              <a:t>2 clase </a:t>
            </a:r>
            <a:r>
              <a:rPr lang="ro-RO" sz="2000" dirty="0" smtClean="0">
                <a:latin typeface="Arial" panose="020B0604020202020204" pitchFamily="34" charset="0"/>
                <a:cs typeface="Arial" panose="020B0604020202020204" pitchFamily="34" charset="0"/>
              </a:rPr>
              <a:t>(pct.16 din Note la tabelul 1 din anexa nr.7– numar de copii peste prevederile normale)</a:t>
            </a:r>
            <a:r>
              <a:rPr lang="en-US" sz="2000" dirty="0" smtClean="0">
                <a:latin typeface="Arial" panose="020B0604020202020204" pitchFamily="34" charset="0"/>
                <a:cs typeface="Arial" panose="020B0604020202020204" pitchFamily="34" charset="0"/>
              </a:rPr>
              <a:t> + </a:t>
            </a:r>
            <a:r>
              <a:rPr lang="en-US" sz="2400" dirty="0" smtClean="0">
                <a:latin typeface="Arial" panose="020B0604020202020204" pitchFamily="34" charset="0"/>
                <a:cs typeface="Arial" panose="020B0604020202020204" pitchFamily="34" charset="0"/>
              </a:rPr>
              <a:t>5 </a:t>
            </a:r>
            <a:r>
              <a:rPr lang="ro-MD" sz="2400" dirty="0" smtClean="0">
                <a:latin typeface="Arial" panose="020B0604020202020204" pitchFamily="34" charset="0"/>
                <a:cs typeface="Arial" panose="020B0604020202020204" pitchFamily="34" charset="0"/>
              </a:rPr>
              <a:t>clase</a:t>
            </a:r>
            <a:r>
              <a:rPr lang="en-US" sz="24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(grad didactic II)</a:t>
            </a:r>
            <a:r>
              <a:rPr lang="ro-RO" sz="2000" dirty="0" smtClean="0">
                <a:latin typeface="Arial" panose="020B0604020202020204" pitchFamily="34" charset="0"/>
                <a:cs typeface="Arial" panose="020B0604020202020204" pitchFamily="34" charset="0"/>
              </a:rPr>
              <a:t> </a:t>
            </a:r>
            <a:r>
              <a:rPr lang="ro-RO"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60</a:t>
            </a:r>
            <a:r>
              <a:rPr lang="ro-RO" sz="2400" dirty="0" smtClean="0">
                <a:latin typeface="Arial" panose="020B0604020202020204" pitchFamily="34" charset="0"/>
                <a:cs typeface="Arial" panose="020B0604020202020204" pitchFamily="34" charset="0"/>
              </a:rPr>
              <a:t> (clasa de salarizare determinată, coeficientul aferent acestei clase = </a:t>
            </a:r>
            <a:r>
              <a:rPr lang="en-US" sz="2400" dirty="0" smtClean="0">
                <a:latin typeface="Arial" panose="020B0604020202020204" pitchFamily="34" charset="0"/>
                <a:cs typeface="Arial" panose="020B0604020202020204" pitchFamily="34" charset="0"/>
              </a:rPr>
              <a:t>3,43</a:t>
            </a:r>
            <a:r>
              <a:rPr lang="ro-RO" sz="2400" dirty="0" smtClean="0">
                <a:latin typeface="Arial" panose="020B0604020202020204" pitchFamily="34" charset="0"/>
                <a:cs typeface="Arial" panose="020B0604020202020204" pitchFamily="34" charset="0"/>
              </a:rPr>
              <a:t>)</a:t>
            </a:r>
            <a:r>
              <a:rPr lang="ro-RO" dirty="0" smtClean="0">
                <a:latin typeface="Arial" panose="020B0604020202020204" pitchFamily="34" charset="0"/>
                <a:cs typeface="Arial" panose="020B0604020202020204" pitchFamily="34" charset="0"/>
              </a:rPr>
              <a:t>    </a:t>
            </a:r>
            <a:r>
              <a:rPr lang="ro-RO" b="1" dirty="0" smtClean="0">
                <a:latin typeface="Arial" panose="020B0604020202020204" pitchFamily="34" charset="0"/>
                <a:cs typeface="Arial" panose="020B0604020202020204" pitchFamily="34" charset="0"/>
              </a:rPr>
              <a:t>Salariul de bază = 3,</a:t>
            </a:r>
            <a:r>
              <a:rPr lang="en-US" b="1" dirty="0" smtClean="0">
                <a:latin typeface="Arial" panose="020B0604020202020204" pitchFamily="34" charset="0"/>
                <a:cs typeface="Arial" panose="020B0604020202020204" pitchFamily="34" charset="0"/>
              </a:rPr>
              <a:t>43</a:t>
            </a:r>
            <a:r>
              <a:rPr lang="ro-RO" b="1" dirty="0" smtClean="0">
                <a:latin typeface="Arial" panose="020B0604020202020204" pitchFamily="34" charset="0"/>
                <a:cs typeface="Arial" panose="020B0604020202020204" pitchFamily="34" charset="0"/>
              </a:rPr>
              <a:t>* 1600 = </a:t>
            </a:r>
            <a:r>
              <a:rPr lang="en-US" b="1" dirty="0" smtClean="0">
                <a:latin typeface="Arial" panose="020B0604020202020204" pitchFamily="34" charset="0"/>
                <a:cs typeface="Arial" panose="020B0604020202020204" pitchFamily="34" charset="0"/>
              </a:rPr>
              <a:t>5488</a:t>
            </a:r>
            <a:r>
              <a:rPr lang="ro-RO" b="1" dirty="0" smtClean="0">
                <a:latin typeface="Arial" panose="020B0604020202020204" pitchFamily="34" charset="0"/>
                <a:cs typeface="Arial" panose="020B0604020202020204" pitchFamily="34" charset="0"/>
              </a:rPr>
              <a:t> lei, salariul de bază  = </a:t>
            </a:r>
            <a:r>
              <a:rPr lang="en-US" b="1" dirty="0" smtClean="0">
                <a:latin typeface="Arial" panose="020B0604020202020204" pitchFamily="34" charset="0"/>
                <a:cs typeface="Arial" panose="020B0604020202020204" pitchFamily="34" charset="0"/>
              </a:rPr>
              <a:t>5490</a:t>
            </a:r>
            <a:r>
              <a:rPr lang="ro-RO" b="1" dirty="0" smtClean="0">
                <a:latin typeface="Arial" panose="020B0604020202020204" pitchFamily="34" charset="0"/>
                <a:cs typeface="Arial" panose="020B0604020202020204" pitchFamily="34" charset="0"/>
              </a:rPr>
              <a:t> lei (rotunjire)</a:t>
            </a:r>
            <a:endParaRPr lang="en-US" sz="2000" b="1" dirty="0"/>
          </a:p>
        </p:txBody>
      </p:sp>
      <p:sp>
        <p:nvSpPr>
          <p:cNvPr id="4" name="Text Placeholder 3"/>
          <p:cNvSpPr>
            <a:spLocks noGrp="1"/>
          </p:cNvSpPr>
          <p:nvPr>
            <p:ph type="body" sz="quarter" idx="13"/>
          </p:nvPr>
        </p:nvSpPr>
        <p:spPr>
          <a:xfrm>
            <a:off x="3806456" y="255182"/>
            <a:ext cx="7931888" cy="623156"/>
          </a:xfrm>
        </p:spPr>
        <p:txBody>
          <a:bodyPr/>
          <a:lstStyle/>
          <a:p>
            <a:r>
              <a:rPr lang="ro-RO" sz="2800" b="1" dirty="0" smtClean="0">
                <a:latin typeface="Arial" panose="020B0604020202020204" pitchFamily="34" charset="0"/>
                <a:cs typeface="Arial" panose="020B0604020202020204" pitchFamily="34" charset="0"/>
              </a:rPr>
              <a:t>Exemple de determinare a salariului de bază:</a:t>
            </a:r>
            <a:endParaRPr lang="en-US" sz="2800"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5D84065D-F351-4B03-BD91-D8A6B8D4B362}" type="slidenum">
              <a:rPr lang="en-US" smtClean="0"/>
              <a:pPr/>
              <a:t>15</a:t>
            </a:fld>
            <a:endParaRPr lang="en-US" dirty="0"/>
          </a:p>
        </p:txBody>
      </p:sp>
    </p:spTree>
    <p:extLst>
      <p:ext uri="{BB962C8B-B14F-4D97-AF65-F5344CB8AC3E}">
        <p14:creationId xmlns:p14="http://schemas.microsoft.com/office/powerpoint/2010/main" val="20033988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a:xfrm>
            <a:off x="3274828" y="260770"/>
            <a:ext cx="8484781" cy="617567"/>
          </a:xfrm>
        </p:spPr>
        <p:txBody>
          <a:bodyPr/>
          <a:lstStyle/>
          <a:p>
            <a:r>
              <a:rPr lang="ro-RO" sz="2700" b="1" dirty="0" smtClean="0">
                <a:latin typeface="Arial" panose="020B0604020202020204" pitchFamily="34" charset="0"/>
                <a:cs typeface="Arial" panose="020B0604020202020204" pitchFamily="34" charset="0"/>
              </a:rPr>
              <a:t>Alte componente din partea fixă a salariului lunar</a:t>
            </a:r>
            <a:endParaRPr lang="en-US" sz="2700" b="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16</a:t>
            </a:fld>
            <a:endParaRPr lang="en-US" dirty="0"/>
          </a:p>
        </p:txBody>
      </p:sp>
      <p:sp>
        <p:nvSpPr>
          <p:cNvPr id="15" name="Content Placeholder 14"/>
          <p:cNvSpPr>
            <a:spLocks noGrp="1"/>
          </p:cNvSpPr>
          <p:nvPr>
            <p:ph idx="1"/>
          </p:nvPr>
        </p:nvSpPr>
        <p:spPr>
          <a:xfrm>
            <a:off x="1" y="1063255"/>
            <a:ext cx="11929730" cy="5658219"/>
          </a:xfrm>
        </p:spPr>
        <p:txBody>
          <a:bodyPr/>
          <a:lstStyle/>
          <a:p>
            <a:pPr algn="just"/>
            <a:r>
              <a:rPr lang="en-US" b="1" i="1" dirty="0" err="1">
                <a:latin typeface="Arial" panose="020B0604020202020204" pitchFamily="34" charset="0"/>
                <a:cs typeface="Arial" panose="020B0604020202020204" pitchFamily="34" charset="0"/>
              </a:rPr>
              <a:t>Sporul</a:t>
            </a:r>
            <a:r>
              <a:rPr lang="en-US" b="1" i="1" dirty="0">
                <a:latin typeface="Arial" panose="020B0604020202020204" pitchFamily="34" charset="0"/>
                <a:cs typeface="Arial" panose="020B0604020202020204" pitchFamily="34" charset="0"/>
              </a:rPr>
              <a:t> lunar </a:t>
            </a:r>
            <a:r>
              <a:rPr lang="en-US" b="1" i="1" dirty="0" err="1">
                <a:latin typeface="Arial" panose="020B0604020202020204" pitchFamily="34" charset="0"/>
                <a:cs typeface="Arial" panose="020B0604020202020204" pitchFamily="34" charset="0"/>
              </a:rPr>
              <a:t>pentru</a:t>
            </a:r>
            <a:r>
              <a:rPr lang="en-US" b="1" i="1" dirty="0">
                <a:latin typeface="Arial" panose="020B0604020202020204" pitchFamily="34" charset="0"/>
                <a:cs typeface="Arial" panose="020B0604020202020204" pitchFamily="34" charset="0"/>
              </a:rPr>
              <a:t> </a:t>
            </a:r>
            <a:r>
              <a:rPr lang="en-US" b="1" i="1" dirty="0" err="1">
                <a:latin typeface="Arial" panose="020B0604020202020204" pitchFamily="34" charset="0"/>
                <a:cs typeface="Arial" panose="020B0604020202020204" pitchFamily="34" charset="0"/>
              </a:rPr>
              <a:t>gradul</a:t>
            </a:r>
            <a:r>
              <a:rPr lang="en-US" b="1" i="1" dirty="0">
                <a:latin typeface="Arial" panose="020B0604020202020204" pitchFamily="34" charset="0"/>
                <a:cs typeface="Arial" panose="020B0604020202020204" pitchFamily="34" charset="0"/>
              </a:rPr>
              <a:t> </a:t>
            </a:r>
            <a:r>
              <a:rPr lang="en-US" b="1" i="1" dirty="0" err="1">
                <a:latin typeface="Arial" panose="020B0604020202020204" pitchFamily="34" charset="0"/>
                <a:cs typeface="Arial" panose="020B0604020202020204" pitchFamily="34" charset="0"/>
              </a:rPr>
              <a:t>profesional</a:t>
            </a:r>
            <a:r>
              <a:rPr lang="en-US" b="1" i="1" dirty="0">
                <a:latin typeface="Arial" panose="020B0604020202020204" pitchFamily="34" charset="0"/>
                <a:cs typeface="Arial" panose="020B0604020202020204" pitchFamily="34" charset="0"/>
              </a:rPr>
              <a:t> </a:t>
            </a:r>
            <a:r>
              <a:rPr lang="ro-RO" b="1" i="1" dirty="0" smtClean="0">
                <a:latin typeface="Arial" panose="020B0604020202020204" pitchFamily="34" charset="0"/>
                <a:cs typeface="Arial" panose="020B0604020202020204" pitchFamily="34" charset="0"/>
              </a:rPr>
              <a:t> </a:t>
            </a:r>
            <a:r>
              <a:rPr lang="ro-RO"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se </a:t>
            </a:r>
            <a:r>
              <a:rPr lang="en-US" sz="1600" dirty="0" err="1">
                <a:latin typeface="Arial" panose="020B0604020202020204" pitchFamily="34" charset="0"/>
                <a:cs typeface="Arial" panose="020B0604020202020204" pitchFamily="34" charset="0"/>
              </a:rPr>
              <a:t>acordă</a:t>
            </a:r>
            <a:r>
              <a:rPr lang="en-US" sz="1600" dirty="0">
                <a:latin typeface="Arial" panose="020B0604020202020204" pitchFamily="34" charset="0"/>
                <a:cs typeface="Arial" panose="020B0604020202020204" pitchFamily="34" charset="0"/>
              </a:rPr>
              <a:t> </a:t>
            </a:r>
            <a:r>
              <a:rPr lang="ro-RO" sz="1600" dirty="0" smtClean="0">
                <a:latin typeface="Arial" panose="020B0604020202020204" pitchFamily="34" charset="0"/>
                <a:cs typeface="Arial" panose="020B0604020202020204" pitchFamily="34" charset="0"/>
              </a:rPr>
              <a:t>în mărimile stabilite în </a:t>
            </a:r>
            <a:r>
              <a:rPr lang="en-US" sz="1600" dirty="0" err="1" smtClean="0">
                <a:latin typeface="Arial" panose="020B0604020202020204" pitchFamily="34" charset="0"/>
                <a:cs typeface="Arial" panose="020B0604020202020204" pitchFamily="34" charset="0"/>
              </a:rPr>
              <a:t>anex</a:t>
            </a:r>
            <a:r>
              <a:rPr lang="ro-RO" sz="1600" dirty="0" smtClean="0">
                <a:latin typeface="Arial" panose="020B0604020202020204" pitchFamily="34" charset="0"/>
                <a:cs typeface="Arial" panose="020B0604020202020204" pitchFamily="34" charset="0"/>
              </a:rPr>
              <a:t>a</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nr. </a:t>
            </a:r>
            <a:r>
              <a:rPr lang="en-US" sz="1600" dirty="0" smtClean="0">
                <a:latin typeface="Arial" panose="020B0604020202020204" pitchFamily="34" charset="0"/>
                <a:cs typeface="Arial" panose="020B0604020202020204" pitchFamily="34" charset="0"/>
              </a:rPr>
              <a:t>2</a:t>
            </a:r>
            <a:r>
              <a:rPr lang="ro-MD" sz="1600" dirty="0" smtClean="0">
                <a:latin typeface="Arial" panose="020B0604020202020204" pitchFamily="34" charset="0"/>
                <a:cs typeface="Arial" panose="020B0604020202020204" pitchFamily="34" charset="0"/>
              </a:rPr>
              <a:t> pentru timpul efectiv lucrat</a:t>
            </a:r>
            <a:r>
              <a:rPr lang="ro-RO" sz="1600" dirty="0" smtClean="0">
                <a:latin typeface="Arial" panose="020B0604020202020204" pitchFamily="34" charset="0"/>
                <a:cs typeface="Arial" panose="020B0604020202020204" pitchFamily="34" charset="0"/>
              </a:rPr>
              <a:t> şi cuprinde: </a:t>
            </a:r>
            <a:r>
              <a:rPr lang="en-US" sz="1600" dirty="0" smtClean="0">
                <a:latin typeface="Arial" panose="020B0604020202020204" pitchFamily="34" charset="0"/>
                <a:cs typeface="Arial" panose="020B0604020202020204" pitchFamily="34" charset="0"/>
              </a:rPr>
              <a:t>grad </a:t>
            </a:r>
            <a:r>
              <a:rPr lang="en-US" sz="1600" dirty="0">
                <a:latin typeface="Arial" panose="020B0604020202020204" pitchFamily="34" charset="0"/>
                <a:cs typeface="Arial" panose="020B0604020202020204" pitchFamily="34" charset="0"/>
              </a:rPr>
              <a:t>de </a:t>
            </a:r>
            <a:r>
              <a:rPr lang="en-US" sz="1600" dirty="0" err="1">
                <a:latin typeface="Arial" panose="020B0604020202020204" pitchFamily="34" charset="0"/>
                <a:cs typeface="Arial" panose="020B0604020202020204" pitchFamily="34" charset="0"/>
              </a:rPr>
              <a:t>calificare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pentru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funcționari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publici</a:t>
            </a:r>
            <a:r>
              <a:rPr lang="en-US" sz="1600" dirty="0">
                <a:latin typeface="Arial" panose="020B0604020202020204" pitchFamily="34" charset="0"/>
                <a:cs typeface="Arial" panose="020B0604020202020204" pitchFamily="34" charset="0"/>
              </a:rPr>
              <a:t>, rang diplomatic, grad de </a:t>
            </a:r>
            <a:r>
              <a:rPr lang="en-US" sz="1600" dirty="0" err="1">
                <a:latin typeface="Arial" panose="020B0604020202020204" pitchFamily="34" charset="0"/>
                <a:cs typeface="Arial" panose="020B0604020202020204" pitchFamily="34" charset="0"/>
              </a:rPr>
              <a:t>calificare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pentru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judecători</a:t>
            </a:r>
            <a:r>
              <a:rPr lang="en-US" sz="1600" dirty="0">
                <a:latin typeface="Arial" panose="020B0604020202020204" pitchFamily="34" charset="0"/>
                <a:cs typeface="Arial" panose="020B0604020202020204" pitchFamily="34" charset="0"/>
              </a:rPr>
              <a:t>, grad </a:t>
            </a:r>
            <a:r>
              <a:rPr lang="en-US" sz="1600" dirty="0" err="1" smtClean="0">
                <a:latin typeface="Arial" panose="020B0604020202020204" pitchFamily="34" charset="0"/>
                <a:cs typeface="Arial" panose="020B0604020202020204" pitchFamily="34" charset="0"/>
              </a:rPr>
              <a:t>militar</a:t>
            </a:r>
            <a:r>
              <a:rPr lang="ro-RO"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a:t>
            </a:r>
            <a:r>
              <a:rPr lang="ro-RO"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special</a:t>
            </a:r>
            <a:endParaRPr lang="ro-RO" sz="1600" dirty="0" smtClean="0">
              <a:latin typeface="Arial" panose="020B0604020202020204" pitchFamily="34" charset="0"/>
              <a:cs typeface="Arial" panose="020B0604020202020204" pitchFamily="34" charset="0"/>
            </a:endParaRPr>
          </a:p>
          <a:p>
            <a:pPr algn="just"/>
            <a:r>
              <a:rPr lang="en-US" b="1" i="1" dirty="0" smtClean="0">
                <a:latin typeface="Arial" panose="020B0604020202020204" pitchFamily="34" charset="0"/>
                <a:cs typeface="Arial" panose="020B0604020202020204" pitchFamily="34" charset="0"/>
              </a:rPr>
              <a:t>S</a:t>
            </a:r>
            <a:r>
              <a:rPr lang="ro-RO" b="1" i="1" dirty="0">
                <a:latin typeface="Arial" panose="020B0604020202020204" pitchFamily="34" charset="0"/>
                <a:cs typeface="Arial" panose="020B0604020202020204" pitchFamily="34" charset="0"/>
              </a:rPr>
              <a:t>p</a:t>
            </a:r>
            <a:r>
              <a:rPr lang="en-US" b="1" i="1" dirty="0" err="1" smtClean="0">
                <a:latin typeface="Arial" panose="020B0604020202020204" pitchFamily="34" charset="0"/>
                <a:cs typeface="Arial" panose="020B0604020202020204" pitchFamily="34" charset="0"/>
              </a:rPr>
              <a:t>orul</a:t>
            </a:r>
            <a:r>
              <a:rPr lang="en-US" b="1" i="1" dirty="0" smtClean="0">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lunar </a:t>
            </a:r>
            <a:r>
              <a:rPr lang="en-US" b="1" i="1" dirty="0" err="1">
                <a:latin typeface="Arial" panose="020B0604020202020204" pitchFamily="34" charset="0"/>
                <a:cs typeface="Arial" panose="020B0604020202020204" pitchFamily="34" charset="0"/>
              </a:rPr>
              <a:t>pentru</a:t>
            </a:r>
            <a:r>
              <a:rPr lang="en-US" b="1" i="1" dirty="0">
                <a:latin typeface="Arial" panose="020B0604020202020204" pitchFamily="34" charset="0"/>
                <a:cs typeface="Arial" panose="020B0604020202020204" pitchFamily="34" charset="0"/>
              </a:rPr>
              <a:t> </a:t>
            </a:r>
            <a:r>
              <a:rPr lang="en-US" b="1" i="1" dirty="0" err="1">
                <a:latin typeface="Arial" panose="020B0604020202020204" pitchFamily="34" charset="0"/>
                <a:cs typeface="Arial" panose="020B0604020202020204" pitchFamily="34" charset="0"/>
              </a:rPr>
              <a:t>titlul</a:t>
            </a:r>
            <a:r>
              <a:rPr lang="en-US" b="1" i="1" dirty="0">
                <a:latin typeface="Arial" panose="020B0604020202020204" pitchFamily="34" charset="0"/>
                <a:cs typeface="Arial" panose="020B0604020202020204" pitchFamily="34" charset="0"/>
              </a:rPr>
              <a:t> </a:t>
            </a:r>
            <a:r>
              <a:rPr lang="en-US" b="1" i="1" dirty="0" err="1">
                <a:latin typeface="Arial" panose="020B0604020202020204" pitchFamily="34" charset="0"/>
                <a:cs typeface="Arial" panose="020B0604020202020204" pitchFamily="34" charset="0"/>
              </a:rPr>
              <a:t>ştiinţific</a:t>
            </a:r>
            <a:r>
              <a:rPr lang="en-US" b="1" i="1" dirty="0">
                <a:latin typeface="Arial" panose="020B0604020202020204" pitchFamily="34" charset="0"/>
                <a:cs typeface="Arial" panose="020B0604020202020204" pitchFamily="34" charset="0"/>
              </a:rPr>
              <a:t> </a:t>
            </a:r>
            <a:r>
              <a:rPr lang="en-US" b="1" i="1" dirty="0" err="1">
                <a:latin typeface="Arial" panose="020B0604020202020204" pitchFamily="34" charset="0"/>
                <a:cs typeface="Arial" panose="020B0604020202020204" pitchFamily="34" charset="0"/>
              </a:rPr>
              <a:t>şi</a:t>
            </a:r>
            <a:r>
              <a:rPr lang="en-US" b="1" i="1" dirty="0">
                <a:latin typeface="Arial" panose="020B0604020202020204" pitchFamily="34" charset="0"/>
                <a:cs typeface="Arial" panose="020B0604020202020204" pitchFamily="34" charset="0"/>
              </a:rPr>
              <a:t>/</a:t>
            </a:r>
            <a:r>
              <a:rPr lang="en-US" b="1" i="1" dirty="0" err="1">
                <a:latin typeface="Arial" panose="020B0604020202020204" pitchFamily="34" charset="0"/>
                <a:cs typeface="Arial" panose="020B0604020202020204" pitchFamily="34" charset="0"/>
              </a:rPr>
              <a:t>sau</a:t>
            </a:r>
            <a:r>
              <a:rPr lang="en-US" b="1" i="1" dirty="0">
                <a:latin typeface="Arial" panose="020B0604020202020204" pitchFamily="34" charset="0"/>
                <a:cs typeface="Arial" panose="020B0604020202020204" pitchFamily="34" charset="0"/>
              </a:rPr>
              <a:t> </a:t>
            </a:r>
            <a:r>
              <a:rPr lang="en-US" b="1" i="1" dirty="0" err="1" smtClean="0">
                <a:latin typeface="Arial" panose="020B0604020202020204" pitchFamily="34" charset="0"/>
                <a:cs typeface="Arial" panose="020B0604020202020204" pitchFamily="34" charset="0"/>
              </a:rPr>
              <a:t>ştiinţifico</a:t>
            </a:r>
            <a:r>
              <a:rPr lang="en-US" b="1" i="1" dirty="0" smtClean="0">
                <a:latin typeface="Arial" panose="020B0604020202020204" pitchFamily="34" charset="0"/>
                <a:cs typeface="Arial" panose="020B0604020202020204" pitchFamily="34" charset="0"/>
              </a:rPr>
              <a:t>-didactic</a:t>
            </a:r>
            <a:endParaRPr lang="ro-RO" b="1" i="1" dirty="0" smtClean="0">
              <a:latin typeface="Arial" panose="020B0604020202020204" pitchFamily="34" charset="0"/>
              <a:cs typeface="Arial" panose="020B0604020202020204" pitchFamily="34" charset="0"/>
            </a:endParaRPr>
          </a:p>
          <a:p>
            <a:pPr marL="971550" lvl="1" indent="-514350" algn="just">
              <a:buAutoNum type="alphaLcParenR"/>
            </a:pPr>
            <a:r>
              <a:rPr lang="en-US" sz="1600" dirty="0" err="1" smtClean="0">
                <a:latin typeface="Arial" panose="020B0604020202020204" pitchFamily="34" charset="0"/>
                <a:cs typeface="Arial" panose="020B0604020202020204" pitchFamily="34" charset="0"/>
              </a:rPr>
              <a:t>în</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mărime</a:t>
            </a:r>
            <a:r>
              <a:rPr lang="en-US" sz="1600" dirty="0">
                <a:latin typeface="Arial" panose="020B0604020202020204" pitchFamily="34" charset="0"/>
                <a:cs typeface="Arial" panose="020B0604020202020204" pitchFamily="34" charset="0"/>
              </a:rPr>
              <a:t> de 1100 </a:t>
            </a:r>
            <a:r>
              <a:rPr lang="en-US" sz="1600" dirty="0" smtClean="0">
                <a:latin typeface="Arial" panose="020B0604020202020204" pitchFamily="34" charset="0"/>
                <a:cs typeface="Arial" panose="020B0604020202020204" pitchFamily="34" charset="0"/>
              </a:rPr>
              <a:t>lei</a:t>
            </a:r>
            <a:r>
              <a:rPr lang="ro-RO" sz="1600" dirty="0" smtClean="0">
                <a:latin typeface="Arial" panose="020B0604020202020204" pitchFamily="34" charset="0"/>
                <a:cs typeface="Arial" panose="020B0604020202020204" pitchFamily="34" charset="0"/>
              </a:rPr>
              <a:t> - </a:t>
            </a:r>
            <a:r>
              <a:rPr lang="en-US" sz="1600" dirty="0" err="1" smtClean="0">
                <a:latin typeface="Arial" panose="020B0604020202020204" pitchFamily="34" charset="0"/>
                <a:cs typeface="Arial" panose="020B0604020202020204" pitchFamily="34" charset="0"/>
              </a:rPr>
              <a:t>cercetătorilor</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ştiinţifici</a:t>
            </a:r>
            <a:r>
              <a:rPr lang="en-US" sz="1600" dirty="0">
                <a:latin typeface="Arial" panose="020B0604020202020204" pitchFamily="34" charset="0"/>
                <a:cs typeface="Arial" panose="020B0604020202020204" pitchFamily="34" charset="0"/>
              </a:rPr>
              <a:t> care </a:t>
            </a:r>
            <a:r>
              <a:rPr lang="en-US" sz="1600" dirty="0" err="1">
                <a:latin typeface="Arial" panose="020B0604020202020204" pitchFamily="34" charset="0"/>
                <a:cs typeface="Arial" panose="020B0604020202020204" pitchFamily="34" charset="0"/>
              </a:rPr>
              <a:t>activează</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în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organizaţii</a:t>
            </a:r>
            <a:r>
              <a:rPr lang="en-US" sz="1600" dirty="0">
                <a:latin typeface="Arial" panose="020B0604020202020204" pitchFamily="34" charset="0"/>
                <a:cs typeface="Arial" panose="020B0604020202020204" pitchFamily="34" charset="0"/>
              </a:rPr>
              <a:t> din </a:t>
            </a:r>
            <a:r>
              <a:rPr lang="en-US" sz="1600" dirty="0" err="1">
                <a:latin typeface="Arial" panose="020B0604020202020204" pitchFamily="34" charset="0"/>
                <a:cs typeface="Arial" panose="020B0604020202020204" pitchFamily="34" charset="0"/>
              </a:rPr>
              <a:t>domeniile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cercetării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inovării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personalului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ştiinţifico</a:t>
            </a:r>
            <a:r>
              <a:rPr lang="en-US" sz="1600" dirty="0">
                <a:latin typeface="Arial" panose="020B0604020202020204" pitchFamily="34" charset="0"/>
                <a:cs typeface="Arial" panose="020B0604020202020204" pitchFamily="34" charset="0"/>
              </a:rPr>
              <a:t>-didactic din </a:t>
            </a:r>
            <a:r>
              <a:rPr lang="en-US" sz="1600" dirty="0" err="1">
                <a:latin typeface="Arial" panose="020B0604020202020204" pitchFamily="34" charset="0"/>
                <a:cs typeface="Arial" panose="020B0604020202020204" pitchFamily="34" charset="0"/>
              </a:rPr>
              <a:t>învăţămîntul</a:t>
            </a:r>
            <a:r>
              <a:rPr lang="en-US" sz="1600" dirty="0">
                <a:latin typeface="Arial" panose="020B0604020202020204" pitchFamily="34" charset="0"/>
                <a:cs typeface="Arial" panose="020B0604020202020204" pitchFamily="34" charset="0"/>
              </a:rPr>
              <a:t> superior, care </a:t>
            </a:r>
            <a:r>
              <a:rPr lang="en-US" sz="1600" dirty="0" err="1">
                <a:latin typeface="Arial" panose="020B0604020202020204" pitchFamily="34" charset="0"/>
                <a:cs typeface="Arial" panose="020B0604020202020204" pitchFamily="34" charset="0"/>
              </a:rPr>
              <a:t>deţin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titlul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a:t>
            </a:r>
            <a:r>
              <a:rPr lang="en-US" sz="1600" dirty="0">
                <a:latin typeface="Arial" panose="020B0604020202020204" pitchFamily="34" charset="0"/>
                <a:cs typeface="Arial" panose="020B0604020202020204" pitchFamily="34" charset="0"/>
              </a:rPr>
              <a:t> de doctor </a:t>
            </a:r>
            <a:r>
              <a:rPr lang="en-US" sz="1600" dirty="0" err="1">
                <a:latin typeface="Arial" panose="020B0604020202020204" pitchFamily="34" charset="0"/>
                <a:cs typeface="Arial" panose="020B0604020202020204" pitchFamily="34" charset="0"/>
              </a:rPr>
              <a:t>habilitat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şi</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sau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titlul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ştiinţifico</a:t>
            </a:r>
            <a:r>
              <a:rPr lang="en-US" sz="1600" dirty="0">
                <a:latin typeface="Arial" panose="020B0604020202020204" pitchFamily="34" charset="0"/>
                <a:cs typeface="Arial" panose="020B0604020202020204" pitchFamily="34" charset="0"/>
              </a:rPr>
              <a:t>-didactic de </a:t>
            </a:r>
            <a:r>
              <a:rPr lang="en-US" sz="1600" dirty="0" err="1">
                <a:latin typeface="Arial" panose="020B0604020202020204" pitchFamily="34" charset="0"/>
                <a:cs typeface="Arial" panose="020B0604020202020204" pitchFamily="34" charset="0"/>
              </a:rPr>
              <a:t>profesor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universitar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şi</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sau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titlul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profesor</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cercetător</a:t>
            </a:r>
            <a:r>
              <a:rPr lang="en-US" sz="1600" dirty="0" smtClean="0">
                <a:latin typeface="Arial" panose="020B0604020202020204" pitchFamily="34" charset="0"/>
                <a:cs typeface="Arial" panose="020B0604020202020204" pitchFamily="34" charset="0"/>
              </a:rPr>
              <a:t>;</a:t>
            </a:r>
            <a:endParaRPr lang="ro-RO" sz="1600" dirty="0" smtClean="0">
              <a:latin typeface="Arial" panose="020B0604020202020204" pitchFamily="34" charset="0"/>
              <a:cs typeface="Arial" panose="020B0604020202020204" pitchFamily="34" charset="0"/>
            </a:endParaRPr>
          </a:p>
          <a:p>
            <a:pPr marL="971550" lvl="1" indent="-514350" algn="just">
              <a:buAutoNum type="alphaLcParenR"/>
            </a:pPr>
            <a:r>
              <a:rPr lang="en-US" sz="1600" dirty="0" err="1" smtClean="0">
                <a:latin typeface="Arial" panose="020B0604020202020204" pitchFamily="34" charset="0"/>
                <a:cs typeface="Arial" panose="020B0604020202020204" pitchFamily="34" charset="0"/>
              </a:rPr>
              <a:t>în</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mărime</a:t>
            </a:r>
            <a:r>
              <a:rPr lang="en-US" sz="1600" dirty="0">
                <a:latin typeface="Arial" panose="020B0604020202020204" pitchFamily="34" charset="0"/>
                <a:cs typeface="Arial" panose="020B0604020202020204" pitchFamily="34" charset="0"/>
              </a:rPr>
              <a:t> de 600 lei, </a:t>
            </a:r>
            <a:r>
              <a:rPr lang="en-US" sz="1600" dirty="0" err="1">
                <a:latin typeface="Arial" panose="020B0604020202020204" pitchFamily="34" charset="0"/>
                <a:cs typeface="Arial" panose="020B0604020202020204" pitchFamily="34" charset="0"/>
              </a:rPr>
              <a:t>cercetătorilor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ştiinţifici</a:t>
            </a:r>
            <a:r>
              <a:rPr lang="en-US" sz="1600" dirty="0">
                <a:latin typeface="Arial" panose="020B0604020202020204" pitchFamily="34" charset="0"/>
                <a:cs typeface="Arial" panose="020B0604020202020204" pitchFamily="34" charset="0"/>
              </a:rPr>
              <a:t> care </a:t>
            </a:r>
            <a:r>
              <a:rPr lang="en-US" sz="1600" dirty="0" err="1">
                <a:latin typeface="Arial" panose="020B0604020202020204" pitchFamily="34" charset="0"/>
                <a:cs typeface="Arial" panose="020B0604020202020204" pitchFamily="34" charset="0"/>
              </a:rPr>
              <a:t>activează</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în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organizaţii</a:t>
            </a:r>
            <a:r>
              <a:rPr lang="en-US" sz="1600" dirty="0">
                <a:latin typeface="Arial" panose="020B0604020202020204" pitchFamily="34" charset="0"/>
                <a:cs typeface="Arial" panose="020B0604020202020204" pitchFamily="34" charset="0"/>
              </a:rPr>
              <a:t> din </a:t>
            </a:r>
            <a:r>
              <a:rPr lang="en-US" sz="1600" dirty="0" err="1">
                <a:latin typeface="Arial" panose="020B0604020202020204" pitchFamily="34" charset="0"/>
                <a:cs typeface="Arial" panose="020B0604020202020204" pitchFamily="34" charset="0"/>
              </a:rPr>
              <a:t>domeniile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cercetării</a:t>
            </a:r>
            <a:r>
              <a:rPr lang="en-US" sz="1600" dirty="0">
                <a:latin typeface="Arial" panose="020B0604020202020204" pitchFamily="34" charset="0"/>
                <a:cs typeface="Arial" panose="020B0604020202020204" pitchFamily="34" charset="0"/>
              </a:rPr>
              <a:t> şi </a:t>
            </a:r>
            <a:r>
              <a:rPr lang="en-US" sz="1600" dirty="0" err="1">
                <a:latin typeface="Arial" panose="020B0604020202020204" pitchFamily="34" charset="0"/>
                <a:cs typeface="Arial" panose="020B0604020202020204" pitchFamily="34" charset="0"/>
              </a:rPr>
              <a:t>inovării</a:t>
            </a:r>
            <a:r>
              <a:rPr lang="en-US" sz="1600" dirty="0">
                <a:latin typeface="Arial" panose="020B0604020202020204" pitchFamily="34" charset="0"/>
                <a:cs typeface="Arial" panose="020B0604020202020204" pitchFamily="34" charset="0"/>
              </a:rPr>
              <a:t> şi </a:t>
            </a:r>
            <a:r>
              <a:rPr lang="en-US" sz="1600" dirty="0" err="1">
                <a:latin typeface="Arial" panose="020B0604020202020204" pitchFamily="34" charset="0"/>
                <a:cs typeface="Arial" panose="020B0604020202020204" pitchFamily="34" charset="0"/>
              </a:rPr>
              <a:t>personalului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ştiinţifico</a:t>
            </a:r>
            <a:r>
              <a:rPr lang="en-US" sz="1600" dirty="0">
                <a:latin typeface="Arial" panose="020B0604020202020204" pitchFamily="34" charset="0"/>
                <a:cs typeface="Arial" panose="020B0604020202020204" pitchFamily="34" charset="0"/>
              </a:rPr>
              <a:t>-didactic din </a:t>
            </a:r>
            <a:r>
              <a:rPr lang="en-US" sz="1600" dirty="0" err="1">
                <a:latin typeface="Arial" panose="020B0604020202020204" pitchFamily="34" charset="0"/>
                <a:cs typeface="Arial" panose="020B0604020202020204" pitchFamily="34" charset="0"/>
              </a:rPr>
              <a:t>învăţămîntul</a:t>
            </a:r>
            <a:r>
              <a:rPr lang="en-US" sz="1600" dirty="0">
                <a:latin typeface="Arial" panose="020B0604020202020204" pitchFamily="34" charset="0"/>
                <a:cs typeface="Arial" panose="020B0604020202020204" pitchFamily="34" charset="0"/>
              </a:rPr>
              <a:t> superior, care </a:t>
            </a:r>
            <a:r>
              <a:rPr lang="en-US" sz="1600" dirty="0" err="1">
                <a:latin typeface="Arial" panose="020B0604020202020204" pitchFamily="34" charset="0"/>
                <a:cs typeface="Arial" panose="020B0604020202020204" pitchFamily="34" charset="0"/>
              </a:rPr>
              <a:t>deţin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titlul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a:t>
            </a:r>
            <a:r>
              <a:rPr lang="en-US" sz="1600" dirty="0">
                <a:latin typeface="Arial" panose="020B0604020202020204" pitchFamily="34" charset="0"/>
                <a:cs typeface="Arial" panose="020B0604020202020204" pitchFamily="34" charset="0"/>
              </a:rPr>
              <a:t> de doctor şi/</a:t>
            </a:r>
            <a:r>
              <a:rPr lang="en-US" sz="1600" dirty="0" err="1">
                <a:latin typeface="Arial" panose="020B0604020202020204" pitchFamily="34" charset="0"/>
                <a:cs typeface="Arial" panose="020B0604020202020204" pitchFamily="34" charset="0"/>
              </a:rPr>
              <a:t>sau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titlul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ştiinţifico</a:t>
            </a:r>
            <a:r>
              <a:rPr lang="en-US" sz="1600" dirty="0">
                <a:latin typeface="Arial" panose="020B0604020202020204" pitchFamily="34" charset="0"/>
                <a:cs typeface="Arial" panose="020B0604020202020204" pitchFamily="34" charset="0"/>
              </a:rPr>
              <a:t>-didactic de </a:t>
            </a:r>
            <a:r>
              <a:rPr lang="en-US" sz="1600" dirty="0" err="1">
                <a:latin typeface="Arial" panose="020B0604020202020204" pitchFamily="34" charset="0"/>
                <a:cs typeface="Arial" panose="020B0604020202020204" pitchFamily="34" charset="0"/>
              </a:rPr>
              <a:t>conferenţiar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universitar</a:t>
            </a:r>
            <a:r>
              <a:rPr lang="en-US" sz="1600" dirty="0">
                <a:latin typeface="Arial" panose="020B0604020202020204" pitchFamily="34" charset="0"/>
                <a:cs typeface="Arial" panose="020B0604020202020204" pitchFamily="34" charset="0"/>
              </a:rPr>
              <a:t>, şi/</a:t>
            </a:r>
            <a:r>
              <a:rPr lang="en-US" sz="1600" dirty="0" err="1">
                <a:latin typeface="Arial" panose="020B0604020202020204" pitchFamily="34" charset="0"/>
                <a:cs typeface="Arial" panose="020B0604020202020204" pitchFamily="34" charset="0"/>
              </a:rPr>
              <a:t>sau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titlul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conferenţiar</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cercetător</a:t>
            </a:r>
            <a:r>
              <a:rPr lang="en-US" sz="1600" dirty="0" smtClean="0">
                <a:latin typeface="Arial" panose="020B0604020202020204" pitchFamily="34" charset="0"/>
                <a:cs typeface="Arial" panose="020B0604020202020204" pitchFamily="34" charset="0"/>
              </a:rPr>
              <a:t>;</a:t>
            </a:r>
            <a:endParaRPr lang="ro-RO" sz="1600" dirty="0" smtClean="0">
              <a:latin typeface="Arial" panose="020B0604020202020204" pitchFamily="34" charset="0"/>
              <a:cs typeface="Arial" panose="020B0604020202020204" pitchFamily="34" charset="0"/>
            </a:endParaRPr>
          </a:p>
          <a:p>
            <a:pPr marL="971550" lvl="1" indent="-514350" algn="just">
              <a:buAutoNum type="alphaLcParenR"/>
            </a:pPr>
            <a:r>
              <a:rPr lang="en-US" sz="1600" dirty="0" err="1" smtClean="0">
                <a:latin typeface="Arial" panose="020B0604020202020204" pitchFamily="34" charset="0"/>
                <a:cs typeface="Arial" panose="020B0604020202020204" pitchFamily="34" charset="0"/>
              </a:rPr>
              <a:t>în</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mărime</a:t>
            </a:r>
            <a:r>
              <a:rPr lang="en-US" sz="1600" dirty="0">
                <a:latin typeface="Arial" panose="020B0604020202020204" pitchFamily="34" charset="0"/>
                <a:cs typeface="Arial" panose="020B0604020202020204" pitchFamily="34" charset="0"/>
              </a:rPr>
              <a:t> de 50% din </a:t>
            </a:r>
            <a:r>
              <a:rPr lang="en-US" sz="1600" dirty="0" err="1">
                <a:latin typeface="Arial" panose="020B0604020202020204" pitchFamily="34" charset="0"/>
                <a:cs typeface="Arial" panose="020B0604020202020204" pitchFamily="34" charset="0"/>
              </a:rPr>
              <a:t>cuantumurile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stabilite</a:t>
            </a:r>
            <a:r>
              <a:rPr lang="en-US" sz="1600" dirty="0">
                <a:latin typeface="Arial" panose="020B0604020202020204" pitchFamily="34" charset="0"/>
                <a:cs typeface="Arial" panose="020B0604020202020204" pitchFamily="34" charset="0"/>
              </a:rPr>
              <a:t> la </a:t>
            </a:r>
            <a:r>
              <a:rPr lang="en-US" sz="1600" dirty="0" err="1">
                <a:latin typeface="Arial" panose="020B0604020202020204" pitchFamily="34" charset="0"/>
                <a:cs typeface="Arial" panose="020B0604020202020204" pitchFamily="34" charset="0"/>
              </a:rPr>
              <a:t>lit.a</a:t>
            </a:r>
            <a:r>
              <a:rPr lang="en-US" sz="1600" dirty="0">
                <a:latin typeface="Arial" panose="020B0604020202020204" pitchFamily="34" charset="0"/>
                <a:cs typeface="Arial" panose="020B0604020202020204" pitchFamily="34" charset="0"/>
              </a:rPr>
              <a:t>) şi b), </a:t>
            </a:r>
            <a:r>
              <a:rPr lang="en-US" sz="1600" dirty="0" err="1">
                <a:latin typeface="Arial" panose="020B0604020202020204" pitchFamily="34" charset="0"/>
                <a:cs typeface="Arial" panose="020B0604020202020204" pitchFamily="34" charset="0"/>
              </a:rPr>
              <a:t>personalului</a:t>
            </a:r>
            <a:r>
              <a:rPr lang="en-US" sz="1600" dirty="0">
                <a:latin typeface="Arial" panose="020B0604020202020204" pitchFamily="34" charset="0"/>
                <a:cs typeface="Arial" panose="020B0604020202020204" pitchFamily="34" charset="0"/>
              </a:rPr>
              <a:t> din </a:t>
            </a:r>
            <a:r>
              <a:rPr lang="en-US" sz="1600" dirty="0" err="1">
                <a:latin typeface="Arial" panose="020B0604020202020204" pitchFamily="34" charset="0"/>
                <a:cs typeface="Arial" panose="020B0604020202020204" pitchFamily="34" charset="0"/>
              </a:rPr>
              <a:t>alte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domenii</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activitate</a:t>
            </a:r>
            <a:r>
              <a:rPr lang="en-US" sz="1600" dirty="0">
                <a:latin typeface="Arial" panose="020B0604020202020204" pitchFamily="34" charset="0"/>
                <a:cs typeface="Arial" panose="020B0604020202020204" pitchFamily="34" charset="0"/>
              </a:rPr>
              <a:t> care </a:t>
            </a:r>
            <a:r>
              <a:rPr lang="en-US" sz="1600" dirty="0" err="1">
                <a:latin typeface="Arial" panose="020B0604020202020204" pitchFamily="34" charset="0"/>
                <a:cs typeface="Arial" panose="020B0604020202020204" pitchFamily="34" charset="0"/>
              </a:rPr>
              <a:t>deţine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titlul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a:t>
            </a:r>
            <a:r>
              <a:rPr lang="en-US" sz="1600" dirty="0">
                <a:latin typeface="Arial" panose="020B0604020202020204" pitchFamily="34" charset="0"/>
                <a:cs typeface="Arial" panose="020B0604020202020204" pitchFamily="34" charset="0"/>
              </a:rPr>
              <a:t> de doctor </a:t>
            </a:r>
            <a:r>
              <a:rPr lang="en-US" sz="1600" dirty="0" err="1">
                <a:latin typeface="Arial" panose="020B0604020202020204" pitchFamily="34" charset="0"/>
                <a:cs typeface="Arial" panose="020B0604020202020204" pitchFamily="34" charset="0"/>
              </a:rPr>
              <a:t>habilitat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sau</a:t>
            </a:r>
            <a:r>
              <a:rPr lang="en-US" sz="1600" dirty="0">
                <a:latin typeface="Arial" panose="020B0604020202020204" pitchFamily="34" charset="0"/>
                <a:cs typeface="Arial" panose="020B0604020202020204" pitchFamily="34" charset="0"/>
              </a:rPr>
              <a:t> doctor </a:t>
            </a:r>
            <a:r>
              <a:rPr lang="en-US" sz="1600" dirty="0" err="1">
                <a:latin typeface="Arial" panose="020B0604020202020204" pitchFamily="34" charset="0"/>
                <a:cs typeface="Arial" panose="020B0604020202020204" pitchFamily="34" charset="0"/>
              </a:rPr>
              <a:t>în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în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specialitatea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corespunde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obligaţiilor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funcţiei</a:t>
            </a:r>
            <a:r>
              <a:rPr lang="en-US" sz="1600" dirty="0">
                <a:latin typeface="Arial" panose="020B0604020202020204" pitchFamily="34" charset="0"/>
                <a:cs typeface="Arial" panose="020B0604020202020204" pitchFamily="34" charset="0"/>
              </a:rPr>
              <a:t> şi care </a:t>
            </a:r>
            <a:r>
              <a:rPr lang="en-US" sz="1600" dirty="0" err="1">
                <a:latin typeface="Arial" panose="020B0604020202020204" pitchFamily="34" charset="0"/>
                <a:cs typeface="Arial" panose="020B0604020202020204" pitchFamily="34" charset="0"/>
              </a:rPr>
              <a:t>desfăşoară</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muncă</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ştiinţifico-metodică</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în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specialitate</a:t>
            </a:r>
            <a:r>
              <a:rPr lang="en-US" sz="1600" dirty="0">
                <a:latin typeface="Arial" panose="020B0604020202020204" pitchFamily="34" charset="0"/>
                <a:cs typeface="Arial" panose="020B0604020202020204" pitchFamily="34" charset="0"/>
              </a:rPr>
              <a:t>.</a:t>
            </a:r>
          </a:p>
          <a:p>
            <a:pPr algn="just"/>
            <a:r>
              <a:rPr lang="en-US" b="1" i="1" dirty="0" err="1">
                <a:latin typeface="Arial" panose="020B0604020202020204" pitchFamily="34" charset="0"/>
                <a:cs typeface="Arial" panose="020B0604020202020204" pitchFamily="34" charset="0"/>
              </a:rPr>
              <a:t>Sporul</a:t>
            </a:r>
            <a:r>
              <a:rPr lang="en-US" b="1" i="1" dirty="0">
                <a:latin typeface="Arial" panose="020B0604020202020204" pitchFamily="34" charset="0"/>
                <a:cs typeface="Arial" panose="020B0604020202020204" pitchFamily="34" charset="0"/>
              </a:rPr>
              <a:t> lunar </a:t>
            </a:r>
            <a:r>
              <a:rPr lang="en-US" b="1" i="1" dirty="0" err="1" smtClean="0">
                <a:latin typeface="Arial" panose="020B0604020202020204" pitchFamily="34" charset="0"/>
                <a:cs typeface="Arial" panose="020B0604020202020204" pitchFamily="34" charset="0"/>
              </a:rPr>
              <a:t>pentru</a:t>
            </a:r>
            <a:r>
              <a:rPr lang="en-US" b="1" i="1" dirty="0" smtClean="0">
                <a:latin typeface="Arial" panose="020B0604020202020204" pitchFamily="34" charset="0"/>
                <a:cs typeface="Arial" panose="020B0604020202020204" pitchFamily="34" charset="0"/>
              </a:rPr>
              <a:t> </a:t>
            </a:r>
            <a:r>
              <a:rPr lang="en-US" b="1" i="1" dirty="0" err="1">
                <a:latin typeface="Arial" panose="020B0604020202020204" pitchFamily="34" charset="0"/>
                <a:cs typeface="Arial" panose="020B0604020202020204" pitchFamily="34" charset="0"/>
              </a:rPr>
              <a:t>titlul</a:t>
            </a:r>
            <a:r>
              <a:rPr lang="en-US" b="1" i="1" dirty="0">
                <a:latin typeface="Arial" panose="020B0604020202020204" pitchFamily="34" charset="0"/>
                <a:cs typeface="Arial" panose="020B0604020202020204" pitchFamily="34" charset="0"/>
              </a:rPr>
              <a:t> </a:t>
            </a:r>
            <a:r>
              <a:rPr lang="en-US" b="1" i="1" dirty="0" err="1" smtClean="0">
                <a:latin typeface="Arial" panose="020B0604020202020204" pitchFamily="34" charset="0"/>
                <a:cs typeface="Arial" panose="020B0604020202020204" pitchFamily="34" charset="0"/>
              </a:rPr>
              <a:t>onorific</a:t>
            </a:r>
            <a:r>
              <a:rPr lang="ro-RO" b="1" i="1" dirty="0">
                <a:latin typeface="Arial" panose="020B0604020202020204" pitchFamily="34" charset="0"/>
                <a:cs typeface="Arial" panose="020B0604020202020204" pitchFamily="34" charset="0"/>
              </a:rPr>
              <a:t> </a:t>
            </a:r>
            <a:r>
              <a:rPr lang="ro-RO" b="1" i="1"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se </a:t>
            </a:r>
            <a:r>
              <a:rPr lang="en-US" sz="1600" dirty="0" err="1">
                <a:latin typeface="Arial" panose="020B0604020202020204" pitchFamily="34" charset="0"/>
                <a:cs typeface="Arial" panose="020B0604020202020204" pitchFamily="34" charset="0"/>
              </a:rPr>
              <a:t>stabileşte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persoanelor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distinse</a:t>
            </a:r>
            <a:r>
              <a:rPr lang="en-US" sz="1600" dirty="0">
                <a:latin typeface="Arial" panose="020B0604020202020204" pitchFamily="34" charset="0"/>
                <a:cs typeface="Arial" panose="020B0604020202020204" pitchFamily="34" charset="0"/>
              </a:rPr>
              <a:t> cu </a:t>
            </a:r>
            <a:r>
              <a:rPr lang="en-US" sz="1600" dirty="0" err="1">
                <a:latin typeface="Arial" panose="020B0604020202020204" pitchFamily="34" charset="0"/>
                <a:cs typeface="Arial" panose="020B0604020202020204" pitchFamily="34" charset="0"/>
              </a:rPr>
              <a:t>titluri</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onorifice</a:t>
            </a:r>
            <a:r>
              <a:rPr lang="ro-MD" sz="1600" dirty="0" smtClean="0">
                <a:latin typeface="Arial" panose="020B0604020202020204" pitchFamily="34" charset="0"/>
                <a:cs typeface="Arial" panose="020B0604020202020204" pitchFamily="34" charset="0"/>
              </a:rPr>
              <a:t> la locul de muncă de bază, cu condiția exercitării funcției corespunzătoare profilului</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după</a:t>
            </a:r>
            <a:r>
              <a:rPr lang="en-US" sz="1600" dirty="0">
                <a:latin typeface="Arial" panose="020B0604020202020204" pitchFamily="34" charset="0"/>
                <a:cs typeface="Arial" panose="020B0604020202020204" pitchFamily="34" charset="0"/>
              </a:rPr>
              <a:t> cum </a:t>
            </a:r>
            <a:r>
              <a:rPr lang="en-US" sz="1600" dirty="0" err="1">
                <a:latin typeface="Arial" panose="020B0604020202020204" pitchFamily="34" charset="0"/>
                <a:cs typeface="Arial" panose="020B0604020202020204" pitchFamily="34" charset="0"/>
              </a:rPr>
              <a:t>urmează</a:t>
            </a:r>
            <a:r>
              <a:rPr lang="en-US" sz="1600" dirty="0">
                <a:latin typeface="Arial" panose="020B0604020202020204" pitchFamily="34" charset="0"/>
                <a:cs typeface="Arial" panose="020B0604020202020204" pitchFamily="34" charset="0"/>
              </a:rPr>
              <a:t>:</a:t>
            </a:r>
          </a:p>
          <a:p>
            <a:pPr lvl="1" algn="just">
              <a:buFont typeface="+mj-lt"/>
              <a:buAutoNum type="alphaLcParenR"/>
            </a:pP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“Artist al </a:t>
            </a:r>
            <a:r>
              <a:rPr lang="en-US" sz="1400" dirty="0" err="1">
                <a:latin typeface="Arial" panose="020B0604020202020204" pitchFamily="34" charset="0"/>
                <a:cs typeface="Arial" panose="020B0604020202020204" pitchFamily="34" charset="0"/>
              </a:rPr>
              <a:t>Poporului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Maestru</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în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Artă</a:t>
            </a:r>
            <a:r>
              <a:rPr lang="en-US" sz="1400" dirty="0">
                <a:latin typeface="Arial" panose="020B0604020202020204" pitchFamily="34" charset="0"/>
                <a:cs typeface="Arial" panose="020B0604020202020204" pitchFamily="34" charset="0"/>
              </a:rPr>
              <a:t>” – </a:t>
            </a:r>
            <a:r>
              <a:rPr lang="en-US" sz="1400" dirty="0" err="1">
                <a:latin typeface="Arial" panose="020B0604020202020204" pitchFamily="34" charset="0"/>
                <a:cs typeface="Arial" panose="020B0604020202020204" pitchFamily="34" charset="0"/>
              </a:rPr>
              <a:t>în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mărime</a:t>
            </a:r>
            <a:r>
              <a:rPr lang="en-US" sz="1400" dirty="0">
                <a:latin typeface="Arial" panose="020B0604020202020204" pitchFamily="34" charset="0"/>
                <a:cs typeface="Arial" panose="020B0604020202020204" pitchFamily="34" charset="0"/>
              </a:rPr>
              <a:t> de 200 de lei;</a:t>
            </a:r>
          </a:p>
          <a:p>
            <a:pPr lvl="1" algn="just">
              <a:buFont typeface="+mj-lt"/>
              <a:buAutoNum type="alphaLcParenR"/>
            </a:pP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a:t>
            </a:r>
            <a:r>
              <a:rPr lang="en-US" sz="1400" dirty="0" err="1">
                <a:latin typeface="Arial" panose="020B0604020202020204" pitchFamily="34" charset="0"/>
                <a:cs typeface="Arial" panose="020B0604020202020204" pitchFamily="34" charset="0"/>
              </a:rPr>
              <a:t>Emerit</a:t>
            </a:r>
            <a:r>
              <a:rPr lang="en-US" sz="1400" dirty="0">
                <a:latin typeface="Arial" panose="020B0604020202020204" pitchFamily="34" charset="0"/>
                <a:cs typeface="Arial" panose="020B0604020202020204" pitchFamily="34" charset="0"/>
              </a:rPr>
              <a:t>”, “Om </a:t>
            </a:r>
            <a:r>
              <a:rPr lang="en-US" sz="1400" dirty="0" err="1">
                <a:latin typeface="Arial" panose="020B0604020202020204" pitchFamily="34" charset="0"/>
                <a:cs typeface="Arial" panose="020B0604020202020204" pitchFamily="34" charset="0"/>
              </a:rPr>
              <a:t>Emerit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Maestru</a:t>
            </a:r>
            <a:r>
              <a:rPr lang="en-US" sz="1400" dirty="0">
                <a:latin typeface="Arial" panose="020B0604020202020204" pitchFamily="34" charset="0"/>
                <a:cs typeface="Arial" panose="020B0604020202020204" pitchFamily="34" charset="0"/>
              </a:rPr>
              <a:t> al </a:t>
            </a:r>
            <a:r>
              <a:rPr lang="en-US" sz="1400" dirty="0" err="1">
                <a:latin typeface="Arial" panose="020B0604020202020204" pitchFamily="34" charset="0"/>
                <a:cs typeface="Arial" panose="020B0604020202020204" pitchFamily="34" charset="0"/>
              </a:rPr>
              <a:t>Literaturii</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Meşter-Faur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Maestru</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Emerit</a:t>
            </a:r>
            <a:r>
              <a:rPr lang="en-US" sz="1400" dirty="0">
                <a:latin typeface="Arial" panose="020B0604020202020204" pitchFamily="34" charset="0"/>
                <a:cs typeface="Arial" panose="020B0604020202020204" pitchFamily="34" charset="0"/>
              </a:rPr>
              <a:t> al </a:t>
            </a:r>
            <a:r>
              <a:rPr lang="en-US" sz="1400" dirty="0" err="1">
                <a:latin typeface="Arial" panose="020B0604020202020204" pitchFamily="34" charset="0"/>
                <a:cs typeface="Arial" panose="020B0604020202020204" pitchFamily="34" charset="0"/>
              </a:rPr>
              <a:t>Sportului</a:t>
            </a:r>
            <a:r>
              <a:rPr lang="en-US" sz="1400" dirty="0">
                <a:latin typeface="Arial" panose="020B0604020202020204" pitchFamily="34" charset="0"/>
                <a:cs typeface="Arial" panose="020B0604020202020204" pitchFamily="34" charset="0"/>
              </a:rPr>
              <a:t>” – </a:t>
            </a:r>
            <a:r>
              <a:rPr lang="en-US" sz="1400" dirty="0" err="1">
                <a:latin typeface="Arial" panose="020B0604020202020204" pitchFamily="34" charset="0"/>
                <a:cs typeface="Arial" panose="020B0604020202020204" pitchFamily="34" charset="0"/>
              </a:rPr>
              <a:t>în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mărime</a:t>
            </a:r>
            <a:r>
              <a:rPr lang="en-US" sz="1400" dirty="0">
                <a:latin typeface="Arial" panose="020B0604020202020204" pitchFamily="34" charset="0"/>
                <a:cs typeface="Arial" panose="020B0604020202020204" pitchFamily="34" charset="0"/>
              </a:rPr>
              <a:t> de 100 de lei;</a:t>
            </a:r>
          </a:p>
          <a:p>
            <a:pPr lvl="1" algn="just">
              <a:buFont typeface="+mj-lt"/>
              <a:buAutoNum type="alphaLcParenR"/>
            </a:pP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a:t>
            </a:r>
            <a:r>
              <a:rPr lang="en-US" sz="1400" dirty="0" err="1">
                <a:latin typeface="Arial" panose="020B0604020202020204" pitchFamily="34" charset="0"/>
                <a:cs typeface="Arial" panose="020B0604020202020204" pitchFamily="34" charset="0"/>
              </a:rPr>
              <a:t>Maestru</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Internaţional</a:t>
            </a:r>
            <a:r>
              <a:rPr lang="en-US" sz="1400" dirty="0">
                <a:latin typeface="Arial" panose="020B0604020202020204" pitchFamily="34" charset="0"/>
                <a:cs typeface="Arial" panose="020B0604020202020204" pitchFamily="34" charset="0"/>
              </a:rPr>
              <a:t> al </a:t>
            </a:r>
            <a:r>
              <a:rPr lang="en-US" sz="1400" dirty="0" err="1">
                <a:latin typeface="Arial" panose="020B0604020202020204" pitchFamily="34" charset="0"/>
                <a:cs typeface="Arial" panose="020B0604020202020204" pitchFamily="34" charset="0"/>
              </a:rPr>
              <a:t>Sportului</a:t>
            </a:r>
            <a:r>
              <a:rPr lang="en-US" sz="1400" dirty="0">
                <a:latin typeface="Arial" panose="020B0604020202020204" pitchFamily="34" charset="0"/>
                <a:cs typeface="Arial" panose="020B0604020202020204" pitchFamily="34" charset="0"/>
              </a:rPr>
              <a:t>”, “Mare </a:t>
            </a:r>
            <a:r>
              <a:rPr lang="en-US" sz="1400" dirty="0" err="1">
                <a:latin typeface="Arial" panose="020B0604020202020204" pitchFamily="34" charset="0"/>
                <a:cs typeface="Arial" panose="020B0604020202020204" pitchFamily="34" charset="0"/>
              </a:rPr>
              <a:t>Maestru</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Internaţional</a:t>
            </a:r>
            <a:r>
              <a:rPr lang="en-US" sz="1400" dirty="0">
                <a:latin typeface="Arial" panose="020B0604020202020204" pitchFamily="34" charset="0"/>
                <a:cs typeface="Arial" panose="020B0604020202020204" pitchFamily="34" charset="0"/>
              </a:rPr>
              <a:t>” – </a:t>
            </a:r>
            <a:r>
              <a:rPr lang="en-US" sz="1400" dirty="0" err="1">
                <a:latin typeface="Arial" panose="020B0604020202020204" pitchFamily="34" charset="0"/>
                <a:cs typeface="Arial" panose="020B0604020202020204" pitchFamily="34" charset="0"/>
              </a:rPr>
              <a:t>în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mărime</a:t>
            </a:r>
            <a:r>
              <a:rPr lang="en-US" sz="1400" dirty="0">
                <a:latin typeface="Arial" panose="020B0604020202020204" pitchFamily="34" charset="0"/>
                <a:cs typeface="Arial" panose="020B0604020202020204" pitchFamily="34" charset="0"/>
              </a:rPr>
              <a:t> de 50 de lei;</a:t>
            </a:r>
          </a:p>
          <a:p>
            <a:pPr lvl="1" algn="just">
              <a:buFont typeface="+mj-lt"/>
              <a:buAutoNum type="alphaLcParenR"/>
            </a:pP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a:t>
            </a:r>
            <a:r>
              <a:rPr lang="en-US" sz="1400" dirty="0" err="1">
                <a:latin typeface="Arial" panose="020B0604020202020204" pitchFamily="34" charset="0"/>
                <a:cs typeface="Arial" panose="020B0604020202020204" pitchFamily="34" charset="0"/>
              </a:rPr>
              <a:t>Maestru</a:t>
            </a:r>
            <a:r>
              <a:rPr lang="en-US" sz="1400" dirty="0">
                <a:latin typeface="Arial" panose="020B0604020202020204" pitchFamily="34" charset="0"/>
                <a:cs typeface="Arial" panose="020B0604020202020204" pitchFamily="34" charset="0"/>
              </a:rPr>
              <a:t> al </a:t>
            </a:r>
            <a:r>
              <a:rPr lang="en-US" sz="1400" dirty="0" err="1">
                <a:latin typeface="Arial" panose="020B0604020202020204" pitchFamily="34" charset="0"/>
                <a:cs typeface="Arial" panose="020B0604020202020204" pitchFamily="34" charset="0"/>
              </a:rPr>
              <a:t>Sportului</a:t>
            </a:r>
            <a:r>
              <a:rPr lang="en-US" sz="1400" dirty="0">
                <a:latin typeface="Arial" panose="020B0604020202020204" pitchFamily="34" charset="0"/>
                <a:cs typeface="Arial" panose="020B0604020202020204" pitchFamily="34" charset="0"/>
              </a:rPr>
              <a:t>” – </a:t>
            </a:r>
            <a:r>
              <a:rPr lang="en-US" sz="1400" dirty="0" err="1">
                <a:latin typeface="Arial" panose="020B0604020202020204" pitchFamily="34" charset="0"/>
                <a:cs typeface="Arial" panose="020B0604020202020204" pitchFamily="34" charset="0"/>
              </a:rPr>
              <a:t>în</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mărime</a:t>
            </a:r>
            <a:r>
              <a:rPr lang="en-US" sz="1400" dirty="0">
                <a:latin typeface="Arial" panose="020B0604020202020204" pitchFamily="34" charset="0"/>
                <a:cs typeface="Arial" panose="020B0604020202020204" pitchFamily="34" charset="0"/>
              </a:rPr>
              <a:t> de 30 de lei.</a:t>
            </a:r>
          </a:p>
          <a:p>
            <a:pPr lvl="1" algn="just">
              <a:buFont typeface="+mj-lt"/>
              <a:buAutoNum type="alphaLcParenR"/>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99635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181" y="1169580"/>
            <a:ext cx="11589489" cy="5186769"/>
          </a:xfrm>
        </p:spPr>
        <p:txBody>
          <a:bodyPr/>
          <a:lstStyle/>
          <a:p>
            <a:pPr algn="just"/>
            <a:r>
              <a:rPr lang="ro-RO" b="1" i="1" dirty="0">
                <a:latin typeface="Arial" panose="020B0604020202020204" pitchFamily="34" charset="0"/>
                <a:cs typeface="Arial" panose="020B0604020202020204" pitchFamily="34" charset="0"/>
              </a:rPr>
              <a:t>Sporul pentru performanţă </a:t>
            </a:r>
            <a:r>
              <a:rPr lang="ro-RO" b="1" i="1" dirty="0" smtClean="0">
                <a:latin typeface="Arial" panose="020B0604020202020204" pitchFamily="34" charset="0"/>
                <a:cs typeface="Arial" panose="020B0604020202020204" pitchFamily="34" charset="0"/>
              </a:rPr>
              <a:t> </a:t>
            </a:r>
            <a:r>
              <a:rPr lang="ro-RO" b="1" dirty="0" smtClean="0">
                <a:latin typeface="Arial" panose="020B0604020202020204" pitchFamily="34" charset="0"/>
                <a:cs typeface="Arial" panose="020B0604020202020204" pitchFamily="34" charset="0"/>
              </a:rPr>
              <a:t>- </a:t>
            </a:r>
            <a:r>
              <a:rPr lang="ro-RO" sz="2600" dirty="0" smtClean="0">
                <a:latin typeface="Arial" panose="020B0604020202020204" pitchFamily="34" charset="0"/>
                <a:cs typeface="Arial" panose="020B0604020202020204" pitchFamily="34" charset="0"/>
              </a:rPr>
              <a:t>se </a:t>
            </a:r>
            <a:r>
              <a:rPr lang="ro-RO" sz="2600" dirty="0">
                <a:latin typeface="Arial" panose="020B0604020202020204" pitchFamily="34" charset="0"/>
                <a:cs typeface="Arial" panose="020B0604020202020204" pitchFamily="34" charset="0"/>
              </a:rPr>
              <a:t>alocă anual în limita a 10% din suma anuală a </a:t>
            </a:r>
            <a:r>
              <a:rPr lang="ro-RO" sz="2600" b="1" i="1" dirty="0">
                <a:latin typeface="Arial" panose="020B0604020202020204" pitchFamily="34" charset="0"/>
                <a:cs typeface="Arial" panose="020B0604020202020204" pitchFamily="34" charset="0"/>
              </a:rPr>
              <a:t>salariilor de bază </a:t>
            </a:r>
            <a:r>
              <a:rPr lang="ro-RO" sz="2600" dirty="0">
                <a:latin typeface="Arial" panose="020B0604020202020204" pitchFamily="34" charset="0"/>
                <a:cs typeface="Arial" panose="020B0604020202020204" pitchFamily="34" charset="0"/>
              </a:rPr>
              <a:t>la nivel de unitate </a:t>
            </a:r>
            <a:r>
              <a:rPr lang="ro-RO" sz="2600" dirty="0" smtClean="0">
                <a:latin typeface="Arial" panose="020B0604020202020204" pitchFamily="34" charset="0"/>
                <a:cs typeface="Arial" panose="020B0604020202020204" pitchFamily="34" charset="0"/>
              </a:rPr>
              <a:t>bugetară şi se achită în baza Regulamentului intern;</a:t>
            </a:r>
          </a:p>
          <a:p>
            <a:pPr algn="just"/>
            <a:r>
              <a:rPr lang="ro-RO" b="1" dirty="0">
                <a:latin typeface="Arial" panose="020B0604020202020204" pitchFamily="34" charset="0"/>
                <a:cs typeface="Arial" panose="020B0604020202020204" pitchFamily="34" charset="0"/>
              </a:rPr>
              <a:t>Sporuri cu caracter </a:t>
            </a:r>
            <a:r>
              <a:rPr lang="ro-RO" b="1" dirty="0" smtClean="0">
                <a:latin typeface="Arial" panose="020B0604020202020204" pitchFamily="34" charset="0"/>
                <a:cs typeface="Arial" panose="020B0604020202020204" pitchFamily="34" charset="0"/>
              </a:rPr>
              <a:t>specific</a:t>
            </a:r>
          </a:p>
          <a:p>
            <a:pPr marL="457200" lvl="1" indent="0" algn="just">
              <a:buNone/>
            </a:pPr>
            <a:r>
              <a:rPr lang="ro-RO" dirty="0" smtClean="0">
                <a:latin typeface="Arial" panose="020B0604020202020204" pitchFamily="34" charset="0"/>
                <a:cs typeface="Arial" panose="020B0604020202020204" pitchFamily="34" charset="0"/>
              </a:rPr>
              <a:t>- se </a:t>
            </a:r>
            <a:r>
              <a:rPr lang="ro-RO" dirty="0">
                <a:latin typeface="Arial" panose="020B0604020202020204" pitchFamily="34" charset="0"/>
                <a:cs typeface="Arial" panose="020B0604020202020204" pitchFamily="34" charset="0"/>
              </a:rPr>
              <a:t>acordă în raport cu condițiile specifice de activitate, pentru compensarea efortului depus sau a riscului asumat, pentru timpul lucrat în aceste </a:t>
            </a:r>
            <a:r>
              <a:rPr lang="ro-RO" dirty="0" smtClean="0">
                <a:latin typeface="Arial" panose="020B0604020202020204" pitchFamily="34" charset="0"/>
                <a:cs typeface="Arial" panose="020B0604020202020204" pitchFamily="34" charset="0"/>
              </a:rPr>
              <a:t>condiții, conform anexei nr.4 la </a:t>
            </a:r>
            <a:r>
              <a:rPr lang="ro-RO" dirty="0" err="1" smtClean="0">
                <a:latin typeface="Arial" panose="020B0604020202020204" pitchFamily="34" charset="0"/>
                <a:cs typeface="Arial" panose="020B0604020202020204" pitchFamily="34" charset="0"/>
              </a:rPr>
              <a:t>Hotărîrea</a:t>
            </a:r>
            <a:r>
              <a:rPr lang="ro-RO" dirty="0" smtClean="0">
                <a:latin typeface="Arial" panose="020B0604020202020204" pitchFamily="34" charset="0"/>
                <a:cs typeface="Arial" panose="020B0604020202020204" pitchFamily="34" charset="0"/>
              </a:rPr>
              <a:t> Guvernului „Privind </a:t>
            </a:r>
            <a:r>
              <a:rPr lang="ro-RO" dirty="0">
                <a:latin typeface="Arial" panose="020B0604020202020204" pitchFamily="34" charset="0"/>
                <a:cs typeface="Arial" panose="020B0604020202020204" pitchFamily="34" charset="0"/>
              </a:rPr>
              <a:t>punerea în aplicare a prevederilor Legii nr.270/2018 privind sistemul unitar de salarizare în sectorul bugetar” .</a:t>
            </a:r>
            <a:endParaRPr lang="ro-RO" dirty="0" smtClean="0">
              <a:latin typeface="Arial" panose="020B0604020202020204" pitchFamily="34" charset="0"/>
              <a:cs typeface="Arial" panose="020B0604020202020204" pitchFamily="34" charset="0"/>
            </a:endParaRPr>
          </a:p>
          <a:p>
            <a:pPr marL="457200" lvl="1" indent="0" algn="just">
              <a:buNone/>
            </a:pPr>
            <a:r>
              <a:rPr lang="ro-RO" dirty="0" smtClean="0">
                <a:latin typeface="Arial" panose="020B0604020202020204" pitchFamily="34" charset="0"/>
                <a:cs typeface="Arial" panose="020B0604020202020204" pitchFamily="34" charset="0"/>
              </a:rPr>
              <a:t>- funcțiile </a:t>
            </a:r>
            <a:r>
              <a:rPr lang="ro-RO" dirty="0">
                <a:latin typeface="Arial" panose="020B0604020202020204" pitchFamily="34" charset="0"/>
                <a:cs typeface="Arial" panose="020B0604020202020204" pitchFamily="34" charset="0"/>
              </a:rPr>
              <a:t>concrete pentru care se acordă sporurile, gradul de pericol / condițiile de activitate, mărimea concretă a </a:t>
            </a:r>
            <a:r>
              <a:rPr lang="ro-RO" dirty="0" smtClean="0">
                <a:latin typeface="Arial" panose="020B0604020202020204" pitchFamily="34" charset="0"/>
                <a:cs typeface="Arial" panose="020B0604020202020204" pitchFamily="34" charset="0"/>
              </a:rPr>
              <a:t>procentului/sumei, </a:t>
            </a:r>
            <a:r>
              <a:rPr lang="ro-RO" dirty="0">
                <a:latin typeface="Arial" panose="020B0604020202020204" pitchFamily="34" charset="0"/>
                <a:cs typeface="Arial" panose="020B0604020202020204" pitchFamily="34" charset="0"/>
              </a:rPr>
              <a:t>precum și normele de acordare se stabilesc prin actul normativ cu caracter intern al conducătorului autorității</a:t>
            </a:r>
          </a:p>
        </p:txBody>
      </p:sp>
      <p:sp>
        <p:nvSpPr>
          <p:cNvPr id="4" name="Text Placeholder 3"/>
          <p:cNvSpPr>
            <a:spLocks noGrp="1"/>
          </p:cNvSpPr>
          <p:nvPr>
            <p:ph type="body" sz="quarter" idx="13"/>
          </p:nvPr>
        </p:nvSpPr>
        <p:spPr>
          <a:xfrm>
            <a:off x="5486400" y="297712"/>
            <a:ext cx="6358270" cy="580626"/>
          </a:xfrm>
        </p:spPr>
        <p:txBody>
          <a:bodyPr/>
          <a:lstStyle/>
          <a:p>
            <a:r>
              <a:rPr lang="ro-RO" sz="2800" b="1" dirty="0" smtClean="0">
                <a:latin typeface="Arial" panose="020B0604020202020204" pitchFamily="34" charset="0"/>
                <a:cs typeface="Arial" panose="020B0604020202020204" pitchFamily="34" charset="0"/>
              </a:rPr>
              <a:t>Partea variabilă a salariului lunar</a:t>
            </a:r>
            <a:endParaRPr lang="en-US" sz="2800" b="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17</a:t>
            </a:fld>
            <a:endParaRPr lang="en-US" dirty="0"/>
          </a:p>
        </p:txBody>
      </p:sp>
    </p:spTree>
    <p:extLst>
      <p:ext uri="{BB962C8B-B14F-4D97-AF65-F5344CB8AC3E}">
        <p14:creationId xmlns:p14="http://schemas.microsoft.com/office/powerpoint/2010/main" val="2866009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385" y="1063256"/>
            <a:ext cx="11717079" cy="5293094"/>
          </a:xfrm>
        </p:spPr>
        <p:txBody>
          <a:bodyPr/>
          <a:lstStyle/>
          <a:p>
            <a:pPr marL="0" indent="0">
              <a:buNone/>
            </a:pPr>
            <a:r>
              <a:rPr lang="ro-RO" b="1" dirty="0" smtClean="0">
                <a:latin typeface="Arial" panose="020B0604020202020204" pitchFamily="34" charset="0"/>
                <a:cs typeface="Arial" panose="020B0604020202020204" pitchFamily="34" charset="0"/>
              </a:rPr>
              <a:t>Legea nr.270/2018 garantează:</a:t>
            </a:r>
            <a:endParaRPr lang="ro-RO" b="1" dirty="0">
              <a:latin typeface="Arial" panose="020B0604020202020204" pitchFamily="34" charset="0"/>
              <a:cs typeface="Arial" panose="020B0604020202020204" pitchFamily="34" charset="0"/>
            </a:endParaRPr>
          </a:p>
          <a:p>
            <a:pPr algn="just">
              <a:buFontTx/>
              <a:buChar char="-"/>
            </a:pPr>
            <a:r>
              <a:rPr lang="ro-RO" sz="2600" dirty="0">
                <a:latin typeface="Arial" panose="020B0604020202020204" pitchFamily="34" charset="0"/>
                <a:cs typeface="Arial" panose="020B0604020202020204" pitchFamily="34" charset="0"/>
              </a:rPr>
              <a:t>M</a:t>
            </a:r>
            <a:r>
              <a:rPr lang="ro-RO" sz="2600" dirty="0" smtClean="0">
                <a:latin typeface="Arial" panose="020B0604020202020204" pitchFamily="34" charset="0"/>
                <a:cs typeface="Arial" panose="020B0604020202020204" pitchFamily="34" charset="0"/>
              </a:rPr>
              <a:t>enținerea </a:t>
            </a:r>
            <a:r>
              <a:rPr lang="ro-RO" sz="2600" dirty="0">
                <a:latin typeface="Arial" panose="020B0604020202020204" pitchFamily="34" charset="0"/>
                <a:cs typeface="Arial" panose="020B0604020202020204" pitchFamily="34" charset="0"/>
              </a:rPr>
              <a:t>salariilor personalului unităților bugetare la nivelul salariilor medii calculate pînă la aplicarea legii </a:t>
            </a:r>
            <a:r>
              <a:rPr lang="ro-RO" sz="2600" dirty="0" smtClean="0">
                <a:latin typeface="Arial" panose="020B0604020202020204" pitchFamily="34" charset="0"/>
                <a:cs typeface="Arial" panose="020B0604020202020204" pitchFamily="34" charset="0"/>
              </a:rPr>
              <a:t>menționate;</a:t>
            </a:r>
          </a:p>
          <a:p>
            <a:pPr algn="just">
              <a:buFontTx/>
              <a:buChar char="-"/>
            </a:pPr>
            <a:r>
              <a:rPr lang="ro-RO" sz="2600" dirty="0" smtClean="0">
                <a:latin typeface="Arial" panose="020B0604020202020204" pitchFamily="34" charset="0"/>
                <a:cs typeface="Arial" panose="020B0604020202020204" pitchFamily="34" charset="0"/>
              </a:rPr>
              <a:t>Salariul lunar minim în sectorul bugetar în mărime de 2000 lei.</a:t>
            </a:r>
          </a:p>
          <a:p>
            <a:pPr marL="0" indent="0" algn="just">
              <a:buNone/>
            </a:pPr>
            <a:endParaRPr lang="ro-RO" sz="500" dirty="0" smtClean="0">
              <a:latin typeface="Arial" panose="020B0604020202020204" pitchFamily="34" charset="0"/>
              <a:cs typeface="Arial" panose="020B0604020202020204" pitchFamily="34" charset="0"/>
            </a:endParaRPr>
          </a:p>
          <a:p>
            <a:pPr marL="0" indent="0" algn="just">
              <a:buNone/>
            </a:pPr>
            <a:r>
              <a:rPr lang="ro-RO" sz="2400" dirty="0" smtClean="0">
                <a:latin typeface="Arial" panose="020B0604020202020204" pitchFamily="34" charset="0"/>
                <a:cs typeface="Arial" panose="020B0604020202020204" pitchFamily="34" charset="0"/>
              </a:rPr>
              <a:t>Pentru a asigura respectarea prevederilor legale se compară </a:t>
            </a:r>
            <a:r>
              <a:rPr lang="ro-RO" sz="2400" b="1" dirty="0" smtClean="0">
                <a:latin typeface="Arial" panose="020B0604020202020204" pitchFamily="34" charset="0"/>
                <a:cs typeface="Arial" panose="020B0604020202020204" pitchFamily="34" charset="0"/>
              </a:rPr>
              <a:t>salariul lunar (partea fixă + partea variabilă)</a:t>
            </a:r>
            <a:r>
              <a:rPr lang="ro-RO" sz="2400" dirty="0" smtClean="0">
                <a:latin typeface="Arial" panose="020B0604020202020204" pitchFamily="34" charset="0"/>
                <a:cs typeface="Arial" panose="020B0604020202020204" pitchFamily="34" charset="0"/>
              </a:rPr>
              <a:t> calculat în condiţiile noi cu salariul mediu lunar calculat al angajatului pentru lunile martie – noiembrie 2018.</a:t>
            </a:r>
          </a:p>
          <a:p>
            <a:pPr marL="0" indent="0" algn="just">
              <a:buNone/>
            </a:pPr>
            <a:r>
              <a:rPr lang="ro-RO" b="1" dirty="0" smtClean="0">
                <a:latin typeface="Arial" panose="020B0604020202020204" pitchFamily="34" charset="0"/>
                <a:cs typeface="Arial" panose="020B0604020202020204" pitchFamily="34" charset="0"/>
              </a:rPr>
              <a:t>În cazul în care</a:t>
            </a:r>
            <a:r>
              <a:rPr lang="ro-RO" dirty="0" smtClean="0">
                <a:latin typeface="Arial" panose="020B0604020202020204" pitchFamily="34" charset="0"/>
                <a:cs typeface="Arial" panose="020B0604020202020204" pitchFamily="34" charset="0"/>
              </a:rPr>
              <a:t>:</a:t>
            </a:r>
          </a:p>
          <a:p>
            <a:pPr algn="just">
              <a:buFontTx/>
              <a:buChar char="-"/>
            </a:pPr>
            <a:r>
              <a:rPr lang="ro-RO" sz="2400" b="1" dirty="0" smtClean="0">
                <a:latin typeface="Arial" panose="020B0604020202020204" pitchFamily="34" charset="0"/>
                <a:cs typeface="Arial" panose="020B0604020202020204" pitchFamily="34" charset="0"/>
              </a:rPr>
              <a:t>salariul lunar în condiţii noi</a:t>
            </a:r>
            <a:r>
              <a:rPr lang="en-US" sz="2400" b="1" dirty="0" smtClean="0">
                <a:latin typeface="Arial" panose="020B0604020202020204" pitchFamily="34" charset="0"/>
                <a:cs typeface="Arial" panose="020B0604020202020204" pitchFamily="34" charset="0"/>
              </a:rPr>
              <a:t> &lt;</a:t>
            </a:r>
            <a:r>
              <a:rPr lang="en-US" sz="2400" dirty="0" smtClean="0">
                <a:latin typeface="Arial" panose="020B0604020202020204" pitchFamily="34" charset="0"/>
                <a:cs typeface="Arial" panose="020B0604020202020204" pitchFamily="34" charset="0"/>
              </a:rPr>
              <a:t> </a:t>
            </a:r>
            <a:r>
              <a:rPr lang="ro-MD" sz="2400" dirty="0" smtClean="0">
                <a:latin typeface="Arial" panose="020B0604020202020204" pitchFamily="34" charset="0"/>
                <a:cs typeface="Arial" panose="020B0604020202020204" pitchFamily="34" charset="0"/>
              </a:rPr>
              <a:t>salariul</a:t>
            </a:r>
            <a:r>
              <a:rPr lang="en-US" sz="2400" dirty="0" smtClean="0">
                <a:latin typeface="Arial" panose="020B0604020202020204" pitchFamily="34" charset="0"/>
                <a:cs typeface="Arial" panose="020B0604020202020204" pitchFamily="34" charset="0"/>
              </a:rPr>
              <a:t> </a:t>
            </a:r>
            <a:r>
              <a:rPr lang="ro-MD" sz="2400" dirty="0" smtClean="0">
                <a:latin typeface="Arial" panose="020B0604020202020204" pitchFamily="34" charset="0"/>
                <a:cs typeface="Arial" panose="020B0604020202020204" pitchFamily="34" charset="0"/>
              </a:rPr>
              <a:t>mediu</a:t>
            </a:r>
            <a:r>
              <a:rPr lang="en-US" sz="2400" dirty="0" smtClean="0">
                <a:latin typeface="Arial" panose="020B0604020202020204" pitchFamily="34" charset="0"/>
                <a:cs typeface="Arial" panose="020B0604020202020204" pitchFamily="34" charset="0"/>
              </a:rPr>
              <a:t> lunar </a:t>
            </a:r>
            <a:r>
              <a:rPr lang="ro-MD" sz="2400" dirty="0" smtClean="0">
                <a:latin typeface="Arial" panose="020B0604020202020204" pitchFamily="34" charset="0"/>
                <a:cs typeface="Arial" panose="020B0604020202020204" pitchFamily="34" charset="0"/>
              </a:rPr>
              <a:t>calculat</a:t>
            </a:r>
            <a:r>
              <a:rPr lang="en-US" sz="2400" dirty="0" smtClean="0">
                <a:latin typeface="Arial" panose="020B0604020202020204" pitchFamily="34" charset="0"/>
                <a:cs typeface="Arial" panose="020B0604020202020204" pitchFamily="34" charset="0"/>
              </a:rPr>
              <a:t> </a:t>
            </a:r>
            <a:r>
              <a:rPr lang="ro-RO" sz="2400" dirty="0" smtClean="0">
                <a:latin typeface="Arial" panose="020B0604020202020204" pitchFamily="34" charset="0"/>
                <a:cs typeface="Arial" panose="020B0604020202020204" pitchFamily="34" charset="0"/>
              </a:rPr>
              <a:t>î</a:t>
            </a:r>
            <a:r>
              <a:rPr lang="en-US" sz="2400" dirty="0" smtClean="0">
                <a:latin typeface="Arial" panose="020B0604020202020204" pitchFamily="34" charset="0"/>
                <a:cs typeface="Arial" panose="020B0604020202020204" pitchFamily="34" charset="0"/>
              </a:rPr>
              <a:t>n </a:t>
            </a:r>
            <a:r>
              <a:rPr lang="ro-MD" sz="2400" dirty="0" smtClean="0">
                <a:latin typeface="Arial" panose="020B0604020202020204" pitchFamily="34" charset="0"/>
                <a:cs typeface="Arial" panose="020B0604020202020204" pitchFamily="34" charset="0"/>
              </a:rPr>
              <a:t>anul</a:t>
            </a:r>
            <a:r>
              <a:rPr lang="en-US" sz="2400" dirty="0" smtClean="0">
                <a:latin typeface="Arial" panose="020B0604020202020204" pitchFamily="34" charset="0"/>
                <a:cs typeface="Arial" panose="020B0604020202020204" pitchFamily="34" charset="0"/>
              </a:rPr>
              <a:t> 2018</a:t>
            </a:r>
            <a:r>
              <a:rPr lang="ro-RO" sz="2400" dirty="0" smtClean="0">
                <a:latin typeface="Arial" panose="020B0604020202020204" pitchFamily="34" charset="0"/>
                <a:cs typeface="Arial" panose="020B0604020202020204" pitchFamily="34" charset="0"/>
              </a:rPr>
              <a:t>, se achită diferenţa de salariu</a:t>
            </a:r>
            <a:endParaRPr lang="en-US" sz="2400" dirty="0" smtClean="0">
              <a:latin typeface="Arial" panose="020B0604020202020204" pitchFamily="34" charset="0"/>
              <a:cs typeface="Arial" panose="020B0604020202020204" pitchFamily="34" charset="0"/>
            </a:endParaRPr>
          </a:p>
          <a:p>
            <a:pPr algn="just">
              <a:buFontTx/>
              <a:buChar char="-"/>
            </a:pPr>
            <a:r>
              <a:rPr lang="en-US" sz="2400" dirty="0" err="1" smtClean="0">
                <a:latin typeface="Arial" panose="020B0604020202020204" pitchFamily="34" charset="0"/>
                <a:cs typeface="Arial" panose="020B0604020202020204" pitchFamily="34" charset="0"/>
              </a:rPr>
              <a:t>Salariul</a:t>
            </a:r>
            <a:r>
              <a:rPr lang="ro-RO" sz="2400" dirty="0" smtClean="0">
                <a:latin typeface="Arial" panose="020B0604020202020204" pitchFamily="34" charset="0"/>
                <a:cs typeface="Arial" panose="020B0604020202020204" pitchFamily="34" charset="0"/>
              </a:rPr>
              <a:t> mediu lunar calculat în anul 2018</a:t>
            </a:r>
            <a:r>
              <a:rPr lang="en-US" sz="2400" dirty="0" smtClean="0">
                <a:latin typeface="Arial" panose="020B0604020202020204" pitchFamily="34" charset="0"/>
                <a:cs typeface="Arial" panose="020B0604020202020204" pitchFamily="34" charset="0"/>
              </a:rPr>
              <a:t> &lt;</a:t>
            </a:r>
            <a:r>
              <a:rPr lang="ro-RO" sz="2400" dirty="0" smtClean="0">
                <a:latin typeface="Arial" panose="020B0604020202020204" pitchFamily="34" charset="0"/>
                <a:cs typeface="Arial" panose="020B0604020202020204" pitchFamily="34" charset="0"/>
              </a:rPr>
              <a:t> </a:t>
            </a:r>
            <a:r>
              <a:rPr lang="en-US" sz="2400" b="1" dirty="0" err="1" smtClean="0">
                <a:latin typeface="Arial" panose="020B0604020202020204" pitchFamily="34" charset="0"/>
                <a:cs typeface="Arial" panose="020B0604020202020204" pitchFamily="34" charset="0"/>
              </a:rPr>
              <a:t>Salariul</a:t>
            </a:r>
            <a:r>
              <a:rPr lang="en-US" sz="2400" b="1" dirty="0" smtClean="0">
                <a:latin typeface="Arial" panose="020B0604020202020204" pitchFamily="34" charset="0"/>
                <a:cs typeface="Arial" panose="020B0604020202020204" pitchFamily="34" charset="0"/>
              </a:rPr>
              <a:t> lunar </a:t>
            </a:r>
            <a:r>
              <a:rPr lang="ro-RO" sz="2400" b="1" dirty="0">
                <a:latin typeface="Arial" panose="020B0604020202020204" pitchFamily="34" charset="0"/>
                <a:cs typeface="Arial" panose="020B0604020202020204" pitchFamily="34" charset="0"/>
              </a:rPr>
              <a:t>î</a:t>
            </a:r>
            <a:r>
              <a:rPr lang="en-US" sz="2400" b="1" dirty="0" smtClean="0">
                <a:latin typeface="Arial" panose="020B0604020202020204" pitchFamily="34" charset="0"/>
                <a:cs typeface="Arial" panose="020B0604020202020204" pitchFamily="34" charset="0"/>
              </a:rPr>
              <a:t>n </a:t>
            </a:r>
            <a:r>
              <a:rPr lang="en-US" sz="2400" b="1" dirty="0" err="1" smtClean="0">
                <a:latin typeface="Arial" panose="020B0604020202020204" pitchFamily="34" charset="0"/>
                <a:cs typeface="Arial" panose="020B0604020202020204" pitchFamily="34" charset="0"/>
              </a:rPr>
              <a:t>condi</a:t>
            </a:r>
            <a:r>
              <a:rPr lang="ro-RO" sz="2400" b="1" dirty="0" smtClean="0">
                <a:latin typeface="Arial" panose="020B0604020202020204" pitchFamily="34" charset="0"/>
                <a:cs typeface="Arial" panose="020B0604020202020204" pitchFamily="34" charset="0"/>
              </a:rPr>
              <a:t>ţ</a:t>
            </a:r>
            <a:r>
              <a:rPr lang="en-US" sz="2400" b="1" dirty="0" smtClean="0">
                <a:latin typeface="Arial" panose="020B0604020202020204" pitchFamily="34" charset="0"/>
                <a:cs typeface="Arial" panose="020B0604020202020204" pitchFamily="34" charset="0"/>
              </a:rPr>
              <a:t>ii </a:t>
            </a:r>
            <a:r>
              <a:rPr lang="en-US" sz="2400" b="1" dirty="0" err="1" smtClean="0">
                <a:latin typeface="Arial" panose="020B0604020202020204" pitchFamily="34" charset="0"/>
                <a:cs typeface="Arial" panose="020B0604020202020204" pitchFamily="34" charset="0"/>
              </a:rPr>
              <a:t>noi</a:t>
            </a:r>
            <a:r>
              <a:rPr lang="en-US" sz="2400" b="1"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&lt;</a:t>
            </a:r>
            <a:r>
              <a:rPr lang="ro-MD"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2000 lei</a:t>
            </a:r>
            <a:r>
              <a:rPr lang="ro-RO" sz="2400" dirty="0" smtClean="0">
                <a:latin typeface="Arial" panose="020B0604020202020204" pitchFamily="34" charset="0"/>
                <a:cs typeface="Arial" panose="020B0604020202020204" pitchFamily="34" charset="0"/>
              </a:rPr>
              <a:t>, se achită plată compensatorie</a:t>
            </a:r>
            <a:endParaRPr lang="en-US" sz="24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3"/>
          </p:nvPr>
        </p:nvSpPr>
        <p:spPr>
          <a:xfrm>
            <a:off x="6379535" y="233916"/>
            <a:ext cx="5528930" cy="467833"/>
          </a:xfrm>
        </p:spPr>
        <p:txBody>
          <a:bodyPr/>
          <a:lstStyle/>
          <a:p>
            <a:r>
              <a:rPr lang="ro-RO" sz="2800" b="1" dirty="0" smtClean="0">
                <a:latin typeface="Arial" panose="020B0604020202020204" pitchFamily="34" charset="0"/>
                <a:cs typeface="Arial" panose="020B0604020202020204" pitchFamily="34" charset="0"/>
              </a:rPr>
              <a:t>Garanţii asigurate</a:t>
            </a:r>
            <a:endParaRPr lang="en-US" sz="2800" b="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18</a:t>
            </a:fld>
            <a:endParaRPr lang="en-US" dirty="0"/>
          </a:p>
        </p:txBody>
      </p:sp>
    </p:spTree>
    <p:extLst>
      <p:ext uri="{BB962C8B-B14F-4D97-AF65-F5344CB8AC3E}">
        <p14:creationId xmlns:p14="http://schemas.microsoft.com/office/powerpoint/2010/main" val="1588096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12192000" cy="5592726"/>
          </a:xfrm>
        </p:spPr>
        <p:txBody>
          <a:bodyPr/>
          <a:lstStyle/>
          <a:p>
            <a:pPr marL="0" indent="0" algn="just">
              <a:buNone/>
            </a:pPr>
            <a:r>
              <a:rPr lang="ro-RO" b="1" dirty="0" smtClean="0"/>
              <a:t>1</a:t>
            </a:r>
            <a:r>
              <a:rPr lang="ro-RO" b="1" dirty="0">
                <a:latin typeface="Arial" panose="020B0604020202020204" pitchFamily="34" charset="0"/>
                <a:cs typeface="Arial" panose="020B0604020202020204" pitchFamily="34" charset="0"/>
              </a:rPr>
              <a:t>. </a:t>
            </a:r>
            <a:r>
              <a:rPr lang="ro-RO" sz="2400" b="1" i="1" dirty="0">
                <a:latin typeface="Arial" panose="020B0604020202020204" pitchFamily="34" charset="0"/>
                <a:cs typeface="Arial" panose="020B0604020202020204" pitchFamily="34" charset="0"/>
              </a:rPr>
              <a:t>S</a:t>
            </a:r>
            <a:r>
              <a:rPr lang="ro-RO" sz="2400" b="1" i="1" dirty="0" smtClean="0">
                <a:latin typeface="Arial" panose="020B0604020202020204" pitchFamily="34" charset="0"/>
                <a:cs typeface="Arial" panose="020B0604020202020204" pitchFamily="34" charset="0"/>
              </a:rPr>
              <a:t>e </a:t>
            </a:r>
            <a:r>
              <a:rPr lang="ro-RO" sz="2400" b="1" i="1" dirty="0">
                <a:latin typeface="Arial" panose="020B0604020202020204" pitchFamily="34" charset="0"/>
                <a:cs typeface="Arial" panose="020B0604020202020204" pitchFamily="34" charset="0"/>
              </a:rPr>
              <a:t>identifică salariul mediu lunar</a:t>
            </a:r>
            <a:r>
              <a:rPr lang="ro-RO" sz="2400" dirty="0">
                <a:latin typeface="Arial" panose="020B0604020202020204" pitchFamily="34" charset="0"/>
                <a:cs typeface="Arial" panose="020B0604020202020204" pitchFamily="34" charset="0"/>
              </a:rPr>
              <a:t>, calculat persoanei pentru lunile martie - noiembrie ale anului 2018, în ultima funcție deținută, proporțional timpului efectiv lucrat, din următoarele plăți salariale lunare </a:t>
            </a:r>
            <a:r>
              <a:rPr lang="ro-RO" sz="2400" smtClean="0">
                <a:latin typeface="Arial" panose="020B0604020202020204" pitchFamily="34" charset="0"/>
                <a:cs typeface="Arial" panose="020B0604020202020204" pitchFamily="34" charset="0"/>
              </a:rPr>
              <a:t>sau trimestriale </a:t>
            </a:r>
            <a:r>
              <a:rPr lang="ro-RO" sz="2400" smtClean="0">
                <a:latin typeface="Arial" panose="020B0604020202020204" pitchFamily="34" charset="0"/>
                <a:cs typeface="Arial" panose="020B0604020202020204" pitchFamily="34" charset="0"/>
              </a:rPr>
              <a:t>aferente </a:t>
            </a:r>
            <a:r>
              <a:rPr lang="ro-RO" sz="2400" dirty="0">
                <a:latin typeface="Arial" panose="020B0604020202020204" pitchFamily="34" charset="0"/>
                <a:cs typeface="Arial" panose="020B0604020202020204" pitchFamily="34" charset="0"/>
              </a:rPr>
              <a:t>funcției deținute:</a:t>
            </a:r>
            <a:endParaRPr lang="ro-RO" sz="2400" dirty="0">
              <a:latin typeface="Arial" panose="020B0604020202020204" pitchFamily="34" charset="0"/>
              <a:cs typeface="Arial" panose="020B0604020202020204" pitchFamily="34" charset="0"/>
            </a:endParaRPr>
          </a:p>
          <a:p>
            <a:pPr marL="457200" lvl="1" indent="0" algn="just">
              <a:buNone/>
            </a:pPr>
            <a:r>
              <a:rPr lang="ro-RO" sz="2000" dirty="0">
                <a:latin typeface="Arial" panose="020B0604020202020204" pitchFamily="34" charset="0"/>
                <a:cs typeface="Arial" panose="020B0604020202020204" pitchFamily="34" charset="0"/>
              </a:rPr>
              <a:t>-	</a:t>
            </a:r>
            <a:r>
              <a:rPr lang="ro-RO" sz="2200" dirty="0">
                <a:latin typeface="Arial" panose="020B0604020202020204" pitchFamily="34" charset="0"/>
                <a:cs typeface="Arial" panose="020B0604020202020204" pitchFamily="34" charset="0"/>
              </a:rPr>
              <a:t>salariul tarifar / lunar/ de funcție;</a:t>
            </a:r>
          </a:p>
          <a:p>
            <a:pPr marL="457200" lvl="1" indent="0" algn="just">
              <a:buNone/>
            </a:pPr>
            <a:r>
              <a:rPr lang="ro-RO" sz="2200" dirty="0">
                <a:latin typeface="Arial" panose="020B0604020202020204" pitchFamily="34" charset="0"/>
                <a:cs typeface="Arial" panose="020B0604020202020204" pitchFamily="34" charset="0"/>
              </a:rPr>
              <a:t>-	sporuri și suplimente;</a:t>
            </a:r>
          </a:p>
          <a:p>
            <a:pPr marL="457200" lvl="1" indent="0" algn="just">
              <a:buNone/>
            </a:pPr>
            <a:r>
              <a:rPr lang="ro-RO" sz="2200" dirty="0">
                <a:latin typeface="Arial" panose="020B0604020202020204" pitchFamily="34" charset="0"/>
                <a:cs typeface="Arial" panose="020B0604020202020204" pitchFamily="34" charset="0"/>
              </a:rPr>
              <a:t>-	alte plăți de stimulare, cu excepția premiilor unice achitate din economii;</a:t>
            </a:r>
          </a:p>
          <a:p>
            <a:pPr marL="457200" lvl="1" indent="0" algn="just">
              <a:buNone/>
            </a:pPr>
            <a:r>
              <a:rPr lang="ro-RO" sz="2200" dirty="0">
                <a:latin typeface="Arial" panose="020B0604020202020204" pitchFamily="34" charset="0"/>
                <a:cs typeface="Arial" panose="020B0604020202020204" pitchFamily="34" charset="0"/>
              </a:rPr>
              <a:t>-	indemnizații lunare reflectate la retribuirea </a:t>
            </a:r>
            <a:r>
              <a:rPr lang="ro-RO" sz="2200" dirty="0" smtClean="0">
                <a:latin typeface="Arial" panose="020B0604020202020204" pitchFamily="34" charset="0"/>
                <a:cs typeface="Arial" panose="020B0604020202020204" pitchFamily="34" charset="0"/>
              </a:rPr>
              <a:t>muncii, </a:t>
            </a:r>
            <a:r>
              <a:rPr lang="ro-RO" sz="2200" dirty="0">
                <a:latin typeface="Arial" panose="020B0604020202020204" pitchFamily="34" charset="0"/>
                <a:cs typeface="Arial" panose="020B0604020202020204" pitchFamily="34" charset="0"/>
              </a:rPr>
              <a:t>cu excepția indemnizației de concediu;</a:t>
            </a:r>
          </a:p>
          <a:p>
            <a:pPr marL="457200" lvl="1" indent="0" algn="just">
              <a:buNone/>
            </a:pPr>
            <a:r>
              <a:rPr lang="ro-RO" sz="2200" dirty="0">
                <a:latin typeface="Arial" panose="020B0604020202020204" pitchFamily="34" charset="0"/>
                <a:cs typeface="Arial" panose="020B0604020202020204" pitchFamily="34" charset="0"/>
              </a:rPr>
              <a:t>-	premii lunare / trimestriale, după caz.</a:t>
            </a:r>
          </a:p>
          <a:p>
            <a:pPr marL="0" indent="0" algn="just">
              <a:buNone/>
            </a:pPr>
            <a:r>
              <a:rPr lang="ro-RO" sz="2400" dirty="0">
                <a:latin typeface="Arial" panose="020B0604020202020204" pitchFamily="34" charset="0"/>
                <a:cs typeface="Arial" panose="020B0604020202020204" pitchFamily="34" charset="0"/>
              </a:rPr>
              <a:t>La salariul mediu determinat din componentele enumerate mai sus se adună ajutorul material în mărime de 1/12 parte, calculat și acordat pe parcursul anului 2018</a:t>
            </a:r>
            <a:r>
              <a:rPr lang="ro-RO" sz="2400" dirty="0" smtClean="0">
                <a:latin typeface="Arial" panose="020B0604020202020204" pitchFamily="34" charset="0"/>
                <a:cs typeface="Arial" panose="020B0604020202020204" pitchFamily="34" charset="0"/>
              </a:rPr>
              <a:t>.</a:t>
            </a:r>
          </a:p>
          <a:p>
            <a:pPr marL="0" indent="0" algn="just">
              <a:buNone/>
            </a:pPr>
            <a:r>
              <a:rPr lang="ro-RO" sz="2400" b="1" dirty="0">
                <a:latin typeface="Arial" panose="020B0604020202020204" pitchFamily="34" charset="0"/>
                <a:cs typeface="Arial" panose="020B0604020202020204" pitchFamily="34" charset="0"/>
              </a:rPr>
              <a:t>2</a:t>
            </a:r>
            <a:r>
              <a:rPr lang="ro-RO" sz="2400" dirty="0">
                <a:latin typeface="Arial" panose="020B0604020202020204" pitchFamily="34" charset="0"/>
                <a:cs typeface="Arial" panose="020B0604020202020204" pitchFamily="34" charset="0"/>
              </a:rPr>
              <a:t>. Se determină salariul lunar al persoanei, constituit din partea fixă și cea variabilă, conform condițiilor de salarizare stabilite începând cu 1 decembrie 2018.</a:t>
            </a:r>
          </a:p>
          <a:p>
            <a:pPr marL="0" indent="0" algn="just">
              <a:buNone/>
            </a:pPr>
            <a:r>
              <a:rPr lang="ro-RO" sz="2400" b="1" dirty="0">
                <a:latin typeface="Arial" panose="020B0604020202020204" pitchFamily="34" charset="0"/>
                <a:cs typeface="Arial" panose="020B0604020202020204" pitchFamily="34" charset="0"/>
              </a:rPr>
              <a:t>3. </a:t>
            </a:r>
            <a:r>
              <a:rPr lang="ro-RO" sz="2400" dirty="0">
                <a:latin typeface="Arial" panose="020B0604020202020204" pitchFamily="34" charset="0"/>
                <a:cs typeface="Arial" panose="020B0604020202020204" pitchFamily="34" charset="0"/>
              </a:rPr>
              <a:t>Se determină diferența dintre salariul mediu lunar determinat pentru lunile martie – noiembrie 2018 și salariu lunar stabilit începînd cu 1 decembrie 2018.</a:t>
            </a:r>
          </a:p>
          <a:p>
            <a:pPr marL="0" indent="0" algn="just">
              <a:buNone/>
            </a:pPr>
            <a:endParaRPr lang="ro-RO" sz="24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3"/>
          </p:nvPr>
        </p:nvSpPr>
        <p:spPr>
          <a:xfrm>
            <a:off x="3581400" y="233916"/>
            <a:ext cx="8327065" cy="464215"/>
          </a:xfrm>
        </p:spPr>
        <p:txBody>
          <a:bodyPr/>
          <a:lstStyle/>
          <a:p>
            <a:r>
              <a:rPr lang="ro-RO" sz="2800" b="1" dirty="0" smtClean="0">
                <a:latin typeface="Arial" panose="020B0604020202020204" pitchFamily="34" charset="0"/>
                <a:cs typeface="Arial" panose="020B0604020202020204" pitchFamily="34" charset="0"/>
              </a:rPr>
              <a:t>Determinarea şi plata diferenţei de salariu</a:t>
            </a:r>
            <a:endParaRPr lang="en-US" sz="2800" b="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19</a:t>
            </a:fld>
            <a:endParaRPr lang="en-US" dirty="0"/>
          </a:p>
        </p:txBody>
      </p:sp>
    </p:spTree>
    <p:extLst>
      <p:ext uri="{BB962C8B-B14F-4D97-AF65-F5344CB8AC3E}">
        <p14:creationId xmlns:p14="http://schemas.microsoft.com/office/powerpoint/2010/main" val="38204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081" y="1158240"/>
            <a:ext cx="11380350" cy="5198110"/>
          </a:xfrm>
        </p:spPr>
        <p:txBody>
          <a:bodyPr/>
          <a:lstStyle/>
          <a:p>
            <a:pPr algn="just"/>
            <a:r>
              <a:rPr lang="ro-MD" sz="3200" b="1" dirty="0" smtClean="0">
                <a:latin typeface="Arial" panose="020B0604020202020204" pitchFamily="34" charset="0"/>
                <a:cs typeface="Arial" panose="020B0604020202020204" pitchFamily="34" charset="0"/>
              </a:rPr>
              <a:t>Legea nr.270/2018 </a:t>
            </a:r>
            <a:r>
              <a:rPr lang="ro-MD" sz="3200" dirty="0" smtClean="0">
                <a:latin typeface="Arial" panose="020B0604020202020204" pitchFamily="34" charset="0"/>
                <a:cs typeface="Arial" panose="020B0604020202020204" pitchFamily="34" charset="0"/>
              </a:rPr>
              <a:t>privind sistemul unitar de salarizare în sectorul bugetar;</a:t>
            </a:r>
          </a:p>
          <a:p>
            <a:pPr algn="just"/>
            <a:r>
              <a:rPr lang="ro-MD" sz="3200" b="1" dirty="0" smtClean="0">
                <a:latin typeface="Arial" panose="020B0604020202020204" pitchFamily="34" charset="0"/>
                <a:cs typeface="Arial" panose="020B0604020202020204" pitchFamily="34" charset="0"/>
              </a:rPr>
              <a:t>Legea nr.271/2018 </a:t>
            </a:r>
            <a:r>
              <a:rPr lang="ro-MD" sz="3200" dirty="0" smtClean="0">
                <a:latin typeface="Arial" panose="020B0604020202020204" pitchFamily="34" charset="0"/>
                <a:cs typeface="Arial" panose="020B0604020202020204" pitchFamily="34" charset="0"/>
              </a:rPr>
              <a:t>pentru modificarea unor acte legislative – valorile de referință aplicabile la determinarea salariului de bază (Art</a:t>
            </a:r>
            <a:r>
              <a:rPr lang="ro-MD" sz="3200" dirty="0">
                <a:latin typeface="Arial" panose="020B0604020202020204" pitchFamily="34" charset="0"/>
                <a:cs typeface="Arial" panose="020B0604020202020204" pitchFamily="34" charset="0"/>
              </a:rPr>
              <a:t>. XXIX</a:t>
            </a:r>
            <a:r>
              <a:rPr lang="ro-MD" sz="3200" dirty="0" smtClean="0">
                <a:latin typeface="Arial" panose="020B0604020202020204" pitchFamily="34" charset="0"/>
                <a:cs typeface="Arial" panose="020B0604020202020204" pitchFamily="34" charset="0"/>
              </a:rPr>
              <a:t>.);</a:t>
            </a:r>
          </a:p>
          <a:p>
            <a:pPr algn="just"/>
            <a:r>
              <a:rPr lang="ro-MD" sz="3200" b="1" dirty="0" err="1" smtClean="0">
                <a:latin typeface="Arial" panose="020B0604020202020204" pitchFamily="34" charset="0"/>
                <a:cs typeface="Arial" panose="020B0604020202020204" pitchFamily="34" charset="0"/>
              </a:rPr>
              <a:t>Hotărîrea</a:t>
            </a:r>
            <a:r>
              <a:rPr lang="ro-MD" sz="3200" b="1" dirty="0" smtClean="0">
                <a:latin typeface="Arial" panose="020B0604020202020204" pitchFamily="34" charset="0"/>
                <a:cs typeface="Arial" panose="020B0604020202020204" pitchFamily="34" charset="0"/>
              </a:rPr>
              <a:t> Guvernului </a:t>
            </a:r>
            <a:r>
              <a:rPr lang="ro-MD" sz="3200" dirty="0" smtClean="0">
                <a:latin typeface="Arial" panose="020B0604020202020204" pitchFamily="34" charset="0"/>
                <a:cs typeface="Arial" panose="020B0604020202020204" pitchFamily="34" charset="0"/>
              </a:rPr>
              <a:t>„Privind punerea în aplicare a prevederilor Legii nr.270/2018 privind sistemul unitar de salarizare în sectorul bugetar” </a:t>
            </a:r>
            <a:r>
              <a:rPr lang="ro-MD" sz="1600" dirty="0" smtClean="0">
                <a:latin typeface="Arial" panose="020B0604020202020204" pitchFamily="34" charset="0"/>
                <a:cs typeface="Arial" panose="020B0604020202020204" pitchFamily="34" charset="0"/>
              </a:rPr>
              <a:t>(aprobată în ședința </a:t>
            </a:r>
            <a:r>
              <a:rPr lang="ro-MD" sz="1600" dirty="0" smtClean="0">
                <a:latin typeface="Arial" panose="020B0604020202020204" pitchFamily="34" charset="0"/>
                <a:cs typeface="Arial" panose="020B0604020202020204" pitchFamily="34" charset="0"/>
              </a:rPr>
              <a:t>Guvernului din </a:t>
            </a:r>
            <a:r>
              <a:rPr lang="ro-MD" sz="1600" dirty="0" smtClean="0">
                <a:latin typeface="Arial" panose="020B0604020202020204" pitchFamily="34" charset="0"/>
                <a:cs typeface="Arial" panose="020B0604020202020204" pitchFamily="34" charset="0"/>
              </a:rPr>
              <a:t>12.12.18)  </a:t>
            </a:r>
            <a:endParaRPr lang="en-US" sz="16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3"/>
          </p:nvPr>
        </p:nvSpPr>
        <p:spPr>
          <a:xfrm>
            <a:off x="6336632" y="224590"/>
            <a:ext cx="5429799" cy="568526"/>
          </a:xfrm>
        </p:spPr>
        <p:txBody>
          <a:bodyPr/>
          <a:lstStyle/>
          <a:p>
            <a:r>
              <a:rPr lang="ro-MD" sz="2800" b="1" dirty="0" smtClean="0">
                <a:latin typeface="Arial" panose="020B0604020202020204" pitchFamily="34" charset="0"/>
                <a:cs typeface="Arial" panose="020B0604020202020204" pitchFamily="34" charset="0"/>
              </a:rPr>
              <a:t>Cadrul normativ</a:t>
            </a:r>
            <a:endParaRPr lang="en-US" sz="2800" b="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2</a:t>
            </a:fld>
            <a:endParaRPr lang="en-US" dirty="0"/>
          </a:p>
        </p:txBody>
      </p:sp>
    </p:spTree>
    <p:extLst>
      <p:ext uri="{BB962C8B-B14F-4D97-AF65-F5344CB8AC3E}">
        <p14:creationId xmlns:p14="http://schemas.microsoft.com/office/powerpoint/2010/main" val="41034563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386" y="1245818"/>
            <a:ext cx="11717079" cy="5293094"/>
          </a:xfrm>
        </p:spPr>
        <p:txBody>
          <a:bodyPr/>
          <a:lstStyle/>
          <a:p>
            <a:pPr algn="just"/>
            <a:r>
              <a:rPr lang="ro-RO" b="1" dirty="0" smtClean="0">
                <a:latin typeface="Arial" panose="020B0604020202020204" pitchFamily="34" charset="0"/>
                <a:cs typeface="Arial" panose="020B0604020202020204" pitchFamily="34" charset="0"/>
              </a:rPr>
              <a:t>Plata </a:t>
            </a:r>
            <a:r>
              <a:rPr lang="ro-RO" b="1" dirty="0">
                <a:latin typeface="Arial" panose="020B0604020202020204" pitchFamily="34" charset="0"/>
                <a:cs typeface="Arial" panose="020B0604020202020204" pitchFamily="34" charset="0"/>
              </a:rPr>
              <a:t>compensatorie </a:t>
            </a:r>
            <a:r>
              <a:rPr lang="ro-RO" dirty="0"/>
              <a:t>se determină ca diferență dintre 2000 lei și salariul lunar calculat în condițiile Legii </a:t>
            </a:r>
            <a:r>
              <a:rPr lang="ro-RO" dirty="0" smtClean="0"/>
              <a:t>nr.270/2018</a:t>
            </a:r>
          </a:p>
          <a:p>
            <a:pPr marL="0" indent="0" algn="just">
              <a:buNone/>
            </a:pPr>
            <a:endParaRPr lang="ro-RO" dirty="0" smtClean="0"/>
          </a:p>
          <a:p>
            <a:pPr algn="just"/>
            <a:r>
              <a:rPr lang="ro-RO" sz="2600" dirty="0" smtClean="0">
                <a:latin typeface="Arial" panose="020B0604020202020204" pitchFamily="34" charset="0"/>
                <a:cs typeface="Arial" panose="020B0604020202020204" pitchFamily="34" charset="0"/>
              </a:rPr>
              <a:t>Diferența </a:t>
            </a:r>
            <a:r>
              <a:rPr lang="ro-RO" sz="2600" dirty="0">
                <a:latin typeface="Arial" panose="020B0604020202020204" pitchFamily="34" charset="0"/>
                <a:cs typeface="Arial" panose="020B0604020202020204" pitchFamily="34" charset="0"/>
              </a:rPr>
              <a:t>de salariu și plata compensatorie determinate lunar se recalculează proporțional timpului efectiv lucrat.</a:t>
            </a:r>
          </a:p>
          <a:p>
            <a:pPr algn="just"/>
            <a:r>
              <a:rPr lang="ro-RO" sz="2600" dirty="0" smtClean="0">
                <a:latin typeface="Arial" panose="020B0604020202020204" pitchFamily="34" charset="0"/>
                <a:cs typeface="Arial" panose="020B0604020202020204" pitchFamily="34" charset="0"/>
              </a:rPr>
              <a:t>Diferența </a:t>
            </a:r>
            <a:r>
              <a:rPr lang="ro-RO" sz="2600" dirty="0">
                <a:latin typeface="Arial" panose="020B0604020202020204" pitchFamily="34" charset="0"/>
                <a:cs typeface="Arial" panose="020B0604020202020204" pitchFamily="34" charset="0"/>
              </a:rPr>
              <a:t>de salariu şi plata compensatorie se achită pentru perioada de activitate în unitatea bugetară respectivă în aceeași funcție sau într-o funcție mai avansată, pentru personalul efectiv încadrat în unitățile bugetare la data intrării în vigoare a Legii nr.270/2018 privind sistemul unitar de salarizare în sectorul bugetar . </a:t>
            </a:r>
          </a:p>
          <a:p>
            <a:pPr marL="0" indent="0" algn="just">
              <a:buNone/>
            </a:pPr>
            <a:endParaRPr lang="ro-RO" sz="2400"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3"/>
          </p:nvPr>
        </p:nvSpPr>
        <p:spPr>
          <a:xfrm>
            <a:off x="3581400" y="233916"/>
            <a:ext cx="8327065" cy="464215"/>
          </a:xfrm>
        </p:spPr>
        <p:txBody>
          <a:bodyPr/>
          <a:lstStyle/>
          <a:p>
            <a:r>
              <a:rPr lang="ro-RO" sz="2800" b="1" dirty="0" smtClean="0">
                <a:latin typeface="Arial" panose="020B0604020202020204" pitchFamily="34" charset="0"/>
                <a:cs typeface="Arial" panose="020B0604020202020204" pitchFamily="34" charset="0"/>
              </a:rPr>
              <a:t>Determinarea şi plata plăţii compensatorii</a:t>
            </a:r>
            <a:endParaRPr lang="en-US" sz="2800" b="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20</a:t>
            </a:fld>
            <a:endParaRPr lang="en-US" dirty="0"/>
          </a:p>
        </p:txBody>
      </p:sp>
    </p:spTree>
    <p:extLst>
      <p:ext uri="{BB962C8B-B14F-4D97-AF65-F5344CB8AC3E}">
        <p14:creationId xmlns:p14="http://schemas.microsoft.com/office/powerpoint/2010/main" val="910118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10652"/>
            <a:ext cx="12192000" cy="5847347"/>
          </a:xfrm>
        </p:spPr>
        <p:txBody>
          <a:bodyPr/>
          <a:lstStyle/>
          <a:p>
            <a:pPr algn="just"/>
            <a:r>
              <a:rPr lang="ro-MD" sz="3000" dirty="0" smtClean="0">
                <a:latin typeface="Georgia Pro Semibold" panose="02040702050405020303" pitchFamily="18" charset="0"/>
                <a:cs typeface="Arial" panose="020B0604020202020204" pitchFamily="34" charset="0"/>
              </a:rPr>
              <a:t>Elaborarea de către instituții a actelor normative cu caracter intern:</a:t>
            </a:r>
          </a:p>
          <a:p>
            <a:pPr lvl="1">
              <a:buFontTx/>
              <a:buChar char="-"/>
            </a:pPr>
            <a:r>
              <a:rPr lang="ro-MD" sz="2600" dirty="0" smtClean="0">
                <a:latin typeface="Arial" panose="020B0604020202020204" pitchFamily="34" charset="0"/>
                <a:cs typeface="Arial" panose="020B0604020202020204" pitchFamily="34" charset="0"/>
              </a:rPr>
              <a:t>Ordine privind atribuirea treptei și clasei de salarizare</a:t>
            </a:r>
          </a:p>
          <a:p>
            <a:pPr marL="914400" lvl="2" indent="0" algn="just">
              <a:buNone/>
            </a:pPr>
            <a:r>
              <a:rPr lang="ro-MD" sz="1800" dirty="0" smtClean="0">
                <a:latin typeface="Arial" panose="020B0604020202020204" pitchFamily="34" charset="0"/>
                <a:cs typeface="Arial" panose="020B0604020202020204" pitchFamily="34" charset="0"/>
              </a:rPr>
              <a:t>(elemente: denumirea funcției, treapta de salarizare, clasa și coeficientul de salarizare corespunzător, cuantumul salariului de bază stabilit, cuantumul sporului lunar pentru gradul profesional, cu specificarea acestuia, după caz, precum și, pe verso sau în anexa, se </a:t>
            </a:r>
            <a:r>
              <a:rPr lang="ro-MD" sz="1800" dirty="0">
                <a:latin typeface="Arial" panose="020B0604020202020204" pitchFamily="34" charset="0"/>
                <a:cs typeface="Arial" panose="020B0604020202020204" pitchFamily="34" charset="0"/>
              </a:rPr>
              <a:t>vor indicate toate elementele care au stat la baza determinării clasei de salarizare a angajatului, de exemplu: funcție de adjunct (- 4 clase), nivel de studii </a:t>
            </a:r>
            <a:r>
              <a:rPr lang="ro-MD" sz="1800" dirty="0" smtClean="0">
                <a:latin typeface="Arial" panose="020B0604020202020204" pitchFamily="34" charset="0"/>
                <a:cs typeface="Arial" panose="020B0604020202020204" pitchFamily="34" charset="0"/>
              </a:rPr>
              <a:t>necorespunzătoare </a:t>
            </a:r>
            <a:r>
              <a:rPr lang="ro-MD" sz="1800" dirty="0">
                <a:latin typeface="Arial" panose="020B0604020202020204" pitchFamily="34" charset="0"/>
                <a:cs typeface="Arial" panose="020B0604020202020204" pitchFamily="34" charset="0"/>
              </a:rPr>
              <a:t>cerințelor funcției (- 5 clase), treapta de salarizare și vechimea în muncă corespunzătoare (număr de ani) în baza căreia s-a determinat treapta (+ „n” număr de </a:t>
            </a:r>
            <a:r>
              <a:rPr lang="ro-MD" sz="1800" dirty="0" smtClean="0">
                <a:latin typeface="Arial" panose="020B0604020202020204" pitchFamily="34" charset="0"/>
                <a:cs typeface="Arial" panose="020B0604020202020204" pitchFamily="34" charset="0"/>
              </a:rPr>
              <a:t>clase), </a:t>
            </a:r>
            <a:r>
              <a:rPr lang="ro-MD" sz="1800" dirty="0">
                <a:latin typeface="Arial" panose="020B0604020202020204" pitchFamily="34" charset="0"/>
                <a:cs typeface="Arial" panose="020B0604020202020204" pitchFamily="34" charset="0"/>
              </a:rPr>
              <a:t>subdiviziune </a:t>
            </a:r>
            <a:r>
              <a:rPr lang="ro-MD" sz="1800" dirty="0" smtClean="0">
                <a:latin typeface="Arial" panose="020B0604020202020204" pitchFamily="34" charset="0"/>
                <a:cs typeface="Arial" panose="020B0604020202020204" pitchFamily="34" charset="0"/>
              </a:rPr>
              <a:t>teritorială (- „n” număr de clase, numărul populație </a:t>
            </a:r>
            <a:r>
              <a:rPr lang="ro-MD" sz="1800" dirty="0">
                <a:latin typeface="Arial" panose="020B0604020202020204" pitchFamily="34" charset="0"/>
                <a:cs typeface="Arial" panose="020B0604020202020204" pitchFamily="34" charset="0"/>
              </a:rPr>
              <a:t>– pentru autoritățile publice locale, categorie de calificare (+ „n” număr de clase), </a:t>
            </a:r>
            <a:r>
              <a:rPr lang="ro-MD" sz="1800" dirty="0" smtClean="0">
                <a:latin typeface="Arial" panose="020B0604020202020204" pitchFamily="34" charset="0"/>
                <a:cs typeface="Arial" panose="020B0604020202020204" pitchFamily="34" charset="0"/>
              </a:rPr>
              <a:t>etc.)</a:t>
            </a:r>
          </a:p>
          <a:p>
            <a:pPr marL="457200" lvl="1" indent="0">
              <a:buNone/>
            </a:pPr>
            <a:r>
              <a:rPr lang="ro-MD" sz="2600" dirty="0" smtClean="0">
                <a:latin typeface="Arial" panose="020B0604020202020204" pitchFamily="34" charset="0"/>
                <a:cs typeface="Arial" panose="020B0604020202020204" pitchFamily="34" charset="0"/>
              </a:rPr>
              <a:t>- Regulament cu privire la plata sporului pentru performanță;</a:t>
            </a:r>
          </a:p>
          <a:p>
            <a:pPr lvl="1">
              <a:buFontTx/>
              <a:buChar char="-"/>
            </a:pPr>
            <a:r>
              <a:rPr lang="ro-MD" sz="2600" dirty="0" smtClean="0">
                <a:latin typeface="Arial" panose="020B0604020202020204" pitchFamily="34" charset="0"/>
                <a:cs typeface="Arial" panose="020B0604020202020204" pitchFamily="34" charset="0"/>
              </a:rPr>
              <a:t>Regulament </a:t>
            </a:r>
            <a:r>
              <a:rPr lang="ro-MD" sz="2600" dirty="0">
                <a:latin typeface="Arial" panose="020B0604020202020204" pitchFamily="34" charset="0"/>
                <a:cs typeface="Arial" panose="020B0604020202020204" pitchFamily="34" charset="0"/>
              </a:rPr>
              <a:t>privind acordarea sporului </a:t>
            </a:r>
            <a:r>
              <a:rPr lang="ro-MD" sz="2600" dirty="0" smtClean="0">
                <a:latin typeface="Arial" panose="020B0604020202020204" pitchFamily="34" charset="0"/>
                <a:cs typeface="Arial" panose="020B0604020202020204" pitchFamily="34" charset="0"/>
              </a:rPr>
              <a:t>cu caracter specific, </a:t>
            </a:r>
            <a:r>
              <a:rPr lang="ro-MD" sz="2600" dirty="0">
                <a:latin typeface="Arial" panose="020B0604020202020204" pitchFamily="34" charset="0"/>
                <a:cs typeface="Arial" panose="020B0604020202020204" pitchFamily="34" charset="0"/>
              </a:rPr>
              <a:t>după </a:t>
            </a:r>
            <a:r>
              <a:rPr lang="ro-MD" sz="2600" dirty="0" smtClean="0">
                <a:latin typeface="Arial" panose="020B0604020202020204" pitchFamily="34" charset="0"/>
                <a:cs typeface="Arial" panose="020B0604020202020204" pitchFamily="34" charset="0"/>
              </a:rPr>
              <a:t>caz; </a:t>
            </a:r>
          </a:p>
          <a:p>
            <a:pPr lvl="1">
              <a:buFontTx/>
              <a:buChar char="-"/>
            </a:pPr>
            <a:r>
              <a:rPr lang="ro-MD" sz="2600" dirty="0" smtClean="0">
                <a:latin typeface="Arial" panose="020B0604020202020204" pitchFamily="34" charset="0"/>
                <a:cs typeface="Arial" panose="020B0604020202020204" pitchFamily="34" charset="0"/>
              </a:rPr>
              <a:t>Elaborarea schemei de încadrare </a:t>
            </a:r>
            <a:r>
              <a:rPr lang="ro-MD" sz="1500" dirty="0" smtClean="0">
                <a:latin typeface="Arial" panose="020B0604020202020204" pitchFamily="34" charset="0"/>
                <a:cs typeface="Arial" panose="020B0604020202020204" pitchFamily="34" charset="0"/>
              </a:rPr>
              <a:t>(începând cu 1 ianuarie 2019)</a:t>
            </a:r>
            <a:r>
              <a:rPr lang="ro-MD" sz="2600" dirty="0" smtClean="0">
                <a:latin typeface="Arial" panose="020B0604020202020204" pitchFamily="34" charset="0"/>
                <a:cs typeface="Arial" panose="020B0604020202020204" pitchFamily="34" charset="0"/>
              </a:rPr>
              <a:t>.</a:t>
            </a:r>
          </a:p>
          <a:p>
            <a:r>
              <a:rPr lang="ro-MD" sz="3200" dirty="0" smtClean="0">
                <a:latin typeface="Georgia Pro Semibold" panose="02040702050405020303" pitchFamily="18" charset="0"/>
                <a:cs typeface="Arial" panose="020B0604020202020204" pitchFamily="34" charset="0"/>
              </a:rPr>
              <a:t>Calculul salariului angajaților din instituție</a:t>
            </a:r>
          </a:p>
          <a:p>
            <a:pPr marL="457200" lvl="1" indent="0">
              <a:buNone/>
            </a:pPr>
            <a:r>
              <a:rPr lang="ro-MD" sz="2600" dirty="0" smtClean="0">
                <a:latin typeface="Arial" panose="020B0604020202020204" pitchFamily="34" charset="0"/>
                <a:cs typeface="Arial" panose="020B0604020202020204" pitchFamily="34" charset="0"/>
              </a:rPr>
              <a:t> </a:t>
            </a:r>
            <a:endParaRPr lang="en-US" sz="2600" dirty="0">
              <a:latin typeface="Arial" panose="020B0604020202020204" pitchFamily="34" charset="0"/>
              <a:cs typeface="Arial" panose="020B0604020202020204" pitchFamily="34" charset="0"/>
            </a:endParaRPr>
          </a:p>
        </p:txBody>
      </p:sp>
      <p:sp>
        <p:nvSpPr>
          <p:cNvPr id="7" name="Text Placeholder 6"/>
          <p:cNvSpPr>
            <a:spLocks noGrp="1"/>
          </p:cNvSpPr>
          <p:nvPr>
            <p:ph type="body" sz="quarter" idx="13"/>
          </p:nvPr>
        </p:nvSpPr>
        <p:spPr>
          <a:xfrm>
            <a:off x="3400927" y="260769"/>
            <a:ext cx="8534400" cy="429041"/>
          </a:xfrm>
        </p:spPr>
        <p:txBody>
          <a:bodyPr/>
          <a:lstStyle/>
          <a:p>
            <a:r>
              <a:rPr lang="ro-MD" sz="2800" b="1" dirty="0" smtClean="0">
                <a:latin typeface="Arial" panose="020B0604020202020204" pitchFamily="34" charset="0"/>
                <a:cs typeface="Arial" panose="020B0604020202020204" pitchFamily="34" charset="0"/>
              </a:rPr>
              <a:t>Acțiuni </a:t>
            </a:r>
            <a:r>
              <a:rPr lang="ro-MD" sz="2800" b="1" dirty="0">
                <a:latin typeface="Arial" panose="020B0604020202020204" pitchFamily="34" charset="0"/>
                <a:cs typeface="Arial" panose="020B0604020202020204" pitchFamily="34" charset="0"/>
              </a:rPr>
              <a:t>de realizat întru implementarea legii</a:t>
            </a:r>
            <a:endParaRPr lang="en-US" sz="2800" dirty="0"/>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3</a:t>
            </a:fld>
            <a:endParaRPr lang="en-US" dirty="0"/>
          </a:p>
        </p:txBody>
      </p:sp>
    </p:spTree>
    <p:extLst>
      <p:ext uri="{BB962C8B-B14F-4D97-AF65-F5344CB8AC3E}">
        <p14:creationId xmlns:p14="http://schemas.microsoft.com/office/powerpoint/2010/main" val="2408178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3400927" y="260769"/>
            <a:ext cx="8534400" cy="429041"/>
          </a:xfrm>
        </p:spPr>
        <p:txBody>
          <a:bodyPr/>
          <a:lstStyle/>
          <a:p>
            <a:r>
              <a:rPr lang="ro-MD" sz="2800" b="1" dirty="0" smtClean="0">
                <a:latin typeface="Arial" panose="020B0604020202020204" pitchFamily="34" charset="0"/>
                <a:cs typeface="Arial" panose="020B0604020202020204" pitchFamily="34" charset="0"/>
              </a:rPr>
              <a:t>Acțiuni </a:t>
            </a:r>
            <a:r>
              <a:rPr lang="ro-MD" sz="2800" b="1" dirty="0">
                <a:latin typeface="Arial" panose="020B0604020202020204" pitchFamily="34" charset="0"/>
                <a:cs typeface="Arial" panose="020B0604020202020204" pitchFamily="34" charset="0"/>
              </a:rPr>
              <a:t>de realizat întru implementarea legii</a:t>
            </a:r>
            <a:endParaRPr lang="en-US" sz="2800" dirty="0"/>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4</a:t>
            </a:fld>
            <a:endParaRPr lang="en-US" dirty="0"/>
          </a:p>
        </p:txBody>
      </p:sp>
      <p:sp>
        <p:nvSpPr>
          <p:cNvPr id="3" name="Content Placeholder 2"/>
          <p:cNvSpPr>
            <a:spLocks noGrp="1"/>
          </p:cNvSpPr>
          <p:nvPr>
            <p:ph idx="1"/>
          </p:nvPr>
        </p:nvSpPr>
        <p:spPr>
          <a:xfrm>
            <a:off x="144378" y="1052512"/>
            <a:ext cx="12047621" cy="5486400"/>
          </a:xfrm>
        </p:spPr>
        <p:txBody>
          <a:bodyPr/>
          <a:lstStyle/>
          <a:p>
            <a:pPr marL="514350" indent="-514350">
              <a:buFont typeface="+mj-lt"/>
              <a:buAutoNum type="arabicPeriod"/>
            </a:pPr>
            <a:r>
              <a:rPr lang="ro-MD" dirty="0" smtClean="0">
                <a:latin typeface="Georgia Pro Semibold" panose="02040702050405020303" pitchFamily="18" charset="0"/>
                <a:cs typeface="Arial" panose="020B0604020202020204" pitchFamily="34" charset="0"/>
              </a:rPr>
              <a:t>Identificarea, </a:t>
            </a:r>
            <a:r>
              <a:rPr lang="ro-MD" dirty="0">
                <a:latin typeface="Georgia Pro Semibold" panose="02040702050405020303" pitchFamily="18" charset="0"/>
                <a:cs typeface="Arial" panose="020B0604020202020204" pitchFamily="34" charset="0"/>
              </a:rPr>
              <a:t>în anexele la </a:t>
            </a:r>
            <a:r>
              <a:rPr lang="ro-MD" dirty="0" smtClean="0">
                <a:latin typeface="Georgia Pro Semibold" panose="02040702050405020303" pitchFamily="18" charset="0"/>
                <a:cs typeface="Arial" panose="020B0604020202020204" pitchFamily="34" charset="0"/>
              </a:rPr>
              <a:t>Lege, a funcțiilor instituite în unitatea bugetară </a:t>
            </a:r>
            <a:r>
              <a:rPr lang="ro-MD" sz="2000" dirty="0" smtClean="0">
                <a:latin typeface="Georgia Pro Semibold" panose="02040702050405020303" pitchFamily="18" charset="0"/>
                <a:cs typeface="Arial" panose="020B0604020202020204" pitchFamily="34" charset="0"/>
              </a:rPr>
              <a:t>(conform statelor de personal, schemelor de încadrare, listelor tarifare):</a:t>
            </a:r>
          </a:p>
          <a:p>
            <a:pPr marL="0" indent="0">
              <a:buNone/>
            </a:pPr>
            <a:r>
              <a:rPr lang="ro-MD" sz="2400" dirty="0">
                <a:latin typeface="Arial" panose="020B0604020202020204" pitchFamily="34" charset="0"/>
                <a:cs typeface="Arial" panose="020B0604020202020204" pitchFamily="34" charset="0"/>
              </a:rPr>
              <a:t> </a:t>
            </a:r>
            <a:r>
              <a:rPr lang="ro-MD" sz="2400" dirty="0" smtClean="0">
                <a:latin typeface="Arial" panose="020B0604020202020204" pitchFamily="34" charset="0"/>
                <a:cs typeface="Arial" panose="020B0604020202020204" pitchFamily="34" charset="0"/>
              </a:rPr>
              <a:t>     </a:t>
            </a:r>
            <a:r>
              <a:rPr lang="ro-MD" sz="2400" dirty="0">
                <a:latin typeface="Arial" panose="020B0604020202020204" pitchFamily="34" charset="0"/>
                <a:cs typeface="Arial" panose="020B0604020202020204" pitchFamily="34" charset="0"/>
              </a:rPr>
              <a:t>F</a:t>
            </a:r>
            <a:r>
              <a:rPr lang="ro-MD" sz="2400" dirty="0" smtClean="0">
                <a:latin typeface="Arial" panose="020B0604020202020204" pitchFamily="34" charset="0"/>
                <a:cs typeface="Arial" panose="020B0604020202020204" pitchFamily="34" charset="0"/>
              </a:rPr>
              <a:t>uncțiile generice din sectorul bugetar sunt repartizate în 8 Grupuri ocupaționale, corespunzător domeniilor de activitate, codificate cu litere </a:t>
            </a:r>
            <a:r>
              <a:rPr lang="ro-MD" sz="1800" dirty="0" smtClean="0">
                <a:latin typeface="Arial" panose="020B0604020202020204" pitchFamily="34" charset="0"/>
                <a:cs typeface="Arial" panose="020B0604020202020204" pitchFamily="34" charset="0"/>
              </a:rPr>
              <a:t>(art. 8 din Legea nr.270/2018)</a:t>
            </a:r>
            <a:r>
              <a:rPr lang="ro-MD" sz="2400" dirty="0" smtClean="0">
                <a:latin typeface="Arial" panose="020B0604020202020204" pitchFamily="34" charset="0"/>
                <a:cs typeface="Arial" panose="020B0604020202020204" pitchFamily="34" charset="0"/>
              </a:rPr>
              <a:t>: </a:t>
            </a:r>
          </a:p>
          <a:p>
            <a:pPr marL="514350" indent="-514350">
              <a:buAutoNum type="arabicParenR"/>
            </a:pPr>
            <a:r>
              <a:rPr lang="ro-MD" sz="2400" dirty="0" smtClean="0">
                <a:latin typeface="Arial" panose="020B0604020202020204" pitchFamily="34" charset="0"/>
                <a:cs typeface="Arial" panose="020B0604020202020204" pitchFamily="34" charset="0"/>
              </a:rPr>
              <a:t>Administrație</a:t>
            </a:r>
            <a:r>
              <a:rPr lang="en-US" sz="2400" dirty="0" smtClean="0">
                <a:latin typeface="Arial" panose="020B0604020202020204" pitchFamily="34" charset="0"/>
                <a:cs typeface="Arial" panose="020B0604020202020204" pitchFamily="34" charset="0"/>
              </a:rPr>
              <a:t> </a:t>
            </a:r>
            <a:r>
              <a:rPr lang="ro-MD" sz="2400" dirty="0" smtClean="0">
                <a:latin typeface="Arial" panose="020B0604020202020204" pitchFamily="34" charset="0"/>
                <a:cs typeface="Arial" panose="020B0604020202020204" pitchFamily="34" charset="0"/>
              </a:rPr>
              <a:t>publică</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(A</a:t>
            </a:r>
            <a:r>
              <a:rPr lang="en-US" sz="2400" dirty="0" smtClean="0">
                <a:latin typeface="Arial" panose="020B0604020202020204" pitchFamily="34" charset="0"/>
                <a:cs typeface="Arial" panose="020B0604020202020204" pitchFamily="34" charset="0"/>
              </a:rPr>
              <a:t>)</a:t>
            </a:r>
            <a:r>
              <a:rPr lang="ro-MD" sz="2400" dirty="0" smtClean="0">
                <a:latin typeface="Arial" panose="020B0604020202020204" pitchFamily="34" charset="0"/>
                <a:cs typeface="Arial" panose="020B0604020202020204" pitchFamily="34" charset="0"/>
              </a:rPr>
              <a:t> – anexa nr.3, cuprinde</a:t>
            </a:r>
            <a:r>
              <a:rPr lang="ro-MD" dirty="0" smtClean="0">
                <a:latin typeface="Arial" panose="020B0604020202020204" pitchFamily="34" charset="0"/>
                <a:cs typeface="Arial" panose="020B0604020202020204" pitchFamily="34" charset="0"/>
              </a:rPr>
              <a:t>:</a:t>
            </a:r>
          </a:p>
          <a:p>
            <a:pPr lvl="2">
              <a:buFontTx/>
              <a:buChar char="-"/>
            </a:pPr>
            <a:r>
              <a:rPr lang="ro-MD" dirty="0" smtClean="0">
                <a:latin typeface="Arial" panose="020B0604020202020204" pitchFamily="34" charset="0"/>
                <a:cs typeface="Arial" panose="020B0604020202020204" pitchFamily="34" charset="0"/>
              </a:rPr>
              <a:t>tabel 1 - funcții de demnitate publică la nivel central și local (cu excepția judecătorilor și procurorilor) (A1);</a:t>
            </a:r>
          </a:p>
          <a:p>
            <a:pPr lvl="2">
              <a:buFontTx/>
              <a:buChar char="-"/>
            </a:pPr>
            <a:r>
              <a:rPr lang="ro-MD" dirty="0" smtClean="0">
                <a:latin typeface="Arial" panose="020B0604020202020204" pitchFamily="34" charset="0"/>
                <a:cs typeface="Arial" panose="020B0604020202020204" pitchFamily="34" charset="0"/>
              </a:rPr>
              <a:t>tabel 2 - funcționari publici la nivel central, inclusiv din cadrul instanțelor judecătorești și cu statut special din: Serviciul Fiscal de Stat, Serviciul Vamal, serviciul diplomatic, Autoritatea Națională de Integritate și Serviciul Prevenirea și Spălarea Banilor (A2), precum și nivel local</a:t>
            </a:r>
            <a:r>
              <a:rPr lang="en-US" dirty="0" smtClean="0">
                <a:latin typeface="Arial" panose="020B0604020202020204" pitchFamily="34" charset="0"/>
                <a:cs typeface="Arial" panose="020B0604020202020204" pitchFamily="34" charset="0"/>
              </a:rPr>
              <a:t>;</a:t>
            </a:r>
            <a:endParaRPr lang="ro-MD" dirty="0" smtClean="0">
              <a:latin typeface="Arial" panose="020B0604020202020204" pitchFamily="34" charset="0"/>
              <a:cs typeface="Arial" panose="020B0604020202020204" pitchFamily="34" charset="0"/>
            </a:endParaRPr>
          </a:p>
          <a:p>
            <a:pPr lvl="2">
              <a:buFontTx/>
              <a:buChar char="-"/>
            </a:pPr>
            <a:r>
              <a:rPr lang="ro-MD" dirty="0" smtClean="0">
                <a:latin typeface="Arial" panose="020B0604020202020204" pitchFamily="34" charset="0"/>
                <a:cs typeface="Arial" panose="020B0604020202020204" pitchFamily="34" charset="0"/>
              </a:rPr>
              <a:t>tabel 3 – funcții din cabinetul persoanelor cu funcții de demnitate publică (A5).</a:t>
            </a:r>
          </a:p>
          <a:p>
            <a:pPr marL="0" indent="0">
              <a:buNone/>
            </a:pPr>
            <a:r>
              <a:rPr lang="en-US" sz="2400" dirty="0" smtClean="0">
                <a:latin typeface="Arial" panose="020B0604020202020204" pitchFamily="34" charset="0"/>
                <a:cs typeface="Arial" panose="020B0604020202020204" pitchFamily="34" charset="0"/>
              </a:rPr>
              <a:t>2</a:t>
            </a:r>
            <a:r>
              <a:rPr lang="en-US" sz="2400" dirty="0">
                <a:latin typeface="Arial" panose="020B0604020202020204" pitchFamily="34" charset="0"/>
                <a:cs typeface="Arial" panose="020B0604020202020204" pitchFamily="34" charset="0"/>
              </a:rPr>
              <a:t>) </a:t>
            </a:r>
            <a:r>
              <a:rPr lang="ro-MD" sz="2400" dirty="0" smtClean="0">
                <a:latin typeface="Arial" panose="020B0604020202020204" pitchFamily="34" charset="0"/>
                <a:cs typeface="Arial" panose="020B0604020202020204" pitchFamily="34" charset="0"/>
              </a:rPr>
              <a:t>Justiție</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(B</a:t>
            </a:r>
            <a:r>
              <a:rPr lang="en-US" sz="2400" dirty="0" smtClean="0">
                <a:latin typeface="Arial" panose="020B0604020202020204" pitchFamily="34" charset="0"/>
                <a:cs typeface="Arial" panose="020B0604020202020204" pitchFamily="34" charset="0"/>
              </a:rPr>
              <a:t>)</a:t>
            </a:r>
            <a:r>
              <a:rPr lang="ro-MD" sz="2400" dirty="0" smtClean="0">
                <a:latin typeface="Arial" panose="020B0604020202020204" pitchFamily="34" charset="0"/>
                <a:cs typeface="Arial" panose="020B0604020202020204" pitchFamily="34" charset="0"/>
              </a:rPr>
              <a:t> – anexa nr.4, cuprinde:</a:t>
            </a:r>
          </a:p>
          <a:p>
            <a:pPr marL="914400" lvl="2" indent="0">
              <a:buNone/>
            </a:pPr>
            <a:r>
              <a:rPr lang="ro-MD" sz="1600" dirty="0" smtClean="0">
                <a:latin typeface="Arial" panose="020B0604020202020204" pitchFamily="34" charset="0"/>
                <a:cs typeface="Arial" panose="020B0604020202020204" pitchFamily="34" charset="0"/>
              </a:rPr>
              <a:t>- </a:t>
            </a:r>
            <a:r>
              <a:rPr lang="ro-MD" dirty="0" smtClean="0">
                <a:latin typeface="Arial" panose="020B0604020202020204" pitchFamily="34" charset="0"/>
                <a:cs typeface="Arial" panose="020B0604020202020204" pitchFamily="34" charset="0"/>
              </a:rPr>
              <a:t>tabel 1 – funcții de demnitate publică: judecători și procurori</a:t>
            </a:r>
            <a:r>
              <a:rPr lang="en-US" dirty="0" smtClean="0">
                <a:latin typeface="Arial" panose="020B0604020202020204" pitchFamily="34" charset="0"/>
                <a:cs typeface="Arial" panose="020B0604020202020204" pitchFamily="34" charset="0"/>
              </a:rPr>
              <a:t>;</a:t>
            </a:r>
            <a:endParaRPr lang="ro-MD" dirty="0" smtClean="0">
              <a:latin typeface="Arial" panose="020B0604020202020204" pitchFamily="34" charset="0"/>
              <a:cs typeface="Arial" panose="020B0604020202020204" pitchFamily="34" charset="0"/>
            </a:endParaRPr>
          </a:p>
          <a:p>
            <a:pPr marL="914400" lvl="2" indent="0">
              <a:buNone/>
            </a:pPr>
            <a:r>
              <a:rPr lang="ro-MD" dirty="0" smtClean="0">
                <a:latin typeface="Arial" panose="020B0604020202020204" pitchFamily="34" charset="0"/>
                <a:cs typeface="Arial" panose="020B0604020202020204" pitchFamily="34" charset="0"/>
              </a:rPr>
              <a:t>- tabel 2 – personalul de specialitate din domeniul expertizei judiciare.</a:t>
            </a:r>
            <a:endParaRPr lang="en-US" dirty="0">
              <a:latin typeface="Arial" panose="020B0604020202020204" pitchFamily="34" charset="0"/>
              <a:cs typeface="Arial" panose="020B0604020202020204" pitchFamily="34" charset="0"/>
            </a:endParaRPr>
          </a:p>
          <a:p>
            <a:pPr marL="0" indent="0">
              <a:buNone/>
            </a:pPr>
            <a:endParaRPr lang="ro-MD"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35823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3400927" y="260769"/>
            <a:ext cx="8534400" cy="429041"/>
          </a:xfrm>
        </p:spPr>
        <p:txBody>
          <a:bodyPr/>
          <a:lstStyle/>
          <a:p>
            <a:r>
              <a:rPr lang="ro-MD" sz="2800" b="1" dirty="0" smtClean="0">
                <a:latin typeface="Arial" panose="020B0604020202020204" pitchFamily="34" charset="0"/>
                <a:cs typeface="Arial" panose="020B0604020202020204" pitchFamily="34" charset="0"/>
              </a:rPr>
              <a:t>Acțiuni </a:t>
            </a:r>
            <a:r>
              <a:rPr lang="ro-MD" sz="2800" b="1" dirty="0">
                <a:latin typeface="Arial" panose="020B0604020202020204" pitchFamily="34" charset="0"/>
                <a:cs typeface="Arial" panose="020B0604020202020204" pitchFamily="34" charset="0"/>
              </a:rPr>
              <a:t>de realizat întru implementarea legii</a:t>
            </a:r>
            <a:endParaRPr lang="en-US" sz="2800" dirty="0"/>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5</a:t>
            </a:fld>
            <a:endParaRPr lang="en-US" dirty="0"/>
          </a:p>
        </p:txBody>
      </p:sp>
      <p:sp>
        <p:nvSpPr>
          <p:cNvPr id="3" name="Content Placeholder 2"/>
          <p:cNvSpPr>
            <a:spLocks noGrp="1"/>
          </p:cNvSpPr>
          <p:nvPr>
            <p:ph idx="1"/>
          </p:nvPr>
        </p:nvSpPr>
        <p:spPr>
          <a:xfrm>
            <a:off x="144378" y="1052512"/>
            <a:ext cx="12047621" cy="5486400"/>
          </a:xfrm>
        </p:spPr>
        <p:txBody>
          <a:bodyPr/>
          <a:lstStyle/>
          <a:p>
            <a:pPr marL="0" indent="0" algn="just">
              <a:buNone/>
            </a:pPr>
            <a:r>
              <a:rPr lang="ro-MD" dirty="0" smtClean="0">
                <a:latin typeface="Georgia Pro Semibold" panose="02040702050405020303" pitchFamily="18" charset="0"/>
                <a:cs typeface="Arial" panose="020B0604020202020204" pitchFamily="34" charset="0"/>
              </a:rPr>
              <a:t>Identificarea, </a:t>
            </a:r>
            <a:r>
              <a:rPr lang="ro-MD" dirty="0">
                <a:latin typeface="Georgia Pro Semibold" panose="02040702050405020303" pitchFamily="18" charset="0"/>
                <a:cs typeface="Arial" panose="020B0604020202020204" pitchFamily="34" charset="0"/>
              </a:rPr>
              <a:t>în anexele la </a:t>
            </a:r>
            <a:r>
              <a:rPr lang="ro-MD" dirty="0" smtClean="0">
                <a:latin typeface="Georgia Pro Semibold" panose="02040702050405020303" pitchFamily="18" charset="0"/>
                <a:cs typeface="Arial" panose="020B0604020202020204" pitchFamily="34" charset="0"/>
              </a:rPr>
              <a:t>Lege, a funcțiilor instituite în unitatea bugetară </a:t>
            </a:r>
            <a:r>
              <a:rPr lang="ro-MD" sz="2000" dirty="0" smtClean="0">
                <a:latin typeface="Georgia Pro Semibold" panose="02040702050405020303" pitchFamily="18" charset="0"/>
                <a:cs typeface="Arial" panose="020B0604020202020204" pitchFamily="34" charset="0"/>
              </a:rPr>
              <a:t>(continuare):</a:t>
            </a:r>
          </a:p>
          <a:p>
            <a:pPr marL="0" indent="0" algn="just">
              <a:buNone/>
            </a:pPr>
            <a:r>
              <a:rPr lang="en-US" sz="2400" dirty="0" smtClean="0">
                <a:latin typeface="Arial" panose="020B0604020202020204" pitchFamily="34" charset="0"/>
                <a:cs typeface="Arial" panose="020B0604020202020204" pitchFamily="34" charset="0"/>
              </a:rPr>
              <a:t>3</a:t>
            </a:r>
            <a:r>
              <a:rPr lang="en-US" sz="2400" dirty="0">
                <a:latin typeface="Arial" panose="020B0604020202020204" pitchFamily="34" charset="0"/>
                <a:cs typeface="Arial" panose="020B0604020202020204" pitchFamily="34" charset="0"/>
              </a:rPr>
              <a:t>) </a:t>
            </a:r>
            <a:r>
              <a:rPr lang="ro-MD" sz="2400" dirty="0" smtClean="0">
                <a:latin typeface="Arial" panose="020B0604020202020204" pitchFamily="34" charset="0"/>
                <a:cs typeface="Arial" panose="020B0604020202020204" pitchFamily="34" charset="0"/>
              </a:rPr>
              <a:t>Apărare națională (C) – anexa nr.5 – cuprinde:</a:t>
            </a:r>
          </a:p>
          <a:p>
            <a:pPr marL="914400" lvl="2" indent="0" algn="just">
              <a:buNone/>
            </a:pPr>
            <a:r>
              <a:rPr lang="ro-MD" dirty="0" smtClean="0">
                <a:latin typeface="Arial" panose="020B0604020202020204" pitchFamily="34" charset="0"/>
                <a:cs typeface="Arial" panose="020B0604020202020204" pitchFamily="34" charset="0"/>
              </a:rPr>
              <a:t>funcțiile cu statut special – militari, efectiv de trupă și corp de comandă din domeniul apărării naționale (C3);</a:t>
            </a:r>
          </a:p>
          <a:p>
            <a:pPr marL="0" indent="0" algn="just">
              <a:buNone/>
            </a:pPr>
            <a:r>
              <a:rPr lang="ro-MD" sz="2400" dirty="0" smtClean="0">
                <a:latin typeface="Arial" panose="020B0604020202020204" pitchFamily="34" charset="0"/>
                <a:cs typeface="Arial" panose="020B0604020202020204" pitchFamily="34" charset="0"/>
              </a:rPr>
              <a:t>4) Ordine publică şi securitate a statului (D) – anexa nr.6 – cuprinde:</a:t>
            </a:r>
          </a:p>
          <a:p>
            <a:pPr marL="914400" lvl="2" indent="0" algn="just">
              <a:buNone/>
            </a:pPr>
            <a:r>
              <a:rPr lang="ro-MD" dirty="0" smtClean="0">
                <a:latin typeface="Arial" panose="020B0604020202020204" pitchFamily="34" charset="0"/>
                <a:cs typeface="Arial" panose="020B0604020202020204" pitchFamily="34" charset="0"/>
              </a:rPr>
              <a:t>funcțiile cu statut special (corp de ofițeri/subofițeri / agenți) și funcționari cu statut special din organele ordinii publice și securității statului: Ministerul Afacerilor Interne cu autorități administrative / instituții subordonate și servicii deconcentrate, Centrul Național Anticorupție, Serviciul de Informații și Securitate, Serviciul de Protecție și Pază de Stat, Sistemul administrației penitenciare (D3);</a:t>
            </a:r>
          </a:p>
          <a:p>
            <a:pPr marL="0" indent="0">
              <a:buNone/>
            </a:pPr>
            <a:r>
              <a:rPr lang="ro-MD" sz="2400" dirty="0" smtClean="0">
                <a:latin typeface="Arial" panose="020B0604020202020204" pitchFamily="34" charset="0"/>
                <a:cs typeface="Arial" panose="020B0604020202020204" pitchFamily="34" charset="0"/>
              </a:rPr>
              <a:t>5) Învățământ şi cercetare (E) – anexa nr.7 – cuprinde:</a:t>
            </a:r>
          </a:p>
          <a:p>
            <a:pPr lvl="2">
              <a:buFontTx/>
              <a:buChar char="-"/>
            </a:pPr>
            <a:r>
              <a:rPr lang="ro-MD" dirty="0" smtClean="0">
                <a:latin typeface="Arial" panose="020B0604020202020204" pitchFamily="34" charset="0"/>
                <a:cs typeface="Arial" panose="020B0604020202020204" pitchFamily="34" charset="0"/>
              </a:rPr>
              <a:t>tabel 1 – personal didactic și personal </a:t>
            </a:r>
            <a:r>
              <a:rPr lang="ro-MD" dirty="0" err="1" smtClean="0">
                <a:latin typeface="Arial" panose="020B0604020202020204" pitchFamily="34" charset="0"/>
                <a:cs typeface="Arial" panose="020B0604020202020204" pitchFamily="34" charset="0"/>
              </a:rPr>
              <a:t>științifico</a:t>
            </a:r>
            <a:r>
              <a:rPr lang="ro-MD" dirty="0" smtClean="0">
                <a:latin typeface="Arial" panose="020B0604020202020204" pitchFamily="34" charset="0"/>
                <a:cs typeface="Arial" panose="020B0604020202020204" pitchFamily="34" charset="0"/>
              </a:rPr>
              <a:t>-didactic, inclusiv cu funcții de conducere (E4);</a:t>
            </a:r>
          </a:p>
          <a:p>
            <a:pPr lvl="2">
              <a:buFontTx/>
              <a:buChar char="-"/>
            </a:pPr>
            <a:r>
              <a:rPr lang="ro-MD" dirty="0" smtClean="0">
                <a:latin typeface="Arial" panose="020B0604020202020204" pitchFamily="34" charset="0"/>
                <a:cs typeface="Arial" panose="020B0604020202020204" pitchFamily="34" charset="0"/>
              </a:rPr>
              <a:t>tabel 2 – funcții de specialitate specifice domeniului învățământului și cercetării, de exemplu: metodist, laborant, cercetător (E6);</a:t>
            </a:r>
          </a:p>
        </p:txBody>
      </p:sp>
    </p:spTree>
    <p:extLst>
      <p:ext uri="{BB962C8B-B14F-4D97-AF65-F5344CB8AC3E}">
        <p14:creationId xmlns:p14="http://schemas.microsoft.com/office/powerpoint/2010/main" val="636404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3400927" y="260769"/>
            <a:ext cx="8534400" cy="429041"/>
          </a:xfrm>
        </p:spPr>
        <p:txBody>
          <a:bodyPr/>
          <a:lstStyle/>
          <a:p>
            <a:r>
              <a:rPr lang="ro-MD" sz="2800" b="1" dirty="0" smtClean="0">
                <a:latin typeface="Arial" panose="020B0604020202020204" pitchFamily="34" charset="0"/>
                <a:cs typeface="Arial" panose="020B0604020202020204" pitchFamily="34" charset="0"/>
              </a:rPr>
              <a:t>Acțiuni </a:t>
            </a:r>
            <a:r>
              <a:rPr lang="ro-MD" sz="2800" b="1" dirty="0">
                <a:latin typeface="Arial" panose="020B0604020202020204" pitchFamily="34" charset="0"/>
                <a:cs typeface="Arial" panose="020B0604020202020204" pitchFamily="34" charset="0"/>
              </a:rPr>
              <a:t>de realizat întru implementarea legii</a:t>
            </a:r>
            <a:endParaRPr lang="en-US" sz="2800" dirty="0"/>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6</a:t>
            </a:fld>
            <a:endParaRPr lang="en-US" dirty="0"/>
          </a:p>
        </p:txBody>
      </p:sp>
      <p:sp>
        <p:nvSpPr>
          <p:cNvPr id="3" name="Content Placeholder 2"/>
          <p:cNvSpPr>
            <a:spLocks noGrp="1"/>
          </p:cNvSpPr>
          <p:nvPr>
            <p:ph idx="1"/>
          </p:nvPr>
        </p:nvSpPr>
        <p:spPr>
          <a:xfrm>
            <a:off x="112296" y="1052511"/>
            <a:ext cx="12079704" cy="5668963"/>
          </a:xfrm>
        </p:spPr>
        <p:txBody>
          <a:bodyPr/>
          <a:lstStyle/>
          <a:p>
            <a:pPr marL="0" indent="0" algn="just">
              <a:buNone/>
            </a:pPr>
            <a:r>
              <a:rPr lang="ro-MD" dirty="0" smtClean="0">
                <a:latin typeface="Georgia Pro Semibold" panose="02040702050405020303" pitchFamily="18" charset="0"/>
                <a:cs typeface="Arial" panose="020B0604020202020204" pitchFamily="34" charset="0"/>
              </a:rPr>
              <a:t>Identificarea, </a:t>
            </a:r>
            <a:r>
              <a:rPr lang="ro-MD" dirty="0">
                <a:latin typeface="Georgia Pro Semibold" panose="02040702050405020303" pitchFamily="18" charset="0"/>
                <a:cs typeface="Arial" panose="020B0604020202020204" pitchFamily="34" charset="0"/>
              </a:rPr>
              <a:t>în anexele la </a:t>
            </a:r>
            <a:r>
              <a:rPr lang="ro-MD" dirty="0" smtClean="0">
                <a:latin typeface="Georgia Pro Semibold" panose="02040702050405020303" pitchFamily="18" charset="0"/>
                <a:cs typeface="Arial" panose="020B0604020202020204" pitchFamily="34" charset="0"/>
              </a:rPr>
              <a:t>Lege, a funcțiilor instituite în unitatea bugetară </a:t>
            </a:r>
            <a:r>
              <a:rPr lang="ro-MD" sz="2000" dirty="0" smtClean="0">
                <a:latin typeface="Georgia Pro Semibold" panose="02040702050405020303" pitchFamily="18" charset="0"/>
                <a:cs typeface="Arial" panose="020B0604020202020204" pitchFamily="34" charset="0"/>
              </a:rPr>
              <a:t>(continuare):</a:t>
            </a:r>
          </a:p>
          <a:p>
            <a:pPr marL="0" indent="0" algn="just">
              <a:buNone/>
            </a:pPr>
            <a:r>
              <a:rPr lang="ro-MD" sz="2400" dirty="0" smtClean="0">
                <a:latin typeface="Arial" panose="020B0604020202020204" pitchFamily="34" charset="0"/>
                <a:cs typeface="Arial" panose="020B0604020202020204" pitchFamily="34" charset="0"/>
              </a:rPr>
              <a:t>6) Cultură, tineret şi sport (F) – anexa nr.8 – cuprinde:</a:t>
            </a:r>
          </a:p>
          <a:p>
            <a:pPr marL="914400" lvl="2" indent="0" algn="just">
              <a:buNone/>
            </a:pPr>
            <a:r>
              <a:rPr lang="ro-MD" dirty="0" smtClean="0">
                <a:latin typeface="Arial" panose="020B0604020202020204" pitchFamily="34" charset="0"/>
                <a:cs typeface="Arial" panose="020B0604020202020204" pitchFamily="34" charset="0"/>
              </a:rPr>
              <a:t>funcții </a:t>
            </a:r>
            <a:r>
              <a:rPr lang="ro-MD" dirty="0">
                <a:latin typeface="Arial" panose="020B0604020202020204" pitchFamily="34" charset="0"/>
                <a:cs typeface="Arial" panose="020B0604020202020204" pitchFamily="34" charset="0"/>
              </a:rPr>
              <a:t>de specialitate specifice ce pot fi instituite în teatre, </a:t>
            </a:r>
            <a:r>
              <a:rPr lang="ro-MD" dirty="0" smtClean="0">
                <a:latin typeface="Arial" panose="020B0604020202020204" pitchFamily="34" charset="0"/>
                <a:cs typeface="Arial" panose="020B0604020202020204" pitchFamily="34" charset="0"/>
              </a:rPr>
              <a:t>organizații </a:t>
            </a:r>
            <a:r>
              <a:rPr lang="ro-MD" dirty="0">
                <a:latin typeface="Arial" panose="020B0604020202020204" pitchFamily="34" charset="0"/>
                <a:cs typeface="Arial" panose="020B0604020202020204" pitchFamily="34" charset="0"/>
              </a:rPr>
              <a:t>concertistice, colective artistice, circuri, case de cultură, centre de cultură, biblioteci publice şi biblioteci din </a:t>
            </a:r>
            <a:r>
              <a:rPr lang="ro-MD" dirty="0" smtClean="0">
                <a:latin typeface="Arial" panose="020B0604020202020204" pitchFamily="34" charset="0"/>
                <a:cs typeface="Arial" panose="020B0604020202020204" pitchFamily="34" charset="0"/>
              </a:rPr>
              <a:t>instituțiile </a:t>
            </a:r>
            <a:r>
              <a:rPr lang="ro-MD" dirty="0">
                <a:latin typeface="Arial" panose="020B0604020202020204" pitchFamily="34" charset="0"/>
                <a:cs typeface="Arial" panose="020B0604020202020204" pitchFamily="34" charset="0"/>
              </a:rPr>
              <a:t>de </a:t>
            </a:r>
            <a:r>
              <a:rPr lang="ro-MD" dirty="0" smtClean="0">
                <a:latin typeface="Arial" panose="020B0604020202020204" pitchFamily="34" charset="0"/>
                <a:cs typeface="Arial" panose="020B0604020202020204" pitchFamily="34" charset="0"/>
              </a:rPr>
              <a:t>învățământ, </a:t>
            </a:r>
            <a:r>
              <a:rPr lang="ro-MD" dirty="0">
                <a:latin typeface="Arial" panose="020B0604020202020204" pitchFamily="34" charset="0"/>
                <a:cs typeface="Arial" panose="020B0604020202020204" pitchFamily="34" charset="0"/>
              </a:rPr>
              <a:t>în centre de </a:t>
            </a:r>
            <a:r>
              <a:rPr lang="ro-MD" dirty="0" smtClean="0">
                <a:latin typeface="Arial" panose="020B0604020202020204" pitchFamily="34" charset="0"/>
                <a:cs typeface="Arial" panose="020B0604020202020204" pitchFamily="34" charset="0"/>
              </a:rPr>
              <a:t>creație </a:t>
            </a:r>
            <a:r>
              <a:rPr lang="ro-MD" dirty="0">
                <a:latin typeface="Arial" panose="020B0604020202020204" pitchFamily="34" charset="0"/>
                <a:cs typeface="Arial" panose="020B0604020202020204" pitchFamily="34" charset="0"/>
              </a:rPr>
              <a:t>populară, muzee, grădini zoologice, parcuri de cultură şi odihnă, centre de tineret, în </a:t>
            </a:r>
            <a:r>
              <a:rPr lang="ro-MD" dirty="0" smtClean="0">
                <a:latin typeface="Arial" panose="020B0604020202020204" pitchFamily="34" charset="0"/>
                <a:cs typeface="Arial" panose="020B0604020202020204" pitchFamily="34" charset="0"/>
              </a:rPr>
              <a:t>unități </a:t>
            </a:r>
            <a:r>
              <a:rPr lang="ro-MD" dirty="0">
                <a:latin typeface="Arial" panose="020B0604020202020204" pitchFamily="34" charset="0"/>
                <a:cs typeface="Arial" panose="020B0604020202020204" pitchFamily="34" charset="0"/>
              </a:rPr>
              <a:t>bugetare din domeniul tineretului şi </a:t>
            </a:r>
            <a:r>
              <a:rPr lang="ro-MD" dirty="0" smtClean="0">
                <a:latin typeface="Arial" panose="020B0604020202020204" pitchFamily="34" charset="0"/>
                <a:cs typeface="Arial" panose="020B0604020202020204" pitchFamily="34" charset="0"/>
              </a:rPr>
              <a:t>sportului (F6);</a:t>
            </a:r>
          </a:p>
          <a:p>
            <a:pPr marL="0" indent="0">
              <a:buNone/>
            </a:pPr>
            <a:r>
              <a:rPr lang="ro-MD" sz="2400" dirty="0" smtClean="0">
                <a:latin typeface="Arial" panose="020B0604020202020204" pitchFamily="34" charset="0"/>
                <a:cs typeface="Arial" panose="020B0604020202020204" pitchFamily="34" charset="0"/>
              </a:rPr>
              <a:t>7) Asistență socială şi sănătate (G) – anexa nr.9 – cuprinde:</a:t>
            </a:r>
          </a:p>
          <a:p>
            <a:pPr marL="914400" lvl="2" indent="0" algn="just">
              <a:buNone/>
            </a:pPr>
            <a:r>
              <a:rPr lang="ro-MD" dirty="0" smtClean="0">
                <a:latin typeface="Arial" panose="020B0604020202020204" pitchFamily="34" charset="0"/>
                <a:cs typeface="Arial" panose="020B0604020202020204" pitchFamily="34" charset="0"/>
              </a:rPr>
              <a:t>funcții </a:t>
            </a:r>
            <a:r>
              <a:rPr lang="ro-MD" dirty="0">
                <a:latin typeface="Arial" panose="020B0604020202020204" pitchFamily="34" charset="0"/>
                <a:cs typeface="Arial" panose="020B0604020202020204" pitchFamily="34" charset="0"/>
              </a:rPr>
              <a:t>de specialitate specifice din </a:t>
            </a:r>
            <a:r>
              <a:rPr lang="ro-MD" dirty="0" smtClean="0">
                <a:latin typeface="Arial" panose="020B0604020202020204" pitchFamily="34" charset="0"/>
                <a:cs typeface="Arial" panose="020B0604020202020204" pitchFamily="34" charset="0"/>
              </a:rPr>
              <a:t>instituțiile </a:t>
            </a:r>
            <a:r>
              <a:rPr lang="ro-MD" dirty="0">
                <a:latin typeface="Arial" panose="020B0604020202020204" pitchFamily="34" charset="0"/>
                <a:cs typeface="Arial" panose="020B0604020202020204" pitchFamily="34" charset="0"/>
              </a:rPr>
              <a:t>medico-sanitare publice, de </a:t>
            </a:r>
            <a:r>
              <a:rPr lang="ro-MD" dirty="0" smtClean="0">
                <a:latin typeface="Arial" panose="020B0604020202020204" pitchFamily="34" charset="0"/>
                <a:cs typeface="Arial" panose="020B0604020202020204" pitchFamily="34" charset="0"/>
              </a:rPr>
              <a:t>asistență </a:t>
            </a:r>
            <a:r>
              <a:rPr lang="ro-MD" dirty="0">
                <a:latin typeface="Arial" panose="020B0604020202020204" pitchFamily="34" charset="0"/>
                <a:cs typeface="Arial" panose="020B0604020202020204" pitchFamily="34" charset="0"/>
              </a:rPr>
              <a:t>socială şi sănătate </a:t>
            </a:r>
            <a:r>
              <a:rPr lang="ro-MD" dirty="0" smtClean="0">
                <a:latin typeface="Arial" panose="020B0604020202020204" pitchFamily="34" charset="0"/>
                <a:cs typeface="Arial" panose="020B0604020202020204" pitchFamily="34" charset="0"/>
              </a:rPr>
              <a:t>publică, personalul </a:t>
            </a:r>
            <a:r>
              <a:rPr lang="ro-MD" dirty="0">
                <a:latin typeface="Arial" panose="020B0604020202020204" pitchFamily="34" charset="0"/>
                <a:cs typeface="Arial" panose="020B0604020202020204" pitchFamily="34" charset="0"/>
              </a:rPr>
              <a:t>medical din </a:t>
            </a:r>
            <a:r>
              <a:rPr lang="ro-MD" dirty="0" smtClean="0">
                <a:latin typeface="Arial" panose="020B0604020202020204" pitchFamily="34" charset="0"/>
                <a:cs typeface="Arial" panose="020B0604020202020204" pitchFamily="34" charset="0"/>
              </a:rPr>
              <a:t>instituțiile </a:t>
            </a:r>
            <a:r>
              <a:rPr lang="ro-MD" dirty="0">
                <a:latin typeface="Arial" panose="020B0604020202020204" pitchFamily="34" charset="0"/>
                <a:cs typeface="Arial" panose="020B0604020202020204" pitchFamily="34" charset="0"/>
              </a:rPr>
              <a:t>de </a:t>
            </a:r>
            <a:r>
              <a:rPr lang="ro-MD" dirty="0" smtClean="0">
                <a:latin typeface="Arial" panose="020B0604020202020204" pitchFamily="34" charset="0"/>
                <a:cs typeface="Arial" panose="020B0604020202020204" pitchFamily="34" charset="0"/>
              </a:rPr>
              <a:t>învățământ </a:t>
            </a:r>
            <a:r>
              <a:rPr lang="ro-MD" dirty="0">
                <a:latin typeface="Arial" panose="020B0604020202020204" pitchFamily="34" charset="0"/>
                <a:cs typeface="Arial" panose="020B0604020202020204" pitchFamily="34" charset="0"/>
              </a:rPr>
              <a:t>şi din alte </a:t>
            </a:r>
            <a:r>
              <a:rPr lang="ro-MD" dirty="0" smtClean="0">
                <a:latin typeface="Arial" panose="020B0604020202020204" pitchFamily="34" charset="0"/>
                <a:cs typeface="Arial" panose="020B0604020202020204" pitchFamily="34" charset="0"/>
              </a:rPr>
              <a:t>instituții </a:t>
            </a:r>
            <a:r>
              <a:rPr lang="ro-MD" dirty="0">
                <a:latin typeface="Arial" panose="020B0604020202020204" pitchFamily="34" charset="0"/>
                <a:cs typeface="Arial" panose="020B0604020202020204" pitchFamily="34" charset="0"/>
              </a:rPr>
              <a:t>(subdiviziuni medicale</a:t>
            </a:r>
            <a:r>
              <a:rPr lang="ro-MD" dirty="0" smtClean="0">
                <a:latin typeface="Arial" panose="020B0604020202020204" pitchFamily="34" charset="0"/>
                <a:cs typeface="Arial" panose="020B0604020202020204" pitchFamily="34" charset="0"/>
              </a:rPr>
              <a:t>), de exemplu: medic, asistent medical, asistent parental profesionist, asistent social, farmacist, felcer, lucrător social, etc. (G6);</a:t>
            </a:r>
          </a:p>
          <a:p>
            <a:pPr marL="0" indent="0">
              <a:buNone/>
            </a:pPr>
            <a:r>
              <a:rPr lang="ro-MD" sz="2400" dirty="0" smtClean="0">
                <a:latin typeface="Arial" panose="020B0604020202020204" pitchFamily="34" charset="0"/>
                <a:cs typeface="Arial" panose="020B0604020202020204" pitchFamily="34" charset="0"/>
              </a:rPr>
              <a:t>8) Funcții complexe (H) – anexa nr.10 – cuprinde: </a:t>
            </a:r>
          </a:p>
          <a:p>
            <a:pPr marL="914400" lvl="2" indent="0" algn="just">
              <a:buNone/>
            </a:pPr>
            <a:r>
              <a:rPr lang="ro-MD" dirty="0" smtClean="0">
                <a:latin typeface="Arial" panose="020B0604020202020204" pitchFamily="34" charset="0"/>
                <a:cs typeface="Arial" panose="020B0604020202020204" pitchFamily="34" charset="0"/>
              </a:rPr>
              <a:t>funcții </a:t>
            </a:r>
            <a:r>
              <a:rPr lang="ro-MD" dirty="0">
                <a:latin typeface="Arial" panose="020B0604020202020204" pitchFamily="34" charset="0"/>
                <a:cs typeface="Arial" panose="020B0604020202020204" pitchFamily="34" charset="0"/>
              </a:rPr>
              <a:t>de specialitate, de deservire tehnică, auxiliare şi </a:t>
            </a:r>
            <a:r>
              <a:rPr lang="ro-MD" dirty="0" smtClean="0">
                <a:latin typeface="Arial" panose="020B0604020202020204" pitchFamily="34" charset="0"/>
                <a:cs typeface="Arial" panose="020B0604020202020204" pitchFamily="34" charset="0"/>
              </a:rPr>
              <a:t>muncitorești </a:t>
            </a:r>
            <a:r>
              <a:rPr lang="ro-MD" dirty="0">
                <a:latin typeface="Arial" panose="020B0604020202020204" pitchFamily="34" charset="0"/>
                <a:cs typeface="Arial" panose="020B0604020202020204" pitchFamily="34" charset="0"/>
              </a:rPr>
              <a:t>ce nu se regăsesc în celelalte anexe şi care se referă şi pot fi instituite în toate domeniile de activitate, în toate </a:t>
            </a:r>
            <a:r>
              <a:rPr lang="ro-MD" dirty="0" smtClean="0">
                <a:latin typeface="Arial" panose="020B0604020202020204" pitchFamily="34" charset="0"/>
                <a:cs typeface="Arial" panose="020B0604020202020204" pitchFamily="34" charset="0"/>
              </a:rPr>
              <a:t>unitățile bugetare (H6).</a:t>
            </a:r>
            <a:endParaRPr lang="ro-MD"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8245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337" y="1092764"/>
            <a:ext cx="11839074" cy="818242"/>
          </a:xfrm>
        </p:spPr>
        <p:txBody>
          <a:bodyPr/>
          <a:lstStyle/>
          <a:p>
            <a:pPr algn="l"/>
            <a:r>
              <a:rPr lang="ro-MD" sz="2800" dirty="0" smtClean="0">
                <a:latin typeface="Georgia Pro Semibold" panose="02040702050405020303" pitchFamily="18" charset="0"/>
              </a:rPr>
              <a:t>Potrivit art.10 din Legea nr.270/2018, </a:t>
            </a:r>
            <a:r>
              <a:rPr lang="ro-MD" sz="2800" b="1" u="sng" dirty="0" smtClean="0">
                <a:latin typeface="Georgia Pro Semibold" panose="02040702050405020303" pitchFamily="18" charset="0"/>
              </a:rPr>
              <a:t>salariul lunar </a:t>
            </a:r>
            <a:r>
              <a:rPr lang="ro-MD" sz="2800" dirty="0" smtClean="0">
                <a:latin typeface="Georgia Pro Semibold" panose="02040702050405020303" pitchFamily="18" charset="0"/>
              </a:rPr>
              <a:t>este constituit din:</a:t>
            </a:r>
            <a:endParaRPr lang="en-US" sz="2800" dirty="0">
              <a:latin typeface="Georgia Pro Semibold" panose="02040702050405020303" pitchFamily="18" charset="0"/>
            </a:endParaRPr>
          </a:p>
        </p:txBody>
      </p:sp>
      <p:sp>
        <p:nvSpPr>
          <p:cNvPr id="3" name="Content Placeholder 2"/>
          <p:cNvSpPr>
            <a:spLocks noGrp="1"/>
          </p:cNvSpPr>
          <p:nvPr>
            <p:ph idx="1"/>
          </p:nvPr>
        </p:nvSpPr>
        <p:spPr>
          <a:xfrm>
            <a:off x="128337" y="1911006"/>
            <a:ext cx="12063663" cy="4810469"/>
          </a:xfrm>
        </p:spPr>
        <p:txBody>
          <a:bodyPr/>
          <a:lstStyle/>
          <a:p>
            <a:pPr marL="0" indent="0">
              <a:buNone/>
            </a:pPr>
            <a:r>
              <a:rPr lang="en-US" dirty="0" smtClean="0">
                <a:latin typeface="Arial" panose="020B0604020202020204" pitchFamily="34" charset="0"/>
                <a:cs typeface="Arial" panose="020B0604020202020204" pitchFamily="34" charset="0"/>
              </a:rPr>
              <a:t>a) </a:t>
            </a:r>
            <a:r>
              <a:rPr lang="ro-MD" b="1" i="1" dirty="0" smtClean="0">
                <a:latin typeface="Arial" panose="020B0604020202020204" pitchFamily="34" charset="0"/>
                <a:cs typeface="Arial" panose="020B0604020202020204" pitchFamily="34" charset="0"/>
              </a:rPr>
              <a:t>partea fixă</a:t>
            </a:r>
            <a:r>
              <a:rPr lang="ro-MD" dirty="0" smtClean="0">
                <a:latin typeface="Arial" panose="020B0604020202020204" pitchFamily="34" charset="0"/>
                <a:cs typeface="Arial" panose="020B0604020202020204" pitchFamily="34" charset="0"/>
              </a:rPr>
              <a:t>, compusă din:</a:t>
            </a:r>
          </a:p>
          <a:p>
            <a:pPr lvl="1"/>
            <a:r>
              <a:rPr lang="ro-MD" dirty="0" smtClean="0">
                <a:latin typeface="Arial" panose="020B0604020202020204" pitchFamily="34" charset="0"/>
                <a:cs typeface="Arial" panose="020B0604020202020204" pitchFamily="34" charset="0"/>
              </a:rPr>
              <a:t> salariul de bază </a:t>
            </a:r>
            <a:r>
              <a:rPr lang="ro-MD" sz="1800" dirty="0" smtClean="0">
                <a:latin typeface="Arial" panose="020B0604020202020204" pitchFamily="34" charset="0"/>
                <a:cs typeface="Arial" panose="020B0604020202020204" pitchFamily="34" charset="0"/>
              </a:rPr>
              <a:t>(art.12)</a:t>
            </a:r>
            <a:r>
              <a:rPr lang="ro-MD" dirty="0" smtClean="0">
                <a:latin typeface="Arial" panose="020B0604020202020204" pitchFamily="34" charset="0"/>
                <a:cs typeface="Arial" panose="020B0604020202020204" pitchFamily="34" charset="0"/>
              </a:rPr>
              <a:t>;</a:t>
            </a:r>
          </a:p>
          <a:p>
            <a:pPr lvl="1"/>
            <a:r>
              <a:rPr lang="ro-MD" dirty="0" smtClean="0">
                <a:latin typeface="Arial" panose="020B0604020202020204" pitchFamily="34" charset="0"/>
                <a:cs typeface="Arial" panose="020B0604020202020204" pitchFamily="34" charset="0"/>
              </a:rPr>
              <a:t> sporul lunar pentru gradul profesional </a:t>
            </a:r>
            <a:r>
              <a:rPr lang="ro-MD" sz="1800" dirty="0" smtClean="0">
                <a:latin typeface="Arial" panose="020B0604020202020204" pitchFamily="34" charset="0"/>
                <a:cs typeface="Arial" panose="020B0604020202020204" pitchFamily="34" charset="0"/>
              </a:rPr>
              <a:t>(art.13 și anexa nr.2);</a:t>
            </a:r>
          </a:p>
          <a:p>
            <a:pPr lvl="1"/>
            <a:r>
              <a:rPr lang="ro-MD" dirty="0" smtClean="0">
                <a:latin typeface="Arial" panose="020B0604020202020204" pitchFamily="34" charset="0"/>
                <a:cs typeface="Arial" panose="020B0604020202020204" pitchFamily="34" charset="0"/>
              </a:rPr>
              <a:t> sporul lunar pentru deținerea titlului științific şi/sau ştiinţifico-didactic </a:t>
            </a:r>
            <a:r>
              <a:rPr lang="ro-MD" sz="1800" dirty="0" smtClean="0">
                <a:latin typeface="Arial" panose="020B0604020202020204" pitchFamily="34" charset="0"/>
                <a:cs typeface="Arial" panose="020B0604020202020204" pitchFamily="34" charset="0"/>
              </a:rPr>
              <a:t>(art.14)</a:t>
            </a:r>
            <a:r>
              <a:rPr lang="ro-MD" dirty="0" smtClean="0">
                <a:latin typeface="Arial" panose="020B0604020202020204" pitchFamily="34" charset="0"/>
                <a:cs typeface="Arial" panose="020B0604020202020204" pitchFamily="34" charset="0"/>
              </a:rPr>
              <a:t>;</a:t>
            </a:r>
          </a:p>
          <a:p>
            <a:pPr lvl="1"/>
            <a:r>
              <a:rPr lang="ro-MD" dirty="0" smtClean="0">
                <a:latin typeface="Arial" panose="020B0604020202020204" pitchFamily="34" charset="0"/>
                <a:cs typeface="Arial" panose="020B0604020202020204" pitchFamily="34" charset="0"/>
              </a:rPr>
              <a:t> sporul lunar pentru deținerea titlului onorific </a:t>
            </a:r>
            <a:r>
              <a:rPr lang="ro-MD" sz="1800" dirty="0" smtClean="0">
                <a:latin typeface="Arial" panose="020B0604020202020204" pitchFamily="34" charset="0"/>
                <a:cs typeface="Arial" panose="020B0604020202020204" pitchFamily="34" charset="0"/>
              </a:rPr>
              <a:t>(art.15)</a:t>
            </a:r>
            <a:r>
              <a:rPr lang="ro-MD" dirty="0" smtClean="0">
                <a:latin typeface="Arial" panose="020B0604020202020204" pitchFamily="34" charset="0"/>
                <a:cs typeface="Arial" panose="020B0604020202020204" pitchFamily="34" charset="0"/>
              </a:rPr>
              <a:t>;</a:t>
            </a:r>
          </a:p>
          <a:p>
            <a:pPr marL="0" indent="0">
              <a:buNone/>
            </a:pPr>
            <a:r>
              <a:rPr lang="ro-MD" dirty="0" smtClean="0">
                <a:latin typeface="Arial" panose="020B0604020202020204" pitchFamily="34" charset="0"/>
                <a:cs typeface="Arial" panose="020B0604020202020204" pitchFamily="34" charset="0"/>
              </a:rPr>
              <a:t>b) </a:t>
            </a:r>
            <a:r>
              <a:rPr lang="ro-MD" b="1" i="1" dirty="0" smtClean="0">
                <a:latin typeface="Arial" panose="020B0604020202020204" pitchFamily="34" charset="0"/>
                <a:cs typeface="Arial" panose="020B0604020202020204" pitchFamily="34" charset="0"/>
              </a:rPr>
              <a:t>partea variabilă</a:t>
            </a:r>
            <a:r>
              <a:rPr lang="ro-MD" dirty="0" smtClean="0">
                <a:latin typeface="Arial" panose="020B0604020202020204" pitchFamily="34" charset="0"/>
                <a:cs typeface="Arial" panose="020B0604020202020204" pitchFamily="34" charset="0"/>
              </a:rPr>
              <a:t>, care cuprinde:</a:t>
            </a:r>
          </a:p>
          <a:p>
            <a:pPr lvl="1"/>
            <a:r>
              <a:rPr lang="ro-MD" dirty="0">
                <a:latin typeface="Arial" panose="020B0604020202020204" pitchFamily="34" charset="0"/>
                <a:cs typeface="Arial" panose="020B0604020202020204" pitchFamily="34" charset="0"/>
              </a:rPr>
              <a:t> </a:t>
            </a:r>
            <a:r>
              <a:rPr lang="ro-MD" dirty="0" smtClean="0">
                <a:latin typeface="Arial" panose="020B0604020202020204" pitchFamily="34" charset="0"/>
                <a:cs typeface="Arial" panose="020B0604020202020204" pitchFamily="34" charset="0"/>
              </a:rPr>
              <a:t>sporul pentru performanță </a:t>
            </a:r>
            <a:r>
              <a:rPr lang="ro-MD" sz="1800" dirty="0" smtClean="0">
                <a:latin typeface="Arial" panose="020B0604020202020204" pitchFamily="34" charset="0"/>
                <a:cs typeface="Arial" panose="020B0604020202020204" pitchFamily="34" charset="0"/>
              </a:rPr>
              <a:t>(art.16 din Legea nr.270/2018 și anexa nr.3 din proiectul de HG)</a:t>
            </a:r>
            <a:r>
              <a:rPr lang="ro-MD" dirty="0" smtClean="0">
                <a:latin typeface="Arial" panose="020B0604020202020204" pitchFamily="34" charset="0"/>
                <a:cs typeface="Arial" panose="020B0604020202020204" pitchFamily="34" charset="0"/>
              </a:rPr>
              <a:t>;</a:t>
            </a:r>
          </a:p>
          <a:p>
            <a:pPr lvl="1"/>
            <a:r>
              <a:rPr lang="ro-MD" dirty="0" smtClean="0">
                <a:latin typeface="Arial" panose="020B0604020202020204" pitchFamily="34" charset="0"/>
                <a:cs typeface="Arial" panose="020B0604020202020204" pitchFamily="34" charset="0"/>
              </a:rPr>
              <a:t> sporuri cu caracter specific </a:t>
            </a:r>
            <a:r>
              <a:rPr lang="ro-MD" sz="1800" dirty="0" smtClean="0">
                <a:latin typeface="Arial" panose="020B0604020202020204" pitchFamily="34" charset="0"/>
                <a:cs typeface="Arial" panose="020B0604020202020204" pitchFamily="34" charset="0"/>
              </a:rPr>
              <a:t>(art.17 din Legea nr.270/2018 și anexa nr.4 din proiectul de HG)</a:t>
            </a:r>
            <a:r>
              <a:rPr lang="en-US" dirty="0" smtClean="0">
                <a:latin typeface="Arial" panose="020B0604020202020204" pitchFamily="34" charset="0"/>
                <a:cs typeface="Arial" panose="020B0604020202020204" pitchFamily="34" charset="0"/>
              </a:rPr>
              <a:t>.</a:t>
            </a:r>
            <a:endParaRPr lang="ro-MD" dirty="0">
              <a:latin typeface="Arial" panose="020B0604020202020204" pitchFamily="34" charset="0"/>
              <a:cs typeface="Arial" panose="020B0604020202020204" pitchFamily="34" charset="0"/>
            </a:endParaRPr>
          </a:p>
          <a:p>
            <a:pPr marL="0" indent="0" algn="just">
              <a:buNone/>
            </a:pPr>
            <a:r>
              <a:rPr lang="ro-MD" b="1" i="1" dirty="0" smtClean="0">
                <a:solidFill>
                  <a:srgbClr val="FF0000"/>
                </a:solidFill>
                <a:latin typeface="Arial" panose="020B0604020202020204" pitchFamily="34" charset="0"/>
                <a:cs typeface="Arial" panose="020B0604020202020204" pitchFamily="34" charset="0"/>
              </a:rPr>
              <a:t>Derogare</a:t>
            </a:r>
            <a:r>
              <a:rPr lang="ro-MD" dirty="0" smtClean="0">
                <a:solidFill>
                  <a:srgbClr val="FF0000"/>
                </a:solidFill>
                <a:latin typeface="Arial" panose="020B0604020202020204" pitchFamily="34" charset="0"/>
                <a:cs typeface="Arial" panose="020B0604020202020204" pitchFamily="34" charset="0"/>
              </a:rPr>
              <a:t>:</a:t>
            </a:r>
            <a:r>
              <a:rPr lang="ro-MD" dirty="0" smtClean="0">
                <a:latin typeface="Arial" panose="020B0604020202020204" pitchFamily="34" charset="0"/>
                <a:cs typeface="Arial" panose="020B0604020202020204" pitchFamily="34" charset="0"/>
              </a:rPr>
              <a:t> </a:t>
            </a:r>
            <a:r>
              <a:rPr lang="ro-MD" sz="2400" b="1" i="1" dirty="0">
                <a:latin typeface="Arial" panose="020B0604020202020204" pitchFamily="34" charset="0"/>
                <a:cs typeface="Arial" panose="020B0604020202020204" pitchFamily="34" charset="0"/>
              </a:rPr>
              <a:t>S</a:t>
            </a:r>
            <a:r>
              <a:rPr lang="ro-MD" sz="2400" b="1" i="1" dirty="0" smtClean="0">
                <a:latin typeface="Arial" panose="020B0604020202020204" pitchFamily="34" charset="0"/>
                <a:cs typeface="Arial" panose="020B0604020202020204" pitchFamily="34" charset="0"/>
              </a:rPr>
              <a:t>alariul </a:t>
            </a:r>
            <a:r>
              <a:rPr lang="ro-MD" sz="2400" b="1" i="1" dirty="0">
                <a:latin typeface="Arial" panose="020B0604020202020204" pitchFamily="34" charset="0"/>
                <a:cs typeface="Arial" panose="020B0604020202020204" pitchFamily="34" charset="0"/>
              </a:rPr>
              <a:t>lunar</a:t>
            </a:r>
            <a:r>
              <a:rPr lang="ro-MD" sz="2400" i="1" dirty="0">
                <a:latin typeface="Arial" panose="020B0604020202020204" pitchFamily="34" charset="0"/>
                <a:cs typeface="Arial" panose="020B0604020202020204" pitchFamily="34" charset="0"/>
              </a:rPr>
              <a:t> al persoanelor cu </a:t>
            </a:r>
            <a:r>
              <a:rPr lang="ro-MD" sz="2400" i="1" dirty="0" smtClean="0">
                <a:latin typeface="Arial" panose="020B0604020202020204" pitchFamily="34" charset="0"/>
                <a:cs typeface="Arial" panose="020B0604020202020204" pitchFamily="34" charset="0"/>
              </a:rPr>
              <a:t>funcții </a:t>
            </a:r>
            <a:r>
              <a:rPr lang="ro-MD" sz="2400" i="1" dirty="0">
                <a:latin typeface="Arial" panose="020B0604020202020204" pitchFamily="34" charset="0"/>
                <a:cs typeface="Arial" panose="020B0604020202020204" pitchFamily="34" charset="0"/>
              </a:rPr>
              <a:t>de demnitate publică şi al personalului din cabinetul persoanelor cu </a:t>
            </a:r>
            <a:r>
              <a:rPr lang="ro-MD" sz="2400" i="1" dirty="0" smtClean="0">
                <a:latin typeface="Arial" panose="020B0604020202020204" pitchFamily="34" charset="0"/>
                <a:cs typeface="Arial" panose="020B0604020202020204" pitchFamily="34" charset="0"/>
              </a:rPr>
              <a:t>funcții </a:t>
            </a:r>
            <a:r>
              <a:rPr lang="ro-MD" sz="2400" i="1" dirty="0">
                <a:latin typeface="Arial" panose="020B0604020202020204" pitchFamily="34" charset="0"/>
                <a:cs typeface="Arial" panose="020B0604020202020204" pitchFamily="34" charset="0"/>
              </a:rPr>
              <a:t>de demnitate publică se constituie </a:t>
            </a:r>
            <a:r>
              <a:rPr lang="ro-MD" sz="2400" i="1" dirty="0" smtClean="0">
                <a:latin typeface="Arial" panose="020B0604020202020204" pitchFamily="34" charset="0"/>
                <a:cs typeface="Arial" panose="020B0604020202020204" pitchFamily="34" charset="0"/>
              </a:rPr>
              <a:t>doar din </a:t>
            </a:r>
            <a:r>
              <a:rPr lang="ro-MD" sz="2400" i="1" dirty="0">
                <a:latin typeface="Arial" panose="020B0604020202020204" pitchFamily="34" charset="0"/>
                <a:cs typeface="Arial" panose="020B0604020202020204" pitchFamily="34" charset="0"/>
              </a:rPr>
              <a:t>partea </a:t>
            </a:r>
            <a:r>
              <a:rPr lang="ro-MD" sz="2400" i="1" dirty="0" smtClean="0">
                <a:latin typeface="Arial" panose="020B0604020202020204" pitchFamily="34" charset="0"/>
                <a:cs typeface="Arial" panose="020B0604020202020204" pitchFamily="34" charset="0"/>
              </a:rPr>
              <a:t>fixă. </a:t>
            </a:r>
            <a:endParaRPr lang="ro-MD" sz="2400" i="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7</a:t>
            </a:fld>
            <a:endParaRPr lang="en-US" dirty="0"/>
          </a:p>
        </p:txBody>
      </p:sp>
      <p:sp>
        <p:nvSpPr>
          <p:cNvPr id="7" name="Text Placeholder 1"/>
          <p:cNvSpPr>
            <a:spLocks noGrp="1"/>
          </p:cNvSpPr>
          <p:nvPr>
            <p:ph type="body" sz="quarter" idx="13"/>
          </p:nvPr>
        </p:nvSpPr>
        <p:spPr>
          <a:xfrm>
            <a:off x="3104707" y="176463"/>
            <a:ext cx="9087293" cy="701875"/>
          </a:xfrm>
        </p:spPr>
        <p:txBody>
          <a:bodyPr/>
          <a:lstStyle/>
          <a:p>
            <a:r>
              <a:rPr lang="ro-MD" sz="2800" b="1" dirty="0" smtClean="0">
                <a:latin typeface="Arial" panose="020B0604020202020204" pitchFamily="34" charset="0"/>
                <a:cs typeface="Arial" panose="020B0604020202020204" pitchFamily="34" charset="0"/>
              </a:rPr>
              <a:t>Calcularea salariului: componentele salariului lunar</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1166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336" y="1307192"/>
            <a:ext cx="12063663" cy="652237"/>
          </a:xfrm>
        </p:spPr>
        <p:txBody>
          <a:bodyPr/>
          <a:lstStyle/>
          <a:p>
            <a:pPr algn="l"/>
            <a:r>
              <a:rPr lang="ro-MD" sz="2700" dirty="0" smtClean="0">
                <a:solidFill>
                  <a:srgbClr val="0070C0"/>
                </a:solidFill>
                <a:latin typeface="Georgia Pro Semibold" panose="02040702050405020303" pitchFamily="18" charset="0"/>
              </a:rPr>
              <a:t>Suplimentar</a:t>
            </a:r>
            <a:r>
              <a:rPr lang="ro-MD" sz="2700" dirty="0" smtClean="0">
                <a:latin typeface="Georgia Pro Semibold" panose="02040702050405020303" pitchFamily="18" charset="0"/>
              </a:rPr>
              <a:t>, tot personalul din unitățile bugetare poate beneficia de:</a:t>
            </a:r>
            <a:endParaRPr lang="en-US" sz="2700" dirty="0">
              <a:latin typeface="Georgia Pro Semibold" panose="02040702050405020303" pitchFamily="18" charset="0"/>
            </a:endParaRPr>
          </a:p>
        </p:txBody>
      </p:sp>
      <p:sp>
        <p:nvSpPr>
          <p:cNvPr id="3" name="Content Placeholder 2"/>
          <p:cNvSpPr>
            <a:spLocks noGrp="1"/>
          </p:cNvSpPr>
          <p:nvPr>
            <p:ph idx="1"/>
          </p:nvPr>
        </p:nvSpPr>
        <p:spPr>
          <a:xfrm>
            <a:off x="128337" y="1959429"/>
            <a:ext cx="12063663" cy="4762046"/>
          </a:xfrm>
        </p:spPr>
        <p:txBody>
          <a:bodyPr/>
          <a:lstStyle/>
          <a:p>
            <a:pPr algn="just"/>
            <a:r>
              <a:rPr lang="ro-MD" dirty="0" smtClean="0">
                <a:solidFill>
                  <a:srgbClr val="002060"/>
                </a:solidFill>
                <a:latin typeface="Arial" panose="020B0604020202020204" pitchFamily="34" charset="0"/>
                <a:cs typeface="Arial" panose="020B0604020202020204" pitchFamily="34" charset="0"/>
              </a:rPr>
              <a:t>sporul </a:t>
            </a:r>
            <a:r>
              <a:rPr lang="ro-MD" dirty="0">
                <a:solidFill>
                  <a:srgbClr val="002060"/>
                </a:solidFill>
                <a:latin typeface="Arial" panose="020B0604020202020204" pitchFamily="34" charset="0"/>
                <a:cs typeface="Arial" panose="020B0604020202020204" pitchFamily="34" charset="0"/>
              </a:rPr>
              <a:t>de compensare pentru munca prestată în </a:t>
            </a:r>
            <a:r>
              <a:rPr lang="ro-MD" dirty="0" smtClean="0">
                <a:solidFill>
                  <a:srgbClr val="002060"/>
                </a:solidFill>
                <a:latin typeface="Arial" panose="020B0604020202020204" pitchFamily="34" charset="0"/>
                <a:cs typeface="Arial" panose="020B0604020202020204" pitchFamily="34" charset="0"/>
              </a:rPr>
              <a:t>condiții nefavorabile</a:t>
            </a:r>
          </a:p>
          <a:p>
            <a:pPr marL="457200" lvl="1" indent="0" algn="just">
              <a:buNone/>
            </a:pPr>
            <a:r>
              <a:rPr lang="ro-MD" sz="2000" dirty="0" smtClean="0">
                <a:latin typeface="Arial" panose="020B0604020202020204" pitchFamily="34" charset="0"/>
                <a:cs typeface="Arial" panose="020B0604020202020204" pitchFamily="34" charset="0"/>
              </a:rPr>
              <a:t>(art.18 din Legea nr.270/2018 și HG nr.152 din 19.02.2004 care stabilește cuantumurile acestui spor)</a:t>
            </a:r>
            <a:endParaRPr lang="ro-MD" dirty="0">
              <a:latin typeface="Arial" panose="020B0604020202020204" pitchFamily="34" charset="0"/>
              <a:cs typeface="Arial" panose="020B0604020202020204" pitchFamily="34" charset="0"/>
            </a:endParaRPr>
          </a:p>
          <a:p>
            <a:pPr algn="just"/>
            <a:r>
              <a:rPr lang="ro-MD" dirty="0" smtClean="0">
                <a:solidFill>
                  <a:srgbClr val="002060"/>
                </a:solidFill>
                <a:latin typeface="Arial" panose="020B0604020202020204" pitchFamily="34" charset="0"/>
                <a:cs typeface="Arial" panose="020B0604020202020204" pitchFamily="34" charset="0"/>
              </a:rPr>
              <a:t>sporuri </a:t>
            </a:r>
            <a:r>
              <a:rPr lang="ro-MD" dirty="0">
                <a:solidFill>
                  <a:srgbClr val="002060"/>
                </a:solidFill>
                <a:latin typeface="Arial" panose="020B0604020202020204" pitchFamily="34" charset="0"/>
                <a:cs typeface="Arial" panose="020B0604020202020204" pitchFamily="34" charset="0"/>
              </a:rPr>
              <a:t>pentru munca </a:t>
            </a:r>
            <a:r>
              <a:rPr lang="ro-MD" dirty="0" smtClean="0">
                <a:solidFill>
                  <a:srgbClr val="002060"/>
                </a:solidFill>
                <a:latin typeface="Arial" panose="020B0604020202020204" pitchFamily="34" charset="0"/>
                <a:cs typeface="Arial" panose="020B0604020202020204" pitchFamily="34" charset="0"/>
              </a:rPr>
              <a:t>suplimentară, </a:t>
            </a:r>
            <a:r>
              <a:rPr lang="ro-MD" dirty="0">
                <a:solidFill>
                  <a:srgbClr val="002060"/>
                </a:solidFill>
                <a:latin typeface="Arial" panose="020B0604020202020204" pitchFamily="34" charset="0"/>
                <a:cs typeface="Arial" panose="020B0604020202020204" pitchFamily="34" charset="0"/>
              </a:rPr>
              <a:t>pentru munca de noapte şi/sau pentru munca prestată în zilele de sărbătoare nelucrătoare şi/sau în zilele de </a:t>
            </a:r>
            <a:r>
              <a:rPr lang="ro-MD" dirty="0" smtClean="0">
                <a:solidFill>
                  <a:srgbClr val="002060"/>
                </a:solidFill>
                <a:latin typeface="Arial" panose="020B0604020202020204" pitchFamily="34" charset="0"/>
                <a:cs typeface="Arial" panose="020B0604020202020204" pitchFamily="34" charset="0"/>
              </a:rPr>
              <a:t>repaus</a:t>
            </a:r>
          </a:p>
          <a:p>
            <a:pPr marL="457200" lvl="1" indent="0" algn="just">
              <a:buNone/>
            </a:pPr>
            <a:r>
              <a:rPr lang="ro-MD" sz="2000" dirty="0" smtClean="0">
                <a:latin typeface="Arial" panose="020B0604020202020204" pitchFamily="34" charset="0"/>
                <a:cs typeface="Arial" panose="020B0604020202020204" pitchFamily="34" charset="0"/>
              </a:rPr>
              <a:t>(art.19 din Legea nr.270/2018 și art. 103-105, 157, 158 și 159 din Codul muncii)</a:t>
            </a:r>
            <a:endParaRPr lang="ro-MD" sz="2000" dirty="0">
              <a:latin typeface="Arial" panose="020B0604020202020204" pitchFamily="34" charset="0"/>
              <a:cs typeface="Arial" panose="020B0604020202020204" pitchFamily="34" charset="0"/>
            </a:endParaRPr>
          </a:p>
          <a:p>
            <a:pPr algn="just"/>
            <a:r>
              <a:rPr lang="ro-MD" dirty="0" smtClean="0">
                <a:solidFill>
                  <a:srgbClr val="002060"/>
                </a:solidFill>
                <a:latin typeface="Arial" panose="020B0604020202020204" pitchFamily="34" charset="0"/>
                <a:cs typeface="Arial" panose="020B0604020202020204" pitchFamily="34" charset="0"/>
              </a:rPr>
              <a:t>supliment </a:t>
            </a:r>
            <a:r>
              <a:rPr lang="ro-MD" dirty="0">
                <a:solidFill>
                  <a:srgbClr val="002060"/>
                </a:solidFill>
                <a:latin typeface="Arial" panose="020B0604020202020204" pitchFamily="34" charset="0"/>
                <a:cs typeface="Arial" panose="020B0604020202020204" pitchFamily="34" charset="0"/>
              </a:rPr>
              <a:t>pentru participare în proiecte de dezvoltare în domeniul de </a:t>
            </a:r>
            <a:r>
              <a:rPr lang="ro-MD" dirty="0" smtClean="0">
                <a:solidFill>
                  <a:srgbClr val="002060"/>
                </a:solidFill>
                <a:latin typeface="Arial" panose="020B0604020202020204" pitchFamily="34" charset="0"/>
                <a:cs typeface="Arial" panose="020B0604020202020204" pitchFamily="34" charset="0"/>
              </a:rPr>
              <a:t>competență </a:t>
            </a:r>
            <a:r>
              <a:rPr lang="ro-MD" dirty="0">
                <a:solidFill>
                  <a:srgbClr val="002060"/>
                </a:solidFill>
                <a:latin typeface="Arial" panose="020B0604020202020204" pitchFamily="34" charset="0"/>
                <a:cs typeface="Arial" panose="020B0604020202020204" pitchFamily="34" charset="0"/>
              </a:rPr>
              <a:t>în cadrul </a:t>
            </a:r>
            <a:r>
              <a:rPr lang="ro-MD" dirty="0" smtClean="0">
                <a:solidFill>
                  <a:srgbClr val="002060"/>
                </a:solidFill>
                <a:latin typeface="Arial" panose="020B0604020202020204" pitchFamily="34" charset="0"/>
                <a:cs typeface="Arial" panose="020B0604020202020204" pitchFamily="34" charset="0"/>
              </a:rPr>
              <a:t>unității </a:t>
            </a:r>
            <a:r>
              <a:rPr lang="ro-MD" dirty="0">
                <a:solidFill>
                  <a:srgbClr val="002060"/>
                </a:solidFill>
                <a:latin typeface="Arial" panose="020B0604020202020204" pitchFamily="34" charset="0"/>
                <a:cs typeface="Arial" panose="020B0604020202020204" pitchFamily="34" charset="0"/>
              </a:rPr>
              <a:t>bugetare în care este </a:t>
            </a:r>
            <a:r>
              <a:rPr lang="ro-MD" dirty="0" smtClean="0">
                <a:solidFill>
                  <a:srgbClr val="002060"/>
                </a:solidFill>
                <a:latin typeface="Arial" panose="020B0604020202020204" pitchFamily="34" charset="0"/>
                <a:cs typeface="Arial" panose="020B0604020202020204" pitchFamily="34" charset="0"/>
              </a:rPr>
              <a:t>angajat</a:t>
            </a:r>
          </a:p>
          <a:p>
            <a:pPr marL="457200" lvl="1" indent="0" algn="just">
              <a:buNone/>
            </a:pPr>
            <a:r>
              <a:rPr lang="ro-MD" sz="2000" dirty="0" smtClean="0">
                <a:latin typeface="Arial" panose="020B0604020202020204" pitchFamily="34" charset="0"/>
                <a:cs typeface="Arial" panose="020B0604020202020204" pitchFamily="34" charset="0"/>
              </a:rPr>
              <a:t>(</a:t>
            </a:r>
            <a:r>
              <a:rPr lang="ro-MD" sz="2000" dirty="0">
                <a:latin typeface="Arial" panose="020B0604020202020204" pitchFamily="34" charset="0"/>
                <a:cs typeface="Arial" panose="020B0604020202020204" pitchFamily="34" charset="0"/>
              </a:rPr>
              <a:t>art.20 din Legea </a:t>
            </a:r>
            <a:r>
              <a:rPr lang="ro-MD" sz="2000" dirty="0" smtClean="0">
                <a:latin typeface="Arial" panose="020B0604020202020204" pitchFamily="34" charset="0"/>
                <a:cs typeface="Arial" panose="020B0604020202020204" pitchFamily="34" charset="0"/>
              </a:rPr>
              <a:t>nr.270/2018) </a:t>
            </a:r>
            <a:endParaRPr lang="ro-MD" sz="2000" dirty="0">
              <a:latin typeface="Arial" panose="020B0604020202020204" pitchFamily="34" charset="0"/>
              <a:cs typeface="Arial" panose="020B0604020202020204" pitchFamily="34" charset="0"/>
            </a:endParaRPr>
          </a:p>
          <a:p>
            <a:r>
              <a:rPr lang="ro-MD" dirty="0" smtClean="0">
                <a:solidFill>
                  <a:srgbClr val="002060"/>
                </a:solidFill>
                <a:latin typeface="Arial" panose="020B0604020202020204" pitchFamily="34" charset="0"/>
                <a:cs typeface="Arial" panose="020B0604020202020204" pitchFamily="34" charset="0"/>
              </a:rPr>
              <a:t>premii unice</a:t>
            </a:r>
          </a:p>
          <a:p>
            <a:pPr marL="457200" lvl="1" indent="0">
              <a:buNone/>
            </a:pPr>
            <a:r>
              <a:rPr lang="ro-MD" sz="2000" dirty="0" smtClean="0">
                <a:latin typeface="Arial" panose="020B0604020202020204" pitchFamily="34" charset="0"/>
                <a:cs typeface="Arial" panose="020B0604020202020204" pitchFamily="34" charset="0"/>
              </a:rPr>
              <a:t>(art.21 din Legea nr.270/2018)</a:t>
            </a:r>
            <a:endParaRPr lang="en-US" sz="2000"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r>
              <a:rPr lang="ro-RO" dirty="0" smtClean="0"/>
              <a:t> </a:t>
            </a:r>
            <a:endParaRPr lang="ro-RO" dirty="0"/>
          </a:p>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8</a:t>
            </a:fld>
            <a:endParaRPr lang="en-US" dirty="0"/>
          </a:p>
        </p:txBody>
      </p:sp>
      <p:sp>
        <p:nvSpPr>
          <p:cNvPr id="7" name="Text Placeholder 1"/>
          <p:cNvSpPr>
            <a:spLocks noGrp="1"/>
          </p:cNvSpPr>
          <p:nvPr>
            <p:ph type="body" sz="quarter" idx="13"/>
          </p:nvPr>
        </p:nvSpPr>
        <p:spPr>
          <a:xfrm>
            <a:off x="5374105" y="176463"/>
            <a:ext cx="6464969" cy="701875"/>
          </a:xfrm>
        </p:spPr>
        <p:txBody>
          <a:bodyPr/>
          <a:lstStyle/>
          <a:p>
            <a:r>
              <a:rPr lang="ro-MD" sz="2800" b="1" dirty="0" smtClean="0">
                <a:latin typeface="Arial" panose="020B0604020202020204" pitchFamily="34" charset="0"/>
                <a:cs typeface="Arial" panose="020B0604020202020204" pitchFamily="34" charset="0"/>
              </a:rPr>
              <a:t>Componentele salariului lunar</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0885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0242" y="1403498"/>
            <a:ext cx="11504428" cy="4952852"/>
          </a:xfrm>
        </p:spPr>
        <p:txBody>
          <a:bodyPr/>
          <a:lstStyle/>
          <a:p>
            <a:pPr marL="0" indent="0">
              <a:buNone/>
            </a:pPr>
            <a:r>
              <a:rPr lang="ro-RO" sz="4000" b="1" dirty="0" smtClean="0">
                <a:latin typeface="Arial" panose="020B0604020202020204" pitchFamily="34" charset="0"/>
                <a:cs typeface="Arial" panose="020B0604020202020204" pitchFamily="34" charset="0"/>
              </a:rPr>
              <a:t>Formula generală:</a:t>
            </a:r>
          </a:p>
          <a:p>
            <a:pPr marL="0" indent="0" algn="ctr">
              <a:buNone/>
            </a:pPr>
            <a:r>
              <a:rPr lang="ro-RO" b="1" i="1" dirty="0" smtClean="0">
                <a:latin typeface="Arial" panose="020B0604020202020204" pitchFamily="34" charset="0"/>
                <a:cs typeface="Arial" panose="020B0604020202020204" pitchFamily="34" charset="0"/>
              </a:rPr>
              <a:t>coeficientul de salarizare corespunzător clasei de salarizare finale determinate pentru funcţia ocupată *  valoarea de referință </a:t>
            </a:r>
            <a:r>
              <a:rPr lang="ro-RO" i="1" dirty="0" smtClean="0">
                <a:latin typeface="Arial" panose="020B0604020202020204" pitchFamily="34" charset="0"/>
                <a:cs typeface="Arial" panose="020B0604020202020204" pitchFamily="34" charset="0"/>
              </a:rPr>
              <a:t>(</a:t>
            </a:r>
            <a:r>
              <a:rPr lang="en-US" i="1" dirty="0" smtClean="0">
                <a:latin typeface="Arial" panose="020B0604020202020204" pitchFamily="34" charset="0"/>
                <a:cs typeface="Arial" panose="020B0604020202020204" pitchFamily="34" charset="0"/>
              </a:rPr>
              <a:t>cu </a:t>
            </a:r>
            <a:r>
              <a:rPr lang="ro-RO" i="1" dirty="0" err="1" smtClean="0">
                <a:latin typeface="Arial" panose="020B0604020202020204" pitchFamily="34" charset="0"/>
                <a:cs typeface="Arial" panose="020B0604020202020204" pitchFamily="34" charset="0"/>
              </a:rPr>
              <a:t>rotunj</a:t>
            </a:r>
            <a:r>
              <a:rPr lang="en-US" i="1" dirty="0" smtClean="0">
                <a:latin typeface="Arial" panose="020B0604020202020204" pitchFamily="34" charset="0"/>
                <a:cs typeface="Arial" panose="020B0604020202020204" pitchFamily="34" charset="0"/>
              </a:rPr>
              <a:t>ire p</a:t>
            </a:r>
            <a:r>
              <a:rPr lang="ro-MD" i="1" dirty="0" smtClean="0">
                <a:latin typeface="Arial" panose="020B0604020202020204" pitchFamily="34" charset="0"/>
                <a:cs typeface="Arial" panose="020B0604020202020204" pitchFamily="34" charset="0"/>
              </a:rPr>
              <a:t>î</a:t>
            </a:r>
            <a:r>
              <a:rPr lang="en-US" i="1" dirty="0" smtClean="0">
                <a:latin typeface="Arial" panose="020B0604020202020204" pitchFamily="34" charset="0"/>
                <a:cs typeface="Arial" panose="020B0604020202020204" pitchFamily="34" charset="0"/>
              </a:rPr>
              <a:t>n</a:t>
            </a:r>
            <a:r>
              <a:rPr lang="ro-MD" i="1" dirty="0" smtClean="0">
                <a:latin typeface="Arial" panose="020B0604020202020204" pitchFamily="34" charset="0"/>
                <a:cs typeface="Arial" panose="020B0604020202020204" pitchFamily="34" charset="0"/>
              </a:rPr>
              <a:t>ă la 10 lei în favoarea angajatului)</a:t>
            </a:r>
            <a:endParaRPr lang="ro-RO" i="1" dirty="0" smtClean="0">
              <a:latin typeface="Arial" panose="020B0604020202020204" pitchFamily="34" charset="0"/>
              <a:cs typeface="Arial" panose="020B0604020202020204" pitchFamily="34" charset="0"/>
            </a:endParaRPr>
          </a:p>
          <a:p>
            <a:pPr marL="0" indent="0" algn="just">
              <a:buNone/>
            </a:pPr>
            <a:endParaRPr lang="en-US" sz="1800" b="1" i="1" dirty="0" smtClean="0"/>
          </a:p>
          <a:p>
            <a:pPr marL="0" indent="0" algn="just">
              <a:buNone/>
            </a:pPr>
            <a:r>
              <a:rPr lang="ro-RO" b="1" i="1" dirty="0" smtClean="0"/>
              <a:t>Clasa de </a:t>
            </a:r>
            <a:r>
              <a:rPr lang="ro-RO" b="1" i="1" dirty="0"/>
              <a:t>salarizare </a:t>
            </a:r>
            <a:r>
              <a:rPr lang="ro-RO" dirty="0"/>
              <a:t>se stabileşte în raport cu funcția deținută, nivelul de studii, categoria de calificare, gradul didactic, vechimea în muncă sau treapta de salarizare, </a:t>
            </a:r>
            <a:r>
              <a:rPr lang="ro-RO" dirty="0" smtClean="0"/>
              <a:t>condiţii speciale de activiatate, după </a:t>
            </a:r>
            <a:r>
              <a:rPr lang="ro-RO" dirty="0"/>
              <a:t>caz.</a:t>
            </a:r>
            <a:endParaRPr lang="ro-RO" dirty="0" smtClean="0"/>
          </a:p>
          <a:p>
            <a:pPr marL="0" indent="0">
              <a:buNone/>
            </a:pPr>
            <a:endParaRPr lang="ro-RO" sz="1800" dirty="0" smtClean="0"/>
          </a:p>
          <a:p>
            <a:pPr marL="0" indent="0" algn="just">
              <a:buNone/>
            </a:pPr>
            <a:r>
              <a:rPr lang="ro-MD" b="1" dirty="0" smtClean="0">
                <a:latin typeface="Arial" panose="020B0604020202020204" pitchFamily="34" charset="0"/>
                <a:cs typeface="Arial" panose="020B0604020202020204" pitchFamily="34" charset="0"/>
              </a:rPr>
              <a:t>Valoarea de referință</a:t>
            </a:r>
            <a:r>
              <a:rPr lang="ro-MD" dirty="0" smtClean="0">
                <a:latin typeface="Arial" panose="020B0604020202020204" pitchFamily="34" charset="0"/>
                <a:cs typeface="Arial" panose="020B0604020202020204" pitchFamily="34" charset="0"/>
              </a:rPr>
              <a:t> se stabilește în legea bugetului de stat pentru anul respectiv</a:t>
            </a:r>
            <a:endParaRPr lang="ro-MD"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3"/>
          </p:nvPr>
        </p:nvSpPr>
        <p:spPr>
          <a:xfrm>
            <a:off x="5911702" y="260770"/>
            <a:ext cx="6081823" cy="440979"/>
          </a:xfrm>
        </p:spPr>
        <p:txBody>
          <a:bodyPr/>
          <a:lstStyle/>
          <a:p>
            <a:r>
              <a:rPr lang="en-US" sz="2800" b="1" dirty="0" err="1" smtClean="0">
                <a:latin typeface="Arial" panose="020B0604020202020204" pitchFamily="34" charset="0"/>
                <a:cs typeface="Arial" panose="020B0604020202020204" pitchFamily="34" charset="0"/>
              </a:rPr>
              <a:t>Determinarea</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salariului</a:t>
            </a:r>
            <a:r>
              <a:rPr lang="en-US" sz="2800" b="1" dirty="0" smtClean="0">
                <a:latin typeface="Arial" panose="020B0604020202020204" pitchFamily="34" charset="0"/>
                <a:cs typeface="Arial" panose="020B0604020202020204" pitchFamily="34" charset="0"/>
              </a:rPr>
              <a:t> de </a:t>
            </a:r>
            <a:r>
              <a:rPr lang="en-US" sz="2800" b="1" dirty="0" err="1" smtClean="0">
                <a:latin typeface="Arial" panose="020B0604020202020204" pitchFamily="34" charset="0"/>
                <a:cs typeface="Arial" panose="020B0604020202020204" pitchFamily="34" charset="0"/>
              </a:rPr>
              <a:t>baz</a:t>
            </a:r>
            <a:r>
              <a:rPr lang="ro-RO" sz="2800" b="1" dirty="0">
                <a:latin typeface="Arial" panose="020B0604020202020204" pitchFamily="34" charset="0"/>
                <a:cs typeface="Arial" panose="020B0604020202020204" pitchFamily="34" charset="0"/>
              </a:rPr>
              <a:t>ă</a:t>
            </a:r>
            <a:endParaRPr lang="en-US" sz="2800" b="1" dirty="0">
              <a:latin typeface="Arial" panose="020B060402020202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8078248E-E281-4D83-8162-C3BBFDFEA260}" type="datetime1">
              <a:rPr lang="ro-RO" smtClean="0"/>
              <a:pPr/>
              <a:t>14.12.2018</a:t>
            </a:fld>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9</a:t>
            </a:fld>
            <a:endParaRPr lang="en-US" dirty="0"/>
          </a:p>
        </p:txBody>
      </p:sp>
    </p:spTree>
    <p:extLst>
      <p:ext uri="{BB962C8B-B14F-4D97-AF65-F5344CB8AC3E}">
        <p14:creationId xmlns:p14="http://schemas.microsoft.com/office/powerpoint/2010/main" val="4260245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zentare">
  <a:themeElements>
    <a:clrScheme name="Ministerul Finantelor Schema">
      <a:dk1>
        <a:sysClr val="windowText" lastClr="000000"/>
      </a:dk1>
      <a:lt1>
        <a:sysClr val="window" lastClr="FFFFFF"/>
      </a:lt1>
      <a:dk2>
        <a:srgbClr val="44546A"/>
      </a:dk2>
      <a:lt2>
        <a:srgbClr val="F2F2F2"/>
      </a:lt2>
      <a:accent1>
        <a:srgbClr val="333378"/>
      </a:accent1>
      <a:accent2>
        <a:srgbClr val="FFD200"/>
      </a:accent2>
      <a:accent3>
        <a:srgbClr val="A6A6A6"/>
      </a:accent3>
      <a:accent4>
        <a:srgbClr val="B07E51"/>
      </a:accent4>
      <a:accent5>
        <a:srgbClr val="007A50"/>
      </a:accent5>
      <a:accent6>
        <a:srgbClr val="CC082F"/>
      </a:accent6>
      <a:hlink>
        <a:srgbClr val="0563C1"/>
      </a:hlink>
      <a:folHlink>
        <a:srgbClr val="954F72"/>
      </a:folHlink>
    </a:clrScheme>
    <a:fontScheme name="Другая 2">
      <a:majorFont>
        <a:latin typeface="Lato Semibold"/>
        <a:ea typeface=""/>
        <a:cs typeface=""/>
      </a:majorFont>
      <a:minorFont>
        <a:latin typeface="Lato"/>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re" id="{2B64AD4B-DADF-4F43-A171-EE0F37CBA64B}" vid="{039E39F5-2A9F-4B66-8B01-699A053806B5}"/>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9032</TotalTime>
  <Words>3203</Words>
  <Application>Microsoft Office PowerPoint</Application>
  <PresentationFormat>Widescreen</PresentationFormat>
  <Paragraphs>212</Paragraphs>
  <Slides>20</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Georgia Pro Semibold</vt:lpstr>
      <vt:lpstr>Lato</vt:lpstr>
      <vt:lpstr>Lato Semibold</vt:lpstr>
      <vt:lpstr>Lato Thin</vt:lpstr>
      <vt:lpstr>prezentare</vt:lpstr>
      <vt:lpstr>Aplicarea cadrului normativ la calcularea salariilor începând cu 1 decembrie 2018  </vt:lpstr>
      <vt:lpstr>PowerPoint Presentation</vt:lpstr>
      <vt:lpstr>PowerPoint Presentation</vt:lpstr>
      <vt:lpstr>PowerPoint Presentation</vt:lpstr>
      <vt:lpstr>PowerPoint Presentation</vt:lpstr>
      <vt:lpstr>PowerPoint Presentation</vt:lpstr>
      <vt:lpstr>Potrivit art.10 din Legea nr.270/2018, salariul lunar este constituit din:</vt:lpstr>
      <vt:lpstr>Suplimentar, tot personalul din unitățile bugetare poate beneficia 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CtrlSoft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Valoarea banilor într-un sistem modern</dc:title>
  <dc:creator>nicolaucri</dc:creator>
  <cp:lastModifiedBy>Irina Bors</cp:lastModifiedBy>
  <cp:revision>526</cp:revision>
  <cp:lastPrinted>2018-12-14T05:34:08Z</cp:lastPrinted>
  <dcterms:created xsi:type="dcterms:W3CDTF">2017-07-06T11:56:25Z</dcterms:created>
  <dcterms:modified xsi:type="dcterms:W3CDTF">2018-12-14T05:36:26Z</dcterms:modified>
</cp:coreProperties>
</file>